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68" r:id="rId2"/>
    <p:sldId id="256" r:id="rId3"/>
    <p:sldId id="257" r:id="rId4"/>
    <p:sldId id="258" r:id="rId5"/>
    <p:sldId id="259" r:id="rId6"/>
    <p:sldId id="260" r:id="rId7"/>
    <p:sldId id="261" r:id="rId8"/>
    <p:sldId id="262" r:id="rId9"/>
    <p:sldId id="263" r:id="rId10"/>
    <p:sldId id="264" r:id="rId11"/>
    <p:sldId id="265" r:id="rId12"/>
    <p:sldId id="267" r:id="rId13"/>
    <p:sldId id="269"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75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98016\Desktop\2024&#12521;&#12452;&#12501;&#12469;&#12509;&#12540;&#12488;&#12501;&#12455;&#12450;&#12288;&#12450;&#12531;&#12465;&#12540;&#12488;&#38598;&#35336;.xlsx"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file:///C:\Users\98016\Desktop\2024&#12521;&#12452;&#12501;&#12469;&#12509;&#12540;&#12488;&#12501;&#12455;&#12450;&#12288;&#12450;&#12531;&#12465;&#12540;&#12488;&#38598;&#35336;.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3.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4.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file:///C:\Users\98016\Desktop\2024&#12521;&#12452;&#12501;&#12469;&#12509;&#12540;&#12488;&#12501;&#12455;&#12450;&#12288;&#12450;&#12531;&#12465;&#12540;&#12488;&#38598;&#35336;.xlsx" TargetMode="Externa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5.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6.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98016\Desktop\2024&#12521;&#12452;&#12501;&#12469;&#12509;&#12540;&#12488;&#12501;&#12455;&#12450;&#12288;&#12450;&#12531;&#12465;&#12540;&#12488;&#38598;&#35336;.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Users\98016\Desktop\2024&#12521;&#12452;&#12501;&#12469;&#12509;&#12540;&#12488;&#12501;&#12455;&#12450;&#12288;&#12450;&#12531;&#12465;&#12540;&#12488;&#38598;&#35336;.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C:\Users\98016\Desktop\2024&#12521;&#12452;&#12501;&#12469;&#12509;&#12540;&#12488;&#12501;&#12455;&#12450;&#12288;&#12450;&#12531;&#12465;&#12540;&#12488;&#38598;&#35336;.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2.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C:\Users\98016\Desktop\2024&#12521;&#12452;&#12501;&#12469;&#12509;&#12540;&#12488;&#12501;&#12455;&#12450;&#12288;&#12450;&#12531;&#12465;&#12540;&#12488;&#38598;&#35336;.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C:\Users\98016\Desktop\2024&#12521;&#12452;&#12501;&#12469;&#12509;&#12540;&#12488;&#12501;&#12455;&#12450;&#12288;&#12450;&#12531;&#12465;&#12540;&#12488;&#38598;&#3533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b="1" dirty="0">
                <a:latin typeface="Meiryo UI" panose="020B0604030504040204" pitchFamily="50" charset="-128"/>
                <a:ea typeface="Meiryo UI" panose="020B0604030504040204" pitchFamily="50" charset="-128"/>
              </a:rPr>
              <a:t>薬剤師　</a:t>
            </a:r>
            <a:endParaRPr lang="en-US" altLang="ja-JP" b="1" dirty="0">
              <a:latin typeface="Meiryo UI" panose="020B0604030504040204" pitchFamily="50" charset="-128"/>
              <a:ea typeface="Meiryo UI" panose="020B0604030504040204" pitchFamily="50" charset="-128"/>
            </a:endParaRPr>
          </a:p>
          <a:p>
            <a:pPr>
              <a:defRPr b="1">
                <a:latin typeface="Meiryo UI" panose="020B0604030504040204" pitchFamily="50" charset="-128"/>
                <a:ea typeface="Meiryo UI" panose="020B0604030504040204" pitchFamily="50" charset="-128"/>
              </a:defRPr>
            </a:pPr>
            <a:r>
              <a:rPr lang="ja-JP" altLang="en-US" sz="1200" b="1" dirty="0">
                <a:latin typeface="Meiryo UI" panose="020B0604030504040204" pitchFamily="50" charset="-128"/>
                <a:ea typeface="Meiryo UI" panose="020B0604030504040204" pitchFamily="50" charset="-128"/>
              </a:rPr>
              <a:t>ｎ</a:t>
            </a:r>
            <a:r>
              <a:rPr lang="en-US" altLang="ja-JP" sz="1200" b="1" dirty="0">
                <a:latin typeface="Meiryo UI" panose="020B0604030504040204" pitchFamily="50" charset="-128"/>
                <a:ea typeface="Meiryo UI" panose="020B0604030504040204" pitchFamily="50" charset="-128"/>
              </a:rPr>
              <a:t>=36</a:t>
            </a:r>
            <a:endParaRPr lang="ja-JP" altLang="en-US" b="1" dirty="0">
              <a:latin typeface="Meiryo UI" panose="020B0604030504040204" pitchFamily="50" charset="-128"/>
              <a:ea typeface="Meiryo UI" panose="020B0604030504040204" pitchFamily="50" charset="-128"/>
            </a:endParaRPr>
          </a:p>
        </c:rich>
      </c:tx>
      <c:layout>
        <c:manualLayout>
          <c:xMode val="edge"/>
          <c:yMode val="edge"/>
          <c:x val="0.37255614697638312"/>
          <c:y val="6.8682108671410211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pieChart>
        <c:varyColors val="1"/>
        <c:ser>
          <c:idx val="0"/>
          <c:order val="0"/>
          <c:tx>
            <c:strRef>
              <c:f>集計!$A$9</c:f>
              <c:strCache>
                <c:ptCount val="1"/>
                <c:pt idx="0">
                  <c:v>薬剤師</c:v>
                </c:pt>
              </c:strCache>
            </c:strRef>
          </c:tx>
          <c:dPt>
            <c:idx val="0"/>
            <c:bubble3D val="0"/>
            <c:spPr>
              <a:solidFill>
                <a:srgbClr val="FF6600"/>
              </a:solidFill>
              <a:ln w="19050">
                <a:solidFill>
                  <a:schemeClr val="lt1"/>
                </a:solidFill>
              </a:ln>
              <a:effectLst/>
            </c:spPr>
            <c:extLst>
              <c:ext xmlns:c16="http://schemas.microsoft.com/office/drawing/2014/chart" uri="{C3380CC4-5D6E-409C-BE32-E72D297353CC}">
                <c16:uniqueId val="{00000001-D02F-4503-B82D-2D0784199FF6}"/>
              </c:ext>
            </c:extLst>
          </c:dPt>
          <c:dPt>
            <c:idx val="1"/>
            <c:bubble3D val="0"/>
            <c:spPr>
              <a:solidFill>
                <a:srgbClr val="FFC000">
                  <a:lumMod val="60000"/>
                  <a:lumOff val="40000"/>
                </a:srgbClr>
              </a:solidFill>
              <a:ln w="19050">
                <a:solidFill>
                  <a:schemeClr val="lt1"/>
                </a:solidFill>
              </a:ln>
              <a:effectLst/>
            </c:spPr>
            <c:extLst>
              <c:ext xmlns:c16="http://schemas.microsoft.com/office/drawing/2014/chart" uri="{C3380CC4-5D6E-409C-BE32-E72D297353CC}">
                <c16:uniqueId val="{00000003-D02F-4503-B82D-2D0784199FF6}"/>
              </c:ext>
            </c:extLst>
          </c:dPt>
          <c:dPt>
            <c:idx val="2"/>
            <c:bubble3D val="0"/>
            <c:spPr>
              <a:solidFill>
                <a:srgbClr val="5B9BD5">
                  <a:lumMod val="60000"/>
                  <a:lumOff val="40000"/>
                </a:srgbClr>
              </a:solidFill>
              <a:ln w="19050">
                <a:solidFill>
                  <a:schemeClr val="lt1"/>
                </a:solidFill>
              </a:ln>
              <a:effectLst/>
            </c:spPr>
            <c:extLst>
              <c:ext xmlns:c16="http://schemas.microsoft.com/office/drawing/2014/chart" uri="{C3380CC4-5D6E-409C-BE32-E72D297353CC}">
                <c16:uniqueId val="{00000005-D02F-4503-B82D-2D0784199FF6}"/>
              </c:ext>
            </c:extLst>
          </c:dPt>
          <c:dPt>
            <c:idx val="3"/>
            <c:bubble3D val="0"/>
            <c:spPr>
              <a:solidFill>
                <a:srgbClr val="FFCCFF"/>
              </a:solidFill>
              <a:ln w="19050">
                <a:solidFill>
                  <a:schemeClr val="lt1"/>
                </a:solidFill>
              </a:ln>
              <a:effectLst/>
            </c:spPr>
            <c:extLst>
              <c:ext xmlns:c16="http://schemas.microsoft.com/office/drawing/2014/chart" uri="{C3380CC4-5D6E-409C-BE32-E72D297353CC}">
                <c16:uniqueId val="{00000007-D02F-4503-B82D-2D0784199FF6}"/>
              </c:ext>
            </c:extLst>
          </c:dPt>
          <c:dPt>
            <c:idx val="4"/>
            <c:bubble3D val="0"/>
            <c:spPr>
              <a:solidFill>
                <a:sysClr val="window" lastClr="FFFFFF">
                  <a:lumMod val="85000"/>
                </a:sysClr>
              </a:solidFill>
              <a:ln w="19050">
                <a:solidFill>
                  <a:schemeClr val="lt1"/>
                </a:solidFill>
              </a:ln>
              <a:effectLst/>
            </c:spPr>
            <c:extLst>
              <c:ext xmlns:c16="http://schemas.microsoft.com/office/drawing/2014/chart" uri="{C3380CC4-5D6E-409C-BE32-E72D297353CC}">
                <c16:uniqueId val="{00000009-D02F-4503-B82D-2D0784199FF6}"/>
              </c:ext>
            </c:extLst>
          </c:dPt>
          <c:dLbls>
            <c:dLbl>
              <c:idx val="0"/>
              <c:layout>
                <c:manualLayout>
                  <c:x val="-0.17441372000741071"/>
                  <c:y val="8.0495041174466847E-2"/>
                </c:manualLayout>
              </c:layout>
              <c:showLegendKey val="0"/>
              <c:showVal val="0"/>
              <c:showCatName val="0"/>
              <c:showSerName val="0"/>
              <c:showPercent val="1"/>
              <c:showBubbleSize val="0"/>
              <c:extLst>
                <c:ext xmlns:c15="http://schemas.microsoft.com/office/drawing/2012/chart" uri="{CE6537A1-D6FC-4f65-9D91-7224C49458BB}">
                  <c15:layout>
                    <c:manualLayout>
                      <c:w val="0.31890351746453022"/>
                      <c:h val="6.0300519285955263E-2"/>
                    </c:manualLayout>
                  </c15:layout>
                </c:ext>
                <c:ext xmlns:c16="http://schemas.microsoft.com/office/drawing/2014/chart" uri="{C3380CC4-5D6E-409C-BE32-E72D297353CC}">
                  <c16:uniqueId val="{00000001-D02F-4503-B82D-2D0784199FF6}"/>
                </c:ext>
              </c:extLst>
            </c:dLbl>
            <c:dLbl>
              <c:idx val="1"/>
              <c:layout>
                <c:manualLayout>
                  <c:x val="0.22913174981365711"/>
                  <c:y val="-9.5439318205396098E-2"/>
                </c:manualLayout>
              </c:layout>
              <c:showLegendKey val="0"/>
              <c:showVal val="0"/>
              <c:showCatName val="0"/>
              <c:showSerName val="0"/>
              <c:showPercent val="1"/>
              <c:showBubbleSize val="0"/>
              <c:extLst>
                <c:ext xmlns:c15="http://schemas.microsoft.com/office/drawing/2012/chart" uri="{CE6537A1-D6FC-4f65-9D91-7224C49458BB}">
                  <c15:layout>
                    <c:manualLayout>
                      <c:w val="0.32488830197458846"/>
                      <c:h val="6.0300519285955263E-2"/>
                    </c:manualLayout>
                  </c15:layout>
                </c:ext>
                <c:ext xmlns:c16="http://schemas.microsoft.com/office/drawing/2014/chart" uri="{C3380CC4-5D6E-409C-BE32-E72D297353CC}">
                  <c16:uniqueId val="{00000003-D02F-4503-B82D-2D0784199FF6}"/>
                </c:ext>
              </c:extLst>
            </c:dLbl>
            <c:dLbl>
              <c:idx val="2"/>
              <c:layout>
                <c:manualLayout>
                  <c:x val="-1.2773549487425264E-2"/>
                  <c:y val="5.490003756107386E-2"/>
                </c:manualLayout>
              </c:layout>
              <c:showLegendKey val="0"/>
              <c:showVal val="0"/>
              <c:showCatName val="0"/>
              <c:showSerName val="0"/>
              <c:showPercent val="1"/>
              <c:showBubbleSize val="0"/>
              <c:extLst>
                <c:ext xmlns:c15="http://schemas.microsoft.com/office/drawing/2012/chart" uri="{CE6537A1-D6FC-4f65-9D91-7224C49458BB}">
                  <c15:layout>
                    <c:manualLayout>
                      <c:w val="0.26718358312488033"/>
                      <c:h val="7.3062227168780858E-2"/>
                    </c:manualLayout>
                  </c15:layout>
                </c:ext>
                <c:ext xmlns:c16="http://schemas.microsoft.com/office/drawing/2014/chart" uri="{C3380CC4-5D6E-409C-BE32-E72D297353CC}">
                  <c16:uniqueId val="{00000005-D02F-4503-B82D-2D0784199FF6}"/>
                </c:ext>
              </c:extLst>
            </c:dLbl>
            <c:dLbl>
              <c:idx val="3"/>
              <c:layout>
                <c:manualLayout>
                  <c:x val="-0.16180041687243751"/>
                  <c:y val="-7.8571432106255782E-3"/>
                </c:manualLayout>
              </c:layout>
              <c:showLegendKey val="0"/>
              <c:showVal val="0"/>
              <c:showCatName val="0"/>
              <c:showSerName val="0"/>
              <c:showPercent val="1"/>
              <c:showBubbleSize val="0"/>
              <c:extLst>
                <c:ext xmlns:c15="http://schemas.microsoft.com/office/drawing/2012/chart" uri="{CE6537A1-D6FC-4f65-9D91-7224C49458BB}">
                  <c15:layout>
                    <c:manualLayout>
                      <c:w val="0.28953758808751973"/>
                      <c:h val="7.3062227168780858E-2"/>
                    </c:manualLayout>
                  </c15:layout>
                </c:ext>
                <c:ext xmlns:c16="http://schemas.microsoft.com/office/drawing/2014/chart" uri="{C3380CC4-5D6E-409C-BE32-E72D297353CC}">
                  <c16:uniqueId val="{00000007-D02F-4503-B82D-2D0784199FF6}"/>
                </c:ext>
              </c:extLst>
            </c:dLbl>
            <c:dLbl>
              <c:idx val="4"/>
              <c:layout>
                <c:manualLayout>
                  <c:x val="-0.10218973697206579"/>
                  <c:y val="-7.2105137355255006E-2"/>
                </c:manualLayout>
              </c:layout>
              <c:showLegendKey val="0"/>
              <c:showVal val="0"/>
              <c:showCatName val="0"/>
              <c:showSerName val="0"/>
              <c:showPercent val="1"/>
              <c:showBubbleSize val="0"/>
              <c:extLst>
                <c:ext xmlns:c15="http://schemas.microsoft.com/office/drawing/2012/chart" uri="{CE6537A1-D6FC-4f65-9D91-7224C49458BB}">
                  <c15:layout>
                    <c:manualLayout>
                      <c:w val="0.28467184119553945"/>
                      <c:h val="7.3062227168780858E-2"/>
                    </c:manualLayout>
                  </c15:layout>
                </c:ext>
                <c:ext xmlns:c16="http://schemas.microsoft.com/office/drawing/2014/chart" uri="{C3380CC4-5D6E-409C-BE32-E72D297353CC}">
                  <c16:uniqueId val="{00000009-D02F-4503-B82D-2D0784199FF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集計!$C$8:$G$8</c:f>
              <c:strCache>
                <c:ptCount val="5"/>
                <c:pt idx="0">
                  <c:v>単独でも実施してみたい</c:v>
                </c:pt>
                <c:pt idx="1">
                  <c:v>LCがいるなら実施してみたい</c:v>
                </c:pt>
                <c:pt idx="2">
                  <c:v>実施したいと思わない</c:v>
                </c:pt>
                <c:pt idx="3">
                  <c:v>すでに実施</c:v>
                </c:pt>
                <c:pt idx="4">
                  <c:v>未回答</c:v>
                </c:pt>
              </c:strCache>
            </c:strRef>
          </c:cat>
          <c:val>
            <c:numRef>
              <c:f>集計!$C$9:$G$9</c:f>
              <c:numCache>
                <c:formatCode>General</c:formatCode>
                <c:ptCount val="5"/>
                <c:pt idx="0">
                  <c:v>13</c:v>
                </c:pt>
                <c:pt idx="1">
                  <c:v>19</c:v>
                </c:pt>
                <c:pt idx="2">
                  <c:v>2</c:v>
                </c:pt>
                <c:pt idx="3">
                  <c:v>0</c:v>
                </c:pt>
                <c:pt idx="4">
                  <c:v>2</c:v>
                </c:pt>
              </c:numCache>
            </c:numRef>
          </c:val>
          <c:extLst>
            <c:ext xmlns:c16="http://schemas.microsoft.com/office/drawing/2014/chart" uri="{C3380CC4-5D6E-409C-BE32-E72D297353CC}">
              <c16:uniqueId val="{0000000A-D02F-4503-B82D-2D0784199FF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0.37255614697638312"/>
          <c:y val="9.3843293086759386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pieChart>
        <c:varyColors val="1"/>
        <c:ser>
          <c:idx val="0"/>
          <c:order val="0"/>
          <c:tx>
            <c:strRef>
              <c:f>集計!$A$11</c:f>
              <c:strCache>
                <c:ptCount val="1"/>
                <c:pt idx="0">
                  <c:v>薬剤師</c:v>
                </c:pt>
              </c:strCache>
            </c:strRef>
          </c:tx>
          <c:dPt>
            <c:idx val="0"/>
            <c:bubble3D val="0"/>
            <c:spPr>
              <a:solidFill>
                <a:srgbClr val="FF6600"/>
              </a:solidFill>
              <a:ln w="19050">
                <a:solidFill>
                  <a:schemeClr val="lt1"/>
                </a:solidFill>
              </a:ln>
              <a:effectLst/>
            </c:spPr>
            <c:extLst>
              <c:ext xmlns:c16="http://schemas.microsoft.com/office/drawing/2014/chart" uri="{C3380CC4-5D6E-409C-BE32-E72D297353CC}">
                <c16:uniqueId val="{00000001-D02F-4503-B82D-2D0784199FF6}"/>
              </c:ext>
            </c:extLst>
          </c:dPt>
          <c:dPt>
            <c:idx val="1"/>
            <c:bubble3D val="0"/>
            <c:spPr>
              <a:solidFill>
                <a:srgbClr val="FFC000">
                  <a:lumMod val="60000"/>
                  <a:lumOff val="40000"/>
                </a:srgbClr>
              </a:solidFill>
              <a:ln w="19050">
                <a:solidFill>
                  <a:schemeClr val="lt1"/>
                </a:solidFill>
              </a:ln>
              <a:effectLst/>
            </c:spPr>
            <c:extLst>
              <c:ext xmlns:c16="http://schemas.microsoft.com/office/drawing/2014/chart" uri="{C3380CC4-5D6E-409C-BE32-E72D297353CC}">
                <c16:uniqueId val="{00000003-D02F-4503-B82D-2D0784199FF6}"/>
              </c:ext>
            </c:extLst>
          </c:dPt>
          <c:dPt>
            <c:idx val="2"/>
            <c:bubble3D val="0"/>
            <c:spPr>
              <a:solidFill>
                <a:srgbClr val="5B9BD5">
                  <a:lumMod val="60000"/>
                  <a:lumOff val="40000"/>
                </a:srgbClr>
              </a:solidFill>
              <a:ln w="19050">
                <a:solidFill>
                  <a:schemeClr val="lt1"/>
                </a:solidFill>
              </a:ln>
              <a:effectLst/>
            </c:spPr>
            <c:extLst>
              <c:ext xmlns:c16="http://schemas.microsoft.com/office/drawing/2014/chart" uri="{C3380CC4-5D6E-409C-BE32-E72D297353CC}">
                <c16:uniqueId val="{00000005-D02F-4503-B82D-2D0784199FF6}"/>
              </c:ext>
            </c:extLst>
          </c:dPt>
          <c:dPt>
            <c:idx val="3"/>
            <c:bubble3D val="0"/>
            <c:spPr>
              <a:solidFill>
                <a:srgbClr val="FFCCFF"/>
              </a:solidFill>
              <a:ln w="19050">
                <a:solidFill>
                  <a:schemeClr val="lt1"/>
                </a:solidFill>
              </a:ln>
              <a:effectLst/>
            </c:spPr>
            <c:extLst>
              <c:ext xmlns:c16="http://schemas.microsoft.com/office/drawing/2014/chart" uri="{C3380CC4-5D6E-409C-BE32-E72D297353CC}">
                <c16:uniqueId val="{00000007-D02F-4503-B82D-2D0784199FF6}"/>
              </c:ext>
            </c:extLst>
          </c:dPt>
          <c:dPt>
            <c:idx val="4"/>
            <c:bubble3D val="0"/>
            <c:spPr>
              <a:solidFill>
                <a:sysClr val="window" lastClr="FFFFFF">
                  <a:lumMod val="85000"/>
                </a:sysClr>
              </a:solidFill>
              <a:ln w="19050">
                <a:solidFill>
                  <a:schemeClr val="lt1"/>
                </a:solidFill>
              </a:ln>
              <a:effectLst/>
            </c:spPr>
            <c:extLst>
              <c:ext xmlns:c16="http://schemas.microsoft.com/office/drawing/2014/chart" uri="{C3380CC4-5D6E-409C-BE32-E72D297353CC}">
                <c16:uniqueId val="{00000009-D02F-4503-B82D-2D0784199FF6}"/>
              </c:ext>
            </c:extLst>
          </c:dPt>
          <c:dLbls>
            <c:dLbl>
              <c:idx val="0"/>
              <c:layout>
                <c:manualLayout>
                  <c:x val="-0.17441372000741071"/>
                  <c:y val="8.0495041174466847E-2"/>
                </c:manualLayout>
              </c:layout>
              <c:showLegendKey val="0"/>
              <c:showVal val="0"/>
              <c:showCatName val="0"/>
              <c:showSerName val="0"/>
              <c:showPercent val="1"/>
              <c:showBubbleSize val="0"/>
              <c:extLst>
                <c:ext xmlns:c15="http://schemas.microsoft.com/office/drawing/2012/chart" uri="{CE6537A1-D6FC-4f65-9D91-7224C49458BB}">
                  <c15:layout>
                    <c:manualLayout>
                      <c:w val="0.31890351746453022"/>
                      <c:h val="6.0300519285955263E-2"/>
                    </c:manualLayout>
                  </c15:layout>
                </c:ext>
                <c:ext xmlns:c16="http://schemas.microsoft.com/office/drawing/2014/chart" uri="{C3380CC4-5D6E-409C-BE32-E72D297353CC}">
                  <c16:uniqueId val="{00000001-D02F-4503-B82D-2D0784199FF6}"/>
                </c:ext>
              </c:extLst>
            </c:dLbl>
            <c:dLbl>
              <c:idx val="1"/>
              <c:layout>
                <c:manualLayout>
                  <c:x val="0.22913174981365711"/>
                  <c:y val="-9.5439318205396098E-2"/>
                </c:manualLayout>
              </c:layout>
              <c:showLegendKey val="0"/>
              <c:showVal val="0"/>
              <c:showCatName val="0"/>
              <c:showSerName val="0"/>
              <c:showPercent val="1"/>
              <c:showBubbleSize val="0"/>
              <c:extLst>
                <c:ext xmlns:c15="http://schemas.microsoft.com/office/drawing/2012/chart" uri="{CE6537A1-D6FC-4f65-9D91-7224C49458BB}">
                  <c15:layout>
                    <c:manualLayout>
                      <c:w val="0.32488830197458846"/>
                      <c:h val="6.0300519285955263E-2"/>
                    </c:manualLayout>
                  </c15:layout>
                </c:ext>
                <c:ext xmlns:c16="http://schemas.microsoft.com/office/drawing/2014/chart" uri="{C3380CC4-5D6E-409C-BE32-E72D297353CC}">
                  <c16:uniqueId val="{00000003-D02F-4503-B82D-2D0784199FF6}"/>
                </c:ext>
              </c:extLst>
            </c:dLbl>
            <c:dLbl>
              <c:idx val="2"/>
              <c:layout>
                <c:manualLayout>
                  <c:x val="-1.2773549487425264E-2"/>
                  <c:y val="5.490003756107386E-2"/>
                </c:manualLayout>
              </c:layout>
              <c:showLegendKey val="0"/>
              <c:showVal val="0"/>
              <c:showCatName val="0"/>
              <c:showSerName val="0"/>
              <c:showPercent val="1"/>
              <c:showBubbleSize val="0"/>
              <c:extLst>
                <c:ext xmlns:c15="http://schemas.microsoft.com/office/drawing/2012/chart" uri="{CE6537A1-D6FC-4f65-9D91-7224C49458BB}">
                  <c15:layout>
                    <c:manualLayout>
                      <c:w val="0.26718358312488033"/>
                      <c:h val="7.3062227168780858E-2"/>
                    </c:manualLayout>
                  </c15:layout>
                </c:ext>
                <c:ext xmlns:c16="http://schemas.microsoft.com/office/drawing/2014/chart" uri="{C3380CC4-5D6E-409C-BE32-E72D297353CC}">
                  <c16:uniqueId val="{00000005-D02F-4503-B82D-2D0784199FF6}"/>
                </c:ext>
              </c:extLst>
            </c:dLbl>
            <c:dLbl>
              <c:idx val="3"/>
              <c:layout>
                <c:manualLayout>
                  <c:x val="-0.16180041687243751"/>
                  <c:y val="-7.8571432106255782E-3"/>
                </c:manualLayout>
              </c:layout>
              <c:showLegendKey val="0"/>
              <c:showVal val="0"/>
              <c:showCatName val="0"/>
              <c:showSerName val="0"/>
              <c:showPercent val="1"/>
              <c:showBubbleSize val="0"/>
              <c:extLst>
                <c:ext xmlns:c15="http://schemas.microsoft.com/office/drawing/2012/chart" uri="{CE6537A1-D6FC-4f65-9D91-7224C49458BB}">
                  <c15:layout>
                    <c:manualLayout>
                      <c:w val="0.28953758808751973"/>
                      <c:h val="7.3062227168780858E-2"/>
                    </c:manualLayout>
                  </c15:layout>
                </c:ext>
                <c:ext xmlns:c16="http://schemas.microsoft.com/office/drawing/2014/chart" uri="{C3380CC4-5D6E-409C-BE32-E72D297353CC}">
                  <c16:uniqueId val="{00000007-D02F-4503-B82D-2D0784199FF6}"/>
                </c:ext>
              </c:extLst>
            </c:dLbl>
            <c:dLbl>
              <c:idx val="4"/>
              <c:layout>
                <c:manualLayout>
                  <c:x val="-0.10218973697206579"/>
                  <c:y val="-7.2105137355255006E-2"/>
                </c:manualLayout>
              </c:layout>
              <c:showLegendKey val="0"/>
              <c:showVal val="0"/>
              <c:showCatName val="0"/>
              <c:showSerName val="0"/>
              <c:showPercent val="1"/>
              <c:showBubbleSize val="0"/>
              <c:extLst>
                <c:ext xmlns:c15="http://schemas.microsoft.com/office/drawing/2012/chart" uri="{CE6537A1-D6FC-4f65-9D91-7224C49458BB}">
                  <c15:layout>
                    <c:manualLayout>
                      <c:w val="0.28467184119553945"/>
                      <c:h val="7.3062227168780858E-2"/>
                    </c:manualLayout>
                  </c15:layout>
                </c:ext>
                <c:ext xmlns:c16="http://schemas.microsoft.com/office/drawing/2014/chart" uri="{C3380CC4-5D6E-409C-BE32-E72D297353CC}">
                  <c16:uniqueId val="{00000009-D02F-4503-B82D-2D0784199FF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集計!$C$8:$G$8</c:f>
              <c:strCache>
                <c:ptCount val="5"/>
                <c:pt idx="0">
                  <c:v>単独でも実施してみたい</c:v>
                </c:pt>
                <c:pt idx="1">
                  <c:v>LCがいるなら実施してみたい</c:v>
                </c:pt>
                <c:pt idx="2">
                  <c:v>実施したいと思わない</c:v>
                </c:pt>
                <c:pt idx="3">
                  <c:v>すでに実施</c:v>
                </c:pt>
                <c:pt idx="4">
                  <c:v>未回答</c:v>
                </c:pt>
              </c:strCache>
            </c:strRef>
          </c:cat>
          <c:val>
            <c:numRef>
              <c:f>集計!$C$11:$G$11</c:f>
              <c:numCache>
                <c:formatCode>General</c:formatCode>
                <c:ptCount val="5"/>
                <c:pt idx="0">
                  <c:v>13</c:v>
                </c:pt>
                <c:pt idx="1">
                  <c:v>19</c:v>
                </c:pt>
                <c:pt idx="2">
                  <c:v>2</c:v>
                </c:pt>
                <c:pt idx="3">
                  <c:v>0</c:v>
                </c:pt>
                <c:pt idx="4">
                  <c:v>2</c:v>
                </c:pt>
              </c:numCache>
            </c:numRef>
          </c:val>
          <c:extLst>
            <c:ext xmlns:c16="http://schemas.microsoft.com/office/drawing/2014/chart" uri="{C3380CC4-5D6E-409C-BE32-E72D297353CC}">
              <c16:uniqueId val="{0000000A-D02F-4503-B82D-2D0784199FF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pieChart>
        <c:varyColors val="1"/>
        <c:ser>
          <c:idx val="0"/>
          <c:order val="0"/>
          <c:tx>
            <c:strRef>
              <c:f>集計!$A$10</c:f>
              <c:strCache>
                <c:ptCount val="1"/>
                <c:pt idx="0">
                  <c:v>薬剤師</c:v>
                </c:pt>
              </c:strCache>
            </c:strRef>
          </c:tx>
          <c:dPt>
            <c:idx val="0"/>
            <c:bubble3D val="0"/>
            <c:spPr>
              <a:solidFill>
                <a:srgbClr val="FFC000"/>
              </a:solidFill>
              <a:ln w="19050">
                <a:solidFill>
                  <a:schemeClr val="lt1"/>
                </a:solidFill>
              </a:ln>
              <a:effectLst/>
            </c:spPr>
            <c:extLst>
              <c:ext xmlns:c16="http://schemas.microsoft.com/office/drawing/2014/chart" uri="{C3380CC4-5D6E-409C-BE32-E72D297353CC}">
                <c16:uniqueId val="{00000001-0253-43A6-9547-F48E2D21D4E3}"/>
              </c:ext>
            </c:extLst>
          </c:dPt>
          <c:dPt>
            <c:idx val="1"/>
            <c:bubble3D val="0"/>
            <c:spPr>
              <a:solidFill>
                <a:srgbClr val="FF6600"/>
              </a:solidFill>
              <a:ln w="19050">
                <a:solidFill>
                  <a:schemeClr val="lt1"/>
                </a:solidFill>
              </a:ln>
              <a:effectLst/>
            </c:spPr>
            <c:extLst>
              <c:ext xmlns:c16="http://schemas.microsoft.com/office/drawing/2014/chart" uri="{C3380CC4-5D6E-409C-BE32-E72D297353CC}">
                <c16:uniqueId val="{00000003-0253-43A6-9547-F48E2D21D4E3}"/>
              </c:ext>
            </c:extLst>
          </c:dPt>
          <c:dPt>
            <c:idx val="2"/>
            <c:bubble3D val="0"/>
            <c:spPr>
              <a:solidFill>
                <a:srgbClr val="5B9BD5">
                  <a:lumMod val="60000"/>
                  <a:lumOff val="40000"/>
                </a:srgbClr>
              </a:solidFill>
              <a:ln w="19050">
                <a:solidFill>
                  <a:schemeClr val="lt1"/>
                </a:solidFill>
              </a:ln>
              <a:effectLst/>
            </c:spPr>
            <c:extLst>
              <c:ext xmlns:c16="http://schemas.microsoft.com/office/drawing/2014/chart" uri="{C3380CC4-5D6E-409C-BE32-E72D297353CC}">
                <c16:uniqueId val="{00000005-0253-43A6-9547-F48E2D21D4E3}"/>
              </c:ext>
            </c:extLst>
          </c:dPt>
          <c:dPt>
            <c:idx val="3"/>
            <c:bubble3D val="0"/>
            <c:spPr>
              <a:solidFill>
                <a:sysClr val="window" lastClr="FFFFFF">
                  <a:lumMod val="85000"/>
                </a:sysClr>
              </a:solidFill>
              <a:ln w="19050">
                <a:solidFill>
                  <a:schemeClr val="lt1"/>
                </a:solidFill>
              </a:ln>
              <a:effectLst/>
            </c:spPr>
            <c:extLst>
              <c:ext xmlns:c16="http://schemas.microsoft.com/office/drawing/2014/chart" uri="{C3380CC4-5D6E-409C-BE32-E72D297353CC}">
                <c16:uniqueId val="{00000007-0253-43A6-9547-F48E2D21D4E3}"/>
              </c:ext>
            </c:extLst>
          </c:dPt>
          <c:dLbls>
            <c:dLbl>
              <c:idx val="0"/>
              <c:layout>
                <c:manualLayout>
                  <c:x val="-0.14322446770119099"/>
                  <c:y val="0.21683159649064357"/>
                </c:manualLayout>
              </c:layout>
              <c:showLegendKey val="0"/>
              <c:showVal val="0"/>
              <c:showCatName val="0"/>
              <c:showSerName val="0"/>
              <c:showPercent val="1"/>
              <c:showBubbleSize val="0"/>
              <c:extLst>
                <c:ext xmlns:c15="http://schemas.microsoft.com/office/drawing/2012/chart" uri="{CE6537A1-D6FC-4f65-9D91-7224C49458BB}">
                  <c15:layout>
                    <c:manualLayout>
                      <c:w val="0.25346961718171285"/>
                      <c:h val="0.20535380044177282"/>
                    </c:manualLayout>
                  </c15:layout>
                </c:ext>
                <c:ext xmlns:c16="http://schemas.microsoft.com/office/drawing/2014/chart" uri="{C3380CC4-5D6E-409C-BE32-E72D297353CC}">
                  <c16:uniqueId val="{00000001-0253-43A6-9547-F48E2D21D4E3}"/>
                </c:ext>
              </c:extLst>
            </c:dLbl>
            <c:dLbl>
              <c:idx val="1"/>
              <c:layout>
                <c:manualLayout>
                  <c:x val="-0.13056216005327348"/>
                  <c:y val="-0.23557256440971119"/>
                </c:manualLayout>
              </c:layout>
              <c:showLegendKey val="0"/>
              <c:showVal val="0"/>
              <c:showCatName val="0"/>
              <c:showSerName val="0"/>
              <c:showPercent val="1"/>
              <c:showBubbleSize val="0"/>
              <c:extLst>
                <c:ext xmlns:c15="http://schemas.microsoft.com/office/drawing/2012/chart" uri="{CE6537A1-D6FC-4f65-9D91-7224C49458BB}">
                  <c15:layout>
                    <c:manualLayout>
                      <c:w val="0.28478871161620278"/>
                      <c:h val="9.0039924198672738E-2"/>
                    </c:manualLayout>
                  </c15:layout>
                </c:ext>
                <c:ext xmlns:c16="http://schemas.microsoft.com/office/drawing/2014/chart" uri="{C3380CC4-5D6E-409C-BE32-E72D297353CC}">
                  <c16:uniqueId val="{00000003-0253-43A6-9547-F48E2D21D4E3}"/>
                </c:ext>
              </c:extLst>
            </c:dLbl>
            <c:dLbl>
              <c:idx val="2"/>
              <c:layout>
                <c:manualLayout>
                  <c:x val="0.12437914300366579"/>
                  <c:y val="9.422265428239357E-2"/>
                </c:manualLayout>
              </c:layout>
              <c:showLegendKey val="0"/>
              <c:showVal val="0"/>
              <c:showCatName val="0"/>
              <c:showSerName val="0"/>
              <c:showPercent val="1"/>
              <c:showBubbleSize val="0"/>
              <c:extLst>
                <c:ext xmlns:c15="http://schemas.microsoft.com/office/drawing/2012/chart" uri="{CE6537A1-D6FC-4f65-9D91-7224C49458BB}">
                  <c15:layout>
                    <c:manualLayout>
                      <c:w val="0.25346961718171285"/>
                      <c:h val="0.20535380044177282"/>
                    </c:manualLayout>
                  </c15:layout>
                </c:ext>
                <c:ext xmlns:c16="http://schemas.microsoft.com/office/drawing/2014/chart" uri="{C3380CC4-5D6E-409C-BE32-E72D297353CC}">
                  <c16:uniqueId val="{00000005-0253-43A6-9547-F48E2D21D4E3}"/>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集計!$H$8:$K$8</c:f>
              <c:strCache>
                <c:ptCount val="4"/>
                <c:pt idx="0">
                  <c:v>ロコモ・フレイル・サルコペニア説明</c:v>
                </c:pt>
                <c:pt idx="1">
                  <c:v>ロコモチェック</c:v>
                </c:pt>
                <c:pt idx="2">
                  <c:v>ロコトレ</c:v>
                </c:pt>
                <c:pt idx="3">
                  <c:v>未回答</c:v>
                </c:pt>
              </c:strCache>
            </c:strRef>
          </c:cat>
          <c:val>
            <c:numRef>
              <c:f>集計!$H$10:$K$10</c:f>
              <c:numCache>
                <c:formatCode>General</c:formatCode>
                <c:ptCount val="4"/>
                <c:pt idx="0">
                  <c:v>9</c:v>
                </c:pt>
                <c:pt idx="1">
                  <c:v>18</c:v>
                </c:pt>
                <c:pt idx="2">
                  <c:v>9</c:v>
                </c:pt>
                <c:pt idx="3">
                  <c:v>3</c:v>
                </c:pt>
              </c:numCache>
            </c:numRef>
          </c:val>
          <c:extLst>
            <c:ext xmlns:c16="http://schemas.microsoft.com/office/drawing/2014/chart" uri="{C3380CC4-5D6E-409C-BE32-E72D297353CC}">
              <c16:uniqueId val="{00000008-0253-43A6-9547-F48E2D21D4E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pieChart>
        <c:varyColors val="1"/>
        <c:ser>
          <c:idx val="0"/>
          <c:order val="0"/>
          <c:tx>
            <c:strRef>
              <c:f>集計!$A$10</c:f>
              <c:strCache>
                <c:ptCount val="1"/>
                <c:pt idx="0">
                  <c:v>薬剤師</c:v>
                </c:pt>
              </c:strCache>
            </c:strRef>
          </c:tx>
          <c:dPt>
            <c:idx val="0"/>
            <c:bubble3D val="0"/>
            <c:spPr>
              <a:solidFill>
                <a:srgbClr val="FF6600"/>
              </a:solidFill>
              <a:ln w="19050">
                <a:solidFill>
                  <a:schemeClr val="lt1"/>
                </a:solidFill>
              </a:ln>
              <a:effectLst/>
            </c:spPr>
            <c:extLst>
              <c:ext xmlns:c16="http://schemas.microsoft.com/office/drawing/2014/chart" uri="{C3380CC4-5D6E-409C-BE32-E72D297353CC}">
                <c16:uniqueId val="{00000001-4C37-4B57-9262-122E54617E39}"/>
              </c:ext>
            </c:extLst>
          </c:dPt>
          <c:dPt>
            <c:idx val="1"/>
            <c:bubble3D val="0"/>
            <c:spPr>
              <a:solidFill>
                <a:srgbClr val="FFC000">
                  <a:lumMod val="60000"/>
                  <a:lumOff val="40000"/>
                </a:srgbClr>
              </a:solidFill>
              <a:ln w="19050">
                <a:solidFill>
                  <a:schemeClr val="lt1"/>
                </a:solidFill>
              </a:ln>
              <a:effectLst/>
            </c:spPr>
            <c:extLst>
              <c:ext xmlns:c16="http://schemas.microsoft.com/office/drawing/2014/chart" uri="{C3380CC4-5D6E-409C-BE32-E72D297353CC}">
                <c16:uniqueId val="{00000003-4C37-4B57-9262-122E54617E39}"/>
              </c:ext>
            </c:extLst>
          </c:dPt>
          <c:dPt>
            <c:idx val="2"/>
            <c:bubble3D val="0"/>
            <c:spPr>
              <a:solidFill>
                <a:srgbClr val="5B9BD5">
                  <a:lumMod val="40000"/>
                  <a:lumOff val="60000"/>
                </a:srgbClr>
              </a:solidFill>
              <a:ln w="19050">
                <a:solidFill>
                  <a:schemeClr val="lt1"/>
                </a:solidFill>
              </a:ln>
              <a:effectLst/>
            </c:spPr>
            <c:extLst>
              <c:ext xmlns:c16="http://schemas.microsoft.com/office/drawing/2014/chart" uri="{C3380CC4-5D6E-409C-BE32-E72D297353CC}">
                <c16:uniqueId val="{00000005-4C37-4B57-9262-122E54617E39}"/>
              </c:ext>
            </c:extLst>
          </c:dPt>
          <c:dPt>
            <c:idx val="3"/>
            <c:bubble3D val="0"/>
            <c:spPr>
              <a:solidFill>
                <a:sysClr val="window" lastClr="FFFFFF">
                  <a:lumMod val="85000"/>
                </a:sysClr>
              </a:solidFill>
              <a:ln w="19050">
                <a:solidFill>
                  <a:schemeClr val="lt1"/>
                </a:solidFill>
              </a:ln>
              <a:effectLst/>
            </c:spPr>
            <c:extLst>
              <c:ext xmlns:c16="http://schemas.microsoft.com/office/drawing/2014/chart" uri="{C3380CC4-5D6E-409C-BE32-E72D297353CC}">
                <c16:uniqueId val="{00000007-4C37-4B57-9262-122E54617E39}"/>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集計!$L$8:$O$8</c:f>
              <c:strCache>
                <c:ptCount val="4"/>
                <c:pt idx="0">
                  <c:v>LC興味あり</c:v>
                </c:pt>
                <c:pt idx="1">
                  <c:v>どちらともいえない</c:v>
                </c:pt>
                <c:pt idx="2">
                  <c:v>興味なし</c:v>
                </c:pt>
                <c:pt idx="3">
                  <c:v>未回答</c:v>
                </c:pt>
              </c:strCache>
            </c:strRef>
          </c:cat>
          <c:val>
            <c:numRef>
              <c:f>集計!$L$10:$O$10</c:f>
              <c:numCache>
                <c:formatCode>General</c:formatCode>
                <c:ptCount val="4"/>
                <c:pt idx="0">
                  <c:v>21</c:v>
                </c:pt>
                <c:pt idx="1">
                  <c:v>11</c:v>
                </c:pt>
                <c:pt idx="2">
                  <c:v>0</c:v>
                </c:pt>
                <c:pt idx="3">
                  <c:v>4</c:v>
                </c:pt>
              </c:numCache>
            </c:numRef>
          </c:val>
          <c:extLst>
            <c:ext xmlns:c16="http://schemas.microsoft.com/office/drawing/2014/chart" uri="{C3380CC4-5D6E-409C-BE32-E72D297353CC}">
              <c16:uniqueId val="{00000008-4C37-4B57-9262-122E54617E3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pieChart>
        <c:varyColors val="1"/>
        <c:ser>
          <c:idx val="0"/>
          <c:order val="0"/>
          <c:tx>
            <c:strRef>
              <c:f>集計!$A$10</c:f>
              <c:strCache>
                <c:ptCount val="1"/>
                <c:pt idx="0">
                  <c:v>管理栄養士</c:v>
                </c:pt>
              </c:strCache>
            </c:strRef>
          </c:tx>
          <c:dPt>
            <c:idx val="0"/>
            <c:bubble3D val="0"/>
            <c:spPr>
              <a:solidFill>
                <a:srgbClr val="FFC000"/>
              </a:solidFill>
              <a:ln w="19050">
                <a:solidFill>
                  <a:schemeClr val="lt1"/>
                </a:solidFill>
              </a:ln>
              <a:effectLst/>
            </c:spPr>
            <c:extLst>
              <c:ext xmlns:c16="http://schemas.microsoft.com/office/drawing/2014/chart" uri="{C3380CC4-5D6E-409C-BE32-E72D297353CC}">
                <c16:uniqueId val="{00000001-386F-453E-AFE9-C6201A6A71D6}"/>
              </c:ext>
            </c:extLst>
          </c:dPt>
          <c:dPt>
            <c:idx val="1"/>
            <c:bubble3D val="0"/>
            <c:spPr>
              <a:solidFill>
                <a:srgbClr val="FF6600"/>
              </a:solidFill>
              <a:ln w="19050">
                <a:solidFill>
                  <a:schemeClr val="lt1"/>
                </a:solidFill>
              </a:ln>
              <a:effectLst/>
            </c:spPr>
            <c:extLst>
              <c:ext xmlns:c16="http://schemas.microsoft.com/office/drawing/2014/chart" uri="{C3380CC4-5D6E-409C-BE32-E72D297353CC}">
                <c16:uniqueId val="{00000003-386F-453E-AFE9-C6201A6A71D6}"/>
              </c:ext>
            </c:extLst>
          </c:dPt>
          <c:dPt>
            <c:idx val="2"/>
            <c:bubble3D val="0"/>
            <c:spPr>
              <a:solidFill>
                <a:srgbClr val="5B9BD5">
                  <a:lumMod val="60000"/>
                  <a:lumOff val="40000"/>
                </a:srgbClr>
              </a:solidFill>
              <a:ln w="19050">
                <a:solidFill>
                  <a:schemeClr val="lt1"/>
                </a:solidFill>
              </a:ln>
              <a:effectLst/>
            </c:spPr>
            <c:extLst>
              <c:ext xmlns:c16="http://schemas.microsoft.com/office/drawing/2014/chart" uri="{C3380CC4-5D6E-409C-BE32-E72D297353CC}">
                <c16:uniqueId val="{00000005-386F-453E-AFE9-C6201A6A71D6}"/>
              </c:ext>
            </c:extLst>
          </c:dPt>
          <c:dPt>
            <c:idx val="3"/>
            <c:bubble3D val="0"/>
            <c:spPr>
              <a:solidFill>
                <a:sysClr val="window" lastClr="FFFFFF">
                  <a:lumMod val="85000"/>
                </a:sysClr>
              </a:solidFill>
              <a:ln w="19050">
                <a:solidFill>
                  <a:schemeClr val="lt1"/>
                </a:solidFill>
              </a:ln>
              <a:effectLst/>
            </c:spPr>
            <c:extLst>
              <c:ext xmlns:c16="http://schemas.microsoft.com/office/drawing/2014/chart" uri="{C3380CC4-5D6E-409C-BE32-E72D297353CC}">
                <c16:uniqueId val="{00000007-386F-453E-AFE9-C6201A6A71D6}"/>
              </c:ext>
            </c:extLst>
          </c:dPt>
          <c:dLbls>
            <c:dLbl>
              <c:idx val="0"/>
              <c:layout>
                <c:manualLayout>
                  <c:x val="-0.17768201913929157"/>
                  <c:y val="-3.0779297316378965E-2"/>
                </c:manualLayout>
              </c:layout>
              <c:showLegendKey val="0"/>
              <c:showVal val="0"/>
              <c:showCatName val="0"/>
              <c:showSerName val="0"/>
              <c:showPercent val="1"/>
              <c:showBubbleSize val="0"/>
              <c:extLst>
                <c:ext xmlns:c15="http://schemas.microsoft.com/office/drawing/2012/chart" uri="{CE6537A1-D6FC-4f65-9D91-7224C49458BB}">
                  <c15:layout>
                    <c:manualLayout>
                      <c:w val="0.27574237875861751"/>
                      <c:h val="8.7226176567464217E-2"/>
                    </c:manualLayout>
                  </c15:layout>
                </c:ext>
                <c:ext xmlns:c16="http://schemas.microsoft.com/office/drawing/2014/chart" uri="{C3380CC4-5D6E-409C-BE32-E72D297353CC}">
                  <c16:uniqueId val="{00000001-386F-453E-AFE9-C6201A6A71D6}"/>
                </c:ext>
              </c:extLst>
            </c:dLbl>
            <c:dLbl>
              <c:idx val="1"/>
              <c:layout>
                <c:manualLayout>
                  <c:x val="0.18438700099360439"/>
                  <c:y val="-8.9073944696935012E-2"/>
                </c:manualLayout>
              </c:layout>
              <c:showLegendKey val="0"/>
              <c:showVal val="0"/>
              <c:showCatName val="0"/>
              <c:showSerName val="0"/>
              <c:showPercent val="1"/>
              <c:showBubbleSize val="0"/>
              <c:extLst>
                <c:ext xmlns:c15="http://schemas.microsoft.com/office/drawing/2012/chart" uri="{CE6537A1-D6FC-4f65-9D91-7224C49458BB}">
                  <c15:layout>
                    <c:manualLayout>
                      <c:w val="0.30591479710302549"/>
                      <c:h val="9.0039924198672738E-2"/>
                    </c:manualLayout>
                  </c15:layout>
                </c:ext>
                <c:ext xmlns:c16="http://schemas.microsoft.com/office/drawing/2014/chart" uri="{C3380CC4-5D6E-409C-BE32-E72D297353CC}">
                  <c16:uniqueId val="{00000003-386F-453E-AFE9-C6201A6A71D6}"/>
                </c:ext>
              </c:extLst>
            </c:dLbl>
            <c:dLbl>
              <c:idx val="2"/>
              <c:layout>
                <c:manualLayout>
                  <c:x val="0.12493374210844752"/>
                  <c:y val="0.1575376680309527"/>
                </c:manualLayout>
              </c:layout>
              <c:showLegendKey val="0"/>
              <c:showVal val="0"/>
              <c:showCatName val="0"/>
              <c:showSerName val="0"/>
              <c:showPercent val="1"/>
              <c:showBubbleSize val="0"/>
              <c:extLst>
                <c:ext xmlns:c15="http://schemas.microsoft.com/office/drawing/2012/chart" uri="{CE6537A1-D6FC-4f65-9D91-7224C49458BB}">
                  <c15:layout>
                    <c:manualLayout>
                      <c:w val="0.29852242262081374"/>
                      <c:h val="0.20949289030224524"/>
                    </c:manualLayout>
                  </c15:layout>
                </c:ext>
                <c:ext xmlns:c16="http://schemas.microsoft.com/office/drawing/2014/chart" uri="{C3380CC4-5D6E-409C-BE32-E72D297353CC}">
                  <c16:uniqueId val="{00000005-386F-453E-AFE9-C6201A6A71D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集計!$H$8:$K$8</c:f>
              <c:strCache>
                <c:ptCount val="4"/>
                <c:pt idx="0">
                  <c:v>ロコモ・フレイル・サルコペニア説明</c:v>
                </c:pt>
                <c:pt idx="1">
                  <c:v>ロコモチェック</c:v>
                </c:pt>
                <c:pt idx="2">
                  <c:v>ロコトレ</c:v>
                </c:pt>
                <c:pt idx="3">
                  <c:v>未回答</c:v>
                </c:pt>
              </c:strCache>
            </c:strRef>
          </c:cat>
          <c:val>
            <c:numRef>
              <c:f>集計!$H$10:$K$10</c:f>
              <c:numCache>
                <c:formatCode>General</c:formatCode>
                <c:ptCount val="4"/>
                <c:pt idx="0">
                  <c:v>4</c:v>
                </c:pt>
                <c:pt idx="1">
                  <c:v>3</c:v>
                </c:pt>
                <c:pt idx="2">
                  <c:v>1</c:v>
                </c:pt>
                <c:pt idx="3">
                  <c:v>0</c:v>
                </c:pt>
              </c:numCache>
            </c:numRef>
          </c:val>
          <c:extLst>
            <c:ext xmlns:c16="http://schemas.microsoft.com/office/drawing/2014/chart" uri="{C3380CC4-5D6E-409C-BE32-E72D297353CC}">
              <c16:uniqueId val="{00000008-386F-453E-AFE9-C6201A6A71D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pieChart>
        <c:varyColors val="1"/>
        <c:ser>
          <c:idx val="0"/>
          <c:order val="0"/>
          <c:tx>
            <c:strRef>
              <c:f>集計!$A$9</c:f>
              <c:strCache>
                <c:ptCount val="1"/>
                <c:pt idx="0">
                  <c:v>管理栄養士</c:v>
                </c:pt>
              </c:strCache>
            </c:strRef>
          </c:tx>
          <c:dPt>
            <c:idx val="0"/>
            <c:bubble3D val="0"/>
            <c:spPr>
              <a:solidFill>
                <a:srgbClr val="FF6600"/>
              </a:solidFill>
              <a:ln w="19050">
                <a:solidFill>
                  <a:schemeClr val="lt1"/>
                </a:solidFill>
              </a:ln>
              <a:effectLst/>
            </c:spPr>
            <c:extLst>
              <c:ext xmlns:c16="http://schemas.microsoft.com/office/drawing/2014/chart" uri="{C3380CC4-5D6E-409C-BE32-E72D297353CC}">
                <c16:uniqueId val="{00000001-F7E0-4857-BE60-1C89AE7E6F65}"/>
              </c:ext>
            </c:extLst>
          </c:dPt>
          <c:dPt>
            <c:idx val="1"/>
            <c:bubble3D val="0"/>
            <c:spPr>
              <a:solidFill>
                <a:srgbClr val="FFC000">
                  <a:lumMod val="60000"/>
                  <a:lumOff val="40000"/>
                </a:srgbClr>
              </a:solidFill>
              <a:ln w="19050">
                <a:solidFill>
                  <a:schemeClr val="lt1"/>
                </a:solidFill>
              </a:ln>
              <a:effectLst/>
            </c:spPr>
            <c:extLst>
              <c:ext xmlns:c16="http://schemas.microsoft.com/office/drawing/2014/chart" uri="{C3380CC4-5D6E-409C-BE32-E72D297353CC}">
                <c16:uniqueId val="{00000003-F7E0-4857-BE60-1C89AE7E6F65}"/>
              </c:ext>
            </c:extLst>
          </c:dPt>
          <c:dPt>
            <c:idx val="2"/>
            <c:bubble3D val="0"/>
            <c:spPr>
              <a:solidFill>
                <a:srgbClr val="5B9BD5">
                  <a:lumMod val="60000"/>
                  <a:lumOff val="40000"/>
                </a:srgbClr>
              </a:solidFill>
              <a:ln w="19050">
                <a:solidFill>
                  <a:schemeClr val="lt1"/>
                </a:solidFill>
              </a:ln>
              <a:effectLst/>
            </c:spPr>
            <c:extLst>
              <c:ext xmlns:c16="http://schemas.microsoft.com/office/drawing/2014/chart" uri="{C3380CC4-5D6E-409C-BE32-E72D297353CC}">
                <c16:uniqueId val="{00000005-F7E0-4857-BE60-1C89AE7E6F65}"/>
              </c:ext>
            </c:extLst>
          </c:dPt>
          <c:dPt>
            <c:idx val="3"/>
            <c:bubble3D val="0"/>
            <c:spPr>
              <a:solidFill>
                <a:srgbClr val="FFCCFF"/>
              </a:solidFill>
              <a:ln w="19050">
                <a:solidFill>
                  <a:schemeClr val="lt1"/>
                </a:solidFill>
              </a:ln>
              <a:effectLst/>
            </c:spPr>
            <c:extLst>
              <c:ext xmlns:c16="http://schemas.microsoft.com/office/drawing/2014/chart" uri="{C3380CC4-5D6E-409C-BE32-E72D297353CC}">
                <c16:uniqueId val="{00000007-F7E0-4857-BE60-1C89AE7E6F65}"/>
              </c:ext>
            </c:extLst>
          </c:dPt>
          <c:dPt>
            <c:idx val="4"/>
            <c:bubble3D val="0"/>
            <c:spPr>
              <a:solidFill>
                <a:sysClr val="window" lastClr="FFFFFF">
                  <a:lumMod val="85000"/>
                </a:sysClr>
              </a:solidFill>
              <a:ln w="19050">
                <a:solidFill>
                  <a:schemeClr val="lt1"/>
                </a:solidFill>
              </a:ln>
              <a:effectLst/>
            </c:spPr>
            <c:extLst>
              <c:ext xmlns:c16="http://schemas.microsoft.com/office/drawing/2014/chart" uri="{C3380CC4-5D6E-409C-BE32-E72D297353CC}">
                <c16:uniqueId val="{00000009-F7E0-4857-BE60-1C89AE7E6F65}"/>
              </c:ext>
            </c:extLst>
          </c:dPt>
          <c:dLbls>
            <c:dLbl>
              <c:idx val="0"/>
              <c:layout>
                <c:manualLayout>
                  <c:x val="-0.11269698626286606"/>
                  <c:y val="8.8171331020902143E-3"/>
                </c:manualLayout>
              </c:layout>
              <c:showLegendKey val="0"/>
              <c:showVal val="0"/>
              <c:showCatName val="0"/>
              <c:showSerName val="0"/>
              <c:showPercent val="1"/>
              <c:showBubbleSize val="0"/>
              <c:extLst>
                <c:ext xmlns:c15="http://schemas.microsoft.com/office/drawing/2012/chart" uri="{CE6537A1-D6FC-4f65-9D91-7224C49458BB}">
                  <c15:layout>
                    <c:manualLayout>
                      <c:w val="0.33802457258388274"/>
                      <c:h val="0.18391651192464495"/>
                    </c:manualLayout>
                  </c15:layout>
                </c:ext>
                <c:ext xmlns:c16="http://schemas.microsoft.com/office/drawing/2014/chart" uri="{C3380CC4-5D6E-409C-BE32-E72D297353CC}">
                  <c16:uniqueId val="{00000001-F7E0-4857-BE60-1C89AE7E6F65}"/>
                </c:ext>
              </c:extLst>
            </c:dLbl>
            <c:dLbl>
              <c:idx val="1"/>
              <c:layout>
                <c:manualLayout>
                  <c:x val="0.13165794181255605"/>
                  <c:y val="-0.10597789199234194"/>
                </c:manualLayout>
              </c:layout>
              <c:showLegendKey val="0"/>
              <c:showVal val="0"/>
              <c:showCatName val="0"/>
              <c:showSerName val="0"/>
              <c:showPercent val="1"/>
              <c:showBubbleSize val="0"/>
              <c:extLst>
                <c:ext xmlns:c15="http://schemas.microsoft.com/office/drawing/2012/chart" uri="{CE6537A1-D6FC-4f65-9D91-7224C49458BB}">
                  <c15:layout>
                    <c:manualLayout>
                      <c:w val="0.34657017035952253"/>
                      <c:h val="0.18391645953574587"/>
                    </c:manualLayout>
                  </c15:layout>
                </c:ext>
                <c:ext xmlns:c16="http://schemas.microsoft.com/office/drawing/2014/chart" uri="{C3380CC4-5D6E-409C-BE32-E72D297353CC}">
                  <c16:uniqueId val="{00000003-F7E0-4857-BE60-1C89AE7E6F65}"/>
                </c:ext>
              </c:extLst>
            </c:dLbl>
            <c:dLbl>
              <c:idx val="2"/>
              <c:layout>
                <c:manualLayout>
                  <c:x val="-3.4450082644030294E-2"/>
                  <c:y val="9.5957677708481751E-2"/>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1"/>
              <c:showBubbleSize val="0"/>
              <c:extLst>
                <c:ext xmlns:c15="http://schemas.microsoft.com/office/drawing/2012/chart" uri="{CE6537A1-D6FC-4f65-9D91-7224C49458BB}">
                  <c15:layout>
                    <c:manualLayout>
                      <c:w val="0.25722728374209275"/>
                      <c:h val="0.17212086977676658"/>
                    </c:manualLayout>
                  </c15:layout>
                </c:ext>
                <c:ext xmlns:c16="http://schemas.microsoft.com/office/drawing/2014/chart" uri="{C3380CC4-5D6E-409C-BE32-E72D297353CC}">
                  <c16:uniqueId val="{00000005-F7E0-4857-BE60-1C89AE7E6F65}"/>
                </c:ext>
              </c:extLst>
            </c:dLbl>
            <c:dLbl>
              <c:idx val="3"/>
              <c:layout>
                <c:manualLayout>
                  <c:x val="1.459399537772119E-2"/>
                  <c:y val="-0.14401365053858256"/>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1"/>
              <c:showBubbleSize val="0"/>
              <c:extLst>
                <c:ext xmlns:c15="http://schemas.microsoft.com/office/drawing/2012/chart" uri="{CE6537A1-D6FC-4f65-9D91-7224C49458BB}">
                  <c15:layout>
                    <c:manualLayout>
                      <c:w val="0.26280837797075446"/>
                      <c:h val="0.16081614104574932"/>
                    </c:manualLayout>
                  </c15:layout>
                </c:ext>
                <c:ext xmlns:c16="http://schemas.microsoft.com/office/drawing/2014/chart" uri="{C3380CC4-5D6E-409C-BE32-E72D297353CC}">
                  <c16:uniqueId val="{00000007-F7E0-4857-BE60-1C89AE7E6F65}"/>
                </c:ext>
              </c:extLst>
            </c:dLbl>
            <c:dLbl>
              <c:idx val="4"/>
              <c:layout>
                <c:manualLayout>
                  <c:x val="0.22507387327433115"/>
                  <c:y val="0.10896705057412107"/>
                </c:manualLayout>
              </c:layout>
              <c:showLegendKey val="0"/>
              <c:showVal val="0"/>
              <c:showCatName val="0"/>
              <c:showSerName val="0"/>
              <c:showPercent val="1"/>
              <c:showBubbleSize val="0"/>
              <c:extLst>
                <c:ext xmlns:c15="http://schemas.microsoft.com/office/drawing/2012/chart" uri="{CE6537A1-D6FC-4f65-9D91-7224C49458BB}">
                  <c15:layout>
                    <c:manualLayout>
                      <c:w val="0.39597521764133575"/>
                      <c:h val="0.21036995194938138"/>
                    </c:manualLayout>
                  </c15:layout>
                </c:ext>
                <c:ext xmlns:c16="http://schemas.microsoft.com/office/drawing/2014/chart" uri="{C3380CC4-5D6E-409C-BE32-E72D297353CC}">
                  <c16:uniqueId val="{00000009-F7E0-4857-BE60-1C89AE7E6F65}"/>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集計!$C$8:$G$8</c:f>
              <c:strCache>
                <c:ptCount val="5"/>
                <c:pt idx="0">
                  <c:v>単独でも実施してみたい</c:v>
                </c:pt>
                <c:pt idx="1">
                  <c:v>LCがいるなら実施してみたい</c:v>
                </c:pt>
                <c:pt idx="2">
                  <c:v>実施したいと思わない</c:v>
                </c:pt>
                <c:pt idx="3">
                  <c:v>すでに実施</c:v>
                </c:pt>
                <c:pt idx="4">
                  <c:v>未回答</c:v>
                </c:pt>
              </c:strCache>
            </c:strRef>
          </c:cat>
          <c:val>
            <c:numRef>
              <c:f>集計!$C$9:$G$9</c:f>
              <c:numCache>
                <c:formatCode>General</c:formatCode>
                <c:ptCount val="5"/>
                <c:pt idx="0">
                  <c:v>4</c:v>
                </c:pt>
                <c:pt idx="1">
                  <c:v>3</c:v>
                </c:pt>
                <c:pt idx="2">
                  <c:v>0</c:v>
                </c:pt>
                <c:pt idx="3">
                  <c:v>0</c:v>
                </c:pt>
                <c:pt idx="4">
                  <c:v>1</c:v>
                </c:pt>
              </c:numCache>
            </c:numRef>
          </c:val>
          <c:extLst>
            <c:ext xmlns:c16="http://schemas.microsoft.com/office/drawing/2014/chart" uri="{C3380CC4-5D6E-409C-BE32-E72D297353CC}">
              <c16:uniqueId val="{0000000A-F7E0-4857-BE60-1C89AE7E6F6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0.41935243707606923"/>
          <c:y val="6.5317202327320245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30086507857385497"/>
          <c:y val="0.19765150406964066"/>
          <c:w val="0.43930165086327855"/>
          <c:h val="0.5253970970172529"/>
        </c:manualLayout>
      </c:layout>
      <c:pieChart>
        <c:varyColors val="1"/>
        <c:ser>
          <c:idx val="0"/>
          <c:order val="0"/>
          <c:tx>
            <c:strRef>
              <c:f>集計!$A$10</c:f>
              <c:strCache>
                <c:ptCount val="1"/>
                <c:pt idx="0">
                  <c:v>管理栄養士</c:v>
                </c:pt>
              </c:strCache>
            </c:strRef>
          </c:tx>
          <c:dPt>
            <c:idx val="0"/>
            <c:bubble3D val="0"/>
            <c:spPr>
              <a:solidFill>
                <a:srgbClr val="FF6600"/>
              </a:solidFill>
              <a:ln w="19050">
                <a:solidFill>
                  <a:schemeClr val="lt1"/>
                </a:solidFill>
              </a:ln>
              <a:effectLst/>
            </c:spPr>
            <c:extLst>
              <c:ext xmlns:c16="http://schemas.microsoft.com/office/drawing/2014/chart" uri="{C3380CC4-5D6E-409C-BE32-E72D297353CC}">
                <c16:uniqueId val="{00000001-1AED-4645-AE24-CF3375CD81B3}"/>
              </c:ext>
            </c:extLst>
          </c:dPt>
          <c:dPt>
            <c:idx val="1"/>
            <c:bubble3D val="0"/>
            <c:spPr>
              <a:solidFill>
                <a:srgbClr val="FFC000">
                  <a:lumMod val="60000"/>
                  <a:lumOff val="40000"/>
                </a:srgbClr>
              </a:solidFill>
              <a:ln w="19050">
                <a:solidFill>
                  <a:schemeClr val="lt1"/>
                </a:solidFill>
              </a:ln>
              <a:effectLst/>
            </c:spPr>
            <c:extLst>
              <c:ext xmlns:c16="http://schemas.microsoft.com/office/drawing/2014/chart" uri="{C3380CC4-5D6E-409C-BE32-E72D297353CC}">
                <c16:uniqueId val="{00000003-1AED-4645-AE24-CF3375CD81B3}"/>
              </c:ext>
            </c:extLst>
          </c:dPt>
          <c:dPt>
            <c:idx val="2"/>
            <c:bubble3D val="0"/>
            <c:spPr>
              <a:solidFill>
                <a:srgbClr val="5B9BD5">
                  <a:lumMod val="60000"/>
                  <a:lumOff val="40000"/>
                </a:srgbClr>
              </a:solidFill>
              <a:ln w="19050">
                <a:solidFill>
                  <a:schemeClr val="lt1"/>
                </a:solidFill>
              </a:ln>
              <a:effectLst/>
            </c:spPr>
            <c:extLst>
              <c:ext xmlns:c16="http://schemas.microsoft.com/office/drawing/2014/chart" uri="{C3380CC4-5D6E-409C-BE32-E72D297353CC}">
                <c16:uniqueId val="{00000005-1AED-4645-AE24-CF3375CD81B3}"/>
              </c:ext>
            </c:extLst>
          </c:dPt>
          <c:dPt>
            <c:idx val="3"/>
            <c:bubble3D val="0"/>
            <c:spPr>
              <a:solidFill>
                <a:sysClr val="window" lastClr="FFFFFF">
                  <a:lumMod val="85000"/>
                </a:sysClr>
              </a:solidFill>
              <a:ln w="19050">
                <a:solidFill>
                  <a:schemeClr val="lt1"/>
                </a:solidFill>
              </a:ln>
              <a:effectLst/>
            </c:spPr>
            <c:extLst>
              <c:ext xmlns:c16="http://schemas.microsoft.com/office/drawing/2014/chart" uri="{C3380CC4-5D6E-409C-BE32-E72D297353CC}">
                <c16:uniqueId val="{00000007-1AED-4645-AE24-CF3375CD81B3}"/>
              </c:ext>
            </c:extLst>
          </c:dPt>
          <c:dLbls>
            <c:dLbl>
              <c:idx val="2"/>
              <c:layout>
                <c:manualLayout>
                  <c:x val="-3.4393020910550819E-2"/>
                  <c:y val="8.9943636204410926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AED-4645-AE24-CF3375CD81B3}"/>
                </c:ext>
              </c:extLst>
            </c:dLbl>
            <c:dLbl>
              <c:idx val="3"/>
              <c:layout>
                <c:manualLayout>
                  <c:x val="9.7345862574235678E-2"/>
                  <c:y val="9.2071904866685164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1AED-4645-AE24-CF3375CD81B3}"/>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集計!$L$8:$O$8</c:f>
              <c:strCache>
                <c:ptCount val="4"/>
                <c:pt idx="0">
                  <c:v>LC興味あり</c:v>
                </c:pt>
                <c:pt idx="1">
                  <c:v>どちらともいえない</c:v>
                </c:pt>
                <c:pt idx="2">
                  <c:v>興味なし</c:v>
                </c:pt>
                <c:pt idx="3">
                  <c:v>未回答</c:v>
                </c:pt>
              </c:strCache>
            </c:strRef>
          </c:cat>
          <c:val>
            <c:numRef>
              <c:f>集計!$L$10:$O$10</c:f>
              <c:numCache>
                <c:formatCode>General</c:formatCode>
                <c:ptCount val="4"/>
                <c:pt idx="0">
                  <c:v>4</c:v>
                </c:pt>
                <c:pt idx="1">
                  <c:v>3</c:v>
                </c:pt>
                <c:pt idx="2">
                  <c:v>0</c:v>
                </c:pt>
                <c:pt idx="3">
                  <c:v>1</c:v>
                </c:pt>
              </c:numCache>
            </c:numRef>
          </c:val>
          <c:extLst>
            <c:ext xmlns:c16="http://schemas.microsoft.com/office/drawing/2014/chart" uri="{C3380CC4-5D6E-409C-BE32-E72D297353CC}">
              <c16:uniqueId val="{00000008-1AED-4645-AE24-CF3375CD81B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dirty="0"/>
              <a:t>管理栄養士　</a:t>
            </a:r>
            <a:endParaRPr lang="en-US" altLang="ja-JP" dirty="0"/>
          </a:p>
          <a:p>
            <a:pPr>
              <a:defRPr b="1">
                <a:latin typeface="Meiryo UI" panose="020B0604030504040204" pitchFamily="50" charset="-128"/>
                <a:ea typeface="Meiryo UI" panose="020B0604030504040204" pitchFamily="50" charset="-128"/>
              </a:defRPr>
            </a:pPr>
            <a:r>
              <a:rPr lang="ja-JP" altLang="en-US" sz="1200" dirty="0"/>
              <a:t>ｎ</a:t>
            </a:r>
            <a:r>
              <a:rPr lang="en-US" altLang="ja-JP" sz="1200" dirty="0"/>
              <a:t>=8</a:t>
            </a:r>
            <a:endParaRPr lang="ja-JP" altLang="en-US" dirty="0"/>
          </a:p>
        </c:rich>
      </c:tx>
      <c:layout>
        <c:manualLayout>
          <c:xMode val="edge"/>
          <c:yMode val="edge"/>
          <c:x val="0.31626622589850517"/>
          <c:y val="2.3939656984300676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pieChart>
        <c:varyColors val="1"/>
        <c:ser>
          <c:idx val="0"/>
          <c:order val="0"/>
          <c:tx>
            <c:strRef>
              <c:f>集計!$A$9</c:f>
              <c:strCache>
                <c:ptCount val="1"/>
                <c:pt idx="0">
                  <c:v>管理栄養士</c:v>
                </c:pt>
              </c:strCache>
            </c:strRef>
          </c:tx>
          <c:dPt>
            <c:idx val="0"/>
            <c:bubble3D val="0"/>
            <c:spPr>
              <a:solidFill>
                <a:srgbClr val="FF6600"/>
              </a:solidFill>
              <a:ln w="19050">
                <a:solidFill>
                  <a:schemeClr val="lt1"/>
                </a:solidFill>
              </a:ln>
              <a:effectLst/>
            </c:spPr>
            <c:extLst>
              <c:ext xmlns:c16="http://schemas.microsoft.com/office/drawing/2014/chart" uri="{C3380CC4-5D6E-409C-BE32-E72D297353CC}">
                <c16:uniqueId val="{00000001-61B2-4418-B2E9-987EFC2124C8}"/>
              </c:ext>
            </c:extLst>
          </c:dPt>
          <c:dPt>
            <c:idx val="1"/>
            <c:bubble3D val="0"/>
            <c:spPr>
              <a:solidFill>
                <a:srgbClr val="FFC000">
                  <a:lumMod val="60000"/>
                  <a:lumOff val="40000"/>
                </a:srgbClr>
              </a:solidFill>
              <a:ln w="19050">
                <a:solidFill>
                  <a:schemeClr val="lt1"/>
                </a:solidFill>
              </a:ln>
              <a:effectLst/>
            </c:spPr>
            <c:extLst>
              <c:ext xmlns:c16="http://schemas.microsoft.com/office/drawing/2014/chart" uri="{C3380CC4-5D6E-409C-BE32-E72D297353CC}">
                <c16:uniqueId val="{00000003-61B2-4418-B2E9-987EFC2124C8}"/>
              </c:ext>
            </c:extLst>
          </c:dPt>
          <c:dPt>
            <c:idx val="2"/>
            <c:bubble3D val="0"/>
            <c:spPr>
              <a:solidFill>
                <a:srgbClr val="5B9BD5">
                  <a:lumMod val="60000"/>
                  <a:lumOff val="40000"/>
                </a:srgbClr>
              </a:solidFill>
              <a:ln w="19050">
                <a:solidFill>
                  <a:schemeClr val="lt1"/>
                </a:solidFill>
              </a:ln>
              <a:effectLst/>
            </c:spPr>
            <c:extLst>
              <c:ext xmlns:c16="http://schemas.microsoft.com/office/drawing/2014/chart" uri="{C3380CC4-5D6E-409C-BE32-E72D297353CC}">
                <c16:uniqueId val="{00000005-61B2-4418-B2E9-987EFC2124C8}"/>
              </c:ext>
            </c:extLst>
          </c:dPt>
          <c:dPt>
            <c:idx val="3"/>
            <c:bubble3D val="0"/>
            <c:spPr>
              <a:solidFill>
                <a:srgbClr val="FFCCFF"/>
              </a:solidFill>
              <a:ln w="19050">
                <a:solidFill>
                  <a:schemeClr val="lt1"/>
                </a:solidFill>
              </a:ln>
              <a:effectLst/>
            </c:spPr>
            <c:extLst>
              <c:ext xmlns:c16="http://schemas.microsoft.com/office/drawing/2014/chart" uri="{C3380CC4-5D6E-409C-BE32-E72D297353CC}">
                <c16:uniqueId val="{00000007-61B2-4418-B2E9-987EFC2124C8}"/>
              </c:ext>
            </c:extLst>
          </c:dPt>
          <c:dPt>
            <c:idx val="4"/>
            <c:bubble3D val="0"/>
            <c:spPr>
              <a:solidFill>
                <a:sysClr val="window" lastClr="FFFFFF">
                  <a:lumMod val="85000"/>
                </a:sysClr>
              </a:solidFill>
              <a:ln w="19050">
                <a:solidFill>
                  <a:schemeClr val="lt1"/>
                </a:solidFill>
              </a:ln>
              <a:effectLst/>
            </c:spPr>
            <c:extLst>
              <c:ext xmlns:c16="http://schemas.microsoft.com/office/drawing/2014/chart" uri="{C3380CC4-5D6E-409C-BE32-E72D297353CC}">
                <c16:uniqueId val="{00000009-61B2-4418-B2E9-987EFC2124C8}"/>
              </c:ext>
            </c:extLst>
          </c:dPt>
          <c:dLbls>
            <c:dLbl>
              <c:idx val="0"/>
              <c:layout>
                <c:manualLayout>
                  <c:x val="-0.11269698626286606"/>
                  <c:y val="8.8171331020902143E-3"/>
                </c:manualLayout>
              </c:layout>
              <c:showLegendKey val="0"/>
              <c:showVal val="0"/>
              <c:showCatName val="0"/>
              <c:showSerName val="0"/>
              <c:showPercent val="1"/>
              <c:showBubbleSize val="0"/>
              <c:extLst>
                <c:ext xmlns:c15="http://schemas.microsoft.com/office/drawing/2012/chart" uri="{CE6537A1-D6FC-4f65-9D91-7224C49458BB}">
                  <c15:layout>
                    <c:manualLayout>
                      <c:w val="0.33802457258388274"/>
                      <c:h val="0.18391651192464495"/>
                    </c:manualLayout>
                  </c15:layout>
                </c:ext>
                <c:ext xmlns:c16="http://schemas.microsoft.com/office/drawing/2014/chart" uri="{C3380CC4-5D6E-409C-BE32-E72D297353CC}">
                  <c16:uniqueId val="{00000001-61B2-4418-B2E9-987EFC2124C8}"/>
                </c:ext>
              </c:extLst>
            </c:dLbl>
            <c:dLbl>
              <c:idx val="1"/>
              <c:layout>
                <c:manualLayout>
                  <c:x val="0.13165794181255605"/>
                  <c:y val="-0.10597789199234194"/>
                </c:manualLayout>
              </c:layout>
              <c:showLegendKey val="0"/>
              <c:showVal val="0"/>
              <c:showCatName val="0"/>
              <c:showSerName val="0"/>
              <c:showPercent val="1"/>
              <c:showBubbleSize val="0"/>
              <c:extLst>
                <c:ext xmlns:c15="http://schemas.microsoft.com/office/drawing/2012/chart" uri="{CE6537A1-D6FC-4f65-9D91-7224C49458BB}">
                  <c15:layout>
                    <c:manualLayout>
                      <c:w val="0.34657017035952253"/>
                      <c:h val="0.18391645953574587"/>
                    </c:manualLayout>
                  </c15:layout>
                </c:ext>
                <c:ext xmlns:c16="http://schemas.microsoft.com/office/drawing/2014/chart" uri="{C3380CC4-5D6E-409C-BE32-E72D297353CC}">
                  <c16:uniqueId val="{00000003-61B2-4418-B2E9-987EFC2124C8}"/>
                </c:ext>
              </c:extLst>
            </c:dLbl>
            <c:dLbl>
              <c:idx val="2"/>
              <c:layout>
                <c:manualLayout>
                  <c:x val="-3.4450082644030294E-2"/>
                  <c:y val="9.5957677708481751E-2"/>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1"/>
              <c:showBubbleSize val="0"/>
              <c:extLst>
                <c:ext xmlns:c15="http://schemas.microsoft.com/office/drawing/2012/chart" uri="{CE6537A1-D6FC-4f65-9D91-7224C49458BB}">
                  <c15:layout>
                    <c:manualLayout>
                      <c:w val="0.25722728374209275"/>
                      <c:h val="0.17212086977676658"/>
                    </c:manualLayout>
                  </c15:layout>
                </c:ext>
                <c:ext xmlns:c16="http://schemas.microsoft.com/office/drawing/2014/chart" uri="{C3380CC4-5D6E-409C-BE32-E72D297353CC}">
                  <c16:uniqueId val="{00000005-61B2-4418-B2E9-987EFC2124C8}"/>
                </c:ext>
              </c:extLst>
            </c:dLbl>
            <c:dLbl>
              <c:idx val="3"/>
              <c:layout>
                <c:manualLayout>
                  <c:x val="1.459399537772119E-2"/>
                  <c:y val="-0.14401365053858256"/>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1"/>
              <c:showBubbleSize val="0"/>
              <c:extLst>
                <c:ext xmlns:c15="http://schemas.microsoft.com/office/drawing/2012/chart" uri="{CE6537A1-D6FC-4f65-9D91-7224C49458BB}">
                  <c15:layout>
                    <c:manualLayout>
                      <c:w val="0.26280837797075446"/>
                      <c:h val="0.16081614104574932"/>
                    </c:manualLayout>
                  </c15:layout>
                </c:ext>
                <c:ext xmlns:c16="http://schemas.microsoft.com/office/drawing/2014/chart" uri="{C3380CC4-5D6E-409C-BE32-E72D297353CC}">
                  <c16:uniqueId val="{00000007-61B2-4418-B2E9-987EFC2124C8}"/>
                </c:ext>
              </c:extLst>
            </c:dLbl>
            <c:dLbl>
              <c:idx val="4"/>
              <c:layout>
                <c:manualLayout>
                  <c:x val="0.22507387327433115"/>
                  <c:y val="0.10896705057412107"/>
                </c:manualLayout>
              </c:layout>
              <c:showLegendKey val="0"/>
              <c:showVal val="0"/>
              <c:showCatName val="0"/>
              <c:showSerName val="0"/>
              <c:showPercent val="1"/>
              <c:showBubbleSize val="0"/>
              <c:extLst>
                <c:ext xmlns:c15="http://schemas.microsoft.com/office/drawing/2012/chart" uri="{CE6537A1-D6FC-4f65-9D91-7224C49458BB}">
                  <c15:layout>
                    <c:manualLayout>
                      <c:w val="0.39597521764133575"/>
                      <c:h val="0.21036995194938138"/>
                    </c:manualLayout>
                  </c15:layout>
                </c:ext>
                <c:ext xmlns:c16="http://schemas.microsoft.com/office/drawing/2014/chart" uri="{C3380CC4-5D6E-409C-BE32-E72D297353CC}">
                  <c16:uniqueId val="{00000009-61B2-4418-B2E9-987EFC2124C8}"/>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集計!$C$8:$G$8</c:f>
              <c:strCache>
                <c:ptCount val="5"/>
                <c:pt idx="0">
                  <c:v>単独でも実施してみたい</c:v>
                </c:pt>
                <c:pt idx="1">
                  <c:v>LCがいるなら実施してみたい</c:v>
                </c:pt>
                <c:pt idx="2">
                  <c:v>実施したいと思わない</c:v>
                </c:pt>
                <c:pt idx="3">
                  <c:v>すでに実施</c:v>
                </c:pt>
                <c:pt idx="4">
                  <c:v>未回答</c:v>
                </c:pt>
              </c:strCache>
            </c:strRef>
          </c:cat>
          <c:val>
            <c:numRef>
              <c:f>集計!$C$9:$G$9</c:f>
              <c:numCache>
                <c:formatCode>General</c:formatCode>
                <c:ptCount val="5"/>
                <c:pt idx="0">
                  <c:v>4</c:v>
                </c:pt>
                <c:pt idx="1">
                  <c:v>3</c:v>
                </c:pt>
                <c:pt idx="2">
                  <c:v>0</c:v>
                </c:pt>
                <c:pt idx="3">
                  <c:v>0</c:v>
                </c:pt>
                <c:pt idx="4">
                  <c:v>1</c:v>
                </c:pt>
              </c:numCache>
            </c:numRef>
          </c:val>
          <c:extLst>
            <c:ext xmlns:c16="http://schemas.microsoft.com/office/drawing/2014/chart" uri="{C3380CC4-5D6E-409C-BE32-E72D297353CC}">
              <c16:uniqueId val="{0000000A-61B2-4418-B2E9-987EFC2124C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b="1" dirty="0">
                <a:latin typeface="Meiryo UI" panose="020B0604030504040204" pitchFamily="50" charset="-128"/>
                <a:ea typeface="Meiryo UI" panose="020B0604030504040204" pitchFamily="50" charset="-128"/>
              </a:rPr>
              <a:t>その他（登販・小売り社員等）</a:t>
            </a:r>
            <a:endParaRPr lang="en-US" altLang="ja-JP" b="1" dirty="0">
              <a:latin typeface="Meiryo UI" panose="020B0604030504040204" pitchFamily="50" charset="-128"/>
              <a:ea typeface="Meiryo UI" panose="020B0604030504040204" pitchFamily="50" charset="-128"/>
            </a:endParaRPr>
          </a:p>
          <a:p>
            <a:pPr>
              <a:defRPr b="1">
                <a:latin typeface="Meiryo UI" panose="020B0604030504040204" pitchFamily="50" charset="-128"/>
                <a:ea typeface="Meiryo UI" panose="020B0604030504040204" pitchFamily="50" charset="-128"/>
              </a:defRPr>
            </a:pPr>
            <a:r>
              <a:rPr lang="ja-JP" altLang="en-US" sz="1200" b="1" dirty="0">
                <a:latin typeface="Meiryo UI" panose="020B0604030504040204" pitchFamily="50" charset="-128"/>
                <a:ea typeface="Meiryo UI" panose="020B0604030504040204" pitchFamily="50" charset="-128"/>
              </a:rPr>
              <a:t>ｎ</a:t>
            </a:r>
            <a:r>
              <a:rPr lang="en-US" altLang="ja-JP" sz="1200" b="1" dirty="0">
                <a:latin typeface="Meiryo UI" panose="020B0604030504040204" pitchFamily="50" charset="-128"/>
                <a:ea typeface="Meiryo UI" panose="020B0604030504040204" pitchFamily="50" charset="-128"/>
              </a:rPr>
              <a:t>=149</a:t>
            </a:r>
            <a:endParaRPr lang="ja-JP" altLang="en-US" b="1" dirty="0">
              <a:latin typeface="Meiryo UI" panose="020B0604030504040204" pitchFamily="50" charset="-128"/>
              <a:ea typeface="Meiryo UI" panose="020B0604030504040204" pitchFamily="50" charset="-128"/>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pieChart>
        <c:varyColors val="1"/>
        <c:ser>
          <c:idx val="0"/>
          <c:order val="0"/>
          <c:tx>
            <c:strRef>
              <c:f>集計!$A$11</c:f>
              <c:strCache>
                <c:ptCount val="1"/>
                <c:pt idx="0">
                  <c:v>その他（登販・小売り社員等）</c:v>
                </c:pt>
              </c:strCache>
            </c:strRef>
          </c:tx>
          <c:dPt>
            <c:idx val="0"/>
            <c:bubble3D val="0"/>
            <c:spPr>
              <a:solidFill>
                <a:srgbClr val="FF6600"/>
              </a:solidFill>
              <a:ln w="19050">
                <a:solidFill>
                  <a:schemeClr val="lt1"/>
                </a:solidFill>
              </a:ln>
              <a:effectLst/>
            </c:spPr>
            <c:extLst>
              <c:ext xmlns:c16="http://schemas.microsoft.com/office/drawing/2014/chart" uri="{C3380CC4-5D6E-409C-BE32-E72D297353CC}">
                <c16:uniqueId val="{00000001-6227-4298-9227-B0A585D84163}"/>
              </c:ext>
            </c:extLst>
          </c:dPt>
          <c:dPt>
            <c:idx val="1"/>
            <c:bubble3D val="0"/>
            <c:spPr>
              <a:solidFill>
                <a:srgbClr val="FFC000">
                  <a:lumMod val="60000"/>
                  <a:lumOff val="40000"/>
                </a:srgbClr>
              </a:solidFill>
              <a:ln w="19050">
                <a:solidFill>
                  <a:schemeClr val="lt1"/>
                </a:solidFill>
              </a:ln>
              <a:effectLst/>
            </c:spPr>
            <c:extLst>
              <c:ext xmlns:c16="http://schemas.microsoft.com/office/drawing/2014/chart" uri="{C3380CC4-5D6E-409C-BE32-E72D297353CC}">
                <c16:uniqueId val="{00000003-6227-4298-9227-B0A585D84163}"/>
              </c:ext>
            </c:extLst>
          </c:dPt>
          <c:dPt>
            <c:idx val="2"/>
            <c:bubble3D val="0"/>
            <c:spPr>
              <a:solidFill>
                <a:srgbClr val="5B9BD5">
                  <a:lumMod val="60000"/>
                  <a:lumOff val="40000"/>
                </a:srgbClr>
              </a:solidFill>
              <a:ln w="19050">
                <a:solidFill>
                  <a:schemeClr val="lt1"/>
                </a:solidFill>
              </a:ln>
              <a:effectLst/>
            </c:spPr>
            <c:extLst>
              <c:ext xmlns:c16="http://schemas.microsoft.com/office/drawing/2014/chart" uri="{C3380CC4-5D6E-409C-BE32-E72D297353CC}">
                <c16:uniqueId val="{00000005-6227-4298-9227-B0A585D84163}"/>
              </c:ext>
            </c:extLst>
          </c:dPt>
          <c:dPt>
            <c:idx val="3"/>
            <c:bubble3D val="0"/>
            <c:spPr>
              <a:solidFill>
                <a:srgbClr val="FFCCFF"/>
              </a:solidFill>
              <a:ln w="19050">
                <a:solidFill>
                  <a:schemeClr val="lt1"/>
                </a:solidFill>
              </a:ln>
              <a:effectLst/>
            </c:spPr>
            <c:extLst>
              <c:ext xmlns:c16="http://schemas.microsoft.com/office/drawing/2014/chart" uri="{C3380CC4-5D6E-409C-BE32-E72D297353CC}">
                <c16:uniqueId val="{00000007-6227-4298-9227-B0A585D84163}"/>
              </c:ext>
            </c:extLst>
          </c:dPt>
          <c:dPt>
            <c:idx val="4"/>
            <c:bubble3D val="0"/>
            <c:spPr>
              <a:solidFill>
                <a:sysClr val="window" lastClr="FFFFFF">
                  <a:lumMod val="85000"/>
                </a:sysClr>
              </a:solidFill>
              <a:ln w="19050">
                <a:solidFill>
                  <a:schemeClr val="lt1"/>
                </a:solidFill>
              </a:ln>
              <a:effectLst/>
            </c:spPr>
            <c:extLst>
              <c:ext xmlns:c16="http://schemas.microsoft.com/office/drawing/2014/chart" uri="{C3380CC4-5D6E-409C-BE32-E72D297353CC}">
                <c16:uniqueId val="{00000009-6227-4298-9227-B0A585D84163}"/>
              </c:ext>
            </c:extLst>
          </c:dPt>
          <c:dLbls>
            <c:dLbl>
              <c:idx val="3"/>
              <c:layout>
                <c:manualLayout>
                  <c:x val="-4.9028015457336524E-2"/>
                  <c:y val="-5.1149963122304305E-2"/>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1"/>
              <c:showBubbleSize val="0"/>
              <c:extLst>
                <c:ext xmlns:c15="http://schemas.microsoft.com/office/drawing/2012/chart" uri="{CE6537A1-D6FC-4f65-9D91-7224C49458BB}">
                  <c15:layout>
                    <c:manualLayout>
                      <c:w val="0.18385505796501198"/>
                      <c:h val="0.10809331963538472"/>
                    </c:manualLayout>
                  </c15:layout>
                </c:ext>
                <c:ext xmlns:c16="http://schemas.microsoft.com/office/drawing/2014/chart" uri="{C3380CC4-5D6E-409C-BE32-E72D297353CC}">
                  <c16:uniqueId val="{00000007-6227-4298-9227-B0A585D84163}"/>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集計!$C$8:$G$8</c:f>
              <c:strCache>
                <c:ptCount val="5"/>
                <c:pt idx="0">
                  <c:v>単独でも実施してみたい</c:v>
                </c:pt>
                <c:pt idx="1">
                  <c:v>LCがいるなら実施してみたい</c:v>
                </c:pt>
                <c:pt idx="2">
                  <c:v>実施したいと思わない</c:v>
                </c:pt>
                <c:pt idx="3">
                  <c:v>すでに実施</c:v>
                </c:pt>
                <c:pt idx="4">
                  <c:v>未回答</c:v>
                </c:pt>
              </c:strCache>
            </c:strRef>
          </c:cat>
          <c:val>
            <c:numRef>
              <c:f>集計!$C$11:$G$11</c:f>
              <c:numCache>
                <c:formatCode>General</c:formatCode>
                <c:ptCount val="5"/>
                <c:pt idx="0">
                  <c:v>64</c:v>
                </c:pt>
                <c:pt idx="1">
                  <c:v>70</c:v>
                </c:pt>
                <c:pt idx="2">
                  <c:v>4</c:v>
                </c:pt>
                <c:pt idx="3">
                  <c:v>1</c:v>
                </c:pt>
                <c:pt idx="4">
                  <c:v>10</c:v>
                </c:pt>
              </c:numCache>
            </c:numRef>
          </c:val>
          <c:extLst>
            <c:ext xmlns:c16="http://schemas.microsoft.com/office/drawing/2014/chart" uri="{C3380CC4-5D6E-409C-BE32-E72D297353CC}">
              <c16:uniqueId val="{0000000A-6227-4298-9227-B0A585D8416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dirty="0"/>
              <a:t>薬剤師　</a:t>
            </a:r>
            <a:endParaRPr lang="en-US" altLang="ja-JP" dirty="0"/>
          </a:p>
          <a:p>
            <a:pPr>
              <a:defRPr b="1">
                <a:latin typeface="Meiryo UI" panose="020B0604030504040204" pitchFamily="50" charset="-128"/>
                <a:ea typeface="Meiryo UI" panose="020B0604030504040204" pitchFamily="50" charset="-128"/>
              </a:defRPr>
            </a:pPr>
            <a:r>
              <a:rPr lang="ja-JP" altLang="en-US" sz="1200" dirty="0"/>
              <a:t>ｎ</a:t>
            </a:r>
            <a:r>
              <a:rPr lang="en-US" altLang="ja-JP" sz="1200" dirty="0"/>
              <a:t>=36</a:t>
            </a:r>
            <a:endParaRPr lang="ja-JP" altLang="en-US" dirty="0"/>
          </a:p>
        </c:rich>
      </c:tx>
      <c:layout>
        <c:manualLayout>
          <c:xMode val="edge"/>
          <c:yMode val="edge"/>
          <c:x val="0.40200421119672564"/>
          <c:y val="2.727953669588656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pieChart>
        <c:varyColors val="1"/>
        <c:ser>
          <c:idx val="0"/>
          <c:order val="0"/>
          <c:tx>
            <c:strRef>
              <c:f>集計!$A$10</c:f>
              <c:strCache>
                <c:ptCount val="1"/>
                <c:pt idx="0">
                  <c:v>薬剤師</c:v>
                </c:pt>
              </c:strCache>
            </c:strRef>
          </c:tx>
          <c:dPt>
            <c:idx val="0"/>
            <c:bubble3D val="0"/>
            <c:spPr>
              <a:solidFill>
                <a:srgbClr val="FFC000"/>
              </a:solidFill>
              <a:ln w="19050">
                <a:solidFill>
                  <a:schemeClr val="lt1"/>
                </a:solidFill>
              </a:ln>
              <a:effectLst/>
            </c:spPr>
            <c:extLst>
              <c:ext xmlns:c16="http://schemas.microsoft.com/office/drawing/2014/chart" uri="{C3380CC4-5D6E-409C-BE32-E72D297353CC}">
                <c16:uniqueId val="{00000001-01BB-4EE8-9C73-9BC79CFCB713}"/>
              </c:ext>
            </c:extLst>
          </c:dPt>
          <c:dPt>
            <c:idx val="1"/>
            <c:bubble3D val="0"/>
            <c:spPr>
              <a:solidFill>
                <a:srgbClr val="FF6600"/>
              </a:solidFill>
              <a:ln w="19050">
                <a:solidFill>
                  <a:schemeClr val="lt1"/>
                </a:solidFill>
              </a:ln>
              <a:effectLst/>
            </c:spPr>
            <c:extLst>
              <c:ext xmlns:c16="http://schemas.microsoft.com/office/drawing/2014/chart" uri="{C3380CC4-5D6E-409C-BE32-E72D297353CC}">
                <c16:uniqueId val="{00000003-01BB-4EE8-9C73-9BC79CFCB713}"/>
              </c:ext>
            </c:extLst>
          </c:dPt>
          <c:dPt>
            <c:idx val="2"/>
            <c:bubble3D val="0"/>
            <c:spPr>
              <a:solidFill>
                <a:srgbClr val="5B9BD5">
                  <a:lumMod val="60000"/>
                  <a:lumOff val="40000"/>
                </a:srgbClr>
              </a:solidFill>
              <a:ln w="19050">
                <a:solidFill>
                  <a:schemeClr val="lt1"/>
                </a:solidFill>
              </a:ln>
              <a:effectLst/>
            </c:spPr>
            <c:extLst>
              <c:ext xmlns:c16="http://schemas.microsoft.com/office/drawing/2014/chart" uri="{C3380CC4-5D6E-409C-BE32-E72D297353CC}">
                <c16:uniqueId val="{00000005-01BB-4EE8-9C73-9BC79CFCB713}"/>
              </c:ext>
            </c:extLst>
          </c:dPt>
          <c:dPt>
            <c:idx val="3"/>
            <c:bubble3D val="0"/>
            <c:spPr>
              <a:solidFill>
                <a:sysClr val="window" lastClr="FFFFFF">
                  <a:lumMod val="85000"/>
                </a:sysClr>
              </a:solidFill>
              <a:ln w="19050">
                <a:solidFill>
                  <a:schemeClr val="lt1"/>
                </a:solidFill>
              </a:ln>
              <a:effectLst/>
            </c:spPr>
            <c:extLst>
              <c:ext xmlns:c16="http://schemas.microsoft.com/office/drawing/2014/chart" uri="{C3380CC4-5D6E-409C-BE32-E72D297353CC}">
                <c16:uniqueId val="{00000007-01BB-4EE8-9C73-9BC79CFCB713}"/>
              </c:ext>
            </c:extLst>
          </c:dPt>
          <c:dLbls>
            <c:dLbl>
              <c:idx val="0"/>
              <c:layout>
                <c:manualLayout>
                  <c:x val="-0.14699353264069592"/>
                  <c:y val="0.15978887414570664"/>
                </c:manualLayout>
              </c:layout>
              <c:showLegendKey val="0"/>
              <c:showVal val="0"/>
              <c:showCatName val="0"/>
              <c:showSerName val="0"/>
              <c:showPercent val="1"/>
              <c:showBubbleSize val="0"/>
              <c:extLst>
                <c:ext xmlns:c15="http://schemas.microsoft.com/office/drawing/2012/chart" uri="{CE6537A1-D6FC-4f65-9D91-7224C49458BB}">
                  <c15:layout>
                    <c:manualLayout>
                      <c:w val="0.31189012374404074"/>
                      <c:h val="8.4008372907997966E-2"/>
                    </c:manualLayout>
                  </c15:layout>
                </c:ext>
                <c:ext xmlns:c16="http://schemas.microsoft.com/office/drawing/2014/chart" uri="{C3380CC4-5D6E-409C-BE32-E72D297353CC}">
                  <c16:uniqueId val="{00000001-01BB-4EE8-9C73-9BC79CFCB713}"/>
                </c:ext>
              </c:extLst>
            </c:dLbl>
            <c:dLbl>
              <c:idx val="1"/>
              <c:layout>
                <c:manualLayout>
                  <c:x val="-0.13056216005327348"/>
                  <c:y val="-0.23557256440971119"/>
                </c:manualLayout>
              </c:layout>
              <c:showLegendKey val="0"/>
              <c:showVal val="0"/>
              <c:showCatName val="0"/>
              <c:showSerName val="0"/>
              <c:showPercent val="1"/>
              <c:showBubbleSize val="0"/>
              <c:extLst>
                <c:ext xmlns:c15="http://schemas.microsoft.com/office/drawing/2012/chart" uri="{CE6537A1-D6FC-4f65-9D91-7224C49458BB}">
                  <c15:layout>
                    <c:manualLayout>
                      <c:w val="0.28478871161620278"/>
                      <c:h val="9.0039924198672738E-2"/>
                    </c:manualLayout>
                  </c15:layout>
                </c:ext>
                <c:ext xmlns:c16="http://schemas.microsoft.com/office/drawing/2014/chart" uri="{C3380CC4-5D6E-409C-BE32-E72D297353CC}">
                  <c16:uniqueId val="{00000003-01BB-4EE8-9C73-9BC79CFCB713}"/>
                </c:ext>
              </c:extLst>
            </c:dLbl>
            <c:dLbl>
              <c:idx val="2"/>
              <c:layout>
                <c:manualLayout>
                  <c:x val="0.10176475336663564"/>
                  <c:y val="8.0099905203733571E-2"/>
                </c:manualLayout>
              </c:layout>
              <c:showLegendKey val="0"/>
              <c:showVal val="0"/>
              <c:showCatName val="0"/>
              <c:showSerName val="0"/>
              <c:showPercent val="1"/>
              <c:showBubbleSize val="0"/>
              <c:extLst>
                <c:ext xmlns:c15="http://schemas.microsoft.com/office/drawing/2012/chart" uri="{CE6537A1-D6FC-4f65-9D91-7224C49458BB}">
                  <c15:layout>
                    <c:manualLayout>
                      <c:w val="0.30340972763015445"/>
                      <c:h val="8.7119794126812714E-2"/>
                    </c:manualLayout>
                  </c15:layout>
                </c:ext>
                <c:ext xmlns:c16="http://schemas.microsoft.com/office/drawing/2014/chart" uri="{C3380CC4-5D6E-409C-BE32-E72D297353CC}">
                  <c16:uniqueId val="{00000005-01BB-4EE8-9C73-9BC79CFCB713}"/>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集計!$H$8:$K$8</c:f>
              <c:strCache>
                <c:ptCount val="4"/>
                <c:pt idx="0">
                  <c:v>ロコモ・フレイル・サルコペニア説明</c:v>
                </c:pt>
                <c:pt idx="1">
                  <c:v>ロコモチェック</c:v>
                </c:pt>
                <c:pt idx="2">
                  <c:v>ロコトレ</c:v>
                </c:pt>
                <c:pt idx="3">
                  <c:v>未回答</c:v>
                </c:pt>
              </c:strCache>
            </c:strRef>
          </c:cat>
          <c:val>
            <c:numRef>
              <c:f>集計!$H$10:$K$10</c:f>
              <c:numCache>
                <c:formatCode>General</c:formatCode>
                <c:ptCount val="4"/>
                <c:pt idx="0">
                  <c:v>9</c:v>
                </c:pt>
                <c:pt idx="1">
                  <c:v>18</c:v>
                </c:pt>
                <c:pt idx="2">
                  <c:v>9</c:v>
                </c:pt>
                <c:pt idx="3">
                  <c:v>3</c:v>
                </c:pt>
              </c:numCache>
            </c:numRef>
          </c:val>
          <c:extLst>
            <c:ext xmlns:c16="http://schemas.microsoft.com/office/drawing/2014/chart" uri="{C3380CC4-5D6E-409C-BE32-E72D297353CC}">
              <c16:uniqueId val="{00000008-01BB-4EE8-9C73-9BC79CFCB71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b="1" dirty="0">
                <a:latin typeface="Meiryo UI" panose="020B0604030504040204" pitchFamily="50" charset="-128"/>
                <a:ea typeface="Meiryo UI" panose="020B0604030504040204" pitchFamily="50" charset="-128"/>
              </a:rPr>
              <a:t>管理栄養士　</a:t>
            </a:r>
            <a:endParaRPr lang="en-US" altLang="ja-JP" b="1" dirty="0">
              <a:latin typeface="Meiryo UI" panose="020B0604030504040204" pitchFamily="50" charset="-128"/>
              <a:ea typeface="Meiryo UI" panose="020B0604030504040204" pitchFamily="50" charset="-128"/>
            </a:endParaRPr>
          </a:p>
          <a:p>
            <a:pPr>
              <a:defRPr b="1">
                <a:latin typeface="Meiryo UI" panose="020B0604030504040204" pitchFamily="50" charset="-128"/>
                <a:ea typeface="Meiryo UI" panose="020B0604030504040204" pitchFamily="50" charset="-128"/>
              </a:defRPr>
            </a:pPr>
            <a:r>
              <a:rPr lang="ja-JP" altLang="en-US" sz="1200" b="1" dirty="0">
                <a:latin typeface="Meiryo UI" panose="020B0604030504040204" pitchFamily="50" charset="-128"/>
                <a:ea typeface="Meiryo UI" panose="020B0604030504040204" pitchFamily="50" charset="-128"/>
              </a:rPr>
              <a:t>ｎ</a:t>
            </a:r>
            <a:r>
              <a:rPr lang="en-US" altLang="ja-JP" sz="1200" b="1" dirty="0">
                <a:latin typeface="Meiryo UI" panose="020B0604030504040204" pitchFamily="50" charset="-128"/>
                <a:ea typeface="Meiryo UI" panose="020B0604030504040204" pitchFamily="50" charset="-128"/>
              </a:rPr>
              <a:t>=8</a:t>
            </a:r>
            <a:endParaRPr lang="ja-JP" altLang="en-US" sz="1200" b="1" dirty="0">
              <a:latin typeface="Meiryo UI" panose="020B0604030504040204" pitchFamily="50" charset="-128"/>
              <a:ea typeface="Meiryo UI" panose="020B0604030504040204" pitchFamily="50" charset="-128"/>
            </a:endParaRPr>
          </a:p>
        </c:rich>
      </c:tx>
      <c:layout>
        <c:manualLayout>
          <c:xMode val="edge"/>
          <c:yMode val="edge"/>
          <c:x val="0.35289500556292197"/>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pieChart>
        <c:varyColors val="1"/>
        <c:ser>
          <c:idx val="0"/>
          <c:order val="0"/>
          <c:tx>
            <c:strRef>
              <c:f>集計!$A$10</c:f>
              <c:strCache>
                <c:ptCount val="1"/>
                <c:pt idx="0">
                  <c:v>管理栄養士</c:v>
                </c:pt>
              </c:strCache>
            </c:strRef>
          </c:tx>
          <c:dPt>
            <c:idx val="0"/>
            <c:bubble3D val="0"/>
            <c:spPr>
              <a:solidFill>
                <a:srgbClr val="FFC000"/>
              </a:solidFill>
              <a:ln w="19050">
                <a:solidFill>
                  <a:schemeClr val="lt1"/>
                </a:solidFill>
              </a:ln>
              <a:effectLst/>
            </c:spPr>
            <c:extLst>
              <c:ext xmlns:c16="http://schemas.microsoft.com/office/drawing/2014/chart" uri="{C3380CC4-5D6E-409C-BE32-E72D297353CC}">
                <c16:uniqueId val="{00000001-386F-453E-AFE9-C6201A6A71D6}"/>
              </c:ext>
            </c:extLst>
          </c:dPt>
          <c:dPt>
            <c:idx val="1"/>
            <c:bubble3D val="0"/>
            <c:spPr>
              <a:solidFill>
                <a:srgbClr val="FF6600"/>
              </a:solidFill>
              <a:ln w="19050">
                <a:solidFill>
                  <a:schemeClr val="lt1"/>
                </a:solidFill>
              </a:ln>
              <a:effectLst/>
            </c:spPr>
            <c:extLst>
              <c:ext xmlns:c16="http://schemas.microsoft.com/office/drawing/2014/chart" uri="{C3380CC4-5D6E-409C-BE32-E72D297353CC}">
                <c16:uniqueId val="{00000003-386F-453E-AFE9-C6201A6A71D6}"/>
              </c:ext>
            </c:extLst>
          </c:dPt>
          <c:dPt>
            <c:idx val="2"/>
            <c:bubble3D val="0"/>
            <c:spPr>
              <a:solidFill>
                <a:srgbClr val="5B9BD5">
                  <a:lumMod val="60000"/>
                  <a:lumOff val="40000"/>
                </a:srgbClr>
              </a:solidFill>
              <a:ln w="19050">
                <a:solidFill>
                  <a:schemeClr val="lt1"/>
                </a:solidFill>
              </a:ln>
              <a:effectLst/>
            </c:spPr>
            <c:extLst>
              <c:ext xmlns:c16="http://schemas.microsoft.com/office/drawing/2014/chart" uri="{C3380CC4-5D6E-409C-BE32-E72D297353CC}">
                <c16:uniqueId val="{00000005-386F-453E-AFE9-C6201A6A71D6}"/>
              </c:ext>
            </c:extLst>
          </c:dPt>
          <c:dPt>
            <c:idx val="3"/>
            <c:bubble3D val="0"/>
            <c:spPr>
              <a:solidFill>
                <a:sysClr val="window" lastClr="FFFFFF">
                  <a:lumMod val="85000"/>
                </a:sysClr>
              </a:solidFill>
              <a:ln w="19050">
                <a:solidFill>
                  <a:schemeClr val="lt1"/>
                </a:solidFill>
              </a:ln>
              <a:effectLst/>
            </c:spPr>
            <c:extLst>
              <c:ext xmlns:c16="http://schemas.microsoft.com/office/drawing/2014/chart" uri="{C3380CC4-5D6E-409C-BE32-E72D297353CC}">
                <c16:uniqueId val="{00000007-386F-453E-AFE9-C6201A6A71D6}"/>
              </c:ext>
            </c:extLst>
          </c:dPt>
          <c:dLbls>
            <c:dLbl>
              <c:idx val="0"/>
              <c:layout>
                <c:manualLayout>
                  <c:x val="-0.17768201913929157"/>
                  <c:y val="-3.0779297316378965E-2"/>
                </c:manualLayout>
              </c:layout>
              <c:showLegendKey val="0"/>
              <c:showVal val="0"/>
              <c:showCatName val="0"/>
              <c:showSerName val="0"/>
              <c:showPercent val="1"/>
              <c:showBubbleSize val="0"/>
              <c:extLst>
                <c:ext xmlns:c15="http://schemas.microsoft.com/office/drawing/2012/chart" uri="{CE6537A1-D6FC-4f65-9D91-7224C49458BB}">
                  <c15:layout>
                    <c:manualLayout>
                      <c:w val="0.27574237875861751"/>
                      <c:h val="8.7226176567464217E-2"/>
                    </c:manualLayout>
                  </c15:layout>
                </c:ext>
                <c:ext xmlns:c16="http://schemas.microsoft.com/office/drawing/2014/chart" uri="{C3380CC4-5D6E-409C-BE32-E72D297353CC}">
                  <c16:uniqueId val="{00000001-386F-453E-AFE9-C6201A6A71D6}"/>
                </c:ext>
              </c:extLst>
            </c:dLbl>
            <c:dLbl>
              <c:idx val="1"/>
              <c:layout>
                <c:manualLayout>
                  <c:x val="0.18438700099360439"/>
                  <c:y val="-8.9073944696935012E-2"/>
                </c:manualLayout>
              </c:layout>
              <c:showLegendKey val="0"/>
              <c:showVal val="0"/>
              <c:showCatName val="0"/>
              <c:showSerName val="0"/>
              <c:showPercent val="1"/>
              <c:showBubbleSize val="0"/>
              <c:extLst>
                <c:ext xmlns:c15="http://schemas.microsoft.com/office/drawing/2012/chart" uri="{CE6537A1-D6FC-4f65-9D91-7224C49458BB}">
                  <c15:layout>
                    <c:manualLayout>
                      <c:w val="0.30591479710302549"/>
                      <c:h val="9.0039924198672738E-2"/>
                    </c:manualLayout>
                  </c15:layout>
                </c:ext>
                <c:ext xmlns:c16="http://schemas.microsoft.com/office/drawing/2014/chart" uri="{C3380CC4-5D6E-409C-BE32-E72D297353CC}">
                  <c16:uniqueId val="{00000003-386F-453E-AFE9-C6201A6A71D6}"/>
                </c:ext>
              </c:extLst>
            </c:dLbl>
            <c:dLbl>
              <c:idx val="2"/>
              <c:layout>
                <c:manualLayout>
                  <c:x val="0.12493374210844752"/>
                  <c:y val="0.1575376680309527"/>
                </c:manualLayout>
              </c:layout>
              <c:showLegendKey val="0"/>
              <c:showVal val="0"/>
              <c:showCatName val="0"/>
              <c:showSerName val="0"/>
              <c:showPercent val="1"/>
              <c:showBubbleSize val="0"/>
              <c:extLst>
                <c:ext xmlns:c15="http://schemas.microsoft.com/office/drawing/2012/chart" uri="{CE6537A1-D6FC-4f65-9D91-7224C49458BB}">
                  <c15:layout>
                    <c:manualLayout>
                      <c:w val="0.29852242262081374"/>
                      <c:h val="0.20949289030224524"/>
                    </c:manualLayout>
                  </c15:layout>
                </c:ext>
                <c:ext xmlns:c16="http://schemas.microsoft.com/office/drawing/2014/chart" uri="{C3380CC4-5D6E-409C-BE32-E72D297353CC}">
                  <c16:uniqueId val="{00000005-386F-453E-AFE9-C6201A6A71D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集計!$H$8:$K$8</c:f>
              <c:strCache>
                <c:ptCount val="4"/>
                <c:pt idx="0">
                  <c:v>ロコモ・フレイル・サルコペニア説明</c:v>
                </c:pt>
                <c:pt idx="1">
                  <c:v>ロコモチェック</c:v>
                </c:pt>
                <c:pt idx="2">
                  <c:v>ロコトレ</c:v>
                </c:pt>
                <c:pt idx="3">
                  <c:v>未回答</c:v>
                </c:pt>
              </c:strCache>
            </c:strRef>
          </c:cat>
          <c:val>
            <c:numRef>
              <c:f>集計!$H$10:$K$10</c:f>
              <c:numCache>
                <c:formatCode>General</c:formatCode>
                <c:ptCount val="4"/>
                <c:pt idx="0">
                  <c:v>4</c:v>
                </c:pt>
                <c:pt idx="1">
                  <c:v>3</c:v>
                </c:pt>
                <c:pt idx="2">
                  <c:v>1</c:v>
                </c:pt>
                <c:pt idx="3">
                  <c:v>0</c:v>
                </c:pt>
              </c:numCache>
            </c:numRef>
          </c:val>
          <c:extLst>
            <c:ext xmlns:c16="http://schemas.microsoft.com/office/drawing/2014/chart" uri="{C3380CC4-5D6E-409C-BE32-E72D297353CC}">
              <c16:uniqueId val="{00000008-386F-453E-AFE9-C6201A6A71D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b="1" dirty="0">
                <a:latin typeface="Meiryo UI" panose="020B0604030504040204" pitchFamily="50" charset="-128"/>
                <a:ea typeface="Meiryo UI" panose="020B0604030504040204" pitchFamily="50" charset="-128"/>
              </a:rPr>
              <a:t>その他（登販・小売り社員等）</a:t>
            </a:r>
            <a:endParaRPr lang="en-US" altLang="ja-JP" b="1" dirty="0">
              <a:latin typeface="Meiryo UI" panose="020B0604030504040204" pitchFamily="50" charset="-128"/>
              <a:ea typeface="Meiryo UI" panose="020B0604030504040204" pitchFamily="50" charset="-128"/>
            </a:endParaRPr>
          </a:p>
          <a:p>
            <a:pPr>
              <a:defRPr b="1">
                <a:latin typeface="Meiryo UI" panose="020B0604030504040204" pitchFamily="50" charset="-128"/>
                <a:ea typeface="Meiryo UI" panose="020B0604030504040204" pitchFamily="50" charset="-128"/>
              </a:defRPr>
            </a:pPr>
            <a:r>
              <a:rPr lang="ja-JP" altLang="en-US" sz="1200" b="1" dirty="0">
                <a:latin typeface="Meiryo UI" panose="020B0604030504040204" pitchFamily="50" charset="-128"/>
                <a:ea typeface="Meiryo UI" panose="020B0604030504040204" pitchFamily="50" charset="-128"/>
              </a:rPr>
              <a:t>ｎ</a:t>
            </a:r>
            <a:r>
              <a:rPr lang="en-US" altLang="ja-JP" sz="1200" b="1" dirty="0">
                <a:latin typeface="Meiryo UI" panose="020B0604030504040204" pitchFamily="50" charset="-128"/>
                <a:ea typeface="Meiryo UI" panose="020B0604030504040204" pitchFamily="50" charset="-128"/>
              </a:rPr>
              <a:t>=149</a:t>
            </a:r>
            <a:endParaRPr lang="ja-JP" altLang="en-US" sz="1200" b="1" dirty="0">
              <a:latin typeface="Meiryo UI" panose="020B0604030504040204" pitchFamily="50" charset="-128"/>
              <a:ea typeface="Meiryo UI" panose="020B0604030504040204" pitchFamily="50" charset="-128"/>
            </a:endParaRPr>
          </a:p>
        </c:rich>
      </c:tx>
      <c:layout>
        <c:manualLayout>
          <c:xMode val="edge"/>
          <c:yMode val="edge"/>
          <c:x val="0.23530347353727044"/>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pieChart>
        <c:varyColors val="1"/>
        <c:ser>
          <c:idx val="0"/>
          <c:order val="0"/>
          <c:tx>
            <c:strRef>
              <c:f>集計!$A$11</c:f>
              <c:strCache>
                <c:ptCount val="1"/>
                <c:pt idx="0">
                  <c:v>その他（登販・小売り社員等）</c:v>
                </c:pt>
              </c:strCache>
            </c:strRef>
          </c:tx>
          <c:dPt>
            <c:idx val="0"/>
            <c:bubble3D val="0"/>
            <c:spPr>
              <a:solidFill>
                <a:srgbClr val="FFC000"/>
              </a:solidFill>
              <a:ln w="19050">
                <a:solidFill>
                  <a:schemeClr val="lt1"/>
                </a:solidFill>
              </a:ln>
              <a:effectLst/>
            </c:spPr>
            <c:extLst>
              <c:ext xmlns:c16="http://schemas.microsoft.com/office/drawing/2014/chart" uri="{C3380CC4-5D6E-409C-BE32-E72D297353CC}">
                <c16:uniqueId val="{00000001-1901-441B-ACED-0A9378EB18BA}"/>
              </c:ext>
            </c:extLst>
          </c:dPt>
          <c:dPt>
            <c:idx val="1"/>
            <c:bubble3D val="0"/>
            <c:spPr>
              <a:solidFill>
                <a:srgbClr val="FF6600"/>
              </a:solidFill>
              <a:ln w="19050">
                <a:solidFill>
                  <a:schemeClr val="lt1"/>
                </a:solidFill>
              </a:ln>
              <a:effectLst/>
            </c:spPr>
            <c:extLst>
              <c:ext xmlns:c16="http://schemas.microsoft.com/office/drawing/2014/chart" uri="{C3380CC4-5D6E-409C-BE32-E72D297353CC}">
                <c16:uniqueId val="{00000003-1901-441B-ACED-0A9378EB18BA}"/>
              </c:ext>
            </c:extLst>
          </c:dPt>
          <c:dPt>
            <c:idx val="2"/>
            <c:bubble3D val="0"/>
            <c:spPr>
              <a:solidFill>
                <a:srgbClr val="5B9BD5">
                  <a:lumMod val="60000"/>
                  <a:lumOff val="40000"/>
                </a:srgbClr>
              </a:solidFill>
              <a:ln w="19050">
                <a:solidFill>
                  <a:schemeClr val="lt1"/>
                </a:solidFill>
              </a:ln>
              <a:effectLst/>
            </c:spPr>
            <c:extLst>
              <c:ext xmlns:c16="http://schemas.microsoft.com/office/drawing/2014/chart" uri="{C3380CC4-5D6E-409C-BE32-E72D297353CC}">
                <c16:uniqueId val="{00000005-1901-441B-ACED-0A9378EB18BA}"/>
              </c:ext>
            </c:extLst>
          </c:dPt>
          <c:dPt>
            <c:idx val="3"/>
            <c:bubble3D val="0"/>
            <c:spPr>
              <a:solidFill>
                <a:sysClr val="window" lastClr="FFFFFF">
                  <a:lumMod val="85000"/>
                </a:sysClr>
              </a:solidFill>
              <a:ln w="19050">
                <a:solidFill>
                  <a:schemeClr val="lt1"/>
                </a:solidFill>
              </a:ln>
              <a:effectLst/>
            </c:spPr>
            <c:extLst>
              <c:ext xmlns:c16="http://schemas.microsoft.com/office/drawing/2014/chart" uri="{C3380CC4-5D6E-409C-BE32-E72D297353CC}">
                <c16:uniqueId val="{00000007-1901-441B-ACED-0A9378EB18BA}"/>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集計!$H$8:$K$8</c:f>
              <c:strCache>
                <c:ptCount val="4"/>
                <c:pt idx="0">
                  <c:v>ロコモ・フレイル・サルコペニア説明</c:v>
                </c:pt>
                <c:pt idx="1">
                  <c:v>ロコモチェック</c:v>
                </c:pt>
                <c:pt idx="2">
                  <c:v>ロコトレ</c:v>
                </c:pt>
                <c:pt idx="3">
                  <c:v>未回答</c:v>
                </c:pt>
              </c:strCache>
            </c:strRef>
          </c:cat>
          <c:val>
            <c:numRef>
              <c:f>集計!$H$11:$K$11</c:f>
              <c:numCache>
                <c:formatCode>General</c:formatCode>
                <c:ptCount val="4"/>
                <c:pt idx="0">
                  <c:v>39</c:v>
                </c:pt>
                <c:pt idx="1">
                  <c:v>75</c:v>
                </c:pt>
                <c:pt idx="2">
                  <c:v>30</c:v>
                </c:pt>
                <c:pt idx="3">
                  <c:v>11</c:v>
                </c:pt>
              </c:numCache>
            </c:numRef>
          </c:val>
          <c:extLst>
            <c:ext xmlns:c16="http://schemas.microsoft.com/office/drawing/2014/chart" uri="{C3380CC4-5D6E-409C-BE32-E72D297353CC}">
              <c16:uniqueId val="{00000008-1901-441B-ACED-0A9378EB18B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dirty="0"/>
              <a:t>薬剤師　</a:t>
            </a:r>
            <a:endParaRPr lang="en-US" altLang="ja-JP" dirty="0"/>
          </a:p>
          <a:p>
            <a:pPr>
              <a:defRPr b="1">
                <a:latin typeface="Meiryo UI" panose="020B0604030504040204" pitchFamily="50" charset="-128"/>
                <a:ea typeface="Meiryo UI" panose="020B0604030504040204" pitchFamily="50" charset="-128"/>
              </a:defRPr>
            </a:pPr>
            <a:r>
              <a:rPr lang="ja-JP" altLang="en-US" sz="1200" dirty="0"/>
              <a:t>ｎ</a:t>
            </a:r>
            <a:r>
              <a:rPr lang="en-US" altLang="ja-JP" sz="1200" dirty="0"/>
              <a:t>=36</a:t>
            </a:r>
            <a:endParaRPr lang="ja-JP" altLang="en-US" dirty="0"/>
          </a:p>
        </c:rich>
      </c:tx>
      <c:layout>
        <c:manualLayout>
          <c:xMode val="edge"/>
          <c:yMode val="edge"/>
          <c:x val="0.43259098025314963"/>
          <c:y val="7.6307054781697942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pieChart>
        <c:varyColors val="1"/>
        <c:ser>
          <c:idx val="0"/>
          <c:order val="0"/>
          <c:tx>
            <c:strRef>
              <c:f>集計!$A$10</c:f>
              <c:strCache>
                <c:ptCount val="1"/>
                <c:pt idx="0">
                  <c:v>薬剤師</c:v>
                </c:pt>
              </c:strCache>
            </c:strRef>
          </c:tx>
          <c:dPt>
            <c:idx val="0"/>
            <c:bubble3D val="0"/>
            <c:spPr>
              <a:solidFill>
                <a:srgbClr val="FF6600"/>
              </a:solidFill>
              <a:ln w="19050">
                <a:solidFill>
                  <a:schemeClr val="lt1"/>
                </a:solidFill>
              </a:ln>
              <a:effectLst/>
            </c:spPr>
            <c:extLst>
              <c:ext xmlns:c16="http://schemas.microsoft.com/office/drawing/2014/chart" uri="{C3380CC4-5D6E-409C-BE32-E72D297353CC}">
                <c16:uniqueId val="{00000001-307E-45D3-A72F-759D31C086D5}"/>
              </c:ext>
            </c:extLst>
          </c:dPt>
          <c:dPt>
            <c:idx val="1"/>
            <c:bubble3D val="0"/>
            <c:spPr>
              <a:solidFill>
                <a:srgbClr val="FFC000">
                  <a:lumMod val="60000"/>
                  <a:lumOff val="40000"/>
                </a:srgbClr>
              </a:solidFill>
              <a:ln w="19050">
                <a:solidFill>
                  <a:schemeClr val="lt1"/>
                </a:solidFill>
              </a:ln>
              <a:effectLst/>
            </c:spPr>
            <c:extLst>
              <c:ext xmlns:c16="http://schemas.microsoft.com/office/drawing/2014/chart" uri="{C3380CC4-5D6E-409C-BE32-E72D297353CC}">
                <c16:uniqueId val="{00000003-307E-45D3-A72F-759D31C086D5}"/>
              </c:ext>
            </c:extLst>
          </c:dPt>
          <c:dPt>
            <c:idx val="2"/>
            <c:bubble3D val="0"/>
            <c:spPr>
              <a:solidFill>
                <a:srgbClr val="5B9BD5">
                  <a:lumMod val="40000"/>
                  <a:lumOff val="60000"/>
                </a:srgbClr>
              </a:solidFill>
              <a:ln w="19050">
                <a:solidFill>
                  <a:schemeClr val="lt1"/>
                </a:solidFill>
              </a:ln>
              <a:effectLst/>
            </c:spPr>
            <c:extLst>
              <c:ext xmlns:c16="http://schemas.microsoft.com/office/drawing/2014/chart" uri="{C3380CC4-5D6E-409C-BE32-E72D297353CC}">
                <c16:uniqueId val="{00000005-307E-45D3-A72F-759D31C086D5}"/>
              </c:ext>
            </c:extLst>
          </c:dPt>
          <c:dPt>
            <c:idx val="3"/>
            <c:bubble3D val="0"/>
            <c:spPr>
              <a:solidFill>
                <a:sysClr val="window" lastClr="FFFFFF">
                  <a:lumMod val="85000"/>
                </a:sysClr>
              </a:solidFill>
              <a:ln w="19050">
                <a:solidFill>
                  <a:schemeClr val="lt1"/>
                </a:solidFill>
              </a:ln>
              <a:effectLst/>
            </c:spPr>
            <c:extLst>
              <c:ext xmlns:c16="http://schemas.microsoft.com/office/drawing/2014/chart" uri="{C3380CC4-5D6E-409C-BE32-E72D297353CC}">
                <c16:uniqueId val="{00000007-307E-45D3-A72F-759D31C086D5}"/>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集計!$L$8:$O$8</c:f>
              <c:strCache>
                <c:ptCount val="4"/>
                <c:pt idx="0">
                  <c:v>LC興味あり</c:v>
                </c:pt>
                <c:pt idx="1">
                  <c:v>どちらともいえない</c:v>
                </c:pt>
                <c:pt idx="2">
                  <c:v>興味なし</c:v>
                </c:pt>
                <c:pt idx="3">
                  <c:v>未回答</c:v>
                </c:pt>
              </c:strCache>
            </c:strRef>
          </c:cat>
          <c:val>
            <c:numRef>
              <c:f>集計!$L$10:$O$10</c:f>
              <c:numCache>
                <c:formatCode>General</c:formatCode>
                <c:ptCount val="4"/>
                <c:pt idx="0">
                  <c:v>21</c:v>
                </c:pt>
                <c:pt idx="1">
                  <c:v>11</c:v>
                </c:pt>
                <c:pt idx="2">
                  <c:v>0</c:v>
                </c:pt>
                <c:pt idx="3">
                  <c:v>4</c:v>
                </c:pt>
              </c:numCache>
            </c:numRef>
          </c:val>
          <c:extLst>
            <c:ext xmlns:c16="http://schemas.microsoft.com/office/drawing/2014/chart" uri="{C3380CC4-5D6E-409C-BE32-E72D297353CC}">
              <c16:uniqueId val="{00000008-307E-45D3-A72F-759D31C086D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b="1" dirty="0">
                <a:latin typeface="Meiryo UI" panose="020B0604030504040204" pitchFamily="50" charset="-128"/>
                <a:ea typeface="Meiryo UI" panose="020B0604030504040204" pitchFamily="50" charset="-128"/>
              </a:rPr>
              <a:t>管理栄養士　</a:t>
            </a:r>
            <a:endParaRPr lang="en-US" altLang="ja-JP" b="1" dirty="0">
              <a:latin typeface="Meiryo UI" panose="020B0604030504040204" pitchFamily="50" charset="-128"/>
              <a:ea typeface="Meiryo UI" panose="020B0604030504040204" pitchFamily="50" charset="-128"/>
            </a:endParaRPr>
          </a:p>
          <a:p>
            <a:pPr>
              <a:defRPr b="1">
                <a:latin typeface="Meiryo UI" panose="020B0604030504040204" pitchFamily="50" charset="-128"/>
                <a:ea typeface="Meiryo UI" panose="020B0604030504040204" pitchFamily="50" charset="-128"/>
              </a:defRPr>
            </a:pPr>
            <a:r>
              <a:rPr lang="ja-JP" altLang="en-US" sz="1200" b="1" dirty="0">
                <a:latin typeface="Meiryo UI" panose="020B0604030504040204" pitchFamily="50" charset="-128"/>
                <a:ea typeface="Meiryo UI" panose="020B0604030504040204" pitchFamily="50" charset="-128"/>
              </a:rPr>
              <a:t>ｎ</a:t>
            </a:r>
            <a:r>
              <a:rPr lang="en-US" altLang="ja-JP" sz="1200" b="1" dirty="0">
                <a:latin typeface="Meiryo UI" panose="020B0604030504040204" pitchFamily="50" charset="-128"/>
                <a:ea typeface="Meiryo UI" panose="020B0604030504040204" pitchFamily="50" charset="-128"/>
              </a:rPr>
              <a:t>=8</a:t>
            </a:r>
            <a:endParaRPr lang="ja-JP" altLang="en-US" b="1" dirty="0">
              <a:latin typeface="Meiryo UI" panose="020B0604030504040204" pitchFamily="50" charset="-128"/>
              <a:ea typeface="Meiryo UI" panose="020B0604030504040204" pitchFamily="50" charset="-128"/>
            </a:endParaRPr>
          </a:p>
        </c:rich>
      </c:tx>
      <c:layout>
        <c:manualLayout>
          <c:xMode val="edge"/>
          <c:yMode val="edge"/>
          <c:x val="0.39449022996145156"/>
          <c:y val="1.051565341951937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30086507857385497"/>
          <c:y val="0.19765150406964066"/>
          <c:w val="0.43930165086327855"/>
          <c:h val="0.5253970970172529"/>
        </c:manualLayout>
      </c:layout>
      <c:pieChart>
        <c:varyColors val="1"/>
        <c:ser>
          <c:idx val="0"/>
          <c:order val="0"/>
          <c:tx>
            <c:strRef>
              <c:f>集計!$A$10</c:f>
              <c:strCache>
                <c:ptCount val="1"/>
                <c:pt idx="0">
                  <c:v>管理栄養士</c:v>
                </c:pt>
              </c:strCache>
            </c:strRef>
          </c:tx>
          <c:dPt>
            <c:idx val="0"/>
            <c:bubble3D val="0"/>
            <c:spPr>
              <a:solidFill>
                <a:srgbClr val="FF6600"/>
              </a:solidFill>
              <a:ln w="19050">
                <a:solidFill>
                  <a:schemeClr val="lt1"/>
                </a:solidFill>
              </a:ln>
              <a:effectLst/>
            </c:spPr>
            <c:extLst>
              <c:ext xmlns:c16="http://schemas.microsoft.com/office/drawing/2014/chart" uri="{C3380CC4-5D6E-409C-BE32-E72D297353CC}">
                <c16:uniqueId val="{00000001-C76E-4E8F-9C41-22AA24DC552C}"/>
              </c:ext>
            </c:extLst>
          </c:dPt>
          <c:dPt>
            <c:idx val="1"/>
            <c:bubble3D val="0"/>
            <c:spPr>
              <a:solidFill>
                <a:srgbClr val="FFC000">
                  <a:lumMod val="60000"/>
                  <a:lumOff val="40000"/>
                </a:srgbClr>
              </a:solidFill>
              <a:ln w="19050">
                <a:solidFill>
                  <a:schemeClr val="lt1"/>
                </a:solidFill>
              </a:ln>
              <a:effectLst/>
            </c:spPr>
            <c:extLst>
              <c:ext xmlns:c16="http://schemas.microsoft.com/office/drawing/2014/chart" uri="{C3380CC4-5D6E-409C-BE32-E72D297353CC}">
                <c16:uniqueId val="{00000003-C76E-4E8F-9C41-22AA24DC552C}"/>
              </c:ext>
            </c:extLst>
          </c:dPt>
          <c:dPt>
            <c:idx val="2"/>
            <c:bubble3D val="0"/>
            <c:spPr>
              <a:solidFill>
                <a:srgbClr val="5B9BD5">
                  <a:lumMod val="60000"/>
                  <a:lumOff val="40000"/>
                </a:srgbClr>
              </a:solidFill>
              <a:ln w="19050">
                <a:solidFill>
                  <a:schemeClr val="lt1"/>
                </a:solidFill>
              </a:ln>
              <a:effectLst/>
            </c:spPr>
            <c:extLst>
              <c:ext xmlns:c16="http://schemas.microsoft.com/office/drawing/2014/chart" uri="{C3380CC4-5D6E-409C-BE32-E72D297353CC}">
                <c16:uniqueId val="{00000005-C76E-4E8F-9C41-22AA24DC552C}"/>
              </c:ext>
            </c:extLst>
          </c:dPt>
          <c:dPt>
            <c:idx val="3"/>
            <c:bubble3D val="0"/>
            <c:spPr>
              <a:solidFill>
                <a:sysClr val="window" lastClr="FFFFFF">
                  <a:lumMod val="85000"/>
                </a:sysClr>
              </a:solidFill>
              <a:ln w="19050">
                <a:solidFill>
                  <a:schemeClr val="lt1"/>
                </a:solidFill>
              </a:ln>
              <a:effectLst/>
            </c:spPr>
            <c:extLst>
              <c:ext xmlns:c16="http://schemas.microsoft.com/office/drawing/2014/chart" uri="{C3380CC4-5D6E-409C-BE32-E72D297353CC}">
                <c16:uniqueId val="{00000007-C76E-4E8F-9C41-22AA24DC552C}"/>
              </c:ext>
            </c:extLst>
          </c:dPt>
          <c:dLbls>
            <c:dLbl>
              <c:idx val="2"/>
              <c:layout>
                <c:manualLayout>
                  <c:x val="-3.4393020910550819E-2"/>
                  <c:y val="8.9943636204410926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C76E-4E8F-9C41-22AA24DC552C}"/>
                </c:ext>
              </c:extLst>
            </c:dLbl>
            <c:dLbl>
              <c:idx val="3"/>
              <c:layout>
                <c:manualLayout>
                  <c:x val="9.7345862574235678E-2"/>
                  <c:y val="9.2071904866685164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C76E-4E8F-9C41-22AA24DC552C}"/>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集計!$L$8:$O$8</c:f>
              <c:strCache>
                <c:ptCount val="4"/>
                <c:pt idx="0">
                  <c:v>LC興味あり</c:v>
                </c:pt>
                <c:pt idx="1">
                  <c:v>どちらともいえない</c:v>
                </c:pt>
                <c:pt idx="2">
                  <c:v>興味なし</c:v>
                </c:pt>
                <c:pt idx="3">
                  <c:v>未回答</c:v>
                </c:pt>
              </c:strCache>
            </c:strRef>
          </c:cat>
          <c:val>
            <c:numRef>
              <c:f>集計!$L$10:$O$10</c:f>
              <c:numCache>
                <c:formatCode>General</c:formatCode>
                <c:ptCount val="4"/>
                <c:pt idx="0">
                  <c:v>4</c:v>
                </c:pt>
                <c:pt idx="1">
                  <c:v>3</c:v>
                </c:pt>
                <c:pt idx="2">
                  <c:v>0</c:v>
                </c:pt>
                <c:pt idx="3">
                  <c:v>1</c:v>
                </c:pt>
              </c:numCache>
            </c:numRef>
          </c:val>
          <c:extLst>
            <c:ext xmlns:c16="http://schemas.microsoft.com/office/drawing/2014/chart" uri="{C3380CC4-5D6E-409C-BE32-E72D297353CC}">
              <c16:uniqueId val="{00000008-C76E-4E8F-9C41-22AA24DC552C}"/>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dirty="0"/>
              <a:t>その他（登販・小売り社員等）</a:t>
            </a:r>
            <a:endParaRPr lang="en-US" altLang="ja-JP" dirty="0"/>
          </a:p>
          <a:p>
            <a:pPr>
              <a:defRPr b="1">
                <a:latin typeface="Meiryo UI" panose="020B0604030504040204" pitchFamily="50" charset="-128"/>
                <a:ea typeface="Meiryo UI" panose="020B0604030504040204" pitchFamily="50" charset="-128"/>
              </a:defRPr>
            </a:pPr>
            <a:r>
              <a:rPr lang="ja-JP" altLang="en-US" dirty="0"/>
              <a:t>ｎ</a:t>
            </a:r>
            <a:r>
              <a:rPr lang="en-US" altLang="ja-JP" dirty="0"/>
              <a:t>=149</a:t>
            </a:r>
            <a:endParaRPr lang="ja-JP" altLang="en-US" dirty="0"/>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23792331802470673"/>
          <c:y val="0.22257320624062757"/>
          <c:w val="0.50802565279662337"/>
          <c:h val="0.7774267937593724"/>
        </c:manualLayout>
      </c:layout>
      <c:pieChart>
        <c:varyColors val="1"/>
        <c:ser>
          <c:idx val="0"/>
          <c:order val="0"/>
          <c:tx>
            <c:strRef>
              <c:f>集計!$A$11</c:f>
              <c:strCache>
                <c:ptCount val="1"/>
                <c:pt idx="0">
                  <c:v>その他（登販・小売り社員等）</c:v>
                </c:pt>
              </c:strCache>
            </c:strRef>
          </c:tx>
          <c:dPt>
            <c:idx val="0"/>
            <c:bubble3D val="0"/>
            <c:spPr>
              <a:solidFill>
                <a:srgbClr val="FF6600"/>
              </a:solidFill>
              <a:ln w="19050">
                <a:solidFill>
                  <a:schemeClr val="lt1"/>
                </a:solidFill>
              </a:ln>
              <a:effectLst/>
            </c:spPr>
            <c:extLst>
              <c:ext xmlns:c16="http://schemas.microsoft.com/office/drawing/2014/chart" uri="{C3380CC4-5D6E-409C-BE32-E72D297353CC}">
                <c16:uniqueId val="{00000001-7811-467C-924F-A13F76854F21}"/>
              </c:ext>
            </c:extLst>
          </c:dPt>
          <c:dPt>
            <c:idx val="1"/>
            <c:bubble3D val="0"/>
            <c:spPr>
              <a:solidFill>
                <a:srgbClr val="FFC000">
                  <a:lumMod val="60000"/>
                  <a:lumOff val="40000"/>
                </a:srgbClr>
              </a:solidFill>
              <a:ln w="19050">
                <a:solidFill>
                  <a:schemeClr val="lt1"/>
                </a:solidFill>
              </a:ln>
              <a:effectLst/>
            </c:spPr>
            <c:extLst>
              <c:ext xmlns:c16="http://schemas.microsoft.com/office/drawing/2014/chart" uri="{C3380CC4-5D6E-409C-BE32-E72D297353CC}">
                <c16:uniqueId val="{00000003-7811-467C-924F-A13F76854F21}"/>
              </c:ext>
            </c:extLst>
          </c:dPt>
          <c:dPt>
            <c:idx val="2"/>
            <c:bubble3D val="0"/>
            <c:spPr>
              <a:solidFill>
                <a:srgbClr val="5B9BD5">
                  <a:lumMod val="40000"/>
                  <a:lumOff val="60000"/>
                </a:srgbClr>
              </a:solidFill>
              <a:ln w="19050">
                <a:solidFill>
                  <a:schemeClr val="lt1"/>
                </a:solidFill>
              </a:ln>
              <a:effectLst/>
            </c:spPr>
            <c:extLst>
              <c:ext xmlns:c16="http://schemas.microsoft.com/office/drawing/2014/chart" uri="{C3380CC4-5D6E-409C-BE32-E72D297353CC}">
                <c16:uniqueId val="{00000005-7811-467C-924F-A13F76854F21}"/>
              </c:ext>
            </c:extLst>
          </c:dPt>
          <c:dPt>
            <c:idx val="3"/>
            <c:bubble3D val="0"/>
            <c:spPr>
              <a:solidFill>
                <a:sysClr val="window" lastClr="FFFFFF">
                  <a:lumMod val="85000"/>
                </a:sysClr>
              </a:solidFill>
              <a:ln w="19050">
                <a:solidFill>
                  <a:schemeClr val="lt1"/>
                </a:solidFill>
              </a:ln>
              <a:effectLst/>
            </c:spPr>
            <c:extLst>
              <c:ext xmlns:c16="http://schemas.microsoft.com/office/drawing/2014/chart" uri="{C3380CC4-5D6E-409C-BE32-E72D297353CC}">
                <c16:uniqueId val="{00000007-7811-467C-924F-A13F76854F21}"/>
              </c:ext>
            </c:extLst>
          </c:dPt>
          <c:dLbls>
            <c:dLbl>
              <c:idx val="0"/>
              <c:showLegendKey val="0"/>
              <c:showVal val="0"/>
              <c:showCatName val="0"/>
              <c:showSerName val="0"/>
              <c:showPercent val="1"/>
              <c:showBubbleSize val="0"/>
              <c:extLst>
                <c:ext xmlns:c15="http://schemas.microsoft.com/office/drawing/2012/chart" uri="{CE6537A1-D6FC-4f65-9D91-7224C49458BB}">
                  <c15:layout>
                    <c:manualLayout>
                      <c:w val="0.23797696920408656"/>
                      <c:h val="0.25685773903967968"/>
                    </c:manualLayout>
                  </c15:layout>
                </c:ext>
                <c:ext xmlns:c16="http://schemas.microsoft.com/office/drawing/2014/chart" uri="{C3380CC4-5D6E-409C-BE32-E72D297353CC}">
                  <c16:uniqueId val="{00000001-7811-467C-924F-A13F76854F21}"/>
                </c:ext>
              </c:extLst>
            </c:dLbl>
            <c:dLbl>
              <c:idx val="1"/>
              <c:layout>
                <c:manualLayout>
                  <c:x val="0.16252085701742497"/>
                  <c:y val="-2.2306191479545764E-2"/>
                </c:manualLayout>
              </c:layout>
              <c:showLegendKey val="0"/>
              <c:showVal val="0"/>
              <c:showCatName val="0"/>
              <c:showSerName val="0"/>
              <c:showPercent val="1"/>
              <c:showBubbleSize val="0"/>
              <c:extLst>
                <c:ext xmlns:c15="http://schemas.microsoft.com/office/drawing/2012/chart" uri="{CE6537A1-D6FC-4f65-9D91-7224C49458BB}">
                  <c15:layout>
                    <c:manualLayout>
                      <c:w val="0.25124397794020287"/>
                      <c:h val="0.25685773903967968"/>
                    </c:manualLayout>
                  </c15:layout>
                </c:ext>
                <c:ext xmlns:c16="http://schemas.microsoft.com/office/drawing/2014/chart" uri="{C3380CC4-5D6E-409C-BE32-E72D297353CC}">
                  <c16:uniqueId val="{00000003-7811-467C-924F-A13F76854F21}"/>
                </c:ext>
              </c:extLst>
            </c:dLbl>
            <c:dLbl>
              <c:idx val="3"/>
              <c:layout>
                <c:manualLayout>
                  <c:x val="0.1383572727104159"/>
                  <c:y val="0.12701822000884799"/>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1"/>
              <c:showBubbleSize val="0"/>
              <c:extLst>
                <c:ext xmlns:c15="http://schemas.microsoft.com/office/drawing/2012/chart" uri="{CE6537A1-D6FC-4f65-9D91-7224C49458BB}">
                  <c15:layout>
                    <c:manualLayout>
                      <c:w val="0.2812274176838257"/>
                      <c:h val="0.22881165077696869"/>
                    </c:manualLayout>
                  </c15:layout>
                </c:ext>
                <c:ext xmlns:c16="http://schemas.microsoft.com/office/drawing/2014/chart" uri="{C3380CC4-5D6E-409C-BE32-E72D297353CC}">
                  <c16:uniqueId val="{00000007-7811-467C-924F-A13F76854F21}"/>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集計!$L$8:$O$8</c:f>
              <c:strCache>
                <c:ptCount val="4"/>
                <c:pt idx="0">
                  <c:v>LC興味あり</c:v>
                </c:pt>
                <c:pt idx="1">
                  <c:v>どちらともいえない</c:v>
                </c:pt>
                <c:pt idx="2">
                  <c:v>興味なし</c:v>
                </c:pt>
                <c:pt idx="3">
                  <c:v>未回答</c:v>
                </c:pt>
              </c:strCache>
            </c:strRef>
          </c:cat>
          <c:val>
            <c:numRef>
              <c:f>集計!$L$11:$O$11</c:f>
              <c:numCache>
                <c:formatCode>General</c:formatCode>
                <c:ptCount val="4"/>
                <c:pt idx="0">
                  <c:v>85</c:v>
                </c:pt>
                <c:pt idx="1">
                  <c:v>42</c:v>
                </c:pt>
                <c:pt idx="2">
                  <c:v>5</c:v>
                </c:pt>
                <c:pt idx="3">
                  <c:v>17</c:v>
                </c:pt>
              </c:numCache>
            </c:numRef>
          </c:val>
          <c:extLst>
            <c:ext xmlns:c16="http://schemas.microsoft.com/office/drawing/2014/chart" uri="{C3380CC4-5D6E-409C-BE32-E72D297353CC}">
              <c16:uniqueId val="{00000008-7811-467C-924F-A13F76854F2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9A33FE-2EDB-4FA6-883A-9F3E30FA8FA5}" type="datetimeFigureOut">
              <a:rPr kumimoji="1" lang="ja-JP" altLang="en-US" smtClean="0"/>
              <a:t>2024/2/27</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740B27-C3FD-4F5D-9AFD-D1FE3E21480B}" type="slidenum">
              <a:rPr kumimoji="1" lang="ja-JP" altLang="en-US" smtClean="0"/>
              <a:t>‹#›</a:t>
            </a:fld>
            <a:endParaRPr kumimoji="1" lang="ja-JP" altLang="en-US"/>
          </a:p>
        </p:txBody>
      </p:sp>
    </p:spTree>
    <p:extLst>
      <p:ext uri="{BB962C8B-B14F-4D97-AF65-F5344CB8AC3E}">
        <p14:creationId xmlns:p14="http://schemas.microsoft.com/office/powerpoint/2010/main" val="363576252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E740B27-C3FD-4F5D-9AFD-D1FE3E21480B}" type="slidenum">
              <a:rPr kumimoji="1" lang="ja-JP" altLang="en-US" smtClean="0"/>
              <a:t>3</a:t>
            </a:fld>
            <a:endParaRPr kumimoji="1" lang="ja-JP" altLang="en-US"/>
          </a:p>
        </p:txBody>
      </p:sp>
    </p:spTree>
    <p:extLst>
      <p:ext uri="{BB962C8B-B14F-4D97-AF65-F5344CB8AC3E}">
        <p14:creationId xmlns:p14="http://schemas.microsoft.com/office/powerpoint/2010/main" val="403774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26A5D70-8F34-472C-BA98-16E4768E4B38}" type="datetimeFigureOut">
              <a:rPr kumimoji="1" lang="ja-JP" altLang="en-US" smtClean="0"/>
              <a:t>2024/2/27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3BCA4BA-18E4-4FBD-8EDB-B748CE64235F}" type="slidenum">
              <a:rPr kumimoji="1" lang="ja-JP" altLang="en-US" smtClean="0"/>
              <a:t>‹#›</a:t>
            </a:fld>
            <a:endParaRPr kumimoji="1" lang="ja-JP" altLang="en-US"/>
          </a:p>
        </p:txBody>
      </p:sp>
    </p:spTree>
    <p:extLst>
      <p:ext uri="{BB962C8B-B14F-4D97-AF65-F5344CB8AC3E}">
        <p14:creationId xmlns:p14="http://schemas.microsoft.com/office/powerpoint/2010/main" val="1243195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26A5D70-8F34-472C-BA98-16E4768E4B38}" type="datetimeFigureOut">
              <a:rPr kumimoji="1" lang="ja-JP" altLang="en-US" smtClean="0"/>
              <a:t>2024/2/27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3BCA4BA-18E4-4FBD-8EDB-B748CE64235F}" type="slidenum">
              <a:rPr kumimoji="1" lang="ja-JP" altLang="en-US" smtClean="0"/>
              <a:t>‹#›</a:t>
            </a:fld>
            <a:endParaRPr kumimoji="1" lang="ja-JP" altLang="en-US"/>
          </a:p>
        </p:txBody>
      </p:sp>
    </p:spTree>
    <p:extLst>
      <p:ext uri="{BB962C8B-B14F-4D97-AF65-F5344CB8AC3E}">
        <p14:creationId xmlns:p14="http://schemas.microsoft.com/office/powerpoint/2010/main" val="158280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26A5D70-8F34-472C-BA98-16E4768E4B38}" type="datetimeFigureOut">
              <a:rPr kumimoji="1" lang="ja-JP" altLang="en-US" smtClean="0"/>
              <a:t>2024/2/27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3BCA4BA-18E4-4FBD-8EDB-B748CE64235F}" type="slidenum">
              <a:rPr kumimoji="1" lang="ja-JP" altLang="en-US" smtClean="0"/>
              <a:t>‹#›</a:t>
            </a:fld>
            <a:endParaRPr kumimoji="1" lang="ja-JP" altLang="en-US"/>
          </a:p>
        </p:txBody>
      </p:sp>
    </p:spTree>
    <p:extLst>
      <p:ext uri="{BB962C8B-B14F-4D97-AF65-F5344CB8AC3E}">
        <p14:creationId xmlns:p14="http://schemas.microsoft.com/office/powerpoint/2010/main" val="2992918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26A5D70-8F34-472C-BA98-16E4768E4B38}" type="datetimeFigureOut">
              <a:rPr kumimoji="1" lang="ja-JP" altLang="en-US" smtClean="0"/>
              <a:t>2024/2/27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3BCA4BA-18E4-4FBD-8EDB-B748CE64235F}" type="slidenum">
              <a:rPr kumimoji="1" lang="ja-JP" altLang="en-US" smtClean="0"/>
              <a:t>‹#›</a:t>
            </a:fld>
            <a:endParaRPr kumimoji="1" lang="ja-JP" altLang="en-US"/>
          </a:p>
        </p:txBody>
      </p:sp>
    </p:spTree>
    <p:extLst>
      <p:ext uri="{BB962C8B-B14F-4D97-AF65-F5344CB8AC3E}">
        <p14:creationId xmlns:p14="http://schemas.microsoft.com/office/powerpoint/2010/main" val="101547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26A5D70-8F34-472C-BA98-16E4768E4B38}" type="datetimeFigureOut">
              <a:rPr kumimoji="1" lang="ja-JP" altLang="en-US" smtClean="0"/>
              <a:t>2024/2/27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3BCA4BA-18E4-4FBD-8EDB-B748CE64235F}" type="slidenum">
              <a:rPr kumimoji="1" lang="ja-JP" altLang="en-US" smtClean="0"/>
              <a:t>‹#›</a:t>
            </a:fld>
            <a:endParaRPr kumimoji="1" lang="ja-JP" altLang="en-US"/>
          </a:p>
        </p:txBody>
      </p:sp>
    </p:spTree>
    <p:extLst>
      <p:ext uri="{BB962C8B-B14F-4D97-AF65-F5344CB8AC3E}">
        <p14:creationId xmlns:p14="http://schemas.microsoft.com/office/powerpoint/2010/main" val="3901431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26A5D70-8F34-472C-BA98-16E4768E4B38}" type="datetimeFigureOut">
              <a:rPr kumimoji="1" lang="ja-JP" altLang="en-US" smtClean="0"/>
              <a:t>2024/2/27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3BCA4BA-18E4-4FBD-8EDB-B748CE64235F}" type="slidenum">
              <a:rPr kumimoji="1" lang="ja-JP" altLang="en-US" smtClean="0"/>
              <a:t>‹#›</a:t>
            </a:fld>
            <a:endParaRPr kumimoji="1" lang="ja-JP" altLang="en-US"/>
          </a:p>
        </p:txBody>
      </p:sp>
    </p:spTree>
    <p:extLst>
      <p:ext uri="{BB962C8B-B14F-4D97-AF65-F5344CB8AC3E}">
        <p14:creationId xmlns:p14="http://schemas.microsoft.com/office/powerpoint/2010/main" val="1155372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26A5D70-8F34-472C-BA98-16E4768E4B38}" type="datetimeFigureOut">
              <a:rPr kumimoji="1" lang="ja-JP" altLang="en-US" smtClean="0"/>
              <a:t>2024/2/27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3BCA4BA-18E4-4FBD-8EDB-B748CE64235F}" type="slidenum">
              <a:rPr kumimoji="1" lang="ja-JP" altLang="en-US" smtClean="0"/>
              <a:t>‹#›</a:t>
            </a:fld>
            <a:endParaRPr kumimoji="1" lang="ja-JP" altLang="en-US"/>
          </a:p>
        </p:txBody>
      </p:sp>
    </p:spTree>
    <p:extLst>
      <p:ext uri="{BB962C8B-B14F-4D97-AF65-F5344CB8AC3E}">
        <p14:creationId xmlns:p14="http://schemas.microsoft.com/office/powerpoint/2010/main" val="1527799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26A5D70-8F34-472C-BA98-16E4768E4B38}" type="datetimeFigureOut">
              <a:rPr kumimoji="1" lang="ja-JP" altLang="en-US" smtClean="0"/>
              <a:t>2024/2/27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3BCA4BA-18E4-4FBD-8EDB-B748CE64235F}" type="slidenum">
              <a:rPr kumimoji="1" lang="ja-JP" altLang="en-US" smtClean="0"/>
              <a:t>‹#›</a:t>
            </a:fld>
            <a:endParaRPr kumimoji="1" lang="ja-JP" altLang="en-US"/>
          </a:p>
        </p:txBody>
      </p:sp>
    </p:spTree>
    <p:extLst>
      <p:ext uri="{BB962C8B-B14F-4D97-AF65-F5344CB8AC3E}">
        <p14:creationId xmlns:p14="http://schemas.microsoft.com/office/powerpoint/2010/main" val="3051784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6A5D70-8F34-472C-BA98-16E4768E4B38}" type="datetimeFigureOut">
              <a:rPr kumimoji="1" lang="ja-JP" altLang="en-US" smtClean="0"/>
              <a:t>2024/2/27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3BCA4BA-18E4-4FBD-8EDB-B748CE64235F}" type="slidenum">
              <a:rPr kumimoji="1" lang="ja-JP" altLang="en-US" smtClean="0"/>
              <a:t>‹#›</a:t>
            </a:fld>
            <a:endParaRPr kumimoji="1" lang="ja-JP" altLang="en-US"/>
          </a:p>
        </p:txBody>
      </p:sp>
    </p:spTree>
    <p:extLst>
      <p:ext uri="{BB962C8B-B14F-4D97-AF65-F5344CB8AC3E}">
        <p14:creationId xmlns:p14="http://schemas.microsoft.com/office/powerpoint/2010/main" val="3515175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26A5D70-8F34-472C-BA98-16E4768E4B38}" type="datetimeFigureOut">
              <a:rPr kumimoji="1" lang="ja-JP" altLang="en-US" smtClean="0"/>
              <a:t>2024/2/27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3BCA4BA-18E4-4FBD-8EDB-B748CE64235F}" type="slidenum">
              <a:rPr kumimoji="1" lang="ja-JP" altLang="en-US" smtClean="0"/>
              <a:t>‹#›</a:t>
            </a:fld>
            <a:endParaRPr kumimoji="1" lang="ja-JP" altLang="en-US"/>
          </a:p>
        </p:txBody>
      </p:sp>
    </p:spTree>
    <p:extLst>
      <p:ext uri="{BB962C8B-B14F-4D97-AF65-F5344CB8AC3E}">
        <p14:creationId xmlns:p14="http://schemas.microsoft.com/office/powerpoint/2010/main" val="3415779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26A5D70-8F34-472C-BA98-16E4768E4B38}" type="datetimeFigureOut">
              <a:rPr kumimoji="1" lang="ja-JP" altLang="en-US" smtClean="0"/>
              <a:t>2024/2/27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3BCA4BA-18E4-4FBD-8EDB-B748CE64235F}" type="slidenum">
              <a:rPr kumimoji="1" lang="ja-JP" altLang="en-US" smtClean="0"/>
              <a:t>‹#›</a:t>
            </a:fld>
            <a:endParaRPr kumimoji="1" lang="ja-JP" altLang="en-US"/>
          </a:p>
        </p:txBody>
      </p:sp>
    </p:spTree>
    <p:extLst>
      <p:ext uri="{BB962C8B-B14F-4D97-AF65-F5344CB8AC3E}">
        <p14:creationId xmlns:p14="http://schemas.microsoft.com/office/powerpoint/2010/main" val="3444536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6A5D70-8F34-472C-BA98-16E4768E4B38}" type="datetimeFigureOut">
              <a:rPr kumimoji="1" lang="ja-JP" altLang="en-US" smtClean="0"/>
              <a:t>2024/2/27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CA4BA-18E4-4FBD-8EDB-B748CE64235F}" type="slidenum">
              <a:rPr kumimoji="1" lang="ja-JP" altLang="en-US" smtClean="0"/>
              <a:t>‹#›</a:t>
            </a:fld>
            <a:endParaRPr kumimoji="1" lang="ja-JP" altLang="en-US"/>
          </a:p>
        </p:txBody>
      </p:sp>
    </p:spTree>
    <p:extLst>
      <p:ext uri="{BB962C8B-B14F-4D97-AF65-F5344CB8AC3E}">
        <p14:creationId xmlns:p14="http://schemas.microsoft.com/office/powerpoint/2010/main" val="31921715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14.xml"/><Relationship Id="rId7" Type="http://schemas.openxmlformats.org/officeDocument/2006/relationships/image" Target="../media/image7.png"/><Relationship Id="rId2" Type="http://schemas.openxmlformats.org/officeDocument/2006/relationships/chart" Target="../charts/chart1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chart" Target="../charts/char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chart" Target="../charts/chart1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chart" Target="../charts/chart12.xml"/><Relationship Id="rId4" Type="http://schemas.openxmlformats.org/officeDocument/2006/relationships/chart" Target="../charts/char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F1ADC1-5709-4F4A-84D5-DF0E248D2CC7}"/>
              </a:ext>
            </a:extLst>
          </p:cNvPr>
          <p:cNvSpPr>
            <a:spLocks noGrp="1"/>
          </p:cNvSpPr>
          <p:nvPr>
            <p:ph type="title"/>
          </p:nvPr>
        </p:nvSpPr>
        <p:spPr>
          <a:xfrm>
            <a:off x="768317" y="2380538"/>
            <a:ext cx="7607365" cy="1325563"/>
          </a:xfrm>
        </p:spPr>
        <p:txBody>
          <a:bodyPr>
            <a:normAutofit fontScale="90000"/>
          </a:bodyPr>
          <a:lstStyle/>
          <a:p>
            <a:r>
              <a:rPr kumimoji="1" lang="en-US" altLang="ja-JP" b="1" dirty="0">
                <a:latin typeface="Meiryo UI" panose="020B0604030504040204" pitchFamily="50" charset="-128"/>
                <a:ea typeface="Meiryo UI" panose="020B0604030504040204" pitchFamily="50" charset="-128"/>
              </a:rPr>
              <a:t>2024</a:t>
            </a:r>
            <a:r>
              <a:rPr kumimoji="1" lang="ja-JP" altLang="en-US" b="1" dirty="0">
                <a:latin typeface="Meiryo UI" panose="020B0604030504040204" pitchFamily="50" charset="-128"/>
                <a:ea typeface="Meiryo UI" panose="020B0604030504040204" pitchFamily="50" charset="-128"/>
              </a:rPr>
              <a:t>ライフサポートフェア</a:t>
            </a:r>
            <a:br>
              <a:rPr kumimoji="1" lang="en-US" altLang="ja-JP" b="1" dirty="0">
                <a:latin typeface="Meiryo UI" panose="020B0604030504040204" pitchFamily="50" charset="-128"/>
                <a:ea typeface="Meiryo UI" panose="020B0604030504040204" pitchFamily="50" charset="-128"/>
              </a:rPr>
            </a:br>
            <a:r>
              <a:rPr kumimoji="1" lang="ja-JP" altLang="en-US" b="1" dirty="0">
                <a:latin typeface="Meiryo UI" panose="020B0604030504040204" pitchFamily="50" charset="-128"/>
                <a:ea typeface="Meiryo UI" panose="020B0604030504040204" pitchFamily="50" charset="-128"/>
              </a:rPr>
              <a:t>アンケート結果報告</a:t>
            </a:r>
            <a:br>
              <a:rPr kumimoji="1" lang="en-US" altLang="ja-JP" b="1" dirty="0">
                <a:latin typeface="Meiryo UI" panose="020B0604030504040204" pitchFamily="50" charset="-128"/>
                <a:ea typeface="Meiryo UI" panose="020B0604030504040204" pitchFamily="50" charset="-128"/>
              </a:rPr>
            </a:br>
            <a:br>
              <a:rPr kumimoji="1" lang="en-US" altLang="ja-JP" b="1" dirty="0">
                <a:latin typeface="Meiryo UI" panose="020B0604030504040204" pitchFamily="50" charset="-128"/>
                <a:ea typeface="Meiryo UI" panose="020B0604030504040204" pitchFamily="50" charset="-128"/>
              </a:rPr>
            </a:br>
            <a:r>
              <a:rPr kumimoji="1" lang="ja-JP" altLang="en-US" sz="3100" b="1" dirty="0">
                <a:latin typeface="Meiryo UI" panose="020B0604030504040204" pitchFamily="50" charset="-128"/>
                <a:ea typeface="Meiryo UI" panose="020B0604030504040204" pitchFamily="50" charset="-128"/>
              </a:rPr>
              <a:t>日時：令和</a:t>
            </a:r>
            <a:r>
              <a:rPr kumimoji="1" lang="en-US" altLang="ja-JP" sz="3100" b="1" dirty="0">
                <a:latin typeface="Meiryo UI" panose="020B0604030504040204" pitchFamily="50" charset="-128"/>
                <a:ea typeface="Meiryo UI" panose="020B0604030504040204" pitchFamily="50" charset="-128"/>
              </a:rPr>
              <a:t>6</a:t>
            </a:r>
            <a:r>
              <a:rPr kumimoji="1" lang="ja-JP" altLang="en-US" sz="3100" b="1" dirty="0">
                <a:latin typeface="Meiryo UI" panose="020B0604030504040204" pitchFamily="50" charset="-128"/>
                <a:ea typeface="Meiryo UI" panose="020B0604030504040204" pitchFamily="50" charset="-128"/>
              </a:rPr>
              <a:t>年</a:t>
            </a:r>
            <a:r>
              <a:rPr lang="en-US" altLang="ja-JP" sz="3100" b="1" dirty="0">
                <a:latin typeface="Meiryo UI" panose="020B0604030504040204" pitchFamily="50" charset="-128"/>
                <a:ea typeface="Meiryo UI" panose="020B0604030504040204" pitchFamily="50" charset="-128"/>
              </a:rPr>
              <a:t>2</a:t>
            </a:r>
            <a:r>
              <a:rPr lang="ja-JP" altLang="en-US" sz="3100" b="1" dirty="0">
                <a:latin typeface="Meiryo UI" panose="020B0604030504040204" pitchFamily="50" charset="-128"/>
                <a:ea typeface="Meiryo UI" panose="020B0604030504040204" pitchFamily="50" charset="-128"/>
              </a:rPr>
              <a:t>月</a:t>
            </a:r>
            <a:r>
              <a:rPr lang="en-US" altLang="ja-JP" sz="3100" b="1" dirty="0">
                <a:latin typeface="Meiryo UI" panose="020B0604030504040204" pitchFamily="50" charset="-128"/>
                <a:ea typeface="Meiryo UI" panose="020B0604030504040204" pitchFamily="50" charset="-128"/>
              </a:rPr>
              <a:t>15</a:t>
            </a:r>
            <a:r>
              <a:rPr lang="ja-JP" altLang="en-US" sz="3100" b="1" dirty="0">
                <a:latin typeface="Meiryo UI" panose="020B0604030504040204" pitchFamily="50" charset="-128"/>
                <a:ea typeface="Meiryo UI" panose="020B0604030504040204" pitchFamily="50" charset="-128"/>
              </a:rPr>
              <a:t>日、</a:t>
            </a:r>
            <a:r>
              <a:rPr lang="en-US" altLang="ja-JP" sz="3100" b="1" dirty="0">
                <a:latin typeface="Meiryo UI" panose="020B0604030504040204" pitchFamily="50" charset="-128"/>
                <a:ea typeface="Meiryo UI" panose="020B0604030504040204" pitchFamily="50" charset="-128"/>
              </a:rPr>
              <a:t>16</a:t>
            </a:r>
            <a:r>
              <a:rPr lang="ja-JP" altLang="en-US" sz="3100" b="1" dirty="0">
                <a:latin typeface="Meiryo UI" panose="020B0604030504040204" pitchFamily="50" charset="-128"/>
                <a:ea typeface="Meiryo UI" panose="020B0604030504040204" pitchFamily="50" charset="-128"/>
              </a:rPr>
              <a:t>日</a:t>
            </a:r>
            <a:br>
              <a:rPr lang="en-US" altLang="ja-JP" sz="3100" b="1" dirty="0">
                <a:latin typeface="Meiryo UI" panose="020B0604030504040204" pitchFamily="50" charset="-128"/>
                <a:ea typeface="Meiryo UI" panose="020B0604030504040204" pitchFamily="50" charset="-128"/>
              </a:rPr>
            </a:br>
            <a:r>
              <a:rPr lang="ja-JP" altLang="en-US" sz="3100" b="1" dirty="0">
                <a:latin typeface="Meiryo UI" panose="020B0604030504040204" pitchFamily="50" charset="-128"/>
                <a:ea typeface="Meiryo UI" panose="020B0604030504040204" pitchFamily="50" charset="-128"/>
              </a:rPr>
              <a:t>場所：東京都産業貿易センタービル浜松町館</a:t>
            </a:r>
            <a:endParaRPr kumimoji="1" lang="ja-JP" altLang="en-US" b="1"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94E93807-B918-43C1-9752-43083F45E805}"/>
              </a:ext>
            </a:extLst>
          </p:cNvPr>
          <p:cNvSpPr txBox="1"/>
          <p:nvPr/>
        </p:nvSpPr>
        <p:spPr>
          <a:xfrm>
            <a:off x="6473696" y="6130211"/>
            <a:ext cx="2565918" cy="646331"/>
          </a:xfrm>
          <a:prstGeom prst="rect">
            <a:avLst/>
          </a:prstGeom>
          <a:noFill/>
        </p:spPr>
        <p:txBody>
          <a:bodyPr wrap="square" rtlCol="0">
            <a:spAutoFit/>
          </a:bodyPr>
          <a:lstStyle/>
          <a:p>
            <a:pPr algn="r"/>
            <a:r>
              <a:rPr kumimoji="1" lang="ja-JP" altLang="en-US" b="1" dirty="0">
                <a:latin typeface="Meiryo UI" panose="020B0604030504040204" pitchFamily="50" charset="-128"/>
                <a:ea typeface="Meiryo UI" panose="020B0604030504040204" pitchFamily="50" charset="-128"/>
              </a:rPr>
              <a:t>祐徳薬品工業株式会社</a:t>
            </a:r>
            <a:endParaRPr kumimoji="1" lang="en-US" altLang="ja-JP" b="1" dirty="0">
              <a:latin typeface="Meiryo UI" panose="020B0604030504040204" pitchFamily="50" charset="-128"/>
              <a:ea typeface="Meiryo UI" panose="020B0604030504040204" pitchFamily="50" charset="-128"/>
            </a:endParaRPr>
          </a:p>
          <a:p>
            <a:pPr algn="r"/>
            <a:r>
              <a:rPr kumimoji="1" lang="ja-JP" altLang="en-US" b="1" dirty="0">
                <a:latin typeface="Meiryo UI" panose="020B0604030504040204" pitchFamily="50" charset="-128"/>
                <a:ea typeface="Meiryo UI" panose="020B0604030504040204" pitchFamily="50" charset="-128"/>
              </a:rPr>
              <a:t>令和</a:t>
            </a:r>
            <a:r>
              <a:rPr kumimoji="1" lang="en-US" altLang="ja-JP" b="1" dirty="0">
                <a:latin typeface="Meiryo UI" panose="020B0604030504040204" pitchFamily="50" charset="-128"/>
                <a:ea typeface="Meiryo UI" panose="020B0604030504040204" pitchFamily="50" charset="-128"/>
              </a:rPr>
              <a:t>6</a:t>
            </a:r>
            <a:r>
              <a:rPr kumimoji="1" lang="ja-JP" altLang="en-US" b="1" dirty="0">
                <a:latin typeface="Meiryo UI" panose="020B0604030504040204" pitchFamily="50" charset="-128"/>
                <a:ea typeface="Meiryo UI" panose="020B0604030504040204" pitchFamily="50" charset="-128"/>
              </a:rPr>
              <a:t>年</a:t>
            </a:r>
            <a:r>
              <a:rPr kumimoji="1" lang="en-US" altLang="ja-JP" b="1" dirty="0">
                <a:latin typeface="Meiryo UI" panose="020B0604030504040204" pitchFamily="50" charset="-128"/>
                <a:ea typeface="Meiryo UI" panose="020B0604030504040204" pitchFamily="50" charset="-128"/>
              </a:rPr>
              <a:t>2</a:t>
            </a:r>
            <a:r>
              <a:rPr kumimoji="1" lang="ja-JP" altLang="en-US" b="1" dirty="0">
                <a:latin typeface="Meiryo UI" panose="020B0604030504040204" pitchFamily="50" charset="-128"/>
                <a:ea typeface="Meiryo UI" panose="020B0604030504040204" pitchFamily="50" charset="-128"/>
              </a:rPr>
              <a:t>月吉日</a:t>
            </a:r>
          </a:p>
        </p:txBody>
      </p:sp>
    </p:spTree>
    <p:extLst>
      <p:ext uri="{BB962C8B-B14F-4D97-AF65-F5344CB8AC3E}">
        <p14:creationId xmlns:p14="http://schemas.microsoft.com/office/powerpoint/2010/main" val="3014574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グラフ 5">
            <a:extLst>
              <a:ext uri="{FF2B5EF4-FFF2-40B4-BE49-F238E27FC236}">
                <a16:creationId xmlns:a16="http://schemas.microsoft.com/office/drawing/2014/main" id="{3690E02A-7B9E-409C-B588-AB20C4EEF122}"/>
              </a:ext>
            </a:extLst>
          </p:cNvPr>
          <p:cNvGraphicFramePr>
            <a:graphicFrameLocks/>
          </p:cNvGraphicFramePr>
          <p:nvPr>
            <p:extLst>
              <p:ext uri="{D42A27DB-BD31-4B8C-83A1-F6EECF244321}">
                <p14:modId xmlns:p14="http://schemas.microsoft.com/office/powerpoint/2010/main" val="539238442"/>
              </p:ext>
            </p:extLst>
          </p:nvPr>
        </p:nvGraphicFramePr>
        <p:xfrm>
          <a:off x="2952292" y="1864922"/>
          <a:ext cx="3280650" cy="3061302"/>
        </p:xfrm>
        <a:graphic>
          <a:graphicData uri="http://schemas.openxmlformats.org/drawingml/2006/chart">
            <c:chart xmlns:c="http://schemas.openxmlformats.org/drawingml/2006/chart" xmlns:r="http://schemas.openxmlformats.org/officeDocument/2006/relationships" r:id="rId2"/>
          </a:graphicData>
        </a:graphic>
      </p:graphicFrame>
      <p:sp>
        <p:nvSpPr>
          <p:cNvPr id="16" name="テキスト ボックス 15">
            <a:extLst>
              <a:ext uri="{FF2B5EF4-FFF2-40B4-BE49-F238E27FC236}">
                <a16:creationId xmlns:a16="http://schemas.microsoft.com/office/drawing/2014/main" id="{E4E258CE-3EFA-486F-A31E-76B3E6353AEB}"/>
              </a:ext>
            </a:extLst>
          </p:cNvPr>
          <p:cNvSpPr txBox="1"/>
          <p:nvPr/>
        </p:nvSpPr>
        <p:spPr>
          <a:xfrm>
            <a:off x="3034987" y="206108"/>
            <a:ext cx="3115259" cy="523220"/>
          </a:xfrm>
          <a:prstGeom prst="rect">
            <a:avLst/>
          </a:prstGeom>
          <a:solidFill>
            <a:srgbClr val="002060"/>
          </a:solidFill>
        </p:spPr>
        <p:txBody>
          <a:bodyPr wrap="square" rtlCol="0">
            <a:spAutoFit/>
          </a:bodyPr>
          <a:lstStyle/>
          <a:p>
            <a:r>
              <a:rPr kumimoji="1" lang="ja-JP" altLang="en-US" sz="2800" b="1" dirty="0">
                <a:solidFill>
                  <a:schemeClr val="bg1"/>
                </a:solidFill>
                <a:latin typeface="Meiryo UI" panose="020B0604030504040204" pitchFamily="50" charset="-128"/>
                <a:ea typeface="Meiryo UI" panose="020B0604030504040204" pitchFamily="50" charset="-128"/>
              </a:rPr>
              <a:t>管理栄養士</a:t>
            </a:r>
            <a:r>
              <a:rPr kumimoji="1" lang="ja-JP" altLang="en-US" sz="2000" b="1" dirty="0">
                <a:solidFill>
                  <a:schemeClr val="bg1"/>
                </a:solidFill>
                <a:latin typeface="Meiryo UI" panose="020B0604030504040204" pitchFamily="50" charset="-128"/>
                <a:ea typeface="Meiryo UI" panose="020B0604030504040204" pitchFamily="50" charset="-128"/>
              </a:rPr>
              <a:t>（ｎ</a:t>
            </a:r>
            <a:r>
              <a:rPr kumimoji="1" lang="en-US" altLang="ja-JP" sz="2000" b="1" dirty="0">
                <a:solidFill>
                  <a:schemeClr val="bg1"/>
                </a:solidFill>
                <a:latin typeface="Meiryo UI" panose="020B0604030504040204" pitchFamily="50" charset="-128"/>
                <a:ea typeface="Meiryo UI" panose="020B0604030504040204" pitchFamily="50" charset="-128"/>
              </a:rPr>
              <a:t>=8</a:t>
            </a:r>
            <a:r>
              <a:rPr kumimoji="1" lang="ja-JP" altLang="en-US" sz="2000" b="1" dirty="0">
                <a:solidFill>
                  <a:schemeClr val="bg1"/>
                </a:solidFill>
                <a:latin typeface="Meiryo UI" panose="020B0604030504040204" pitchFamily="50" charset="-128"/>
                <a:ea typeface="Meiryo UI" panose="020B0604030504040204" pitchFamily="50" charset="-128"/>
              </a:rPr>
              <a:t>）</a:t>
            </a:r>
            <a:endParaRPr kumimoji="1" lang="ja-JP" altLang="en-US" sz="2800" b="1" dirty="0">
              <a:solidFill>
                <a:schemeClr val="bg1"/>
              </a:solidFill>
              <a:latin typeface="Meiryo UI" panose="020B0604030504040204" pitchFamily="50" charset="-128"/>
              <a:ea typeface="Meiryo UI" panose="020B0604030504040204" pitchFamily="50" charset="-128"/>
            </a:endParaRPr>
          </a:p>
        </p:txBody>
      </p:sp>
      <p:graphicFrame>
        <p:nvGraphicFramePr>
          <p:cNvPr id="17" name="グラフ 16">
            <a:extLst>
              <a:ext uri="{FF2B5EF4-FFF2-40B4-BE49-F238E27FC236}">
                <a16:creationId xmlns:a16="http://schemas.microsoft.com/office/drawing/2014/main" id="{B637D9CB-2DBA-402C-A247-BF2F0FDEDCFF}"/>
              </a:ext>
            </a:extLst>
          </p:cNvPr>
          <p:cNvGraphicFramePr>
            <a:graphicFrameLocks/>
          </p:cNvGraphicFramePr>
          <p:nvPr>
            <p:extLst>
              <p:ext uri="{D42A27DB-BD31-4B8C-83A1-F6EECF244321}">
                <p14:modId xmlns:p14="http://schemas.microsoft.com/office/powerpoint/2010/main" val="3120591633"/>
              </p:ext>
            </p:extLst>
          </p:nvPr>
        </p:nvGraphicFramePr>
        <p:xfrm>
          <a:off x="606397" y="1905585"/>
          <a:ext cx="2764870" cy="29883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グラフ 17">
            <a:extLst>
              <a:ext uri="{FF2B5EF4-FFF2-40B4-BE49-F238E27FC236}">
                <a16:creationId xmlns:a16="http://schemas.microsoft.com/office/drawing/2014/main" id="{D28C2C42-2959-4FA4-884B-4E2108295E44}"/>
              </a:ext>
            </a:extLst>
          </p:cNvPr>
          <p:cNvGraphicFramePr>
            <a:graphicFrameLocks/>
          </p:cNvGraphicFramePr>
          <p:nvPr>
            <p:extLst>
              <p:ext uri="{D42A27DB-BD31-4B8C-83A1-F6EECF244321}">
                <p14:modId xmlns:p14="http://schemas.microsoft.com/office/powerpoint/2010/main" val="1365736622"/>
              </p:ext>
            </p:extLst>
          </p:nvPr>
        </p:nvGraphicFramePr>
        <p:xfrm>
          <a:off x="5089658" y="1722675"/>
          <a:ext cx="4566784" cy="4083151"/>
        </p:xfrm>
        <a:graphic>
          <a:graphicData uri="http://schemas.openxmlformats.org/drawingml/2006/chart">
            <c:chart xmlns:c="http://schemas.openxmlformats.org/drawingml/2006/chart" xmlns:r="http://schemas.openxmlformats.org/officeDocument/2006/relationships" r:id="rId4"/>
          </a:graphicData>
        </a:graphic>
      </p:graphicFrame>
      <p:sp>
        <p:nvSpPr>
          <p:cNvPr id="19" name="タイトル 1">
            <a:extLst>
              <a:ext uri="{FF2B5EF4-FFF2-40B4-BE49-F238E27FC236}">
                <a16:creationId xmlns:a16="http://schemas.microsoft.com/office/drawing/2014/main" id="{B0E32EFA-2D04-42C4-9A92-B7250DBB6603}"/>
              </a:ext>
            </a:extLst>
          </p:cNvPr>
          <p:cNvSpPr txBox="1">
            <a:spLocks/>
          </p:cNvSpPr>
          <p:nvPr/>
        </p:nvSpPr>
        <p:spPr>
          <a:xfrm>
            <a:off x="455056" y="736183"/>
            <a:ext cx="2787523" cy="11414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800" b="1" dirty="0">
                <a:latin typeface="Meiryo UI" panose="020B0604030504040204" pitchFamily="50" charset="-128"/>
                <a:ea typeface="Meiryo UI" panose="020B0604030504040204" pitchFamily="50" charset="-128"/>
              </a:rPr>
              <a:t>Q1.</a:t>
            </a:r>
            <a:r>
              <a:rPr lang="ja-JP" altLang="en-US" sz="1800" b="1" dirty="0">
                <a:latin typeface="Meiryo UI" panose="020B0604030504040204" pitchFamily="50" charset="-128"/>
                <a:ea typeface="Meiryo UI" panose="020B0604030504040204" pitchFamily="50" charset="-128"/>
              </a:rPr>
              <a:t>（本日体験してみて）</a:t>
            </a:r>
            <a:br>
              <a:rPr lang="en-US" altLang="ja-JP" sz="1800" b="1" dirty="0">
                <a:latin typeface="Meiryo UI" panose="020B0604030504040204" pitchFamily="50" charset="-128"/>
                <a:ea typeface="Meiryo UI" panose="020B0604030504040204" pitchFamily="50" charset="-128"/>
              </a:rPr>
            </a:br>
            <a:r>
              <a:rPr lang="ja-JP" altLang="en-US" sz="1800" b="1" dirty="0">
                <a:latin typeface="Meiryo UI" panose="020B0604030504040204" pitchFamily="50" charset="-128"/>
                <a:ea typeface="Meiryo UI" panose="020B0604030504040204" pitchFamily="50" charset="-128"/>
              </a:rPr>
              <a:t>ロコモに関する健康サポート</a:t>
            </a:r>
            <a:br>
              <a:rPr lang="en-US" altLang="ja-JP" sz="1800" b="1" dirty="0">
                <a:latin typeface="Meiryo UI" panose="020B0604030504040204" pitchFamily="50" charset="-128"/>
                <a:ea typeface="Meiryo UI" panose="020B0604030504040204" pitchFamily="50" charset="-128"/>
              </a:rPr>
            </a:br>
            <a:r>
              <a:rPr lang="ja-JP" altLang="en-US" sz="1800" b="1" dirty="0">
                <a:latin typeface="Meiryo UI" panose="020B0604030504040204" pitchFamily="50" charset="-128"/>
                <a:ea typeface="Meiryo UI" panose="020B0604030504040204" pitchFamily="50" charset="-128"/>
              </a:rPr>
              <a:t>活動の取り組みについて</a:t>
            </a:r>
          </a:p>
        </p:txBody>
      </p:sp>
      <p:sp>
        <p:nvSpPr>
          <p:cNvPr id="20" name="タイトル 1">
            <a:extLst>
              <a:ext uri="{FF2B5EF4-FFF2-40B4-BE49-F238E27FC236}">
                <a16:creationId xmlns:a16="http://schemas.microsoft.com/office/drawing/2014/main" id="{145FD521-F97C-4703-88CB-2FDD78D6D365}"/>
              </a:ext>
            </a:extLst>
          </p:cNvPr>
          <p:cNvSpPr txBox="1">
            <a:spLocks/>
          </p:cNvSpPr>
          <p:nvPr/>
        </p:nvSpPr>
        <p:spPr>
          <a:xfrm>
            <a:off x="3335551" y="840145"/>
            <a:ext cx="2867609" cy="10176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800" b="1" dirty="0">
                <a:latin typeface="Meiryo UI" panose="020B0604030504040204" pitchFamily="50" charset="-128"/>
                <a:ea typeface="Meiryo UI" panose="020B0604030504040204" pitchFamily="50" charset="-128"/>
              </a:rPr>
              <a:t>Q2.</a:t>
            </a:r>
            <a:r>
              <a:rPr lang="ja-JP" altLang="en-US" sz="1800" b="1" dirty="0">
                <a:latin typeface="Meiryo UI" panose="020B0604030504040204" pitchFamily="50" charset="-128"/>
                <a:ea typeface="Meiryo UI" panose="020B0604030504040204" pitchFamily="50" charset="-128"/>
              </a:rPr>
              <a:t>ロコモに関する</a:t>
            </a:r>
            <a:br>
              <a:rPr lang="en-US" altLang="ja-JP" sz="1800" b="1" dirty="0">
                <a:latin typeface="Meiryo UI" panose="020B0604030504040204" pitchFamily="50" charset="-128"/>
                <a:ea typeface="Meiryo UI" panose="020B0604030504040204" pitchFamily="50" charset="-128"/>
              </a:rPr>
            </a:br>
            <a:r>
              <a:rPr lang="ja-JP" altLang="en-US" sz="1800" b="1" dirty="0">
                <a:latin typeface="Meiryo UI" panose="020B0604030504040204" pitchFamily="50" charset="-128"/>
                <a:ea typeface="Meiryo UI" panose="020B0604030504040204" pitchFamily="50" charset="-128"/>
              </a:rPr>
              <a:t>健康サポート活動を行う際に</a:t>
            </a:r>
            <a:br>
              <a:rPr lang="en-US" altLang="ja-JP" sz="1800" b="1" dirty="0">
                <a:latin typeface="Meiryo UI" panose="020B0604030504040204" pitchFamily="50" charset="-128"/>
                <a:ea typeface="Meiryo UI" panose="020B0604030504040204" pitchFamily="50" charset="-128"/>
              </a:rPr>
            </a:br>
            <a:r>
              <a:rPr lang="ja-JP" altLang="en-US" sz="1800" b="1" dirty="0">
                <a:latin typeface="Meiryo UI" panose="020B0604030504040204" pitchFamily="50" charset="-128"/>
                <a:ea typeface="Meiryo UI" panose="020B0604030504040204" pitchFamily="50" charset="-128"/>
              </a:rPr>
              <a:t>特に必要とする情報</a:t>
            </a:r>
            <a:br>
              <a:rPr lang="en-US" altLang="ja-JP" sz="1800" b="1" dirty="0">
                <a:latin typeface="Meiryo UI" panose="020B0604030504040204" pitchFamily="50" charset="-128"/>
                <a:ea typeface="Meiryo UI" panose="020B0604030504040204" pitchFamily="50" charset="-128"/>
              </a:rPr>
            </a:br>
            <a:r>
              <a:rPr lang="ja-JP" altLang="en-US" sz="1100" b="1" dirty="0">
                <a:latin typeface="Meiryo UI" panose="020B0604030504040204" pitchFamily="50" charset="-128"/>
                <a:ea typeface="Meiryo UI" panose="020B0604030504040204" pitchFamily="50" charset="-128"/>
              </a:rPr>
              <a:t>（重複回答有）</a:t>
            </a:r>
            <a:endParaRPr lang="ja-JP" altLang="en-US" sz="2000" b="1" dirty="0">
              <a:latin typeface="Meiryo UI" panose="020B0604030504040204" pitchFamily="50" charset="-128"/>
              <a:ea typeface="Meiryo UI" panose="020B0604030504040204" pitchFamily="50" charset="-128"/>
            </a:endParaRPr>
          </a:p>
        </p:txBody>
      </p:sp>
      <p:sp>
        <p:nvSpPr>
          <p:cNvPr id="21" name="タイトル 1">
            <a:extLst>
              <a:ext uri="{FF2B5EF4-FFF2-40B4-BE49-F238E27FC236}">
                <a16:creationId xmlns:a16="http://schemas.microsoft.com/office/drawing/2014/main" id="{E92460DE-16B8-4285-B3A2-CF3ADD0CDB3D}"/>
              </a:ext>
            </a:extLst>
          </p:cNvPr>
          <p:cNvSpPr txBox="1">
            <a:spLocks/>
          </p:cNvSpPr>
          <p:nvPr/>
        </p:nvSpPr>
        <p:spPr>
          <a:xfrm>
            <a:off x="6232942" y="690472"/>
            <a:ext cx="2911151" cy="9411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800" b="1" dirty="0">
                <a:latin typeface="Meiryo UI" panose="020B0604030504040204" pitchFamily="50" charset="-128"/>
                <a:ea typeface="Meiryo UI" panose="020B0604030504040204" pitchFamily="50" charset="-128"/>
              </a:rPr>
              <a:t>Q3.</a:t>
            </a:r>
            <a:r>
              <a:rPr lang="ja-JP" altLang="en-US" sz="1800" b="1" dirty="0">
                <a:latin typeface="Meiryo UI" panose="020B0604030504040204" pitchFamily="50" charset="-128"/>
                <a:ea typeface="Meiryo UI" panose="020B0604030504040204" pitchFamily="50" charset="-128"/>
              </a:rPr>
              <a:t>ロコモコーディネーター</a:t>
            </a:r>
            <a:br>
              <a:rPr lang="en-US" altLang="ja-JP" sz="1800" b="1" dirty="0">
                <a:latin typeface="Meiryo UI" panose="020B0604030504040204" pitchFamily="50" charset="-128"/>
                <a:ea typeface="Meiryo UI" panose="020B0604030504040204" pitchFamily="50" charset="-128"/>
              </a:rPr>
            </a:br>
            <a:r>
              <a:rPr lang="ja-JP" altLang="en-US" sz="1800" b="1" dirty="0">
                <a:latin typeface="Meiryo UI" panose="020B0604030504040204" pitchFamily="50" charset="-128"/>
                <a:ea typeface="Meiryo UI" panose="020B0604030504040204" pitchFamily="50" charset="-128"/>
              </a:rPr>
              <a:t>制度に興味がありますか</a:t>
            </a:r>
          </a:p>
        </p:txBody>
      </p:sp>
      <p:grpSp>
        <p:nvGrpSpPr>
          <p:cNvPr id="8" name="グループ化 7">
            <a:extLst>
              <a:ext uri="{FF2B5EF4-FFF2-40B4-BE49-F238E27FC236}">
                <a16:creationId xmlns:a16="http://schemas.microsoft.com/office/drawing/2014/main" id="{A7C7319D-FC94-4D89-8E1D-B480AD107BCB}"/>
              </a:ext>
            </a:extLst>
          </p:cNvPr>
          <p:cNvGrpSpPr/>
          <p:nvPr/>
        </p:nvGrpSpPr>
        <p:grpSpPr>
          <a:xfrm>
            <a:off x="6658717" y="4779460"/>
            <a:ext cx="1878886" cy="1104530"/>
            <a:chOff x="1297185" y="5107513"/>
            <a:chExt cx="1878886" cy="1104530"/>
          </a:xfrm>
        </p:grpSpPr>
        <p:pic>
          <p:nvPicPr>
            <p:cNvPr id="7" name="図 6">
              <a:extLst>
                <a:ext uri="{FF2B5EF4-FFF2-40B4-BE49-F238E27FC236}">
                  <a16:creationId xmlns:a16="http://schemas.microsoft.com/office/drawing/2014/main" id="{F6EAE906-F6B0-4127-8A64-434921DFC6AD}"/>
                </a:ext>
              </a:extLst>
            </p:cNvPr>
            <p:cNvPicPr>
              <a:picLocks noChangeAspect="1"/>
            </p:cNvPicPr>
            <p:nvPr/>
          </p:nvPicPr>
          <p:blipFill rotWithShape="1">
            <a:blip r:embed="rId5"/>
            <a:srcRect l="48368" t="79887" r="8304" b="10118"/>
            <a:stretch/>
          </p:blipFill>
          <p:spPr>
            <a:xfrm>
              <a:off x="1297961" y="5372971"/>
              <a:ext cx="1878110" cy="362576"/>
            </a:xfrm>
            <a:prstGeom prst="rect">
              <a:avLst/>
            </a:prstGeom>
          </p:spPr>
        </p:pic>
        <p:pic>
          <p:nvPicPr>
            <p:cNvPr id="22" name="図 21">
              <a:extLst>
                <a:ext uri="{FF2B5EF4-FFF2-40B4-BE49-F238E27FC236}">
                  <a16:creationId xmlns:a16="http://schemas.microsoft.com/office/drawing/2014/main" id="{9EE97810-953E-4851-A13A-FF563AD6945E}"/>
                </a:ext>
              </a:extLst>
            </p:cNvPr>
            <p:cNvPicPr>
              <a:picLocks noChangeAspect="1"/>
            </p:cNvPicPr>
            <p:nvPr/>
          </p:nvPicPr>
          <p:blipFill rotWithShape="1">
            <a:blip r:embed="rId5"/>
            <a:srcRect l="8606" t="79887" r="58148" b="10467"/>
            <a:stretch/>
          </p:blipFill>
          <p:spPr>
            <a:xfrm>
              <a:off x="1297961" y="5107513"/>
              <a:ext cx="1441077" cy="349899"/>
            </a:xfrm>
            <a:prstGeom prst="rect">
              <a:avLst/>
            </a:prstGeom>
          </p:spPr>
        </p:pic>
        <p:pic>
          <p:nvPicPr>
            <p:cNvPr id="23" name="図 22">
              <a:extLst>
                <a:ext uri="{FF2B5EF4-FFF2-40B4-BE49-F238E27FC236}">
                  <a16:creationId xmlns:a16="http://schemas.microsoft.com/office/drawing/2014/main" id="{7E78869C-C2C8-4FA0-8856-8AFBBE4330A1}"/>
                </a:ext>
              </a:extLst>
            </p:cNvPr>
            <p:cNvPicPr>
              <a:picLocks noChangeAspect="1"/>
            </p:cNvPicPr>
            <p:nvPr/>
          </p:nvPicPr>
          <p:blipFill rotWithShape="1">
            <a:blip r:embed="rId5"/>
            <a:srcRect l="48667" t="89532" r="28085" b="1594"/>
            <a:stretch/>
          </p:blipFill>
          <p:spPr>
            <a:xfrm>
              <a:off x="1297185" y="5890134"/>
              <a:ext cx="1010452" cy="321909"/>
            </a:xfrm>
            <a:prstGeom prst="rect">
              <a:avLst/>
            </a:prstGeom>
          </p:spPr>
        </p:pic>
        <p:pic>
          <p:nvPicPr>
            <p:cNvPr id="24" name="図 23">
              <a:extLst>
                <a:ext uri="{FF2B5EF4-FFF2-40B4-BE49-F238E27FC236}">
                  <a16:creationId xmlns:a16="http://schemas.microsoft.com/office/drawing/2014/main" id="{5A1EC235-544F-49E7-A9B3-8794204A00B2}"/>
                </a:ext>
              </a:extLst>
            </p:cNvPr>
            <p:cNvPicPr>
              <a:picLocks noChangeAspect="1"/>
            </p:cNvPicPr>
            <p:nvPr/>
          </p:nvPicPr>
          <p:blipFill rotWithShape="1">
            <a:blip r:embed="rId5"/>
            <a:srcRect l="8606" t="88241" r="64869" b="2114"/>
            <a:stretch/>
          </p:blipFill>
          <p:spPr>
            <a:xfrm>
              <a:off x="1297185" y="5600247"/>
              <a:ext cx="1149723" cy="349898"/>
            </a:xfrm>
            <a:prstGeom prst="rect">
              <a:avLst/>
            </a:prstGeom>
          </p:spPr>
        </p:pic>
      </p:grpSp>
      <p:grpSp>
        <p:nvGrpSpPr>
          <p:cNvPr id="25" name="グループ化 24">
            <a:extLst>
              <a:ext uri="{FF2B5EF4-FFF2-40B4-BE49-F238E27FC236}">
                <a16:creationId xmlns:a16="http://schemas.microsoft.com/office/drawing/2014/main" id="{D557607F-9C01-4CAB-B2DB-97629A6B237E}"/>
              </a:ext>
            </a:extLst>
          </p:cNvPr>
          <p:cNvGrpSpPr/>
          <p:nvPr/>
        </p:nvGrpSpPr>
        <p:grpSpPr>
          <a:xfrm>
            <a:off x="646319" y="4743260"/>
            <a:ext cx="2731929" cy="1273190"/>
            <a:chOff x="702901" y="4767893"/>
            <a:chExt cx="2731929" cy="1273190"/>
          </a:xfrm>
        </p:grpSpPr>
        <p:pic>
          <p:nvPicPr>
            <p:cNvPr id="26" name="図 25">
              <a:extLst>
                <a:ext uri="{FF2B5EF4-FFF2-40B4-BE49-F238E27FC236}">
                  <a16:creationId xmlns:a16="http://schemas.microsoft.com/office/drawing/2014/main" id="{C0D8A7B2-255A-4269-9A45-5247FE04267A}"/>
                </a:ext>
              </a:extLst>
            </p:cNvPr>
            <p:cNvPicPr>
              <a:picLocks noChangeAspect="1"/>
            </p:cNvPicPr>
            <p:nvPr/>
          </p:nvPicPr>
          <p:blipFill rotWithShape="1">
            <a:blip r:embed="rId6"/>
            <a:srcRect l="27526" t="85092" r="18422" b="10427"/>
            <a:stretch/>
          </p:blipFill>
          <p:spPr>
            <a:xfrm>
              <a:off x="702901" y="5776083"/>
              <a:ext cx="2603241" cy="265000"/>
            </a:xfrm>
            <a:prstGeom prst="rect">
              <a:avLst/>
            </a:prstGeom>
          </p:spPr>
        </p:pic>
        <p:pic>
          <p:nvPicPr>
            <p:cNvPr id="27" name="図 26">
              <a:extLst>
                <a:ext uri="{FF2B5EF4-FFF2-40B4-BE49-F238E27FC236}">
                  <a16:creationId xmlns:a16="http://schemas.microsoft.com/office/drawing/2014/main" id="{62595174-2D03-4E3F-8CA7-FAEDFCA8CE40}"/>
                </a:ext>
              </a:extLst>
            </p:cNvPr>
            <p:cNvPicPr>
              <a:picLocks noChangeAspect="1"/>
            </p:cNvPicPr>
            <p:nvPr/>
          </p:nvPicPr>
          <p:blipFill rotWithShape="1">
            <a:blip r:embed="rId6"/>
            <a:srcRect l="30368" t="81063" r="15580" b="14456"/>
            <a:stretch/>
          </p:blipFill>
          <p:spPr>
            <a:xfrm>
              <a:off x="831589" y="5551794"/>
              <a:ext cx="2603241" cy="265000"/>
            </a:xfrm>
            <a:prstGeom prst="rect">
              <a:avLst/>
            </a:prstGeom>
          </p:spPr>
        </p:pic>
        <p:pic>
          <p:nvPicPr>
            <p:cNvPr id="28" name="図 27">
              <a:extLst>
                <a:ext uri="{FF2B5EF4-FFF2-40B4-BE49-F238E27FC236}">
                  <a16:creationId xmlns:a16="http://schemas.microsoft.com/office/drawing/2014/main" id="{5BB466F7-37F9-44DA-B80E-C1E64B77F7A0}"/>
                </a:ext>
              </a:extLst>
            </p:cNvPr>
            <p:cNvPicPr>
              <a:picLocks noChangeAspect="1"/>
            </p:cNvPicPr>
            <p:nvPr/>
          </p:nvPicPr>
          <p:blipFill rotWithShape="1">
            <a:blip r:embed="rId6"/>
            <a:srcRect l="27526" t="77518" r="18422" b="19074"/>
            <a:stretch/>
          </p:blipFill>
          <p:spPr>
            <a:xfrm>
              <a:off x="702902" y="5337955"/>
              <a:ext cx="2603241" cy="201531"/>
            </a:xfrm>
            <a:prstGeom prst="rect">
              <a:avLst/>
            </a:prstGeom>
          </p:spPr>
        </p:pic>
        <p:pic>
          <p:nvPicPr>
            <p:cNvPr id="29" name="図 28">
              <a:extLst>
                <a:ext uri="{FF2B5EF4-FFF2-40B4-BE49-F238E27FC236}">
                  <a16:creationId xmlns:a16="http://schemas.microsoft.com/office/drawing/2014/main" id="{78F9201F-0608-4F98-AB20-6789D0FDBC3A}"/>
                </a:ext>
              </a:extLst>
            </p:cNvPr>
            <p:cNvPicPr>
              <a:picLocks noChangeAspect="1"/>
            </p:cNvPicPr>
            <p:nvPr/>
          </p:nvPicPr>
          <p:blipFill rotWithShape="1">
            <a:blip r:embed="rId6"/>
            <a:srcRect l="27526" t="73500" r="18422" b="22240"/>
            <a:stretch/>
          </p:blipFill>
          <p:spPr>
            <a:xfrm>
              <a:off x="702903" y="5089169"/>
              <a:ext cx="2603241" cy="251926"/>
            </a:xfrm>
            <a:prstGeom prst="rect">
              <a:avLst/>
            </a:prstGeom>
          </p:spPr>
        </p:pic>
        <p:pic>
          <p:nvPicPr>
            <p:cNvPr id="30" name="図 29">
              <a:extLst>
                <a:ext uri="{FF2B5EF4-FFF2-40B4-BE49-F238E27FC236}">
                  <a16:creationId xmlns:a16="http://schemas.microsoft.com/office/drawing/2014/main" id="{72078643-5E5B-4B08-B964-BA6AD7395D60}"/>
                </a:ext>
              </a:extLst>
            </p:cNvPr>
            <p:cNvPicPr>
              <a:picLocks noChangeAspect="1"/>
            </p:cNvPicPr>
            <p:nvPr/>
          </p:nvPicPr>
          <p:blipFill rotWithShape="1">
            <a:blip r:embed="rId6"/>
            <a:srcRect l="27526" t="68051" r="18422" b="25648"/>
            <a:stretch/>
          </p:blipFill>
          <p:spPr>
            <a:xfrm>
              <a:off x="702905" y="4767893"/>
              <a:ext cx="2603241" cy="372609"/>
            </a:xfrm>
            <a:prstGeom prst="rect">
              <a:avLst/>
            </a:prstGeom>
          </p:spPr>
        </p:pic>
      </p:grpSp>
      <p:grpSp>
        <p:nvGrpSpPr>
          <p:cNvPr id="31" name="グループ化 30">
            <a:extLst>
              <a:ext uri="{FF2B5EF4-FFF2-40B4-BE49-F238E27FC236}">
                <a16:creationId xmlns:a16="http://schemas.microsoft.com/office/drawing/2014/main" id="{A40EC6FB-F560-433E-BA07-336F7D18BFF4}"/>
              </a:ext>
            </a:extLst>
          </p:cNvPr>
          <p:cNvGrpSpPr/>
          <p:nvPr/>
        </p:nvGrpSpPr>
        <p:grpSpPr>
          <a:xfrm>
            <a:off x="3378248" y="4795626"/>
            <a:ext cx="3115260" cy="1145952"/>
            <a:chOff x="0" y="5019431"/>
            <a:chExt cx="3349690" cy="1185984"/>
          </a:xfrm>
        </p:grpSpPr>
        <p:pic>
          <p:nvPicPr>
            <p:cNvPr id="32" name="図 31">
              <a:extLst>
                <a:ext uri="{FF2B5EF4-FFF2-40B4-BE49-F238E27FC236}">
                  <a16:creationId xmlns:a16="http://schemas.microsoft.com/office/drawing/2014/main" id="{5337995A-36ED-4C68-9229-EB56AAC180FA}"/>
                </a:ext>
              </a:extLst>
            </p:cNvPr>
            <p:cNvPicPr>
              <a:picLocks noChangeAspect="1"/>
            </p:cNvPicPr>
            <p:nvPr/>
          </p:nvPicPr>
          <p:blipFill rotWithShape="1">
            <a:blip r:embed="rId7"/>
            <a:srcRect l="26022" t="66354" r="23928" b="27326"/>
            <a:stretch/>
          </p:blipFill>
          <p:spPr>
            <a:xfrm>
              <a:off x="0" y="5019431"/>
              <a:ext cx="3155108" cy="322521"/>
            </a:xfrm>
            <a:prstGeom prst="rect">
              <a:avLst/>
            </a:prstGeom>
          </p:spPr>
        </p:pic>
        <p:pic>
          <p:nvPicPr>
            <p:cNvPr id="33" name="図 32">
              <a:extLst>
                <a:ext uri="{FF2B5EF4-FFF2-40B4-BE49-F238E27FC236}">
                  <a16:creationId xmlns:a16="http://schemas.microsoft.com/office/drawing/2014/main" id="{9B4C1C4A-6AE1-4D8A-9A0D-6965C79E9C97}"/>
                </a:ext>
              </a:extLst>
            </p:cNvPr>
            <p:cNvPicPr>
              <a:picLocks noChangeAspect="1"/>
            </p:cNvPicPr>
            <p:nvPr/>
          </p:nvPicPr>
          <p:blipFill rotWithShape="1">
            <a:blip r:embed="rId7"/>
            <a:srcRect l="26022" t="73657" r="20841" b="20022"/>
            <a:stretch/>
          </p:blipFill>
          <p:spPr>
            <a:xfrm>
              <a:off x="0" y="5339310"/>
              <a:ext cx="3349690" cy="322522"/>
            </a:xfrm>
            <a:prstGeom prst="rect">
              <a:avLst/>
            </a:prstGeom>
          </p:spPr>
        </p:pic>
        <p:pic>
          <p:nvPicPr>
            <p:cNvPr id="34" name="図 33">
              <a:extLst>
                <a:ext uri="{FF2B5EF4-FFF2-40B4-BE49-F238E27FC236}">
                  <a16:creationId xmlns:a16="http://schemas.microsoft.com/office/drawing/2014/main" id="{5D7847BF-12E7-4A5C-9097-5A00AB38B455}"/>
                </a:ext>
              </a:extLst>
            </p:cNvPr>
            <p:cNvPicPr>
              <a:picLocks noChangeAspect="1"/>
            </p:cNvPicPr>
            <p:nvPr/>
          </p:nvPicPr>
          <p:blipFill rotWithShape="1">
            <a:blip r:embed="rId7"/>
            <a:srcRect l="26022" t="79157" r="21680" b="12613"/>
            <a:stretch/>
          </p:blipFill>
          <p:spPr>
            <a:xfrm>
              <a:off x="0" y="5561833"/>
              <a:ext cx="3296816" cy="419878"/>
            </a:xfrm>
            <a:prstGeom prst="rect">
              <a:avLst/>
            </a:prstGeom>
          </p:spPr>
        </p:pic>
        <p:pic>
          <p:nvPicPr>
            <p:cNvPr id="35" name="図 34">
              <a:extLst>
                <a:ext uri="{FF2B5EF4-FFF2-40B4-BE49-F238E27FC236}">
                  <a16:creationId xmlns:a16="http://schemas.microsoft.com/office/drawing/2014/main" id="{F67095AE-E4F1-4B4B-9D2C-B07FA2EED7B1}"/>
                </a:ext>
              </a:extLst>
            </p:cNvPr>
            <p:cNvPicPr>
              <a:picLocks noChangeAspect="1"/>
            </p:cNvPicPr>
            <p:nvPr/>
          </p:nvPicPr>
          <p:blipFill rotWithShape="1">
            <a:blip r:embed="rId7"/>
            <a:srcRect l="26022" t="87041" r="20841" b="6400"/>
            <a:stretch/>
          </p:blipFill>
          <p:spPr>
            <a:xfrm>
              <a:off x="0" y="5870745"/>
              <a:ext cx="3349690" cy="334670"/>
            </a:xfrm>
            <a:prstGeom prst="rect">
              <a:avLst/>
            </a:prstGeom>
          </p:spPr>
        </p:pic>
      </p:grpSp>
    </p:spTree>
    <p:extLst>
      <p:ext uri="{BB962C8B-B14F-4D97-AF65-F5344CB8AC3E}">
        <p14:creationId xmlns:p14="http://schemas.microsoft.com/office/powerpoint/2010/main" val="1119886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60C4A8-D232-416C-9AEF-FF0CEC08F5C6}"/>
              </a:ext>
            </a:extLst>
          </p:cNvPr>
          <p:cNvSpPr>
            <a:spLocks noGrp="1"/>
          </p:cNvSpPr>
          <p:nvPr>
            <p:ph type="title"/>
          </p:nvPr>
        </p:nvSpPr>
        <p:spPr>
          <a:xfrm>
            <a:off x="2684301" y="290481"/>
            <a:ext cx="3775398" cy="717225"/>
          </a:xfrm>
        </p:spPr>
        <p:txBody>
          <a:bodyPr>
            <a:normAutofit fontScale="90000"/>
          </a:bodyPr>
          <a:lstStyle/>
          <a:p>
            <a:r>
              <a:rPr lang="ja-JP" altLang="en-US" b="1" dirty="0">
                <a:latin typeface="Meiryo UI" panose="020B0604030504040204" pitchFamily="50" charset="-128"/>
                <a:ea typeface="Meiryo UI" panose="020B0604030504040204" pitchFamily="50" charset="-128"/>
              </a:rPr>
              <a:t>主な来場企業①</a:t>
            </a:r>
            <a:endParaRPr kumimoji="1" lang="ja-JP" altLang="en-US" b="1" dirty="0">
              <a:latin typeface="Meiryo UI" panose="020B0604030504040204" pitchFamily="50" charset="-128"/>
              <a:ea typeface="Meiryo UI" panose="020B0604030504040204" pitchFamily="50" charset="-128"/>
            </a:endParaRPr>
          </a:p>
        </p:txBody>
      </p:sp>
      <p:graphicFrame>
        <p:nvGraphicFramePr>
          <p:cNvPr id="4" name="コンテンツ プレースホルダー 3">
            <a:extLst>
              <a:ext uri="{FF2B5EF4-FFF2-40B4-BE49-F238E27FC236}">
                <a16:creationId xmlns:a16="http://schemas.microsoft.com/office/drawing/2014/main" id="{AF4CF431-8DDC-464F-BF2C-58DB29ED44F3}"/>
              </a:ext>
            </a:extLst>
          </p:cNvPr>
          <p:cNvGraphicFramePr>
            <a:graphicFrameLocks noGrp="1"/>
          </p:cNvGraphicFramePr>
          <p:nvPr>
            <p:ph idx="1"/>
            <p:extLst>
              <p:ext uri="{D42A27DB-BD31-4B8C-83A1-F6EECF244321}">
                <p14:modId xmlns:p14="http://schemas.microsoft.com/office/powerpoint/2010/main" val="215693845"/>
              </p:ext>
            </p:extLst>
          </p:nvPr>
        </p:nvGraphicFramePr>
        <p:xfrm>
          <a:off x="135294" y="1007706"/>
          <a:ext cx="8873412" cy="5644398"/>
        </p:xfrm>
        <a:graphic>
          <a:graphicData uri="http://schemas.openxmlformats.org/drawingml/2006/table">
            <a:tbl>
              <a:tblPr firstRow="1" bandRow="1">
                <a:tableStyleId>{5C22544A-7EE6-4342-B048-85BDC9FD1C3A}</a:tableStyleId>
              </a:tblPr>
              <a:tblGrid>
                <a:gridCol w="1048741">
                  <a:extLst>
                    <a:ext uri="{9D8B030D-6E8A-4147-A177-3AD203B41FA5}">
                      <a16:colId xmlns:a16="http://schemas.microsoft.com/office/drawing/2014/main" val="815826128"/>
                    </a:ext>
                  </a:extLst>
                </a:gridCol>
                <a:gridCol w="1130478">
                  <a:extLst>
                    <a:ext uri="{9D8B030D-6E8A-4147-A177-3AD203B41FA5}">
                      <a16:colId xmlns:a16="http://schemas.microsoft.com/office/drawing/2014/main" val="3164721305"/>
                    </a:ext>
                  </a:extLst>
                </a:gridCol>
                <a:gridCol w="2393951">
                  <a:extLst>
                    <a:ext uri="{9D8B030D-6E8A-4147-A177-3AD203B41FA5}">
                      <a16:colId xmlns:a16="http://schemas.microsoft.com/office/drawing/2014/main" val="2847226573"/>
                    </a:ext>
                  </a:extLst>
                </a:gridCol>
                <a:gridCol w="4300242">
                  <a:extLst>
                    <a:ext uri="{9D8B030D-6E8A-4147-A177-3AD203B41FA5}">
                      <a16:colId xmlns:a16="http://schemas.microsoft.com/office/drawing/2014/main" val="1259594390"/>
                    </a:ext>
                  </a:extLst>
                </a:gridCol>
              </a:tblGrid>
              <a:tr h="401217">
                <a:tc gridSpan="4">
                  <a:txBody>
                    <a:bodyPr/>
                    <a:lstStyle/>
                    <a:p>
                      <a:pPr algn="ctr"/>
                      <a:r>
                        <a:rPr kumimoji="1" lang="ja-JP" altLang="en-US" dirty="0">
                          <a:solidFill>
                            <a:schemeClr val="bg1"/>
                          </a:solidFill>
                          <a:latin typeface="Meiryo UI" panose="020B0604030504040204" pitchFamily="50" charset="-128"/>
                          <a:ea typeface="Meiryo UI" panose="020B0604030504040204" pitchFamily="50" charset="-128"/>
                        </a:rPr>
                        <a:t>興味を示した企業</a:t>
                      </a:r>
                    </a:p>
                  </a:txBody>
                  <a:tcPr>
                    <a:solidFill>
                      <a:srgbClr val="002060"/>
                    </a:solidFill>
                  </a:tcPr>
                </a:tc>
                <a:tc hMerge="1">
                  <a:txBody>
                    <a:bodyPr/>
                    <a:lstStyle/>
                    <a:p>
                      <a:pPr algn="ctr"/>
                      <a:endParaRPr kumimoji="1" lang="ja-JP" altLang="en-US" dirty="0">
                        <a:solidFill>
                          <a:schemeClr val="tx1"/>
                        </a:solidFill>
                        <a:latin typeface="Meiryo UI" panose="020B0604030504040204" pitchFamily="50" charset="-128"/>
                        <a:ea typeface="Meiryo UI" panose="020B0604030504040204" pitchFamily="50" charset="-128"/>
                      </a:endParaRPr>
                    </a:p>
                  </a:txBody>
                  <a:tcPr>
                    <a:solidFill>
                      <a:schemeClr val="accent2">
                        <a:lumMod val="60000"/>
                        <a:lumOff val="40000"/>
                      </a:schemeClr>
                    </a:solidFill>
                  </a:tcPr>
                </a:tc>
                <a:tc hMerge="1">
                  <a:txBody>
                    <a:bodyPr/>
                    <a:lstStyle/>
                    <a:p>
                      <a:endParaRPr kumimoji="1" lang="ja-JP" altLang="en-US" dirty="0"/>
                    </a:p>
                  </a:txBody>
                  <a:tcPr>
                    <a:solidFill>
                      <a:srgbClr val="FFCCFF"/>
                    </a:solidFill>
                  </a:tcPr>
                </a:tc>
                <a:tc hMerge="1">
                  <a:txBody>
                    <a:bodyPr/>
                    <a:lstStyle/>
                    <a:p>
                      <a:endParaRPr kumimoji="1" lang="ja-JP" altLang="en-US" dirty="0"/>
                    </a:p>
                  </a:txBody>
                  <a:tcPr>
                    <a:solidFill>
                      <a:srgbClr val="FFCCFF"/>
                    </a:solidFill>
                  </a:tcPr>
                </a:tc>
                <a:extLst>
                  <a:ext uri="{0D108BD9-81ED-4DB2-BD59-A6C34878D82A}">
                    <a16:rowId xmlns:a16="http://schemas.microsoft.com/office/drawing/2014/main" val="3554452826"/>
                  </a:ext>
                </a:extLst>
              </a:tr>
              <a:tr h="569167">
                <a:tc>
                  <a:txBody>
                    <a:bodyPr/>
                    <a:lstStyle/>
                    <a:p>
                      <a:r>
                        <a:rPr kumimoji="1" lang="ja-JP" altLang="en-US" sz="1600" b="1" dirty="0">
                          <a:latin typeface="Meiryo UI" panose="020B0604030504040204" pitchFamily="50" charset="-128"/>
                          <a:ea typeface="Meiryo UI" panose="020B0604030504040204" pitchFamily="50" charset="-128"/>
                        </a:rPr>
                        <a:t>ドラッグ</a:t>
                      </a:r>
                      <a:endParaRPr kumimoji="1" lang="en-US" altLang="ja-JP" sz="1600" b="1" dirty="0">
                        <a:latin typeface="Meiryo UI" panose="020B0604030504040204" pitchFamily="50" charset="-128"/>
                        <a:ea typeface="Meiryo UI" panose="020B0604030504040204" pitchFamily="50" charset="-128"/>
                      </a:endParaRPr>
                    </a:p>
                    <a:p>
                      <a:r>
                        <a:rPr kumimoji="1" lang="ja-JP" altLang="en-US" sz="1600" b="1" dirty="0">
                          <a:latin typeface="Meiryo UI" panose="020B0604030504040204" pitchFamily="50" charset="-128"/>
                          <a:ea typeface="Meiryo UI" panose="020B0604030504040204" pitchFamily="50" charset="-128"/>
                        </a:rPr>
                        <a:t>併設</a:t>
                      </a:r>
                    </a:p>
                  </a:txBody>
                  <a:tcPr>
                    <a:solidFill>
                      <a:schemeClr val="accent4">
                        <a:lumMod val="20000"/>
                        <a:lumOff val="80000"/>
                      </a:schemeClr>
                    </a:solidFill>
                  </a:tcPr>
                </a:tc>
                <a:tc>
                  <a:txBody>
                    <a:bodyPr/>
                    <a:lstStyle/>
                    <a:p>
                      <a:r>
                        <a:rPr kumimoji="1" lang="ja-JP" altLang="en-US" b="1" dirty="0">
                          <a:latin typeface="Meiryo UI" panose="020B0604030504040204" pitchFamily="50" charset="-128"/>
                          <a:ea typeface="Meiryo UI" panose="020B0604030504040204" pitchFamily="50" charset="-128"/>
                        </a:rPr>
                        <a:t>全国</a:t>
                      </a:r>
                    </a:p>
                  </a:txBody>
                  <a:tcPr>
                    <a:solidFill>
                      <a:schemeClr val="accent3">
                        <a:lumMod val="20000"/>
                        <a:lumOff val="80000"/>
                      </a:schemeClr>
                    </a:solidFill>
                  </a:tcPr>
                </a:tc>
                <a:tc>
                  <a:txBody>
                    <a:bodyPr/>
                    <a:lstStyle/>
                    <a:p>
                      <a:r>
                        <a:rPr kumimoji="1" lang="ja-JP" altLang="en-US" b="1" dirty="0">
                          <a:latin typeface="Meiryo UI" panose="020B0604030504040204" pitchFamily="50" charset="-128"/>
                          <a:ea typeface="Meiryo UI" panose="020B0604030504040204" pitchFamily="50" charset="-128"/>
                        </a:rPr>
                        <a:t>ウエルシア薬局</a:t>
                      </a:r>
                    </a:p>
                  </a:txBody>
                  <a:tcPr>
                    <a:solidFill>
                      <a:schemeClr val="accent3">
                        <a:lumMod val="20000"/>
                        <a:lumOff val="80000"/>
                      </a:schemeClr>
                    </a:solidFill>
                  </a:tcPr>
                </a:tc>
                <a:tc>
                  <a:txBody>
                    <a:bodyPr/>
                    <a:lstStyle/>
                    <a:p>
                      <a:r>
                        <a:rPr kumimoji="1" lang="ja-JP" altLang="en-US" b="1" dirty="0">
                          <a:latin typeface="Meiryo UI" panose="020B0604030504040204" pitchFamily="50" charset="-128"/>
                          <a:ea typeface="Meiryo UI" panose="020B0604030504040204" pitchFamily="50" charset="-128"/>
                        </a:rPr>
                        <a:t>ウエルカフェ（イベントスペース）での検討</a:t>
                      </a:r>
                    </a:p>
                  </a:txBody>
                  <a:tcPr>
                    <a:solidFill>
                      <a:schemeClr val="accent3">
                        <a:lumMod val="20000"/>
                        <a:lumOff val="80000"/>
                      </a:schemeClr>
                    </a:solidFill>
                  </a:tcPr>
                </a:tc>
                <a:extLst>
                  <a:ext uri="{0D108BD9-81ED-4DB2-BD59-A6C34878D82A}">
                    <a16:rowId xmlns:a16="http://schemas.microsoft.com/office/drawing/2014/main" val="4027575346"/>
                  </a:ext>
                </a:extLst>
              </a:tr>
              <a:tr h="569167">
                <a:tc>
                  <a:txBody>
                    <a:bodyPr/>
                    <a:lstStyle/>
                    <a:p>
                      <a:r>
                        <a:rPr kumimoji="1" lang="ja-JP" altLang="en-US" sz="1600" b="1" dirty="0">
                          <a:latin typeface="Meiryo UI" panose="020B0604030504040204" pitchFamily="50" charset="-128"/>
                          <a:ea typeface="Meiryo UI" panose="020B0604030504040204" pitchFamily="50" charset="-128"/>
                        </a:rPr>
                        <a:t>ドラッグ</a:t>
                      </a:r>
                      <a:endParaRPr kumimoji="1" lang="en-US" altLang="ja-JP" sz="1600" b="1" dirty="0">
                        <a:latin typeface="Meiryo UI" panose="020B0604030504040204" pitchFamily="50" charset="-128"/>
                        <a:ea typeface="Meiryo UI" panose="020B0604030504040204" pitchFamily="50" charset="-128"/>
                      </a:endParaRPr>
                    </a:p>
                    <a:p>
                      <a:r>
                        <a:rPr kumimoji="1" lang="ja-JP" altLang="en-US" sz="1600" b="1" dirty="0">
                          <a:latin typeface="Meiryo UI" panose="020B0604030504040204" pitchFamily="50" charset="-128"/>
                          <a:ea typeface="Meiryo UI" panose="020B0604030504040204" pitchFamily="50" charset="-128"/>
                        </a:rPr>
                        <a:t>併設</a:t>
                      </a:r>
                    </a:p>
                  </a:txBody>
                  <a:tcPr>
                    <a:solidFill>
                      <a:schemeClr val="accent4">
                        <a:lumMod val="20000"/>
                        <a:lumOff val="80000"/>
                      </a:schemeClr>
                    </a:solidFill>
                  </a:tcPr>
                </a:tc>
                <a:tc>
                  <a:txBody>
                    <a:bodyPr/>
                    <a:lstStyle/>
                    <a:p>
                      <a:r>
                        <a:rPr kumimoji="1" lang="ja-JP" altLang="en-US" b="1" dirty="0">
                          <a:latin typeface="Meiryo UI" panose="020B0604030504040204" pitchFamily="50" charset="-128"/>
                          <a:ea typeface="Meiryo UI" panose="020B0604030504040204" pitchFamily="50" charset="-128"/>
                        </a:rPr>
                        <a:t>全国</a:t>
                      </a:r>
                    </a:p>
                  </a:txBody>
                  <a:tcPr>
                    <a:solidFill>
                      <a:schemeClr val="accent3">
                        <a:lumMod val="20000"/>
                        <a:lumOff val="80000"/>
                      </a:schemeClr>
                    </a:solidFill>
                  </a:tcPr>
                </a:tc>
                <a:tc>
                  <a:txBody>
                    <a:bodyPr/>
                    <a:lstStyle/>
                    <a:p>
                      <a:r>
                        <a:rPr kumimoji="1" lang="ja-JP" altLang="en-US" b="1" dirty="0">
                          <a:latin typeface="Meiryo UI" panose="020B0604030504040204" pitchFamily="50" charset="-128"/>
                          <a:ea typeface="Meiryo UI" panose="020B0604030504040204" pitchFamily="50" charset="-128"/>
                        </a:rPr>
                        <a:t>ツルハ</a:t>
                      </a:r>
                    </a:p>
                  </a:txBody>
                  <a:tcPr>
                    <a:solidFill>
                      <a:schemeClr val="accent3">
                        <a:lumMod val="20000"/>
                        <a:lumOff val="80000"/>
                      </a:schemeClr>
                    </a:solidFill>
                  </a:tcPr>
                </a:tc>
                <a:tc>
                  <a:txBody>
                    <a:bodyPr/>
                    <a:lstStyle/>
                    <a:p>
                      <a:r>
                        <a:rPr kumimoji="1" lang="ja-JP" altLang="en-US" sz="1600" b="1" dirty="0">
                          <a:latin typeface="Meiryo UI" panose="020B0604030504040204" pitchFamily="50" charset="-128"/>
                          <a:ea typeface="Meiryo UI" panose="020B0604030504040204" pitchFamily="50" charset="-128"/>
                        </a:rPr>
                        <a:t>ロコチェック実施検討、ツールは購入できるか質問あり</a:t>
                      </a:r>
                    </a:p>
                  </a:txBody>
                  <a:tcPr>
                    <a:solidFill>
                      <a:schemeClr val="accent3">
                        <a:lumMod val="20000"/>
                        <a:lumOff val="80000"/>
                      </a:schemeClr>
                    </a:solidFill>
                  </a:tcPr>
                </a:tc>
                <a:extLst>
                  <a:ext uri="{0D108BD9-81ED-4DB2-BD59-A6C34878D82A}">
                    <a16:rowId xmlns:a16="http://schemas.microsoft.com/office/drawing/2014/main" val="3322574167"/>
                  </a:ext>
                </a:extLst>
              </a:tr>
              <a:tr h="569167">
                <a:tc>
                  <a:txBody>
                    <a:bodyPr/>
                    <a:lstStyle/>
                    <a:p>
                      <a:r>
                        <a:rPr kumimoji="1" lang="ja-JP" altLang="en-US" sz="1600" b="1" dirty="0">
                          <a:latin typeface="Meiryo UI" panose="020B0604030504040204" pitchFamily="50" charset="-128"/>
                          <a:ea typeface="Meiryo UI" panose="020B0604030504040204" pitchFamily="50" charset="-128"/>
                        </a:rPr>
                        <a:t>ドラッグ</a:t>
                      </a:r>
                      <a:endParaRPr kumimoji="1" lang="en-US" altLang="ja-JP" sz="1600" b="1" dirty="0">
                        <a:latin typeface="Meiryo UI" panose="020B0604030504040204" pitchFamily="50" charset="-128"/>
                        <a:ea typeface="Meiryo UI" panose="020B0604030504040204" pitchFamily="50" charset="-128"/>
                      </a:endParaRPr>
                    </a:p>
                    <a:p>
                      <a:r>
                        <a:rPr kumimoji="1" lang="ja-JP" altLang="en-US" sz="1600" b="1" dirty="0">
                          <a:latin typeface="Meiryo UI" panose="020B0604030504040204" pitchFamily="50" charset="-128"/>
                          <a:ea typeface="Meiryo UI" panose="020B0604030504040204" pitchFamily="50" charset="-128"/>
                        </a:rPr>
                        <a:t>併設</a:t>
                      </a:r>
                    </a:p>
                  </a:txBody>
                  <a:tcPr>
                    <a:solidFill>
                      <a:schemeClr val="accent4">
                        <a:lumMod val="20000"/>
                        <a:lumOff val="80000"/>
                      </a:schemeClr>
                    </a:solidFill>
                  </a:tcPr>
                </a:tc>
                <a:tc>
                  <a:txBody>
                    <a:bodyPr/>
                    <a:lstStyle/>
                    <a:p>
                      <a:r>
                        <a:rPr kumimoji="1" lang="ja-JP" altLang="en-US" b="1" dirty="0">
                          <a:latin typeface="Meiryo UI" panose="020B0604030504040204" pitchFamily="50" charset="-128"/>
                          <a:ea typeface="Meiryo UI" panose="020B0604030504040204" pitchFamily="50" charset="-128"/>
                        </a:rPr>
                        <a:t>全国</a:t>
                      </a:r>
                    </a:p>
                  </a:txBody>
                  <a:tcPr>
                    <a:solidFill>
                      <a:schemeClr val="accent3">
                        <a:lumMod val="20000"/>
                        <a:lumOff val="80000"/>
                      </a:schemeClr>
                    </a:solidFill>
                  </a:tcPr>
                </a:tc>
                <a:tc>
                  <a:txBody>
                    <a:bodyPr/>
                    <a:lstStyle/>
                    <a:p>
                      <a:r>
                        <a:rPr kumimoji="1" lang="ja-JP" altLang="en-US" b="1" dirty="0">
                          <a:latin typeface="Meiryo UI" panose="020B0604030504040204" pitchFamily="50" charset="-128"/>
                          <a:ea typeface="Meiryo UI" panose="020B0604030504040204" pitchFamily="50" charset="-128"/>
                        </a:rPr>
                        <a:t>サンドラッグ</a:t>
                      </a:r>
                    </a:p>
                  </a:txBody>
                  <a:tcPr>
                    <a:solidFill>
                      <a:schemeClr val="accent3">
                        <a:lumMod val="20000"/>
                        <a:lumOff val="80000"/>
                      </a:schemeClr>
                    </a:solidFill>
                  </a:tcPr>
                </a:tc>
                <a:tc>
                  <a:txBody>
                    <a:bodyPr/>
                    <a:lstStyle/>
                    <a:p>
                      <a:r>
                        <a:rPr kumimoji="1" lang="ja-JP" altLang="en-US" b="1" dirty="0">
                          <a:latin typeface="Meiryo UI" panose="020B0604030504040204" pitchFamily="50" charset="-128"/>
                          <a:ea typeface="Meiryo UI" panose="020B0604030504040204" pitchFamily="50" charset="-128"/>
                        </a:rPr>
                        <a:t>ロコモイベント実施検討</a:t>
                      </a:r>
                    </a:p>
                  </a:txBody>
                  <a:tcPr>
                    <a:solidFill>
                      <a:schemeClr val="accent3">
                        <a:lumMod val="20000"/>
                        <a:lumOff val="80000"/>
                      </a:schemeClr>
                    </a:solidFill>
                  </a:tcPr>
                </a:tc>
                <a:extLst>
                  <a:ext uri="{0D108BD9-81ED-4DB2-BD59-A6C34878D82A}">
                    <a16:rowId xmlns:a16="http://schemas.microsoft.com/office/drawing/2014/main" val="2574067917"/>
                  </a:ext>
                </a:extLst>
              </a:tr>
              <a:tr h="569167">
                <a:tc>
                  <a:txBody>
                    <a:bodyPr/>
                    <a:lstStyle/>
                    <a:p>
                      <a:r>
                        <a:rPr kumimoji="1" lang="ja-JP" altLang="en-US" sz="1600" b="1" dirty="0">
                          <a:latin typeface="Meiryo UI" panose="020B0604030504040204" pitchFamily="50" charset="-128"/>
                          <a:ea typeface="Meiryo UI" panose="020B0604030504040204" pitchFamily="50" charset="-128"/>
                        </a:rPr>
                        <a:t>ドラッグ</a:t>
                      </a:r>
                      <a:endParaRPr kumimoji="1" lang="en-US" altLang="ja-JP" sz="1600" b="1" dirty="0">
                        <a:latin typeface="Meiryo UI" panose="020B0604030504040204" pitchFamily="50" charset="-128"/>
                        <a:ea typeface="Meiryo UI" panose="020B0604030504040204" pitchFamily="50" charset="-128"/>
                      </a:endParaRPr>
                    </a:p>
                    <a:p>
                      <a:r>
                        <a:rPr kumimoji="1" lang="ja-JP" altLang="en-US" sz="1600" b="1" dirty="0">
                          <a:latin typeface="Meiryo UI" panose="020B0604030504040204" pitchFamily="50" charset="-128"/>
                          <a:ea typeface="Meiryo UI" panose="020B0604030504040204" pitchFamily="50" charset="-128"/>
                        </a:rPr>
                        <a:t>併設</a:t>
                      </a:r>
                    </a:p>
                  </a:txBody>
                  <a:tcPr>
                    <a:solidFill>
                      <a:schemeClr val="accent4">
                        <a:lumMod val="20000"/>
                        <a:lumOff val="80000"/>
                      </a:schemeClr>
                    </a:solidFill>
                  </a:tcPr>
                </a:tc>
                <a:tc>
                  <a:txBody>
                    <a:bodyPr/>
                    <a:lstStyle/>
                    <a:p>
                      <a:r>
                        <a:rPr kumimoji="1" lang="ja-JP" altLang="en-US" b="1" dirty="0">
                          <a:latin typeface="Meiryo UI" panose="020B0604030504040204" pitchFamily="50" charset="-128"/>
                          <a:ea typeface="Meiryo UI" panose="020B0604030504040204" pitchFamily="50" charset="-128"/>
                        </a:rPr>
                        <a:t>全国</a:t>
                      </a:r>
                    </a:p>
                  </a:txBody>
                  <a:tcPr>
                    <a:solidFill>
                      <a:schemeClr val="accent3">
                        <a:lumMod val="20000"/>
                        <a:lumOff val="80000"/>
                      </a:schemeClr>
                    </a:solidFill>
                  </a:tcPr>
                </a:tc>
                <a:tc>
                  <a:txBody>
                    <a:bodyPr/>
                    <a:lstStyle/>
                    <a:p>
                      <a:r>
                        <a:rPr kumimoji="1" lang="ja-JP" altLang="en-US" b="1" dirty="0">
                          <a:latin typeface="Meiryo UI" panose="020B0604030504040204" pitchFamily="50" charset="-128"/>
                          <a:ea typeface="Meiryo UI" panose="020B0604030504040204" pitchFamily="50" charset="-128"/>
                        </a:rPr>
                        <a:t>トモズ</a:t>
                      </a:r>
                    </a:p>
                  </a:txBody>
                  <a:tcPr>
                    <a:solidFill>
                      <a:schemeClr val="accent3">
                        <a:lumMod val="20000"/>
                        <a:lumOff val="80000"/>
                      </a:schemeClr>
                    </a:solidFill>
                  </a:tcPr>
                </a:tc>
                <a:tc>
                  <a:txBody>
                    <a:bodyPr/>
                    <a:lstStyle/>
                    <a:p>
                      <a:r>
                        <a:rPr kumimoji="1" lang="ja-JP" altLang="en-US" b="1" dirty="0">
                          <a:latin typeface="Meiryo UI" panose="020B0604030504040204" pitchFamily="50" charset="-128"/>
                          <a:ea typeface="Meiryo UI" panose="020B0604030504040204" pitchFamily="50" charset="-128"/>
                        </a:rPr>
                        <a:t>ロコモイベント実施検討</a:t>
                      </a:r>
                    </a:p>
                  </a:txBody>
                  <a:tcPr>
                    <a:solidFill>
                      <a:schemeClr val="accent3">
                        <a:lumMod val="20000"/>
                        <a:lumOff val="80000"/>
                      </a:schemeClr>
                    </a:solidFill>
                  </a:tcPr>
                </a:tc>
                <a:extLst>
                  <a:ext uri="{0D108BD9-81ED-4DB2-BD59-A6C34878D82A}">
                    <a16:rowId xmlns:a16="http://schemas.microsoft.com/office/drawing/2014/main" val="3462772976"/>
                  </a:ext>
                </a:extLst>
              </a:tr>
              <a:tr h="569167">
                <a:tc>
                  <a:txBody>
                    <a:bodyPr/>
                    <a:lstStyle/>
                    <a:p>
                      <a:r>
                        <a:rPr kumimoji="1" lang="ja-JP" altLang="en-US" sz="1600" b="1" dirty="0">
                          <a:latin typeface="Meiryo UI" panose="020B0604030504040204" pitchFamily="50" charset="-128"/>
                          <a:ea typeface="Meiryo UI" panose="020B0604030504040204" pitchFamily="50" charset="-128"/>
                        </a:rPr>
                        <a:t>ドラッグ</a:t>
                      </a:r>
                      <a:endParaRPr kumimoji="1" lang="en-US" altLang="ja-JP" sz="1600" b="1" dirty="0">
                        <a:latin typeface="Meiryo UI" panose="020B0604030504040204" pitchFamily="50" charset="-128"/>
                        <a:ea typeface="Meiryo UI" panose="020B0604030504040204" pitchFamily="50" charset="-128"/>
                      </a:endParaRPr>
                    </a:p>
                    <a:p>
                      <a:r>
                        <a:rPr kumimoji="1" lang="ja-JP" altLang="en-US" sz="1600" b="1" dirty="0">
                          <a:latin typeface="Meiryo UI" panose="020B0604030504040204" pitchFamily="50" charset="-128"/>
                          <a:ea typeface="Meiryo UI" panose="020B0604030504040204" pitchFamily="50" charset="-128"/>
                        </a:rPr>
                        <a:t>併設</a:t>
                      </a:r>
                    </a:p>
                  </a:txBody>
                  <a:tcPr>
                    <a:solidFill>
                      <a:schemeClr val="accent4">
                        <a:lumMod val="20000"/>
                        <a:lumOff val="80000"/>
                      </a:schemeClr>
                    </a:solidFill>
                  </a:tcPr>
                </a:tc>
                <a:tc>
                  <a:txBody>
                    <a:bodyPr/>
                    <a:lstStyle/>
                    <a:p>
                      <a:r>
                        <a:rPr kumimoji="1" lang="ja-JP" altLang="en-US" b="1" dirty="0">
                          <a:latin typeface="Meiryo UI" panose="020B0604030504040204" pitchFamily="50" charset="-128"/>
                          <a:ea typeface="Meiryo UI" panose="020B0604030504040204" pitchFamily="50" charset="-128"/>
                        </a:rPr>
                        <a:t>名古屋</a:t>
                      </a:r>
                    </a:p>
                  </a:txBody>
                  <a:tcPr>
                    <a:solidFill>
                      <a:schemeClr val="accent3">
                        <a:lumMod val="20000"/>
                        <a:lumOff val="80000"/>
                      </a:schemeClr>
                    </a:solidFill>
                  </a:tcPr>
                </a:tc>
                <a:tc>
                  <a:txBody>
                    <a:bodyPr/>
                    <a:lstStyle/>
                    <a:p>
                      <a:r>
                        <a:rPr kumimoji="1" lang="ja-JP" altLang="en-US" b="1" dirty="0">
                          <a:latin typeface="Meiryo UI" panose="020B0604030504040204" pitchFamily="50" charset="-128"/>
                          <a:ea typeface="Meiryo UI" panose="020B0604030504040204" pitchFamily="50" charset="-128"/>
                        </a:rPr>
                        <a:t>スギヤマ薬品</a:t>
                      </a:r>
                    </a:p>
                  </a:txBody>
                  <a:tcPr>
                    <a:solidFill>
                      <a:schemeClr val="accent3">
                        <a:lumMod val="20000"/>
                        <a:lumOff val="80000"/>
                      </a:schemeClr>
                    </a:solidFill>
                  </a:tcPr>
                </a:tc>
                <a:tc>
                  <a:txBody>
                    <a:bodyPr/>
                    <a:lstStyle/>
                    <a:p>
                      <a:r>
                        <a:rPr kumimoji="1" lang="ja-JP" altLang="en-US" b="1" dirty="0">
                          <a:latin typeface="Meiryo UI" panose="020B0604030504040204" pitchFamily="50" charset="-128"/>
                          <a:ea typeface="Meiryo UI" panose="020B0604030504040204" pitchFamily="50" charset="-128"/>
                        </a:rPr>
                        <a:t>行政と絡んでイベント等実施している</a:t>
                      </a:r>
                    </a:p>
                  </a:txBody>
                  <a:tcPr>
                    <a:solidFill>
                      <a:schemeClr val="accent3">
                        <a:lumMod val="20000"/>
                        <a:lumOff val="80000"/>
                      </a:schemeClr>
                    </a:solidFill>
                  </a:tcPr>
                </a:tc>
                <a:extLst>
                  <a:ext uri="{0D108BD9-81ED-4DB2-BD59-A6C34878D82A}">
                    <a16:rowId xmlns:a16="http://schemas.microsoft.com/office/drawing/2014/main" val="646801124"/>
                  </a:ext>
                </a:extLst>
              </a:tr>
              <a:tr h="569167">
                <a:tc>
                  <a:txBody>
                    <a:bodyPr/>
                    <a:lstStyle/>
                    <a:p>
                      <a:r>
                        <a:rPr kumimoji="1" lang="ja-JP" altLang="en-US" sz="1600" b="1" dirty="0">
                          <a:latin typeface="Meiryo UI" panose="020B0604030504040204" pitchFamily="50" charset="-128"/>
                          <a:ea typeface="Meiryo UI" panose="020B0604030504040204" pitchFamily="50" charset="-128"/>
                        </a:rPr>
                        <a:t>併設</a:t>
                      </a:r>
                    </a:p>
                  </a:txBody>
                  <a:tcPr>
                    <a:solidFill>
                      <a:schemeClr val="accent5">
                        <a:lumMod val="20000"/>
                        <a:lumOff val="80000"/>
                      </a:schemeClr>
                    </a:solidFill>
                  </a:tcPr>
                </a:tc>
                <a:tc>
                  <a:txBody>
                    <a:bodyPr/>
                    <a:lstStyle/>
                    <a:p>
                      <a:r>
                        <a:rPr kumimoji="1" lang="ja-JP" altLang="en-US" b="1" dirty="0">
                          <a:latin typeface="Meiryo UI" panose="020B0604030504040204" pitchFamily="50" charset="-128"/>
                          <a:ea typeface="Meiryo UI" panose="020B0604030504040204" pitchFamily="50" charset="-128"/>
                        </a:rPr>
                        <a:t>兵庫</a:t>
                      </a:r>
                    </a:p>
                  </a:txBody>
                  <a:tcPr>
                    <a:solidFill>
                      <a:schemeClr val="accent3">
                        <a:lumMod val="20000"/>
                        <a:lumOff val="80000"/>
                      </a:schemeClr>
                    </a:solidFill>
                  </a:tcPr>
                </a:tc>
                <a:tc>
                  <a:txBody>
                    <a:bodyPr/>
                    <a:lstStyle/>
                    <a:p>
                      <a:r>
                        <a:rPr kumimoji="1" lang="ja-JP" altLang="en-US" b="1" dirty="0">
                          <a:latin typeface="Meiryo UI" panose="020B0604030504040204" pitchFamily="50" charset="-128"/>
                          <a:ea typeface="Meiryo UI" panose="020B0604030504040204" pitchFamily="50" charset="-128"/>
                        </a:rPr>
                        <a:t>ニシイチ薬局</a:t>
                      </a:r>
                    </a:p>
                  </a:txBody>
                  <a:tcPr>
                    <a:solidFill>
                      <a:schemeClr val="accent3">
                        <a:lumMod val="20000"/>
                        <a:lumOff val="80000"/>
                      </a:schemeClr>
                    </a:solidFill>
                  </a:tcPr>
                </a:tc>
                <a:tc>
                  <a:txBody>
                    <a:bodyPr/>
                    <a:lstStyle/>
                    <a:p>
                      <a:r>
                        <a:rPr kumimoji="1" lang="ja-JP" altLang="en-US" b="1" dirty="0">
                          <a:latin typeface="Meiryo UI" panose="020B0604030504040204" pitchFamily="50" charset="-128"/>
                          <a:ea typeface="Meiryo UI" panose="020B0604030504040204" pitchFamily="50" charset="-128"/>
                        </a:rPr>
                        <a:t>ロコモチェック実施希望</a:t>
                      </a:r>
                    </a:p>
                  </a:txBody>
                  <a:tcPr>
                    <a:solidFill>
                      <a:schemeClr val="accent3">
                        <a:lumMod val="20000"/>
                        <a:lumOff val="80000"/>
                      </a:schemeClr>
                    </a:solidFill>
                  </a:tcPr>
                </a:tc>
                <a:extLst>
                  <a:ext uri="{0D108BD9-81ED-4DB2-BD59-A6C34878D82A}">
                    <a16:rowId xmlns:a16="http://schemas.microsoft.com/office/drawing/2014/main" val="2221270772"/>
                  </a:ext>
                </a:extLst>
              </a:tr>
              <a:tr h="569167">
                <a:tc>
                  <a:txBody>
                    <a:bodyPr/>
                    <a:lstStyle/>
                    <a:p>
                      <a:r>
                        <a:rPr kumimoji="1" lang="ja-JP" altLang="en-US" sz="1600" b="1" dirty="0">
                          <a:latin typeface="Meiryo UI" panose="020B0604030504040204" pitchFamily="50" charset="-128"/>
                          <a:ea typeface="Meiryo UI" panose="020B0604030504040204" pitchFamily="50" charset="-128"/>
                        </a:rPr>
                        <a:t>調剤</a:t>
                      </a:r>
                    </a:p>
                  </a:txBody>
                  <a:tcPr>
                    <a:solidFill>
                      <a:schemeClr val="accent5">
                        <a:lumMod val="20000"/>
                        <a:lumOff val="80000"/>
                      </a:schemeClr>
                    </a:solidFill>
                  </a:tcPr>
                </a:tc>
                <a:tc>
                  <a:txBody>
                    <a:bodyPr/>
                    <a:lstStyle/>
                    <a:p>
                      <a:r>
                        <a:rPr kumimoji="1" lang="ja-JP" altLang="en-US" b="1" dirty="0">
                          <a:latin typeface="Meiryo UI" panose="020B0604030504040204" pitchFamily="50" charset="-128"/>
                          <a:ea typeface="Meiryo UI" panose="020B0604030504040204" pitchFamily="50" charset="-128"/>
                        </a:rPr>
                        <a:t>広島</a:t>
                      </a:r>
                    </a:p>
                  </a:txBody>
                  <a:tcPr>
                    <a:solidFill>
                      <a:schemeClr val="accent3">
                        <a:lumMod val="20000"/>
                        <a:lumOff val="80000"/>
                      </a:schemeClr>
                    </a:solidFill>
                  </a:tcPr>
                </a:tc>
                <a:tc>
                  <a:txBody>
                    <a:bodyPr/>
                    <a:lstStyle/>
                    <a:p>
                      <a:r>
                        <a:rPr kumimoji="1" lang="ja-JP" altLang="en-US" b="1" dirty="0">
                          <a:latin typeface="Meiryo UI" panose="020B0604030504040204" pitchFamily="50" charset="-128"/>
                          <a:ea typeface="Meiryo UI" panose="020B0604030504040204" pitchFamily="50" charset="-128"/>
                        </a:rPr>
                        <a:t>エスマイル（スズケン</a:t>
                      </a:r>
                      <a:r>
                        <a:rPr kumimoji="1" lang="en-US" altLang="ja-JP" b="1" dirty="0">
                          <a:latin typeface="Meiryo UI" panose="020B0604030504040204" pitchFamily="50" charset="-128"/>
                          <a:ea typeface="Meiryo UI" panose="020B0604030504040204" pitchFamily="50" charset="-128"/>
                        </a:rPr>
                        <a:t>G)</a:t>
                      </a:r>
                      <a:endParaRPr kumimoji="1" lang="ja-JP" altLang="en-US" b="1" dirty="0">
                        <a:latin typeface="Meiryo UI" panose="020B0604030504040204" pitchFamily="50" charset="-128"/>
                        <a:ea typeface="Meiryo UI" panose="020B0604030504040204" pitchFamily="50" charset="-128"/>
                      </a:endParaRPr>
                    </a:p>
                  </a:txBody>
                  <a:tcPr>
                    <a:solidFill>
                      <a:schemeClr val="accent3">
                        <a:lumMod val="20000"/>
                        <a:lumOff val="80000"/>
                      </a:schemeClr>
                    </a:solidFill>
                  </a:tcPr>
                </a:tc>
                <a:tc>
                  <a:txBody>
                    <a:bodyPr/>
                    <a:lstStyle/>
                    <a:p>
                      <a:r>
                        <a:rPr kumimoji="1" lang="ja-JP" altLang="en-US" b="1" dirty="0">
                          <a:latin typeface="Meiryo UI" panose="020B0604030504040204" pitchFamily="50" charset="-128"/>
                          <a:ea typeface="Meiryo UI" panose="020B0604030504040204" pitchFamily="50" charset="-128"/>
                        </a:rPr>
                        <a:t>地域と連携して取り組みしており興味示す</a:t>
                      </a:r>
                    </a:p>
                  </a:txBody>
                  <a:tcPr>
                    <a:solidFill>
                      <a:schemeClr val="accent3">
                        <a:lumMod val="20000"/>
                        <a:lumOff val="80000"/>
                      </a:schemeClr>
                    </a:solidFill>
                  </a:tcPr>
                </a:tc>
                <a:extLst>
                  <a:ext uri="{0D108BD9-81ED-4DB2-BD59-A6C34878D82A}">
                    <a16:rowId xmlns:a16="http://schemas.microsoft.com/office/drawing/2014/main" val="3011963551"/>
                  </a:ext>
                </a:extLst>
              </a:tr>
              <a:tr h="569167">
                <a:tc>
                  <a:txBody>
                    <a:bodyPr/>
                    <a:lstStyle/>
                    <a:p>
                      <a:r>
                        <a:rPr kumimoji="1" lang="ja-JP" altLang="en-US" sz="1600" b="1" dirty="0">
                          <a:latin typeface="Meiryo UI" panose="020B0604030504040204" pitchFamily="50" charset="-128"/>
                          <a:ea typeface="Meiryo UI" panose="020B0604030504040204" pitchFamily="50" charset="-128"/>
                        </a:rPr>
                        <a:t>調剤</a:t>
                      </a:r>
                    </a:p>
                  </a:txBody>
                  <a:tcPr>
                    <a:solidFill>
                      <a:schemeClr val="accent5">
                        <a:lumMod val="20000"/>
                        <a:lumOff val="80000"/>
                      </a:schemeClr>
                    </a:solidFill>
                  </a:tcPr>
                </a:tc>
                <a:tc>
                  <a:txBody>
                    <a:bodyPr/>
                    <a:lstStyle/>
                    <a:p>
                      <a:r>
                        <a:rPr kumimoji="1" lang="ja-JP" altLang="en-US" b="1" dirty="0">
                          <a:latin typeface="Meiryo UI" panose="020B0604030504040204" pitchFamily="50" charset="-128"/>
                          <a:ea typeface="Meiryo UI" panose="020B0604030504040204" pitchFamily="50" charset="-128"/>
                        </a:rPr>
                        <a:t>佐賀</a:t>
                      </a:r>
                    </a:p>
                  </a:txBody>
                  <a:tcPr>
                    <a:solidFill>
                      <a:schemeClr val="accent3">
                        <a:lumMod val="20000"/>
                        <a:lumOff val="80000"/>
                      </a:schemeClr>
                    </a:solidFill>
                  </a:tcPr>
                </a:tc>
                <a:tc>
                  <a:txBody>
                    <a:bodyPr/>
                    <a:lstStyle/>
                    <a:p>
                      <a:r>
                        <a:rPr kumimoji="1" lang="ja-JP" altLang="en-US" b="1" dirty="0">
                          <a:latin typeface="Meiryo UI" panose="020B0604030504040204" pitchFamily="50" charset="-128"/>
                          <a:ea typeface="Meiryo UI" panose="020B0604030504040204" pitchFamily="50" charset="-128"/>
                        </a:rPr>
                        <a:t>㈱ミズ（溝上薬局）</a:t>
                      </a:r>
                    </a:p>
                  </a:txBody>
                  <a:tcPr>
                    <a:solidFill>
                      <a:schemeClr val="accent3">
                        <a:lumMod val="20000"/>
                        <a:lumOff val="80000"/>
                      </a:schemeClr>
                    </a:solidFill>
                  </a:tcPr>
                </a:tc>
                <a:tc>
                  <a:txBody>
                    <a:bodyPr/>
                    <a:lstStyle/>
                    <a:p>
                      <a:r>
                        <a:rPr kumimoji="1" lang="ja-JP" altLang="en-US" b="1" dirty="0">
                          <a:latin typeface="Meiryo UI" panose="020B0604030504040204" pitchFamily="50" charset="-128"/>
                          <a:ea typeface="Meiryo UI" panose="020B0604030504040204" pitchFamily="50" charset="-128"/>
                        </a:rPr>
                        <a:t>アルケアと有料運動プログラムを実施</a:t>
                      </a:r>
                    </a:p>
                  </a:txBody>
                  <a:tcPr>
                    <a:solidFill>
                      <a:schemeClr val="accent3">
                        <a:lumMod val="20000"/>
                        <a:lumOff val="80000"/>
                      </a:schemeClr>
                    </a:solidFill>
                  </a:tcPr>
                </a:tc>
                <a:extLst>
                  <a:ext uri="{0D108BD9-81ED-4DB2-BD59-A6C34878D82A}">
                    <a16:rowId xmlns:a16="http://schemas.microsoft.com/office/drawing/2014/main" val="482840079"/>
                  </a:ext>
                </a:extLst>
              </a:tr>
              <a:tr h="569167">
                <a:tc>
                  <a:txBody>
                    <a:bodyPr/>
                    <a:lstStyle/>
                    <a:p>
                      <a:r>
                        <a:rPr kumimoji="1" lang="ja-JP" altLang="en-US" sz="1600" b="1" dirty="0">
                          <a:latin typeface="Meiryo UI" panose="020B0604030504040204" pitchFamily="50" charset="-128"/>
                          <a:ea typeface="Meiryo UI" panose="020B0604030504040204" pitchFamily="50" charset="-128"/>
                        </a:rPr>
                        <a:t>その他</a:t>
                      </a:r>
                    </a:p>
                  </a:txBody>
                  <a:tcPr/>
                </a:tc>
                <a:tc>
                  <a:txBody>
                    <a:bodyPr/>
                    <a:lstStyle/>
                    <a:p>
                      <a:endParaRPr kumimoji="1" lang="ja-JP" altLang="en-US" b="1" dirty="0">
                        <a:latin typeface="Meiryo UI" panose="020B0604030504040204" pitchFamily="50" charset="-128"/>
                        <a:ea typeface="Meiryo UI" panose="020B0604030504040204" pitchFamily="50" charset="-128"/>
                      </a:endParaRPr>
                    </a:p>
                  </a:txBody>
                  <a:tcPr>
                    <a:solidFill>
                      <a:schemeClr val="accent3">
                        <a:lumMod val="20000"/>
                        <a:lumOff val="80000"/>
                      </a:schemeClr>
                    </a:solidFill>
                  </a:tcPr>
                </a:tc>
                <a:tc>
                  <a:txBody>
                    <a:bodyPr/>
                    <a:lstStyle/>
                    <a:p>
                      <a:r>
                        <a:rPr kumimoji="1" lang="ja-JP" altLang="en-US" b="1" dirty="0">
                          <a:latin typeface="Meiryo UI" panose="020B0604030504040204" pitchFamily="50" charset="-128"/>
                          <a:ea typeface="Meiryo UI" panose="020B0604030504040204" pitchFamily="50" charset="-128"/>
                        </a:rPr>
                        <a:t>㈱良品計画（無印良品）</a:t>
                      </a:r>
                    </a:p>
                  </a:txBody>
                  <a:tcPr>
                    <a:solidFill>
                      <a:schemeClr val="accent3">
                        <a:lumMod val="20000"/>
                        <a:lumOff val="80000"/>
                      </a:schemeClr>
                    </a:solidFill>
                  </a:tcPr>
                </a:tc>
                <a:tc>
                  <a:txBody>
                    <a:bodyPr/>
                    <a:lstStyle/>
                    <a:p>
                      <a:r>
                        <a:rPr kumimoji="1" lang="ja-JP" altLang="en-US" b="1" dirty="0">
                          <a:latin typeface="Meiryo UI" panose="020B0604030504040204" pitchFamily="50" charset="-128"/>
                          <a:ea typeface="Meiryo UI" panose="020B0604030504040204" pitchFamily="50" charset="-128"/>
                        </a:rPr>
                        <a:t>「まちの保健室」を企画運営しており興味示す</a:t>
                      </a:r>
                    </a:p>
                  </a:txBody>
                  <a:tcPr>
                    <a:solidFill>
                      <a:schemeClr val="accent3">
                        <a:lumMod val="20000"/>
                        <a:lumOff val="80000"/>
                      </a:schemeClr>
                    </a:solidFill>
                  </a:tcPr>
                </a:tc>
                <a:extLst>
                  <a:ext uri="{0D108BD9-81ED-4DB2-BD59-A6C34878D82A}">
                    <a16:rowId xmlns:a16="http://schemas.microsoft.com/office/drawing/2014/main" val="2853194996"/>
                  </a:ext>
                </a:extLst>
              </a:tr>
            </a:tbl>
          </a:graphicData>
        </a:graphic>
      </p:graphicFrame>
    </p:spTree>
    <p:extLst>
      <p:ext uri="{BB962C8B-B14F-4D97-AF65-F5344CB8AC3E}">
        <p14:creationId xmlns:p14="http://schemas.microsoft.com/office/powerpoint/2010/main" val="681588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60C4A8-D232-416C-9AEF-FF0CEC08F5C6}"/>
              </a:ext>
            </a:extLst>
          </p:cNvPr>
          <p:cNvSpPr>
            <a:spLocks noGrp="1"/>
          </p:cNvSpPr>
          <p:nvPr>
            <p:ph type="title"/>
          </p:nvPr>
        </p:nvSpPr>
        <p:spPr>
          <a:xfrm>
            <a:off x="2684301" y="290481"/>
            <a:ext cx="3775398" cy="717225"/>
          </a:xfrm>
        </p:spPr>
        <p:txBody>
          <a:bodyPr>
            <a:normAutofit fontScale="90000"/>
          </a:bodyPr>
          <a:lstStyle/>
          <a:p>
            <a:r>
              <a:rPr lang="ja-JP" altLang="en-US" b="1" dirty="0">
                <a:latin typeface="Meiryo UI" panose="020B0604030504040204" pitchFamily="50" charset="-128"/>
                <a:ea typeface="Meiryo UI" panose="020B0604030504040204" pitchFamily="50" charset="-128"/>
              </a:rPr>
              <a:t>主な来場企業②</a:t>
            </a:r>
            <a:endParaRPr kumimoji="1" lang="ja-JP" altLang="en-US" b="1" dirty="0">
              <a:latin typeface="Meiryo UI" panose="020B0604030504040204" pitchFamily="50" charset="-128"/>
              <a:ea typeface="Meiryo UI" panose="020B0604030504040204" pitchFamily="50" charset="-128"/>
            </a:endParaRPr>
          </a:p>
        </p:txBody>
      </p:sp>
      <p:graphicFrame>
        <p:nvGraphicFramePr>
          <p:cNvPr id="4" name="コンテンツ プレースホルダー 3">
            <a:extLst>
              <a:ext uri="{FF2B5EF4-FFF2-40B4-BE49-F238E27FC236}">
                <a16:creationId xmlns:a16="http://schemas.microsoft.com/office/drawing/2014/main" id="{AF4CF431-8DDC-464F-BF2C-58DB29ED44F3}"/>
              </a:ext>
            </a:extLst>
          </p:cNvPr>
          <p:cNvGraphicFramePr>
            <a:graphicFrameLocks noGrp="1"/>
          </p:cNvGraphicFramePr>
          <p:nvPr>
            <p:ph idx="1"/>
            <p:extLst>
              <p:ext uri="{D42A27DB-BD31-4B8C-83A1-F6EECF244321}">
                <p14:modId xmlns:p14="http://schemas.microsoft.com/office/powerpoint/2010/main" val="300411501"/>
              </p:ext>
            </p:extLst>
          </p:nvPr>
        </p:nvGraphicFramePr>
        <p:xfrm>
          <a:off x="228600" y="1007706"/>
          <a:ext cx="8439539" cy="5559812"/>
        </p:xfrm>
        <a:graphic>
          <a:graphicData uri="http://schemas.openxmlformats.org/drawingml/2006/table">
            <a:tbl>
              <a:tblPr firstRow="1" bandRow="1">
                <a:tableStyleId>{5C22544A-7EE6-4342-B048-85BDC9FD1C3A}</a:tableStyleId>
              </a:tblPr>
              <a:tblGrid>
                <a:gridCol w="816428">
                  <a:extLst>
                    <a:ext uri="{9D8B030D-6E8A-4147-A177-3AD203B41FA5}">
                      <a16:colId xmlns:a16="http://schemas.microsoft.com/office/drawing/2014/main" val="815826128"/>
                    </a:ext>
                  </a:extLst>
                </a:gridCol>
                <a:gridCol w="1334278">
                  <a:extLst>
                    <a:ext uri="{9D8B030D-6E8A-4147-A177-3AD203B41FA5}">
                      <a16:colId xmlns:a16="http://schemas.microsoft.com/office/drawing/2014/main" val="3164721305"/>
                    </a:ext>
                  </a:extLst>
                </a:gridCol>
                <a:gridCol w="6288833">
                  <a:extLst>
                    <a:ext uri="{9D8B030D-6E8A-4147-A177-3AD203B41FA5}">
                      <a16:colId xmlns:a16="http://schemas.microsoft.com/office/drawing/2014/main" val="2847226573"/>
                    </a:ext>
                  </a:extLst>
                </a:gridCol>
              </a:tblGrid>
              <a:tr h="371527">
                <a:tc gridSpan="3">
                  <a:txBody>
                    <a:bodyPr/>
                    <a:lstStyle/>
                    <a:p>
                      <a:pPr algn="ctr"/>
                      <a:r>
                        <a:rPr kumimoji="1" lang="ja-JP" altLang="en-US" dirty="0">
                          <a:solidFill>
                            <a:schemeClr val="bg1"/>
                          </a:solidFill>
                          <a:latin typeface="Meiryo UI" panose="020B0604030504040204" pitchFamily="50" charset="-128"/>
                          <a:ea typeface="Meiryo UI" panose="020B0604030504040204" pitchFamily="50" charset="-128"/>
                        </a:rPr>
                        <a:t>その他</a:t>
                      </a:r>
                    </a:p>
                  </a:txBody>
                  <a:tcPr>
                    <a:solidFill>
                      <a:srgbClr val="002060"/>
                    </a:solidFill>
                  </a:tcPr>
                </a:tc>
                <a:tc hMerge="1">
                  <a:txBody>
                    <a:bodyPr/>
                    <a:lstStyle/>
                    <a:p>
                      <a:pPr algn="ctr"/>
                      <a:endParaRPr kumimoji="1" lang="ja-JP" altLang="en-US" dirty="0">
                        <a:solidFill>
                          <a:schemeClr val="tx1"/>
                        </a:solidFill>
                        <a:latin typeface="Meiryo UI" panose="020B0604030504040204" pitchFamily="50" charset="-128"/>
                        <a:ea typeface="Meiryo UI" panose="020B0604030504040204" pitchFamily="50" charset="-128"/>
                      </a:endParaRPr>
                    </a:p>
                  </a:txBody>
                  <a:tcPr>
                    <a:solidFill>
                      <a:schemeClr val="accent2">
                        <a:lumMod val="60000"/>
                        <a:lumOff val="40000"/>
                      </a:schemeClr>
                    </a:solidFill>
                  </a:tcPr>
                </a:tc>
                <a:tc hMerge="1">
                  <a:txBody>
                    <a:bodyPr/>
                    <a:lstStyle/>
                    <a:p>
                      <a:endParaRPr kumimoji="1" lang="ja-JP" altLang="en-US" dirty="0"/>
                    </a:p>
                  </a:txBody>
                  <a:tcPr>
                    <a:solidFill>
                      <a:srgbClr val="FFCCFF"/>
                    </a:solidFill>
                  </a:tcPr>
                </a:tc>
                <a:extLst>
                  <a:ext uri="{0D108BD9-81ED-4DB2-BD59-A6C34878D82A}">
                    <a16:rowId xmlns:a16="http://schemas.microsoft.com/office/drawing/2014/main" val="3554452826"/>
                  </a:ext>
                </a:extLst>
              </a:tr>
              <a:tr h="521122">
                <a:tc>
                  <a:txBody>
                    <a:bodyPr/>
                    <a:lstStyle/>
                    <a:p>
                      <a:r>
                        <a:rPr kumimoji="1" lang="ja-JP" altLang="en-US" sz="1600" b="1" dirty="0">
                          <a:latin typeface="Meiryo UI" panose="020B0604030504040204" pitchFamily="50" charset="-128"/>
                          <a:ea typeface="Meiryo UI" panose="020B0604030504040204" pitchFamily="50" charset="-128"/>
                        </a:rPr>
                        <a:t>調剤</a:t>
                      </a:r>
                    </a:p>
                  </a:txBody>
                  <a:tcPr>
                    <a:solidFill>
                      <a:schemeClr val="accent5">
                        <a:lumMod val="20000"/>
                        <a:lumOff val="80000"/>
                      </a:schemeClr>
                    </a:solidFill>
                  </a:tcPr>
                </a:tc>
                <a:tc>
                  <a:txBody>
                    <a:bodyPr/>
                    <a:lstStyle/>
                    <a:p>
                      <a:r>
                        <a:rPr kumimoji="1" lang="ja-JP" altLang="en-US" sz="1600" b="1" dirty="0">
                          <a:latin typeface="Meiryo UI" panose="020B0604030504040204" pitchFamily="50" charset="-128"/>
                          <a:ea typeface="Meiryo UI" panose="020B0604030504040204" pitchFamily="50" charset="-128"/>
                        </a:rPr>
                        <a:t>全国</a:t>
                      </a:r>
                    </a:p>
                  </a:txBody>
                  <a:tcPr>
                    <a:solidFill>
                      <a:schemeClr val="bg1">
                        <a:lumMod val="95000"/>
                      </a:schemeClr>
                    </a:solidFill>
                  </a:tcPr>
                </a:tc>
                <a:tc>
                  <a:txBody>
                    <a:bodyPr/>
                    <a:lstStyle/>
                    <a:p>
                      <a:r>
                        <a:rPr kumimoji="1" lang="ja-JP" altLang="en-US" b="1" dirty="0">
                          <a:latin typeface="Meiryo UI" panose="020B0604030504040204" pitchFamily="50" charset="-128"/>
                          <a:ea typeface="Meiryo UI" panose="020B0604030504040204" pitchFamily="50" charset="-128"/>
                        </a:rPr>
                        <a:t>日本調剤㈱、ファーマライズ㈱、㈱南山堂</a:t>
                      </a:r>
                    </a:p>
                  </a:txBody>
                  <a:tcPr>
                    <a:solidFill>
                      <a:schemeClr val="bg1">
                        <a:lumMod val="95000"/>
                      </a:schemeClr>
                    </a:solidFill>
                  </a:tcPr>
                </a:tc>
                <a:extLst>
                  <a:ext uri="{0D108BD9-81ED-4DB2-BD59-A6C34878D82A}">
                    <a16:rowId xmlns:a16="http://schemas.microsoft.com/office/drawing/2014/main" val="4027575346"/>
                  </a:ext>
                </a:extLst>
              </a:tr>
              <a:tr h="434234">
                <a:tc>
                  <a:txBody>
                    <a:bodyPr/>
                    <a:lstStyle/>
                    <a:p>
                      <a:endParaRPr kumimoji="1" lang="ja-JP" altLang="en-US" sz="1600" b="1" dirty="0">
                        <a:latin typeface="Meiryo UI" panose="020B0604030504040204" pitchFamily="50" charset="-128"/>
                        <a:ea typeface="Meiryo UI" panose="020B0604030504040204" pitchFamily="50" charset="-128"/>
                      </a:endParaRPr>
                    </a:p>
                  </a:txBody>
                  <a:tcPr>
                    <a:solidFill>
                      <a:schemeClr val="accent5">
                        <a:lumMod val="20000"/>
                        <a:lumOff val="80000"/>
                      </a:schemeClr>
                    </a:solidFill>
                  </a:tcPr>
                </a:tc>
                <a:tc>
                  <a:txBody>
                    <a:bodyPr/>
                    <a:lstStyle/>
                    <a:p>
                      <a:r>
                        <a:rPr kumimoji="1" lang="ja-JP" altLang="en-US" sz="1600" b="1" dirty="0">
                          <a:latin typeface="Meiryo UI" panose="020B0604030504040204" pitchFamily="50" charset="-128"/>
                          <a:ea typeface="Meiryo UI" panose="020B0604030504040204" pitchFamily="50" charset="-128"/>
                        </a:rPr>
                        <a:t>北海道</a:t>
                      </a:r>
                    </a:p>
                  </a:txBody>
                  <a:tcPr>
                    <a:solidFill>
                      <a:schemeClr val="bg1">
                        <a:lumMod val="95000"/>
                      </a:schemeClr>
                    </a:solidFill>
                  </a:tcPr>
                </a:tc>
                <a:tc>
                  <a:txBody>
                    <a:bodyPr/>
                    <a:lstStyle/>
                    <a:p>
                      <a:r>
                        <a:rPr kumimoji="1" lang="ja-JP" altLang="en-US" b="1" dirty="0">
                          <a:latin typeface="Meiryo UI" panose="020B0604030504040204" pitchFamily="50" charset="-128"/>
                          <a:ea typeface="Meiryo UI" panose="020B0604030504040204" pitchFamily="50" charset="-128"/>
                        </a:rPr>
                        <a:t>㈱ナカジマ薬局、㈱サンクール、㈱クリオネ</a:t>
                      </a:r>
                    </a:p>
                  </a:txBody>
                  <a:tcPr>
                    <a:solidFill>
                      <a:schemeClr val="bg1">
                        <a:lumMod val="95000"/>
                      </a:schemeClr>
                    </a:solidFill>
                  </a:tcPr>
                </a:tc>
                <a:extLst>
                  <a:ext uri="{0D108BD9-81ED-4DB2-BD59-A6C34878D82A}">
                    <a16:rowId xmlns:a16="http://schemas.microsoft.com/office/drawing/2014/main" val="2574067917"/>
                  </a:ext>
                </a:extLst>
              </a:tr>
              <a:tr h="650173">
                <a:tc>
                  <a:txBody>
                    <a:bodyPr/>
                    <a:lstStyle/>
                    <a:p>
                      <a:endParaRPr kumimoji="1" lang="ja-JP" altLang="en-US" sz="1600" b="1" dirty="0">
                        <a:latin typeface="Meiryo UI" panose="020B0604030504040204" pitchFamily="50" charset="-128"/>
                        <a:ea typeface="Meiryo UI" panose="020B0604030504040204" pitchFamily="50" charset="-128"/>
                      </a:endParaRPr>
                    </a:p>
                  </a:txBody>
                  <a:tcPr>
                    <a:solidFill>
                      <a:schemeClr val="accent5">
                        <a:lumMod val="20000"/>
                        <a:lumOff val="80000"/>
                      </a:schemeClr>
                    </a:solidFill>
                  </a:tcPr>
                </a:tc>
                <a:tc>
                  <a:txBody>
                    <a:bodyPr/>
                    <a:lstStyle/>
                    <a:p>
                      <a:r>
                        <a:rPr kumimoji="1" lang="ja-JP" altLang="en-US" sz="1600" b="1" dirty="0">
                          <a:latin typeface="Meiryo UI" panose="020B0604030504040204" pitchFamily="50" charset="-128"/>
                          <a:ea typeface="Meiryo UI" panose="020B0604030504040204" pitchFamily="50" charset="-128"/>
                        </a:rPr>
                        <a:t>東北</a:t>
                      </a:r>
                    </a:p>
                  </a:txBody>
                  <a:tcPr>
                    <a:solidFill>
                      <a:schemeClr val="bg1">
                        <a:lumMod val="95000"/>
                      </a:schemeClr>
                    </a:solidFill>
                  </a:tcPr>
                </a:tc>
                <a:tc>
                  <a:txBody>
                    <a:bodyPr/>
                    <a:lstStyle/>
                    <a:p>
                      <a:r>
                        <a:rPr kumimoji="1" lang="ja-JP" altLang="en-US" b="1" dirty="0">
                          <a:latin typeface="Meiryo UI" panose="020B0604030504040204" pitchFamily="50" charset="-128"/>
                          <a:ea typeface="Meiryo UI" panose="020B0604030504040204" pitchFamily="50" charset="-128"/>
                        </a:rPr>
                        <a:t>祥和なん</a:t>
                      </a:r>
                      <a:r>
                        <a:rPr kumimoji="1" lang="ja-JP" altLang="en-US" b="1" dirty="0" err="1">
                          <a:latin typeface="Meiryo UI" panose="020B0604030504040204" pitchFamily="50" charset="-128"/>
                          <a:ea typeface="Meiryo UI" panose="020B0604030504040204" pitchFamily="50" charset="-128"/>
                        </a:rPr>
                        <a:t>ぶ</a:t>
                      </a:r>
                      <a:r>
                        <a:rPr kumimoji="1" lang="ja-JP" altLang="en-US" b="1" dirty="0">
                          <a:latin typeface="Meiryo UI" panose="020B0604030504040204" pitchFamily="50" charset="-128"/>
                          <a:ea typeface="Meiryo UI" panose="020B0604030504040204" pitchFamily="50" charset="-128"/>
                        </a:rPr>
                        <a:t>中央薬局（青森）、</a:t>
                      </a:r>
                      <a:endParaRPr kumimoji="1"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㈱池田薬局（秋田）、㈱サノファーマシー（秋田）</a:t>
                      </a:r>
                    </a:p>
                  </a:txBody>
                  <a:tcPr>
                    <a:solidFill>
                      <a:schemeClr val="bg1">
                        <a:lumMod val="95000"/>
                      </a:schemeClr>
                    </a:solidFill>
                  </a:tcPr>
                </a:tc>
                <a:extLst>
                  <a:ext uri="{0D108BD9-81ED-4DB2-BD59-A6C34878D82A}">
                    <a16:rowId xmlns:a16="http://schemas.microsoft.com/office/drawing/2014/main" val="3462772976"/>
                  </a:ext>
                </a:extLst>
              </a:tr>
              <a:tr h="466611">
                <a:tc>
                  <a:txBody>
                    <a:bodyPr/>
                    <a:lstStyle/>
                    <a:p>
                      <a:endParaRPr kumimoji="1" lang="ja-JP" altLang="en-US" sz="1600" b="1" dirty="0">
                        <a:latin typeface="Meiryo UI" panose="020B0604030504040204" pitchFamily="50" charset="-128"/>
                        <a:ea typeface="Meiryo UI" panose="020B0604030504040204" pitchFamily="50" charset="-128"/>
                      </a:endParaRPr>
                    </a:p>
                  </a:txBody>
                  <a:tcPr>
                    <a:solidFill>
                      <a:schemeClr val="accent5">
                        <a:lumMod val="20000"/>
                        <a:lumOff val="80000"/>
                      </a:schemeClr>
                    </a:solidFill>
                  </a:tcPr>
                </a:tc>
                <a:tc>
                  <a:txBody>
                    <a:bodyPr/>
                    <a:lstStyle/>
                    <a:p>
                      <a:r>
                        <a:rPr kumimoji="1" lang="ja-JP" altLang="en-US" sz="1600" b="1" dirty="0">
                          <a:latin typeface="Meiryo UI" panose="020B0604030504040204" pitchFamily="50" charset="-128"/>
                          <a:ea typeface="Meiryo UI" panose="020B0604030504040204" pitchFamily="50" charset="-128"/>
                        </a:rPr>
                        <a:t>北関東・信越</a:t>
                      </a:r>
                    </a:p>
                  </a:txBody>
                  <a:tcPr>
                    <a:solidFill>
                      <a:schemeClr val="bg1">
                        <a:lumMod val="95000"/>
                      </a:schemeClr>
                    </a:solidFill>
                  </a:tcPr>
                </a:tc>
                <a:tc>
                  <a:txBody>
                    <a:bodyPr/>
                    <a:lstStyle/>
                    <a:p>
                      <a:r>
                        <a:rPr kumimoji="1" lang="ja-JP" altLang="en-US" b="1" dirty="0">
                          <a:latin typeface="Meiryo UI" panose="020B0604030504040204" pitchFamily="50" charset="-128"/>
                          <a:ea typeface="Meiryo UI" panose="020B0604030504040204" pitchFamily="50" charset="-128"/>
                        </a:rPr>
                        <a:t>熊谷市薬剤師会、㈱とおしや薬局（長野県安曇野市）</a:t>
                      </a:r>
                    </a:p>
                  </a:txBody>
                  <a:tcPr>
                    <a:solidFill>
                      <a:schemeClr val="bg1">
                        <a:lumMod val="95000"/>
                      </a:schemeClr>
                    </a:solidFill>
                  </a:tcPr>
                </a:tc>
                <a:extLst>
                  <a:ext uri="{0D108BD9-81ED-4DB2-BD59-A6C34878D82A}">
                    <a16:rowId xmlns:a16="http://schemas.microsoft.com/office/drawing/2014/main" val="646801124"/>
                  </a:ext>
                </a:extLst>
              </a:tr>
              <a:tr h="686207">
                <a:tc>
                  <a:txBody>
                    <a:bodyPr/>
                    <a:lstStyle/>
                    <a:p>
                      <a:endParaRPr kumimoji="1" lang="ja-JP" altLang="en-US" sz="1600" b="1" dirty="0">
                        <a:latin typeface="Meiryo UI" panose="020B0604030504040204" pitchFamily="50" charset="-128"/>
                        <a:ea typeface="Meiryo UI" panose="020B0604030504040204" pitchFamily="50" charset="-128"/>
                      </a:endParaRPr>
                    </a:p>
                  </a:txBody>
                  <a:tcPr>
                    <a:solidFill>
                      <a:schemeClr val="accent5">
                        <a:lumMod val="20000"/>
                        <a:lumOff val="80000"/>
                      </a:schemeClr>
                    </a:solidFill>
                  </a:tcPr>
                </a:tc>
                <a:tc>
                  <a:txBody>
                    <a:bodyPr/>
                    <a:lstStyle/>
                    <a:p>
                      <a:r>
                        <a:rPr kumimoji="1" lang="ja-JP" altLang="en-US" sz="1600" b="1" dirty="0">
                          <a:latin typeface="Meiryo UI" panose="020B0604030504040204" pitchFamily="50" charset="-128"/>
                          <a:ea typeface="Meiryo UI" panose="020B0604030504040204" pitchFamily="50" charset="-128"/>
                        </a:rPr>
                        <a:t>中四国・九州</a:t>
                      </a:r>
                    </a:p>
                  </a:txBody>
                  <a:tcPr>
                    <a:solidFill>
                      <a:schemeClr val="bg1">
                        <a:lumMod val="95000"/>
                      </a:schemeClr>
                    </a:solidFill>
                  </a:tcPr>
                </a:tc>
                <a:tc>
                  <a:txBody>
                    <a:bodyPr/>
                    <a:lstStyle/>
                    <a:p>
                      <a:r>
                        <a:rPr kumimoji="1" lang="ja-JP" altLang="en-US" b="1" dirty="0">
                          <a:latin typeface="Meiryo UI" panose="020B0604030504040204" pitchFamily="50" charset="-128"/>
                          <a:ea typeface="Meiryo UI" panose="020B0604030504040204" pitchFamily="50" charset="-128"/>
                        </a:rPr>
                        <a:t>マイライフ㈱（広島）、新生堂薬局（福岡）、㈲白男川薬局（鹿児島）、ぎのわん健康支援センター（沖縄）</a:t>
                      </a:r>
                    </a:p>
                  </a:txBody>
                  <a:tcPr>
                    <a:solidFill>
                      <a:schemeClr val="bg1">
                        <a:lumMod val="95000"/>
                      </a:schemeClr>
                    </a:solidFill>
                  </a:tcPr>
                </a:tc>
                <a:extLst>
                  <a:ext uri="{0D108BD9-81ED-4DB2-BD59-A6C34878D82A}">
                    <a16:rowId xmlns:a16="http://schemas.microsoft.com/office/drawing/2014/main" val="2221270772"/>
                  </a:ext>
                </a:extLst>
              </a:tr>
              <a:tr h="411333">
                <a:tc>
                  <a:txBody>
                    <a:bodyPr/>
                    <a:lstStyle/>
                    <a:p>
                      <a:r>
                        <a:rPr kumimoji="1" lang="ja-JP" altLang="en-US" sz="1600" b="1" dirty="0">
                          <a:latin typeface="Meiryo UI" panose="020B0604030504040204" pitchFamily="50" charset="-128"/>
                          <a:ea typeface="Meiryo UI" panose="020B0604030504040204" pitchFamily="50" charset="-128"/>
                        </a:rPr>
                        <a:t>ドラッグ</a:t>
                      </a:r>
                    </a:p>
                  </a:txBody>
                  <a:tcPr>
                    <a:solidFill>
                      <a:schemeClr val="accent4">
                        <a:lumMod val="20000"/>
                        <a:lumOff val="80000"/>
                      </a:schemeClr>
                    </a:solidFill>
                  </a:tcPr>
                </a:tc>
                <a:tc>
                  <a:txBody>
                    <a:bodyPr/>
                    <a:lstStyle/>
                    <a:p>
                      <a:r>
                        <a:rPr kumimoji="1" lang="ja-JP" altLang="en-US" sz="1600" b="1" dirty="0">
                          <a:latin typeface="Meiryo UI" panose="020B0604030504040204" pitchFamily="50" charset="-128"/>
                          <a:ea typeface="Meiryo UI" panose="020B0604030504040204" pitchFamily="50" charset="-128"/>
                        </a:rPr>
                        <a:t>全国</a:t>
                      </a:r>
                    </a:p>
                  </a:txBody>
                  <a:tcPr>
                    <a:solidFill>
                      <a:schemeClr val="bg1">
                        <a:lumMod val="95000"/>
                      </a:schemeClr>
                    </a:solidFill>
                  </a:tcPr>
                </a:tc>
                <a:tc>
                  <a:txBody>
                    <a:bodyPr/>
                    <a:lstStyle/>
                    <a:p>
                      <a:r>
                        <a:rPr kumimoji="1" lang="ja-JP" altLang="en-US" b="1" dirty="0">
                          <a:latin typeface="Meiryo UI" panose="020B0604030504040204" pitchFamily="50" charset="-128"/>
                          <a:ea typeface="Meiryo UI" panose="020B0604030504040204" pitchFamily="50" charset="-128"/>
                        </a:rPr>
                        <a:t>イオン、マツキヨ、ココカラ、ビックカメラ、イトーヨーカ堂</a:t>
                      </a:r>
                    </a:p>
                  </a:txBody>
                  <a:tcPr>
                    <a:solidFill>
                      <a:schemeClr val="bg1">
                        <a:lumMod val="95000"/>
                      </a:schemeClr>
                    </a:solidFill>
                  </a:tcPr>
                </a:tc>
                <a:extLst>
                  <a:ext uri="{0D108BD9-81ED-4DB2-BD59-A6C34878D82A}">
                    <a16:rowId xmlns:a16="http://schemas.microsoft.com/office/drawing/2014/main" val="3011963551"/>
                  </a:ext>
                </a:extLst>
              </a:tr>
              <a:tr h="398065">
                <a:tc>
                  <a:txBody>
                    <a:bodyPr/>
                    <a:lstStyle/>
                    <a:p>
                      <a:endParaRPr kumimoji="1" lang="ja-JP" altLang="en-US" sz="1600" b="1" dirty="0">
                        <a:latin typeface="Meiryo UI" panose="020B0604030504040204" pitchFamily="50" charset="-128"/>
                        <a:ea typeface="Meiryo UI" panose="020B0604030504040204" pitchFamily="50" charset="-128"/>
                      </a:endParaRPr>
                    </a:p>
                  </a:txBody>
                  <a:tcPr>
                    <a:solidFill>
                      <a:schemeClr val="accent4">
                        <a:lumMod val="20000"/>
                        <a:lumOff val="80000"/>
                      </a:schemeClr>
                    </a:solidFill>
                  </a:tcPr>
                </a:tc>
                <a:tc>
                  <a:txBody>
                    <a:bodyPr/>
                    <a:lstStyle/>
                    <a:p>
                      <a:r>
                        <a:rPr kumimoji="1" lang="ja-JP" altLang="en-US" sz="1600" b="1" dirty="0">
                          <a:latin typeface="Meiryo UI" panose="020B0604030504040204" pitchFamily="50" charset="-128"/>
                          <a:ea typeface="Meiryo UI" panose="020B0604030504040204" pitchFamily="50" charset="-128"/>
                        </a:rPr>
                        <a:t>関東</a:t>
                      </a:r>
                    </a:p>
                  </a:txBody>
                  <a:tcPr>
                    <a:solidFill>
                      <a:schemeClr val="bg1">
                        <a:lumMod val="95000"/>
                      </a:schemeClr>
                    </a:solidFill>
                  </a:tcPr>
                </a:tc>
                <a:tc>
                  <a:txBody>
                    <a:bodyPr/>
                    <a:lstStyle/>
                    <a:p>
                      <a:r>
                        <a:rPr kumimoji="1" lang="ja-JP" altLang="en-US" b="1" dirty="0">
                          <a:latin typeface="Meiryo UI" panose="020B0604030504040204" pitchFamily="50" charset="-128"/>
                          <a:ea typeface="Meiryo UI" panose="020B0604030504040204" pitchFamily="50" charset="-128"/>
                        </a:rPr>
                        <a:t>カワチ薬品（栃木）、㈱千葉薬品</a:t>
                      </a:r>
                    </a:p>
                  </a:txBody>
                  <a:tcPr>
                    <a:solidFill>
                      <a:schemeClr val="bg1">
                        <a:lumMod val="95000"/>
                      </a:schemeClr>
                    </a:solidFill>
                  </a:tcPr>
                </a:tc>
                <a:extLst>
                  <a:ext uri="{0D108BD9-81ED-4DB2-BD59-A6C34878D82A}">
                    <a16:rowId xmlns:a16="http://schemas.microsoft.com/office/drawing/2014/main" val="482840079"/>
                  </a:ext>
                </a:extLst>
              </a:tr>
              <a:tr h="650173">
                <a:tc>
                  <a:txBody>
                    <a:bodyPr/>
                    <a:lstStyle/>
                    <a:p>
                      <a:endParaRPr kumimoji="1" lang="ja-JP" altLang="en-US" sz="1600" b="1" dirty="0">
                        <a:latin typeface="Meiryo UI" panose="020B0604030504040204" pitchFamily="50" charset="-128"/>
                        <a:ea typeface="Meiryo UI" panose="020B0604030504040204" pitchFamily="50" charset="-128"/>
                      </a:endParaRPr>
                    </a:p>
                  </a:txBody>
                  <a:tcPr>
                    <a:solidFill>
                      <a:schemeClr val="accent4">
                        <a:lumMod val="20000"/>
                        <a:lumOff val="80000"/>
                      </a:schemeClr>
                    </a:solidFill>
                  </a:tcPr>
                </a:tc>
                <a:tc>
                  <a:txBody>
                    <a:bodyPr/>
                    <a:lstStyle/>
                    <a:p>
                      <a:r>
                        <a:rPr kumimoji="1" lang="ja-JP" altLang="en-US" sz="1600" b="1" dirty="0">
                          <a:latin typeface="Meiryo UI" panose="020B0604030504040204" pitchFamily="50" charset="-128"/>
                          <a:ea typeface="Meiryo UI" panose="020B0604030504040204" pitchFamily="50" charset="-128"/>
                        </a:rPr>
                        <a:t>岐阜北陸</a:t>
                      </a:r>
                    </a:p>
                  </a:txBody>
                  <a:tcPr>
                    <a:solidFill>
                      <a:schemeClr val="bg1">
                        <a:lumMod val="95000"/>
                      </a:schemeClr>
                    </a:solidFill>
                  </a:tcPr>
                </a:tc>
                <a:tc>
                  <a:txBody>
                    <a:bodyPr/>
                    <a:lstStyle/>
                    <a:p>
                      <a:r>
                        <a:rPr kumimoji="1" lang="ja-JP" altLang="en-US" b="1" dirty="0">
                          <a:latin typeface="Meiryo UI" panose="020B0604030504040204" pitchFamily="50" charset="-128"/>
                          <a:ea typeface="Meiryo UI" panose="020B0604030504040204" pitchFamily="50" charset="-128"/>
                        </a:rPr>
                        <a:t>㈱コメヤ薬局（石川）、ゲンキー㈱（福井）、ひかり（京都）、ユタカファーマシー（岐阜）、</a:t>
                      </a:r>
                    </a:p>
                  </a:txBody>
                  <a:tcPr>
                    <a:solidFill>
                      <a:schemeClr val="bg1">
                        <a:lumMod val="95000"/>
                      </a:schemeClr>
                    </a:solidFill>
                  </a:tcPr>
                </a:tc>
                <a:extLst>
                  <a:ext uri="{0D108BD9-81ED-4DB2-BD59-A6C34878D82A}">
                    <a16:rowId xmlns:a16="http://schemas.microsoft.com/office/drawing/2014/main" val="2853194996"/>
                  </a:ext>
                </a:extLst>
              </a:tr>
              <a:tr h="449245">
                <a:tc>
                  <a:txBody>
                    <a:bodyPr/>
                    <a:lstStyle/>
                    <a:p>
                      <a:endParaRPr kumimoji="1" lang="ja-JP" altLang="en-US" sz="1600" b="1" dirty="0">
                        <a:latin typeface="Meiryo UI" panose="020B0604030504040204" pitchFamily="50" charset="-128"/>
                        <a:ea typeface="Meiryo UI" panose="020B0604030504040204" pitchFamily="50" charset="-128"/>
                      </a:endParaRPr>
                    </a:p>
                  </a:txBody>
                  <a:tcPr>
                    <a:solidFill>
                      <a:schemeClr val="accent4">
                        <a:lumMod val="20000"/>
                        <a:lumOff val="80000"/>
                      </a:schemeClr>
                    </a:solidFill>
                  </a:tcPr>
                </a:tc>
                <a:tc>
                  <a:txBody>
                    <a:bodyPr/>
                    <a:lstStyle/>
                    <a:p>
                      <a:r>
                        <a:rPr kumimoji="1" lang="ja-JP" altLang="en-US" sz="1600" b="1" dirty="0">
                          <a:latin typeface="Meiryo UI" panose="020B0604030504040204" pitchFamily="50" charset="-128"/>
                          <a:ea typeface="Meiryo UI" panose="020B0604030504040204" pitchFamily="50" charset="-128"/>
                        </a:rPr>
                        <a:t>四国九州</a:t>
                      </a:r>
                    </a:p>
                  </a:txBody>
                  <a:tcPr>
                    <a:solidFill>
                      <a:schemeClr val="bg1">
                        <a:lumMod val="95000"/>
                      </a:schemeClr>
                    </a:solidFill>
                  </a:tcPr>
                </a:tc>
                <a:tc>
                  <a:txBody>
                    <a:bodyPr/>
                    <a:lstStyle/>
                    <a:p>
                      <a:r>
                        <a:rPr kumimoji="1" lang="ja-JP" altLang="en-US" b="1" dirty="0">
                          <a:latin typeface="Meiryo UI" panose="020B0604030504040204" pitchFamily="50" charset="-128"/>
                          <a:ea typeface="Meiryo UI" panose="020B0604030504040204" pitchFamily="50" charset="-128"/>
                        </a:rPr>
                        <a:t>よどや</a:t>
                      </a:r>
                      <a:r>
                        <a:rPr kumimoji="1" lang="en-US" altLang="ja-JP" b="1" dirty="0">
                          <a:latin typeface="Meiryo UI" panose="020B0604030504040204" pitchFamily="50" charset="-128"/>
                          <a:ea typeface="Meiryo UI" panose="020B0604030504040204" pitchFamily="50" charset="-128"/>
                        </a:rPr>
                        <a:t>D</a:t>
                      </a:r>
                      <a:r>
                        <a:rPr kumimoji="1" lang="ja-JP" altLang="en-US" b="1" dirty="0">
                          <a:latin typeface="Meiryo UI" panose="020B0604030504040204" pitchFamily="50" charset="-128"/>
                          <a:ea typeface="Meiryo UI" panose="020B0604030504040204" pitchFamily="50" charset="-128"/>
                        </a:rPr>
                        <a:t>（高知）、ふく薬品（沖縄）、</a:t>
                      </a:r>
                    </a:p>
                  </a:txBody>
                  <a:tcPr>
                    <a:solidFill>
                      <a:schemeClr val="bg1">
                        <a:lumMod val="95000"/>
                      </a:schemeClr>
                    </a:solidFill>
                  </a:tcPr>
                </a:tc>
                <a:extLst>
                  <a:ext uri="{0D108BD9-81ED-4DB2-BD59-A6C34878D82A}">
                    <a16:rowId xmlns:a16="http://schemas.microsoft.com/office/drawing/2014/main" val="1478287536"/>
                  </a:ext>
                </a:extLst>
              </a:tr>
              <a:tr h="521122">
                <a:tc>
                  <a:txBody>
                    <a:bodyPr/>
                    <a:lstStyle/>
                    <a:p>
                      <a:r>
                        <a:rPr kumimoji="1" lang="ja-JP" altLang="en-US" sz="1600" b="1" dirty="0">
                          <a:latin typeface="Meiryo UI" panose="020B0604030504040204" pitchFamily="50" charset="-128"/>
                          <a:ea typeface="Meiryo UI" panose="020B0604030504040204" pitchFamily="50" charset="-128"/>
                        </a:rPr>
                        <a:t>その他</a:t>
                      </a:r>
                    </a:p>
                  </a:txBody>
                  <a:tcPr/>
                </a:tc>
                <a:tc>
                  <a:txBody>
                    <a:bodyPr/>
                    <a:lstStyle/>
                    <a:p>
                      <a:endParaRPr kumimoji="1" lang="ja-JP" altLang="en-US" sz="1600" b="1" dirty="0">
                        <a:latin typeface="Meiryo UI" panose="020B0604030504040204" pitchFamily="50" charset="-128"/>
                        <a:ea typeface="Meiryo UI" panose="020B0604030504040204" pitchFamily="50" charset="-128"/>
                      </a:endParaRPr>
                    </a:p>
                  </a:txBody>
                  <a:tcPr>
                    <a:solidFill>
                      <a:schemeClr val="bg1">
                        <a:lumMod val="95000"/>
                      </a:schemeClr>
                    </a:solidFill>
                  </a:tcPr>
                </a:tc>
                <a:tc>
                  <a:txBody>
                    <a:bodyPr/>
                    <a:lstStyle/>
                    <a:p>
                      <a:r>
                        <a:rPr kumimoji="1" lang="ja-JP" altLang="en-US" b="1" dirty="0">
                          <a:latin typeface="Meiryo UI" panose="020B0604030504040204" pitchFamily="50" charset="-128"/>
                          <a:ea typeface="Meiryo UI" panose="020B0604030504040204" pitchFamily="50" charset="-128"/>
                        </a:rPr>
                        <a:t>㈱</a:t>
                      </a:r>
                      <a:r>
                        <a:rPr kumimoji="1" lang="en-US" altLang="ja-JP" b="1" dirty="0">
                          <a:latin typeface="Meiryo UI" panose="020B0604030504040204" pitchFamily="50" charset="-128"/>
                          <a:ea typeface="Meiryo UI" panose="020B0604030504040204" pitchFamily="50" charset="-128"/>
                        </a:rPr>
                        <a:t>TRIAL</a:t>
                      </a:r>
                      <a:r>
                        <a:rPr kumimoji="1" lang="ja-JP" altLang="en-US" b="1" dirty="0" err="1">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マキオ</a:t>
                      </a:r>
                      <a:r>
                        <a:rPr kumimoji="1" lang="en-US" altLang="ja-JP" b="1" dirty="0">
                          <a:latin typeface="Meiryo UI" panose="020B0604030504040204" pitchFamily="50" charset="-128"/>
                          <a:ea typeface="Meiryo UI" panose="020B0604030504040204" pitchFamily="50" charset="-128"/>
                        </a:rPr>
                        <a:t>AZ</a:t>
                      </a:r>
                      <a:r>
                        <a:rPr kumimoji="1" lang="ja-JP" altLang="en-US" b="1" dirty="0">
                          <a:latin typeface="Meiryo UI" panose="020B0604030504040204" pitchFamily="50" charset="-128"/>
                          <a:ea typeface="Meiryo UI" panose="020B0604030504040204" pitchFamily="50" charset="-128"/>
                        </a:rPr>
                        <a:t>（鹿児島）など小売企業</a:t>
                      </a:r>
                    </a:p>
                  </a:txBody>
                  <a:tcPr>
                    <a:solidFill>
                      <a:schemeClr val="bg1">
                        <a:lumMod val="95000"/>
                      </a:schemeClr>
                    </a:solidFill>
                  </a:tcPr>
                </a:tc>
                <a:extLst>
                  <a:ext uri="{0D108BD9-81ED-4DB2-BD59-A6C34878D82A}">
                    <a16:rowId xmlns:a16="http://schemas.microsoft.com/office/drawing/2014/main" val="153719559"/>
                  </a:ext>
                </a:extLst>
              </a:tr>
            </a:tbl>
          </a:graphicData>
        </a:graphic>
      </p:graphicFrame>
    </p:spTree>
    <p:extLst>
      <p:ext uri="{BB962C8B-B14F-4D97-AF65-F5344CB8AC3E}">
        <p14:creationId xmlns:p14="http://schemas.microsoft.com/office/powerpoint/2010/main" val="2663944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A7E01E-CB98-404F-B7A0-A33737B5B418}"/>
              </a:ext>
            </a:extLst>
          </p:cNvPr>
          <p:cNvSpPr>
            <a:spLocks noGrp="1"/>
          </p:cNvSpPr>
          <p:nvPr>
            <p:ph type="title"/>
          </p:nvPr>
        </p:nvSpPr>
        <p:spPr>
          <a:xfrm>
            <a:off x="4015369" y="0"/>
            <a:ext cx="1113259" cy="1325563"/>
          </a:xfrm>
        </p:spPr>
        <p:txBody>
          <a:bodyPr>
            <a:normAutofit/>
          </a:bodyPr>
          <a:lstStyle/>
          <a:p>
            <a:r>
              <a:rPr lang="ja-JP" altLang="en-US" sz="3600" b="1" dirty="0">
                <a:latin typeface="Meiryo UI" panose="020B0604030504040204" pitchFamily="50" charset="-128"/>
                <a:ea typeface="Meiryo UI" panose="020B0604030504040204" pitchFamily="50" charset="-128"/>
              </a:rPr>
              <a:t>考察</a:t>
            </a:r>
            <a:endParaRPr kumimoji="1" lang="ja-JP" altLang="en-US" sz="3600" b="1" dirty="0">
              <a:latin typeface="Meiryo UI" panose="020B0604030504040204" pitchFamily="50" charset="-128"/>
              <a:ea typeface="Meiryo UI" panose="020B0604030504040204" pitchFamily="50" charset="-128"/>
            </a:endParaRPr>
          </a:p>
        </p:txBody>
      </p:sp>
      <p:sp>
        <p:nvSpPr>
          <p:cNvPr id="3" name="コンテンツ プレースホルダー 2">
            <a:extLst>
              <a:ext uri="{FF2B5EF4-FFF2-40B4-BE49-F238E27FC236}">
                <a16:creationId xmlns:a16="http://schemas.microsoft.com/office/drawing/2014/main" id="{E8710EA8-E24F-4426-A462-2482EB1E5F34}"/>
              </a:ext>
            </a:extLst>
          </p:cNvPr>
          <p:cNvSpPr>
            <a:spLocks noGrp="1"/>
          </p:cNvSpPr>
          <p:nvPr>
            <p:ph idx="1"/>
          </p:nvPr>
        </p:nvSpPr>
        <p:spPr>
          <a:xfrm>
            <a:off x="774439" y="1166537"/>
            <a:ext cx="7595117" cy="5178281"/>
          </a:xfrm>
        </p:spPr>
        <p:txBody>
          <a:bodyPr>
            <a:normAutofit fontScale="77500" lnSpcReduction="20000"/>
          </a:bodyPr>
          <a:lstStyle/>
          <a:p>
            <a:pPr marL="0" indent="0">
              <a:buNone/>
            </a:pPr>
            <a:r>
              <a:rPr kumimoji="1" lang="ja-JP" altLang="en-US" sz="2000" dirty="0">
                <a:latin typeface="Meiryo UI" panose="020B0604030504040204" pitchFamily="50" charset="-128"/>
                <a:ea typeface="Meiryo UI" panose="020B0604030504040204" pitchFamily="50" charset="-128"/>
              </a:rPr>
              <a:t>・今回ターゲットとしていた</a:t>
            </a:r>
            <a:r>
              <a:rPr kumimoji="1" lang="ja-JP" altLang="en-US" sz="2000" b="1" dirty="0">
                <a:latin typeface="Meiryo UI" panose="020B0604030504040204" pitchFamily="50" charset="-128"/>
                <a:ea typeface="Meiryo UI" panose="020B0604030504040204" pitchFamily="50" charset="-128"/>
              </a:rPr>
              <a:t>「薬剤師」「管理栄養士」が</a:t>
            </a:r>
            <a:r>
              <a:rPr kumimoji="1" lang="en-US" altLang="ja-JP" sz="2000" b="1" dirty="0">
                <a:latin typeface="Meiryo UI" panose="020B0604030504040204" pitchFamily="50" charset="-128"/>
                <a:ea typeface="Meiryo UI" panose="020B0604030504040204" pitchFamily="50" charset="-128"/>
              </a:rPr>
              <a:t>14.4</a:t>
            </a:r>
            <a:r>
              <a:rPr kumimoji="1" lang="ja-JP" altLang="en-US" sz="2000" b="1" dirty="0">
                <a:latin typeface="Meiryo UI" panose="020B0604030504040204" pitchFamily="50" charset="-128"/>
                <a:ea typeface="Meiryo UI" panose="020B0604030504040204" pitchFamily="50" charset="-128"/>
              </a:rPr>
              <a:t>％と少なかった</a:t>
            </a:r>
            <a:r>
              <a:rPr kumimoji="1" lang="ja-JP" altLang="en-US" sz="2000" dirty="0">
                <a:latin typeface="Meiryo UI" panose="020B0604030504040204" pitchFamily="50" charset="-128"/>
                <a:ea typeface="Meiryo UI" panose="020B0604030504040204" pitchFamily="50" charset="-128"/>
              </a:rPr>
              <a:t>一方、</a:t>
            </a:r>
            <a:endParaRPr kumimoji="1" lang="en-US" altLang="ja-JP" sz="2000" dirty="0">
              <a:latin typeface="Meiryo UI" panose="020B0604030504040204" pitchFamily="50" charset="-128"/>
              <a:ea typeface="Meiryo UI" panose="020B0604030504040204" pitchFamily="50" charset="-128"/>
            </a:endParaRPr>
          </a:p>
          <a:p>
            <a:pPr marL="0" indent="0">
              <a:buNone/>
            </a:pPr>
            <a:r>
              <a:rPr kumimoji="1" lang="ja-JP" altLang="en-US" sz="2000" dirty="0">
                <a:latin typeface="Meiryo UI" panose="020B0604030504040204" pitchFamily="50" charset="-128"/>
                <a:ea typeface="Meiryo UI" panose="020B0604030504040204" pitchFamily="50" charset="-128"/>
              </a:rPr>
              <a:t>ドラッグ小売り企業の本部関係者が約半数を占め、</a:t>
            </a:r>
            <a:r>
              <a:rPr kumimoji="1" lang="ja-JP" altLang="en-US" sz="2000" b="1" dirty="0">
                <a:latin typeface="Meiryo UI" panose="020B0604030504040204" pitchFamily="50" charset="-128"/>
                <a:ea typeface="Meiryo UI" panose="020B0604030504040204" pitchFamily="50" charset="-128"/>
              </a:rPr>
              <a:t>実際の企画運営に携わる</a:t>
            </a:r>
            <a:endParaRPr kumimoji="1" lang="en-US" altLang="ja-JP" sz="2000" b="1" dirty="0">
              <a:latin typeface="Meiryo UI" panose="020B0604030504040204" pitchFamily="50" charset="-128"/>
              <a:ea typeface="Meiryo UI" panose="020B0604030504040204" pitchFamily="50" charset="-128"/>
            </a:endParaRPr>
          </a:p>
          <a:p>
            <a:pPr marL="0" indent="0">
              <a:buNone/>
            </a:pPr>
            <a:r>
              <a:rPr kumimoji="1" lang="ja-JP" altLang="en-US" sz="2000" b="1" dirty="0">
                <a:latin typeface="Meiryo UI" panose="020B0604030504040204" pitchFamily="50" charset="-128"/>
                <a:ea typeface="Meiryo UI" panose="020B0604030504040204" pitchFamily="50" charset="-128"/>
              </a:rPr>
              <a:t>本部関係者にロコチェックや</a:t>
            </a:r>
            <a:r>
              <a:rPr kumimoji="1" lang="en-US" altLang="ja-JP" sz="2000" b="1" dirty="0">
                <a:latin typeface="Meiryo UI" panose="020B0604030504040204" pitchFamily="50" charset="-128"/>
                <a:ea typeface="Meiryo UI" panose="020B0604030504040204" pitchFamily="50" charset="-128"/>
              </a:rPr>
              <a:t>LC</a:t>
            </a:r>
            <a:r>
              <a:rPr kumimoji="1" lang="ja-JP" altLang="en-US" sz="2000" b="1" dirty="0">
                <a:latin typeface="Meiryo UI" panose="020B0604030504040204" pitchFamily="50" charset="-128"/>
                <a:ea typeface="Meiryo UI" panose="020B0604030504040204" pitchFamily="50" charset="-128"/>
              </a:rPr>
              <a:t>制度を認知する機会</a:t>
            </a:r>
            <a:r>
              <a:rPr kumimoji="1" lang="ja-JP" altLang="en-US" sz="2000" dirty="0">
                <a:latin typeface="Meiryo UI" panose="020B0604030504040204" pitchFamily="50" charset="-128"/>
                <a:ea typeface="Meiryo UI" panose="020B0604030504040204" pitchFamily="50" charset="-128"/>
              </a:rPr>
              <a:t>にはつながった</a:t>
            </a:r>
            <a:r>
              <a:rPr lang="ja-JP" altLang="en-US" sz="2000" dirty="0">
                <a:latin typeface="Meiryo UI" panose="020B0604030504040204" pitchFamily="50" charset="-128"/>
                <a:ea typeface="Meiryo UI" panose="020B0604030504040204" pitchFamily="50" charset="-128"/>
              </a:rPr>
              <a:t>。</a:t>
            </a:r>
            <a:endParaRPr kumimoji="1" lang="en-US" altLang="ja-JP" sz="20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　今後のフォローにより実践の機会をつくり、</a:t>
            </a:r>
            <a:r>
              <a:rPr kumimoji="1" lang="ja-JP" altLang="en-US" sz="2000" dirty="0">
                <a:latin typeface="Meiryo UI" panose="020B0604030504040204" pitchFamily="50" charset="-128"/>
                <a:ea typeface="Meiryo UI" panose="020B0604030504040204" pitchFamily="50" charset="-128"/>
              </a:rPr>
              <a:t>薬剤師等への波及を試みる。</a:t>
            </a:r>
            <a:endParaRPr kumimoji="1" lang="en-US" altLang="ja-JP" sz="2000" dirty="0">
              <a:latin typeface="Meiryo UI" panose="020B0604030504040204" pitchFamily="50" charset="-128"/>
              <a:ea typeface="Meiryo UI" panose="020B0604030504040204" pitchFamily="50" charset="-128"/>
            </a:endParaRPr>
          </a:p>
          <a:p>
            <a:pPr marL="0" indent="0">
              <a:buNone/>
            </a:pPr>
            <a:endParaRPr kumimoji="1" lang="en-US" altLang="ja-JP" sz="20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・アンケート回答より、ロコモ健サポに取り組みたいと回答した割合は「単独」「</a:t>
            </a:r>
            <a:r>
              <a:rPr lang="en-US" altLang="ja-JP" sz="2000" dirty="0">
                <a:latin typeface="Meiryo UI" panose="020B0604030504040204" pitchFamily="50" charset="-128"/>
                <a:ea typeface="Meiryo UI" panose="020B0604030504040204" pitchFamily="50" charset="-128"/>
              </a:rPr>
              <a:t>LC</a:t>
            </a:r>
            <a:r>
              <a:rPr lang="ja-JP" altLang="en-US" sz="2000" dirty="0">
                <a:latin typeface="Meiryo UI" panose="020B0604030504040204" pitchFamily="50" charset="-128"/>
                <a:ea typeface="Meiryo UI" panose="020B0604030504040204" pitchFamily="50" charset="-128"/>
              </a:rPr>
              <a:t>」</a:t>
            </a:r>
            <a:endParaRPr lang="en-US" altLang="ja-JP" sz="20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あわせて約</a:t>
            </a:r>
            <a:r>
              <a:rPr lang="en-US" altLang="ja-JP" sz="2000" dirty="0">
                <a:latin typeface="Meiryo UI" panose="020B0604030504040204" pitchFamily="50" charset="-128"/>
                <a:ea typeface="Meiryo UI" panose="020B0604030504040204" pitchFamily="50" charset="-128"/>
              </a:rPr>
              <a:t>9</a:t>
            </a:r>
            <a:r>
              <a:rPr lang="ja-JP" altLang="en-US" sz="2000" dirty="0">
                <a:latin typeface="Meiryo UI" panose="020B0604030504040204" pitchFamily="50" charset="-128"/>
                <a:ea typeface="Meiryo UI" panose="020B0604030504040204" pitchFamily="50" charset="-128"/>
              </a:rPr>
              <a:t>割と高い関心を示した。必要な情報としてアンケートでも回答率が高く、</a:t>
            </a:r>
            <a:endParaRPr lang="en-US" altLang="ja-JP" sz="20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実際に体験して盛況な様子だった</a:t>
            </a:r>
            <a:r>
              <a:rPr lang="ja-JP" altLang="en-US" sz="2000" b="1" dirty="0">
                <a:latin typeface="Meiryo UI" panose="020B0604030504040204" pitchFamily="50" charset="-128"/>
                <a:ea typeface="Meiryo UI" panose="020B0604030504040204" pitchFamily="50" charset="-128"/>
              </a:rPr>
              <a:t>「ロコモチェック」が印象に残ったのでないか。</a:t>
            </a:r>
            <a:endParaRPr lang="en-US" altLang="ja-JP" sz="2000" b="1"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あらためて「ロコモチェック」は薬局関係者に対しても普及啓発に有用な方法と考える。</a:t>
            </a:r>
            <a:endParaRPr lang="en-US" altLang="ja-JP" sz="2000" dirty="0">
              <a:latin typeface="Meiryo UI" panose="020B0604030504040204" pitchFamily="50" charset="-128"/>
              <a:ea typeface="Meiryo UI" panose="020B0604030504040204" pitchFamily="50" charset="-128"/>
            </a:endParaRPr>
          </a:p>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LC</a:t>
            </a:r>
            <a:r>
              <a:rPr lang="ja-JP" altLang="en-US" sz="2000" dirty="0">
                <a:latin typeface="Meiryo UI" panose="020B0604030504040204" pitchFamily="50" charset="-128"/>
                <a:ea typeface="Meiryo UI" panose="020B0604030504040204" pitchFamily="50" charset="-128"/>
              </a:rPr>
              <a:t>制度への興味についても約半数は興味ありと回答し、</a:t>
            </a:r>
            <a:r>
              <a:rPr lang="en-US" altLang="ja-JP" sz="2000" dirty="0">
                <a:latin typeface="Meiryo UI" panose="020B0604030504040204" pitchFamily="50" charset="-128"/>
                <a:ea typeface="Meiryo UI" panose="020B0604030504040204" pitchFamily="50" charset="-128"/>
              </a:rPr>
              <a:t>LC</a:t>
            </a:r>
            <a:r>
              <a:rPr lang="ja-JP" altLang="en-US" sz="2000" dirty="0">
                <a:latin typeface="Meiryo UI" panose="020B0604030504040204" pitchFamily="50" charset="-128"/>
                <a:ea typeface="Meiryo UI" panose="020B0604030504040204" pitchFamily="50" charset="-128"/>
              </a:rPr>
              <a:t>制度を活かした</a:t>
            </a:r>
            <a:endParaRPr lang="en-US" altLang="ja-JP" sz="2000" dirty="0">
              <a:latin typeface="Meiryo UI" panose="020B0604030504040204" pitchFamily="50" charset="-128"/>
              <a:ea typeface="Meiryo UI" panose="020B0604030504040204" pitchFamily="50" charset="-128"/>
            </a:endParaRPr>
          </a:p>
          <a:p>
            <a:pPr marL="0" indent="0">
              <a:buNone/>
            </a:pPr>
            <a:r>
              <a:rPr lang="ja-JP" altLang="en-US" sz="2000" b="1" dirty="0">
                <a:latin typeface="Meiryo UI" panose="020B0604030504040204" pitchFamily="50" charset="-128"/>
                <a:ea typeface="Meiryo UI" panose="020B0604030504040204" pitchFamily="50" charset="-128"/>
              </a:rPr>
              <a:t>「薬剤師」「管理栄養士」による普及</a:t>
            </a:r>
            <a:r>
              <a:rPr lang="ja-JP" altLang="en-US" sz="2000" dirty="0">
                <a:latin typeface="Meiryo UI" panose="020B0604030504040204" pitchFamily="50" charset="-128"/>
                <a:ea typeface="Meiryo UI" panose="020B0604030504040204" pitchFamily="50" charset="-128"/>
              </a:rPr>
              <a:t>にも期待できる。</a:t>
            </a:r>
            <a:endParaRPr lang="en-US" altLang="ja-JP" sz="2000" dirty="0">
              <a:latin typeface="Meiryo UI" panose="020B0604030504040204" pitchFamily="50" charset="-128"/>
              <a:ea typeface="Meiryo UI" panose="020B0604030504040204" pitchFamily="50" charset="-128"/>
            </a:endParaRPr>
          </a:p>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・調剤やドラッグ以外にも</a:t>
            </a:r>
            <a:r>
              <a:rPr lang="ja-JP" altLang="en-US" sz="2000" b="1" dirty="0">
                <a:latin typeface="Meiryo UI" panose="020B0604030504040204" pitchFamily="50" charset="-128"/>
                <a:ea typeface="Meiryo UI" panose="020B0604030504040204" pitchFamily="50" charset="-128"/>
              </a:rPr>
              <a:t>様々な小売り企業が来場し関心を示した</a:t>
            </a:r>
            <a:r>
              <a:rPr lang="ja-JP" altLang="en-US" sz="2000" dirty="0">
                <a:latin typeface="Meiryo UI" panose="020B0604030504040204" pitchFamily="50" charset="-128"/>
                <a:ea typeface="Meiryo UI" panose="020B0604030504040204" pitchFamily="50" charset="-128"/>
              </a:rPr>
              <a:t>ことから、</a:t>
            </a:r>
            <a:r>
              <a:rPr lang="ja-JP" altLang="en-US" sz="2000" b="1" dirty="0">
                <a:latin typeface="Meiryo UI" panose="020B0604030504040204" pitchFamily="50" charset="-128"/>
                <a:ea typeface="Meiryo UI" panose="020B0604030504040204" pitchFamily="50" charset="-128"/>
              </a:rPr>
              <a:t>ロコモ啓発</a:t>
            </a:r>
            <a:endParaRPr lang="en-US" altLang="ja-JP" sz="2000" b="1" dirty="0">
              <a:latin typeface="Meiryo UI" panose="020B0604030504040204" pitchFamily="50" charset="-128"/>
              <a:ea typeface="Meiryo UI" panose="020B0604030504040204" pitchFamily="50" charset="-128"/>
            </a:endParaRPr>
          </a:p>
          <a:p>
            <a:pPr marL="0" indent="0">
              <a:buNone/>
            </a:pPr>
            <a:r>
              <a:rPr lang="ja-JP" altLang="en-US" sz="2000" b="1" dirty="0">
                <a:latin typeface="Meiryo UI" panose="020B0604030504040204" pitchFamily="50" charset="-128"/>
                <a:ea typeface="Meiryo UI" panose="020B0604030504040204" pitchFamily="50" charset="-128"/>
              </a:rPr>
              <a:t>の機会や場所も多様な展開</a:t>
            </a:r>
            <a:r>
              <a:rPr lang="ja-JP" altLang="en-US" sz="2000" dirty="0">
                <a:latin typeface="Meiryo UI" panose="020B0604030504040204" pitchFamily="50" charset="-128"/>
                <a:ea typeface="Meiryo UI" panose="020B0604030504040204" pitchFamily="50" charset="-128"/>
              </a:rPr>
              <a:t>が考えられる。健康チェックの方法も電子機器による健康</a:t>
            </a:r>
            <a:endParaRPr lang="en-US" altLang="ja-JP" sz="20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チェックと</a:t>
            </a:r>
            <a:r>
              <a:rPr lang="ja-JP" altLang="en-US" sz="2000" b="1" dirty="0">
                <a:latin typeface="Meiryo UI" panose="020B0604030504040204" pitchFamily="50" charset="-128"/>
                <a:ea typeface="Meiryo UI" panose="020B0604030504040204" pitchFamily="50" charset="-128"/>
              </a:rPr>
              <a:t>自身のカラダを動かして体感するロコモチェックを組み合わせることで来場者の</a:t>
            </a:r>
            <a:endParaRPr lang="en-US" altLang="ja-JP" sz="2000" b="1" dirty="0">
              <a:latin typeface="Meiryo UI" panose="020B0604030504040204" pitchFamily="50" charset="-128"/>
              <a:ea typeface="Meiryo UI" panose="020B0604030504040204" pitchFamily="50" charset="-128"/>
            </a:endParaRPr>
          </a:p>
          <a:p>
            <a:pPr marL="0" indent="0">
              <a:buNone/>
            </a:pPr>
            <a:r>
              <a:rPr lang="ja-JP" altLang="en-US" sz="2000" b="1" dirty="0">
                <a:latin typeface="Meiryo UI" panose="020B0604030504040204" pitchFamily="50" charset="-128"/>
                <a:ea typeface="Meiryo UI" panose="020B0604030504040204" pitchFamily="50" charset="-128"/>
              </a:rPr>
              <a:t>関心を一層高められる</a:t>
            </a:r>
            <a:r>
              <a:rPr lang="ja-JP" altLang="en-US" sz="2000" dirty="0">
                <a:latin typeface="Meiryo UI" panose="020B0604030504040204" pitchFamily="50" charset="-128"/>
                <a:ea typeface="Meiryo UI" panose="020B0604030504040204" pitchFamily="50" charset="-128"/>
              </a:rPr>
              <a:t>と考え、色々な形を検討したい。</a:t>
            </a:r>
            <a:endParaRPr lang="en-US" altLang="ja-JP" sz="2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90831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A6AED25B-711D-47EB-963F-EC31A75A2EB1}"/>
              </a:ext>
            </a:extLst>
          </p:cNvPr>
          <p:cNvSpPr txBox="1"/>
          <p:nvPr/>
        </p:nvSpPr>
        <p:spPr>
          <a:xfrm>
            <a:off x="2982341" y="146624"/>
            <a:ext cx="2996895" cy="646331"/>
          </a:xfrm>
          <a:prstGeom prst="rect">
            <a:avLst/>
          </a:prstGeom>
          <a:noFill/>
        </p:spPr>
        <p:txBody>
          <a:bodyPr wrap="square" rtlCol="0">
            <a:spAutoFit/>
          </a:bodyPr>
          <a:lstStyle/>
          <a:p>
            <a:r>
              <a:rPr kumimoji="1" lang="ja-JP" altLang="en-US" sz="3600" b="1" dirty="0">
                <a:latin typeface="Meiryo UI" panose="020B0604030504040204" pitchFamily="50" charset="-128"/>
                <a:ea typeface="Meiryo UI" panose="020B0604030504040204" pitchFamily="50" charset="-128"/>
              </a:rPr>
              <a:t>①回答者属性</a:t>
            </a:r>
          </a:p>
        </p:txBody>
      </p:sp>
      <p:sp>
        <p:nvSpPr>
          <p:cNvPr id="8" name="テキスト ボックス 7">
            <a:extLst>
              <a:ext uri="{FF2B5EF4-FFF2-40B4-BE49-F238E27FC236}">
                <a16:creationId xmlns:a16="http://schemas.microsoft.com/office/drawing/2014/main" id="{12792EFF-6C90-478A-A993-27C5C28C7BC9}"/>
              </a:ext>
            </a:extLst>
          </p:cNvPr>
          <p:cNvSpPr txBox="1"/>
          <p:nvPr/>
        </p:nvSpPr>
        <p:spPr>
          <a:xfrm>
            <a:off x="2099387" y="792955"/>
            <a:ext cx="4945225" cy="646331"/>
          </a:xfrm>
          <a:prstGeom prst="rect">
            <a:avLst/>
          </a:prstGeom>
          <a:noFill/>
        </p:spPr>
        <p:txBody>
          <a:bodyPr wrap="square" rtlCol="0">
            <a:spAutoFit/>
          </a:bodyPr>
          <a:lstStyle/>
          <a:p>
            <a:r>
              <a:rPr kumimoji="1" lang="en-US" altLang="ja-JP" b="1" dirty="0">
                <a:latin typeface="Meiryo UI" panose="020B0604030504040204" pitchFamily="50" charset="-128"/>
                <a:ea typeface="Meiryo UI" panose="020B0604030504040204" pitchFamily="50" charset="-128"/>
              </a:rPr>
              <a:t>2</a:t>
            </a:r>
            <a:r>
              <a:rPr kumimoji="1" lang="ja-JP" altLang="en-US" b="1" dirty="0">
                <a:latin typeface="Meiryo UI" panose="020B0604030504040204" pitchFamily="50" charset="-128"/>
                <a:ea typeface="Meiryo UI" panose="020B0604030504040204" pitchFamily="50" charset="-128"/>
              </a:rPr>
              <a:t>ステップテストと立ち上がりテストを実際に体験した</a:t>
            </a:r>
            <a:r>
              <a:rPr kumimoji="1" lang="en-US" altLang="ja-JP" b="1" dirty="0">
                <a:latin typeface="Meiryo UI" panose="020B0604030504040204" pitchFamily="50" charset="-128"/>
                <a:ea typeface="Meiryo UI" panose="020B0604030504040204" pitchFamily="50" charset="-128"/>
              </a:rPr>
              <a:t>322</a:t>
            </a:r>
            <a:r>
              <a:rPr kumimoji="1" lang="ja-JP" altLang="en-US" b="1" dirty="0">
                <a:latin typeface="Meiryo UI" panose="020B0604030504040204" pitchFamily="50" charset="-128"/>
                <a:ea typeface="Meiryo UI" panose="020B0604030504040204" pitchFamily="50" charset="-128"/>
              </a:rPr>
              <a:t>名のうち</a:t>
            </a:r>
            <a:r>
              <a:rPr kumimoji="1" lang="en-US" altLang="ja-JP" b="1" dirty="0">
                <a:latin typeface="Meiryo UI" panose="020B0604030504040204" pitchFamily="50" charset="-128"/>
                <a:ea typeface="Meiryo UI" panose="020B0604030504040204" pitchFamily="50" charset="-128"/>
              </a:rPr>
              <a:t>306</a:t>
            </a:r>
            <a:r>
              <a:rPr kumimoji="1" lang="ja-JP" altLang="en-US" b="1" dirty="0">
                <a:latin typeface="Meiryo UI" panose="020B0604030504040204" pitchFamily="50" charset="-128"/>
                <a:ea typeface="Meiryo UI" panose="020B0604030504040204" pitchFamily="50" charset="-128"/>
              </a:rPr>
              <a:t>名から回答を得た。</a:t>
            </a:r>
          </a:p>
        </p:txBody>
      </p:sp>
      <p:sp>
        <p:nvSpPr>
          <p:cNvPr id="9" name="テキスト ボックス 8">
            <a:extLst>
              <a:ext uri="{FF2B5EF4-FFF2-40B4-BE49-F238E27FC236}">
                <a16:creationId xmlns:a16="http://schemas.microsoft.com/office/drawing/2014/main" id="{F3063BB3-612E-4173-B307-432C4D343E59}"/>
              </a:ext>
            </a:extLst>
          </p:cNvPr>
          <p:cNvSpPr txBox="1"/>
          <p:nvPr/>
        </p:nvSpPr>
        <p:spPr>
          <a:xfrm>
            <a:off x="741072" y="6121420"/>
            <a:ext cx="7997756" cy="646331"/>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今回のターゲットである薬剤師は</a:t>
            </a:r>
            <a:r>
              <a:rPr kumimoji="1" lang="en-US" altLang="ja-JP" b="1" dirty="0">
                <a:latin typeface="Meiryo UI" panose="020B0604030504040204" pitchFamily="50" charset="-128"/>
                <a:ea typeface="Meiryo UI" panose="020B0604030504040204" pitchFamily="50" charset="-128"/>
              </a:rPr>
              <a:t>36</a:t>
            </a:r>
            <a:r>
              <a:rPr kumimoji="1" lang="ja-JP" altLang="en-US" b="1" dirty="0">
                <a:latin typeface="Meiryo UI" panose="020B0604030504040204" pitchFamily="50" charset="-128"/>
                <a:ea typeface="Meiryo UI" panose="020B0604030504040204" pitchFamily="50" charset="-128"/>
              </a:rPr>
              <a:t>名（</a:t>
            </a:r>
            <a:r>
              <a:rPr kumimoji="1" lang="en-US" altLang="ja-JP" b="1" dirty="0">
                <a:latin typeface="Meiryo UI" panose="020B0604030504040204" pitchFamily="50" charset="-128"/>
                <a:ea typeface="Meiryo UI" panose="020B0604030504040204" pitchFamily="50" charset="-128"/>
              </a:rPr>
              <a:t>11.8</a:t>
            </a:r>
            <a:r>
              <a:rPr kumimoji="1" lang="ja-JP" altLang="en-US" b="1" dirty="0">
                <a:latin typeface="Meiryo UI" panose="020B0604030504040204" pitchFamily="50" charset="-128"/>
                <a:ea typeface="Meiryo UI" panose="020B0604030504040204" pitchFamily="50" charset="-128"/>
              </a:rPr>
              <a:t>％）、管理栄養士は</a:t>
            </a:r>
            <a:r>
              <a:rPr kumimoji="1" lang="en-US" altLang="ja-JP" b="1" dirty="0">
                <a:latin typeface="Meiryo UI" panose="020B0604030504040204" pitchFamily="50" charset="-128"/>
                <a:ea typeface="Meiryo UI" panose="020B0604030504040204" pitchFamily="50" charset="-128"/>
              </a:rPr>
              <a:t>8</a:t>
            </a:r>
            <a:r>
              <a:rPr kumimoji="1" lang="ja-JP" altLang="en-US" b="1" dirty="0">
                <a:latin typeface="Meiryo UI" panose="020B0604030504040204" pitchFamily="50" charset="-128"/>
                <a:ea typeface="Meiryo UI" panose="020B0604030504040204" pitchFamily="50" charset="-128"/>
              </a:rPr>
              <a:t>名（</a:t>
            </a:r>
            <a:r>
              <a:rPr kumimoji="1" lang="en-US" altLang="ja-JP" b="1" dirty="0">
                <a:latin typeface="Meiryo UI" panose="020B0604030504040204" pitchFamily="50" charset="-128"/>
                <a:ea typeface="Meiryo UI" panose="020B0604030504040204" pitchFamily="50" charset="-128"/>
              </a:rPr>
              <a:t>2.6</a:t>
            </a:r>
            <a:r>
              <a:rPr kumimoji="1" lang="ja-JP" altLang="en-US" b="1" dirty="0">
                <a:latin typeface="Meiryo UI" panose="020B0604030504040204" pitchFamily="50" charset="-128"/>
                <a:ea typeface="Meiryo UI" panose="020B0604030504040204" pitchFamily="50" charset="-128"/>
              </a:rPr>
              <a:t>％）と少なかった。</a:t>
            </a:r>
          </a:p>
        </p:txBody>
      </p:sp>
      <p:pic>
        <p:nvPicPr>
          <p:cNvPr id="14" name="図 13">
            <a:extLst>
              <a:ext uri="{FF2B5EF4-FFF2-40B4-BE49-F238E27FC236}">
                <a16:creationId xmlns:a16="http://schemas.microsoft.com/office/drawing/2014/main" id="{9A7C36AD-488C-432E-A4A0-066937F1FBAB}"/>
              </a:ext>
            </a:extLst>
          </p:cNvPr>
          <p:cNvPicPr>
            <a:picLocks noChangeAspect="1"/>
          </p:cNvPicPr>
          <p:nvPr/>
        </p:nvPicPr>
        <p:blipFill>
          <a:blip r:embed="rId2"/>
          <a:stretch>
            <a:fillRect/>
          </a:stretch>
        </p:blipFill>
        <p:spPr>
          <a:xfrm>
            <a:off x="4480789" y="1439286"/>
            <a:ext cx="4426080" cy="4682134"/>
          </a:xfrm>
          <a:prstGeom prst="rect">
            <a:avLst/>
          </a:prstGeom>
        </p:spPr>
      </p:pic>
      <p:pic>
        <p:nvPicPr>
          <p:cNvPr id="15" name="図 14">
            <a:extLst>
              <a:ext uri="{FF2B5EF4-FFF2-40B4-BE49-F238E27FC236}">
                <a16:creationId xmlns:a16="http://schemas.microsoft.com/office/drawing/2014/main" id="{2C562CFD-36C5-40C3-8688-5DAD6C980B01}"/>
              </a:ext>
            </a:extLst>
          </p:cNvPr>
          <p:cNvPicPr>
            <a:picLocks noChangeAspect="1"/>
          </p:cNvPicPr>
          <p:nvPr/>
        </p:nvPicPr>
        <p:blipFill>
          <a:blip r:embed="rId3"/>
          <a:stretch>
            <a:fillRect/>
          </a:stretch>
        </p:blipFill>
        <p:spPr>
          <a:xfrm>
            <a:off x="522498" y="1439286"/>
            <a:ext cx="3958290" cy="4289711"/>
          </a:xfrm>
          <a:prstGeom prst="rect">
            <a:avLst/>
          </a:prstGeom>
        </p:spPr>
      </p:pic>
    </p:spTree>
    <p:extLst>
      <p:ext uri="{BB962C8B-B14F-4D97-AF65-F5344CB8AC3E}">
        <p14:creationId xmlns:p14="http://schemas.microsoft.com/office/powerpoint/2010/main" val="116769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FC83EF-1295-4CC5-AADE-DD789874E389}"/>
              </a:ext>
            </a:extLst>
          </p:cNvPr>
          <p:cNvSpPr>
            <a:spLocks noGrp="1"/>
          </p:cNvSpPr>
          <p:nvPr>
            <p:ph type="title"/>
          </p:nvPr>
        </p:nvSpPr>
        <p:spPr>
          <a:xfrm>
            <a:off x="2376390" y="30764"/>
            <a:ext cx="4391219" cy="997143"/>
          </a:xfrm>
        </p:spPr>
        <p:txBody>
          <a:bodyPr/>
          <a:lstStyle/>
          <a:p>
            <a:r>
              <a:rPr kumimoji="1" lang="ja-JP" altLang="en-US" b="1" dirty="0">
                <a:latin typeface="Meiryo UI" panose="020B0604030504040204" pitchFamily="50" charset="-128"/>
                <a:ea typeface="Meiryo UI" panose="020B0604030504040204" pitchFamily="50" charset="-128"/>
              </a:rPr>
              <a:t>②アンケート結果</a:t>
            </a:r>
          </a:p>
        </p:txBody>
      </p:sp>
      <p:pic>
        <p:nvPicPr>
          <p:cNvPr id="4" name="図 3">
            <a:extLst>
              <a:ext uri="{FF2B5EF4-FFF2-40B4-BE49-F238E27FC236}">
                <a16:creationId xmlns:a16="http://schemas.microsoft.com/office/drawing/2014/main" id="{3CDE98B9-6046-4C36-A2E0-D0F4B922D275}"/>
              </a:ext>
            </a:extLst>
          </p:cNvPr>
          <p:cNvPicPr>
            <a:picLocks noChangeAspect="1"/>
          </p:cNvPicPr>
          <p:nvPr/>
        </p:nvPicPr>
        <p:blipFill>
          <a:blip r:embed="rId3"/>
          <a:stretch>
            <a:fillRect/>
          </a:stretch>
        </p:blipFill>
        <p:spPr>
          <a:xfrm>
            <a:off x="0" y="1027907"/>
            <a:ext cx="9111780" cy="4281211"/>
          </a:xfrm>
          <a:prstGeom prst="rect">
            <a:avLst/>
          </a:prstGeom>
        </p:spPr>
      </p:pic>
      <p:sp>
        <p:nvSpPr>
          <p:cNvPr id="5" name="正方形/長方形 4">
            <a:extLst>
              <a:ext uri="{FF2B5EF4-FFF2-40B4-BE49-F238E27FC236}">
                <a16:creationId xmlns:a16="http://schemas.microsoft.com/office/drawing/2014/main" id="{542247B3-19AD-4698-AD19-1ADAE88769F9}"/>
              </a:ext>
            </a:extLst>
          </p:cNvPr>
          <p:cNvSpPr/>
          <p:nvPr/>
        </p:nvSpPr>
        <p:spPr>
          <a:xfrm>
            <a:off x="778050" y="5659930"/>
            <a:ext cx="7555680" cy="646331"/>
          </a:xfrm>
          <a:prstGeom prst="rect">
            <a:avLst/>
          </a:prstGeom>
        </p:spPr>
        <p:txBody>
          <a:bodyPr wrap="square">
            <a:spAutoFit/>
          </a:bodyPr>
          <a:lstStyle/>
          <a:p>
            <a:pPr>
              <a:spcAft>
                <a:spcPts val="0"/>
              </a:spcAft>
            </a:pP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b="1"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b="1" kern="100" dirty="0">
                <a:latin typeface="Meiryo UI" panose="020B0604030504040204" pitchFamily="50" charset="-128"/>
                <a:ea typeface="Meiryo UI" panose="020B0604030504040204" pitchFamily="50" charset="-128"/>
                <a:cs typeface="Times New Roman" panose="02020603050405020304" pitchFamily="18" charset="0"/>
              </a:rPr>
              <a:t>単独でも実施してみたい</a:t>
            </a:r>
            <a:r>
              <a:rPr lang="ja-JP" altLang="en-US" b="1"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b="1"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b="1" kern="1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b="1" kern="100" dirty="0">
                <a:latin typeface="Meiryo UI" panose="020B0604030504040204" pitchFamily="50" charset="-128"/>
                <a:ea typeface="Meiryo UI" panose="020B0604030504040204" pitchFamily="50" charset="-128"/>
                <a:cs typeface="Times New Roman" panose="02020603050405020304" pitchFamily="18" charset="0"/>
              </a:rPr>
              <a:t>LC</a:t>
            </a:r>
            <a:r>
              <a:rPr lang="ja-JP" altLang="ja-JP" b="1" kern="100" dirty="0">
                <a:latin typeface="Meiryo UI" panose="020B0604030504040204" pitchFamily="50" charset="-128"/>
                <a:ea typeface="Meiryo UI" panose="020B0604030504040204" pitchFamily="50" charset="-128"/>
                <a:cs typeface="Times New Roman" panose="02020603050405020304" pitchFamily="18" charset="0"/>
              </a:rPr>
              <a:t>がいるなら実施してみたい</a:t>
            </a:r>
            <a:r>
              <a:rPr lang="ja-JP" altLang="en-US" b="1"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b="1" kern="100" dirty="0">
                <a:latin typeface="Meiryo UI" panose="020B0604030504040204" pitchFamily="50" charset="-128"/>
                <a:ea typeface="Meiryo UI" panose="020B0604030504040204" pitchFamily="50" charset="-128"/>
                <a:cs typeface="Times New Roman" panose="02020603050405020304" pitchFamily="18" charset="0"/>
              </a:rPr>
              <a:t>が</a:t>
            </a:r>
            <a:r>
              <a:rPr lang="ja-JP" altLang="en-US" b="1" kern="100" dirty="0">
                <a:latin typeface="Meiryo UI" panose="020B0604030504040204" pitchFamily="50" charset="-128"/>
                <a:ea typeface="Meiryo UI" panose="020B0604030504040204" pitchFamily="50" charset="-128"/>
                <a:cs typeface="Times New Roman" panose="02020603050405020304" pitchFamily="18" charset="0"/>
              </a:rPr>
              <a:t>約</a:t>
            </a:r>
            <a:r>
              <a:rPr lang="en-US" altLang="ja-JP" b="1" kern="100" dirty="0">
                <a:latin typeface="Meiryo UI" panose="020B0604030504040204" pitchFamily="50" charset="-128"/>
                <a:ea typeface="Meiryo UI" panose="020B0604030504040204" pitchFamily="50" charset="-128"/>
                <a:cs typeface="Times New Roman" panose="02020603050405020304" pitchFamily="18" charset="0"/>
              </a:rPr>
              <a:t>9</a:t>
            </a:r>
            <a:r>
              <a:rPr lang="ja-JP" altLang="ja-JP" b="1" kern="100" dirty="0">
                <a:latin typeface="Meiryo UI" panose="020B0604030504040204" pitchFamily="50" charset="-128"/>
                <a:ea typeface="Meiryo UI" panose="020B0604030504040204" pitchFamily="50" charset="-128"/>
                <a:cs typeface="Times New Roman" panose="02020603050405020304" pitchFamily="18" charset="0"/>
              </a:rPr>
              <a:t>割を占め</a:t>
            </a:r>
            <a:r>
              <a:rPr lang="ja-JP" altLang="en-US" b="1" kern="100" dirty="0">
                <a:latin typeface="Meiryo UI" panose="020B0604030504040204" pitchFamily="50" charset="-128"/>
                <a:ea typeface="Meiryo UI" panose="020B0604030504040204" pitchFamily="50" charset="-128"/>
                <a:cs typeface="Times New Roman" panose="02020603050405020304" pitchFamily="18" charset="0"/>
              </a:rPr>
              <a:t>た。</a:t>
            </a:r>
            <a:endParaRPr lang="en-US" altLang="ja-JP" b="1" kern="100" dirty="0">
              <a:latin typeface="Meiryo UI" panose="020B0604030504040204" pitchFamily="50" charset="-128"/>
              <a:ea typeface="Meiryo UI" panose="020B0604030504040204" pitchFamily="50" charset="-128"/>
              <a:cs typeface="Times New Roman" panose="02020603050405020304" pitchFamily="18" charset="0"/>
            </a:endParaRPr>
          </a:p>
          <a:p>
            <a:pPr>
              <a:spcAft>
                <a:spcPts val="0"/>
              </a:spcAft>
            </a:pPr>
            <a:r>
              <a:rPr lang="ja-JP" altLang="en-US" b="1"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b="1" kern="100" dirty="0">
                <a:latin typeface="Meiryo UI" panose="020B0604030504040204" pitchFamily="50" charset="-128"/>
                <a:ea typeface="Meiryo UI" panose="020B0604030504040204" pitchFamily="50" charset="-128"/>
                <a:cs typeface="Times New Roman" panose="02020603050405020304" pitchFamily="18" charset="0"/>
              </a:rPr>
              <a:t>ロコモに関する健康サポート活動について関心の高さが窺え</a:t>
            </a:r>
            <a:r>
              <a:rPr lang="ja-JP" altLang="en-US" b="1" kern="100" dirty="0">
                <a:latin typeface="Meiryo UI" panose="020B0604030504040204" pitchFamily="50" charset="-128"/>
                <a:ea typeface="Meiryo UI" panose="020B0604030504040204" pitchFamily="50" charset="-128"/>
                <a:cs typeface="Times New Roman" panose="02020603050405020304" pitchFamily="18" charset="0"/>
              </a:rPr>
              <a:t>た</a:t>
            </a:r>
            <a:r>
              <a:rPr lang="ja-JP" altLang="ja-JP" b="1" kern="100" dirty="0">
                <a:latin typeface="Meiryo UI" panose="020B0604030504040204" pitchFamily="50" charset="-128"/>
                <a:ea typeface="Meiryo UI" panose="020B0604030504040204" pitchFamily="50" charset="-128"/>
                <a:cs typeface="Times New Roman" panose="02020603050405020304" pitchFamily="18" charset="0"/>
              </a:rPr>
              <a:t>。</a:t>
            </a:r>
          </a:p>
        </p:txBody>
      </p:sp>
      <p:sp>
        <p:nvSpPr>
          <p:cNvPr id="3" name="テキスト ボックス 2">
            <a:extLst>
              <a:ext uri="{FF2B5EF4-FFF2-40B4-BE49-F238E27FC236}">
                <a16:creationId xmlns:a16="http://schemas.microsoft.com/office/drawing/2014/main" id="{56F7BE5D-F478-47B5-840C-2354BD8F1B16}"/>
              </a:ext>
            </a:extLst>
          </p:cNvPr>
          <p:cNvSpPr txBox="1"/>
          <p:nvPr/>
        </p:nvSpPr>
        <p:spPr>
          <a:xfrm>
            <a:off x="7912359" y="447869"/>
            <a:ext cx="615821" cy="580038"/>
          </a:xfrm>
          <a:prstGeom prst="rect">
            <a:avLst/>
          </a:prstGeom>
          <a:noFill/>
        </p:spPr>
        <p:txBody>
          <a:bodyPr wrap="square" rtlCol="0">
            <a:spAutoFit/>
          </a:bodyPr>
          <a:lstStyle/>
          <a:p>
            <a:endParaRPr kumimoji="1" lang="ja-JP" altLang="en-US" dirty="0"/>
          </a:p>
        </p:txBody>
      </p:sp>
      <p:sp>
        <p:nvSpPr>
          <p:cNvPr id="6" name="テキスト ボックス 5">
            <a:extLst>
              <a:ext uri="{FF2B5EF4-FFF2-40B4-BE49-F238E27FC236}">
                <a16:creationId xmlns:a16="http://schemas.microsoft.com/office/drawing/2014/main" id="{B26C2441-B249-4B99-A9AD-133C8E00594C}"/>
              </a:ext>
            </a:extLst>
          </p:cNvPr>
          <p:cNvSpPr txBox="1"/>
          <p:nvPr/>
        </p:nvSpPr>
        <p:spPr>
          <a:xfrm>
            <a:off x="8052318" y="2345930"/>
            <a:ext cx="802433" cy="369332"/>
          </a:xfrm>
          <a:prstGeom prst="rect">
            <a:avLst/>
          </a:prstGeom>
          <a:noFill/>
        </p:spPr>
        <p:txBody>
          <a:bodyPr wrap="square" rtlCol="0">
            <a:spAutoFit/>
          </a:bodyPr>
          <a:lstStyle/>
          <a:p>
            <a:r>
              <a:rPr kumimoji="1" lang="en-US" altLang="ja-JP" b="1" dirty="0">
                <a:latin typeface="Meiryo UI" panose="020B0604030504040204" pitchFamily="50" charset="-128"/>
                <a:ea typeface="Meiryo UI" panose="020B0604030504040204" pitchFamily="50" charset="-128"/>
              </a:rPr>
              <a:t>137</a:t>
            </a:r>
            <a:endParaRPr kumimoji="1" lang="ja-JP" altLang="en-US" b="1"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CE63D059-DA75-4A36-BF44-CC4646946AF2}"/>
              </a:ext>
            </a:extLst>
          </p:cNvPr>
          <p:cNvSpPr txBox="1"/>
          <p:nvPr/>
        </p:nvSpPr>
        <p:spPr>
          <a:xfrm>
            <a:off x="8052318" y="2769924"/>
            <a:ext cx="802433" cy="369332"/>
          </a:xfrm>
          <a:prstGeom prst="rect">
            <a:avLst/>
          </a:prstGeom>
          <a:noFill/>
        </p:spPr>
        <p:txBody>
          <a:bodyPr wrap="square" rtlCol="0">
            <a:spAutoFit/>
          </a:bodyPr>
          <a:lstStyle/>
          <a:p>
            <a:r>
              <a:rPr kumimoji="1" lang="en-US" altLang="ja-JP" b="1" dirty="0">
                <a:latin typeface="Meiryo UI" panose="020B0604030504040204" pitchFamily="50" charset="-128"/>
                <a:ea typeface="Meiryo UI" panose="020B0604030504040204" pitchFamily="50" charset="-128"/>
              </a:rPr>
              <a:t>142</a:t>
            </a:r>
            <a:endParaRPr kumimoji="1" lang="ja-JP" altLang="en-US" b="1"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30657C2F-3414-4E2D-B200-7F5C9C7C34B1}"/>
              </a:ext>
            </a:extLst>
          </p:cNvPr>
          <p:cNvSpPr txBox="1"/>
          <p:nvPr/>
        </p:nvSpPr>
        <p:spPr>
          <a:xfrm>
            <a:off x="8180831" y="3130969"/>
            <a:ext cx="615821" cy="369332"/>
          </a:xfrm>
          <a:prstGeom prst="rect">
            <a:avLst/>
          </a:prstGeom>
          <a:noFill/>
        </p:spPr>
        <p:txBody>
          <a:bodyPr wrap="square" rtlCol="0">
            <a:spAutoFit/>
          </a:bodyPr>
          <a:lstStyle/>
          <a:p>
            <a:r>
              <a:rPr kumimoji="1" lang="en-US" altLang="ja-JP" b="1" dirty="0">
                <a:latin typeface="Meiryo UI" panose="020B0604030504040204" pitchFamily="50" charset="-128"/>
                <a:ea typeface="Meiryo UI" panose="020B0604030504040204" pitchFamily="50" charset="-128"/>
              </a:rPr>
              <a:t>10</a:t>
            </a:r>
            <a:endParaRPr kumimoji="1" lang="ja-JP" altLang="en-US" b="1"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14C9E39F-EDF9-4B74-A193-D6C5AF3DD9D0}"/>
              </a:ext>
            </a:extLst>
          </p:cNvPr>
          <p:cNvSpPr txBox="1"/>
          <p:nvPr/>
        </p:nvSpPr>
        <p:spPr>
          <a:xfrm>
            <a:off x="8315066" y="3474641"/>
            <a:ext cx="347349" cy="369332"/>
          </a:xfrm>
          <a:prstGeom prst="rect">
            <a:avLst/>
          </a:prstGeom>
          <a:noFill/>
        </p:spPr>
        <p:txBody>
          <a:bodyPr wrap="square" rtlCol="0">
            <a:spAutoFit/>
          </a:bodyPr>
          <a:lstStyle/>
          <a:p>
            <a:r>
              <a:rPr kumimoji="1" lang="en-US" altLang="ja-JP" b="1" dirty="0">
                <a:latin typeface="Meiryo UI" panose="020B0604030504040204" pitchFamily="50" charset="-128"/>
                <a:ea typeface="Meiryo UI" panose="020B0604030504040204" pitchFamily="50" charset="-128"/>
              </a:rPr>
              <a:t>2</a:t>
            </a:r>
            <a:endParaRPr kumimoji="1" lang="ja-JP" altLang="en-US" b="1"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BB85A521-FCD5-4EAE-A080-01F445226480}"/>
              </a:ext>
            </a:extLst>
          </p:cNvPr>
          <p:cNvSpPr txBox="1"/>
          <p:nvPr/>
        </p:nvSpPr>
        <p:spPr>
          <a:xfrm>
            <a:off x="8180831" y="3810026"/>
            <a:ext cx="541178" cy="369332"/>
          </a:xfrm>
          <a:prstGeom prst="rect">
            <a:avLst/>
          </a:prstGeom>
          <a:noFill/>
        </p:spPr>
        <p:txBody>
          <a:bodyPr wrap="square" rtlCol="0">
            <a:spAutoFit/>
          </a:bodyPr>
          <a:lstStyle/>
          <a:p>
            <a:r>
              <a:rPr kumimoji="1" lang="en-US" altLang="ja-JP" b="1" dirty="0">
                <a:latin typeface="Meiryo UI" panose="020B0604030504040204" pitchFamily="50" charset="-128"/>
                <a:ea typeface="Meiryo UI" panose="020B0604030504040204" pitchFamily="50" charset="-128"/>
              </a:rPr>
              <a:t>15</a:t>
            </a:r>
            <a:endParaRPr kumimoji="1" lang="ja-JP" altLang="en-US" b="1"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8D541265-D016-4F1C-A97C-7891257C7AAC}"/>
              </a:ext>
            </a:extLst>
          </p:cNvPr>
          <p:cNvSpPr txBox="1"/>
          <p:nvPr/>
        </p:nvSpPr>
        <p:spPr>
          <a:xfrm>
            <a:off x="7104915" y="112484"/>
            <a:ext cx="1894806" cy="677108"/>
          </a:xfrm>
          <a:prstGeom prst="rect">
            <a:avLst/>
          </a:prstGeom>
          <a:solidFill>
            <a:srgbClr val="002060"/>
          </a:solidFill>
        </p:spPr>
        <p:txBody>
          <a:bodyPr wrap="square" rtlCol="0">
            <a:spAutoFit/>
          </a:bodyPr>
          <a:lstStyle/>
          <a:p>
            <a:r>
              <a:rPr kumimoji="1" lang="ja-JP" altLang="en-US" sz="2000" b="1" dirty="0">
                <a:solidFill>
                  <a:schemeClr val="bg1"/>
                </a:solidFill>
                <a:latin typeface="Meiryo UI" panose="020B0604030504040204" pitchFamily="50" charset="-128"/>
                <a:ea typeface="Meiryo UI" panose="020B0604030504040204" pitchFamily="50" charset="-128"/>
              </a:rPr>
              <a:t>業態別回答数</a:t>
            </a:r>
            <a:endParaRPr kumimoji="1" lang="en-US" altLang="ja-JP" sz="2000" b="1" dirty="0">
              <a:solidFill>
                <a:schemeClr val="bg1"/>
              </a:solidFill>
              <a:latin typeface="Meiryo UI" panose="020B0604030504040204" pitchFamily="50" charset="-128"/>
              <a:ea typeface="Meiryo UI" panose="020B0604030504040204" pitchFamily="50" charset="-128"/>
            </a:endParaRPr>
          </a:p>
          <a:p>
            <a:r>
              <a:rPr kumimoji="1" lang="ja-JP" altLang="en-US" b="1" dirty="0">
                <a:solidFill>
                  <a:schemeClr val="bg1"/>
                </a:solidFill>
                <a:latin typeface="Meiryo UI" panose="020B0604030504040204" pitchFamily="50" charset="-128"/>
                <a:ea typeface="Meiryo UI" panose="020B0604030504040204" pitchFamily="50" charset="-128"/>
              </a:rPr>
              <a:t>ｎ</a:t>
            </a:r>
            <a:r>
              <a:rPr kumimoji="1" lang="en-US" altLang="ja-JP" b="1" dirty="0">
                <a:solidFill>
                  <a:schemeClr val="bg1"/>
                </a:solidFill>
                <a:latin typeface="Meiryo UI" panose="020B0604030504040204" pitchFamily="50" charset="-128"/>
                <a:ea typeface="Meiryo UI" panose="020B0604030504040204" pitchFamily="50" charset="-128"/>
              </a:rPr>
              <a:t>=306</a:t>
            </a:r>
            <a:endParaRPr kumimoji="1" lang="ja-JP" altLang="en-US" sz="24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02763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2B28FCA5-BB8B-4666-AF25-58C3FE5FC126}"/>
              </a:ext>
            </a:extLst>
          </p:cNvPr>
          <p:cNvPicPr>
            <a:picLocks noChangeAspect="1"/>
          </p:cNvPicPr>
          <p:nvPr/>
        </p:nvPicPr>
        <p:blipFill>
          <a:blip r:embed="rId2"/>
          <a:stretch>
            <a:fillRect/>
          </a:stretch>
        </p:blipFill>
        <p:spPr>
          <a:xfrm>
            <a:off x="4541" y="615821"/>
            <a:ext cx="9139459" cy="4490256"/>
          </a:xfrm>
          <a:prstGeom prst="rect">
            <a:avLst/>
          </a:prstGeom>
        </p:spPr>
      </p:pic>
      <p:sp>
        <p:nvSpPr>
          <p:cNvPr id="5" name="正方形/長方形 4">
            <a:extLst>
              <a:ext uri="{FF2B5EF4-FFF2-40B4-BE49-F238E27FC236}">
                <a16:creationId xmlns:a16="http://schemas.microsoft.com/office/drawing/2014/main" id="{62B19987-7CD4-4D00-B7F8-493DEC016559}"/>
              </a:ext>
            </a:extLst>
          </p:cNvPr>
          <p:cNvSpPr/>
          <p:nvPr/>
        </p:nvSpPr>
        <p:spPr>
          <a:xfrm>
            <a:off x="419876" y="5465367"/>
            <a:ext cx="8640146" cy="923330"/>
          </a:xfrm>
          <a:prstGeom prst="rect">
            <a:avLst/>
          </a:prstGeom>
        </p:spPr>
        <p:txBody>
          <a:bodyPr wrap="square">
            <a:spAutoFit/>
          </a:bodyPr>
          <a:lstStyle/>
          <a:p>
            <a:r>
              <a:rPr lang="ja-JP" altLang="en-US" b="1" dirty="0">
                <a:latin typeface="Meiryo UI" panose="020B0604030504040204" pitchFamily="50" charset="-128"/>
                <a:ea typeface="Meiryo UI" panose="020B0604030504040204" pitchFamily="50" charset="-128"/>
              </a:rPr>
              <a:t>健サポ活動を行う際に特に必要とする情報として、</a:t>
            </a:r>
            <a:endParaRPr lang="en-US" altLang="ja-JP" b="1" dirty="0">
              <a:latin typeface="Meiryo UI" panose="020B0604030504040204" pitchFamily="50" charset="-128"/>
              <a:ea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rPr>
              <a:t>メインに実施したロコモチェックが最も多かった。</a:t>
            </a:r>
            <a:endParaRPr lang="en-US" altLang="ja-JP" b="1" dirty="0">
              <a:latin typeface="Meiryo UI" panose="020B0604030504040204" pitchFamily="50" charset="-128"/>
              <a:ea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rPr>
              <a:t>ロコモ・フレイル・サルコペニアの説明を必要とすると回答した方もロコトレと同程度に存在した。</a:t>
            </a:r>
          </a:p>
        </p:txBody>
      </p:sp>
      <p:sp>
        <p:nvSpPr>
          <p:cNvPr id="6" name="テキスト ボックス 5">
            <a:extLst>
              <a:ext uri="{FF2B5EF4-FFF2-40B4-BE49-F238E27FC236}">
                <a16:creationId xmlns:a16="http://schemas.microsoft.com/office/drawing/2014/main" id="{7B2B03D9-68A6-4307-A24D-F78B1394A1EE}"/>
              </a:ext>
            </a:extLst>
          </p:cNvPr>
          <p:cNvSpPr txBox="1"/>
          <p:nvPr/>
        </p:nvSpPr>
        <p:spPr>
          <a:xfrm>
            <a:off x="8341567" y="2076553"/>
            <a:ext cx="802433" cy="369332"/>
          </a:xfrm>
          <a:prstGeom prst="rect">
            <a:avLst/>
          </a:prstGeom>
          <a:noFill/>
        </p:spPr>
        <p:txBody>
          <a:bodyPr wrap="square" rtlCol="0">
            <a:spAutoFit/>
          </a:bodyPr>
          <a:lstStyle/>
          <a:p>
            <a:r>
              <a:rPr kumimoji="1" lang="en-US" altLang="ja-JP" b="1" dirty="0">
                <a:latin typeface="Meiryo UI" panose="020B0604030504040204" pitchFamily="50" charset="-128"/>
                <a:ea typeface="Meiryo UI" panose="020B0604030504040204" pitchFamily="50" charset="-128"/>
              </a:rPr>
              <a:t>84</a:t>
            </a:r>
            <a:endParaRPr kumimoji="1" lang="ja-JP" altLang="en-US" b="1"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F003432C-117B-4A20-93C5-410175ED230A}"/>
              </a:ext>
            </a:extLst>
          </p:cNvPr>
          <p:cNvSpPr txBox="1"/>
          <p:nvPr/>
        </p:nvSpPr>
        <p:spPr>
          <a:xfrm>
            <a:off x="8257589" y="2596062"/>
            <a:ext cx="802433" cy="369332"/>
          </a:xfrm>
          <a:prstGeom prst="rect">
            <a:avLst/>
          </a:prstGeom>
          <a:noFill/>
        </p:spPr>
        <p:txBody>
          <a:bodyPr wrap="square" rtlCol="0">
            <a:spAutoFit/>
          </a:bodyPr>
          <a:lstStyle/>
          <a:p>
            <a:r>
              <a:rPr kumimoji="1" lang="en-US" altLang="ja-JP" b="1" dirty="0">
                <a:latin typeface="Meiryo UI" panose="020B0604030504040204" pitchFamily="50" charset="-128"/>
                <a:ea typeface="Meiryo UI" panose="020B0604030504040204" pitchFamily="50" charset="-128"/>
              </a:rPr>
              <a:t>150</a:t>
            </a:r>
            <a:endParaRPr kumimoji="1" lang="ja-JP" altLang="en-US" b="1"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DBF9402C-E289-4615-B14F-D7CC1D21021E}"/>
              </a:ext>
            </a:extLst>
          </p:cNvPr>
          <p:cNvSpPr txBox="1"/>
          <p:nvPr/>
        </p:nvSpPr>
        <p:spPr>
          <a:xfrm>
            <a:off x="8337026" y="3081082"/>
            <a:ext cx="802433" cy="369332"/>
          </a:xfrm>
          <a:prstGeom prst="rect">
            <a:avLst/>
          </a:prstGeom>
          <a:noFill/>
        </p:spPr>
        <p:txBody>
          <a:bodyPr wrap="square" rtlCol="0">
            <a:spAutoFit/>
          </a:bodyPr>
          <a:lstStyle/>
          <a:p>
            <a:r>
              <a:rPr kumimoji="1" lang="en-US" altLang="ja-JP" b="1" dirty="0">
                <a:latin typeface="Meiryo UI" panose="020B0604030504040204" pitchFamily="50" charset="-128"/>
                <a:ea typeface="Meiryo UI" panose="020B0604030504040204" pitchFamily="50" charset="-128"/>
              </a:rPr>
              <a:t>68</a:t>
            </a:r>
            <a:endParaRPr kumimoji="1" lang="ja-JP" altLang="en-US" b="1"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178CCE52-4DBE-47C9-8FFE-E92035ADC167}"/>
              </a:ext>
            </a:extLst>
          </p:cNvPr>
          <p:cNvSpPr txBox="1"/>
          <p:nvPr/>
        </p:nvSpPr>
        <p:spPr>
          <a:xfrm>
            <a:off x="8337025" y="3591315"/>
            <a:ext cx="802433" cy="369332"/>
          </a:xfrm>
          <a:prstGeom prst="rect">
            <a:avLst/>
          </a:prstGeom>
          <a:noFill/>
        </p:spPr>
        <p:txBody>
          <a:bodyPr wrap="square" rtlCol="0">
            <a:spAutoFit/>
          </a:bodyPr>
          <a:lstStyle/>
          <a:p>
            <a:r>
              <a:rPr kumimoji="1" lang="en-US" altLang="ja-JP" b="1" dirty="0">
                <a:latin typeface="Meiryo UI" panose="020B0604030504040204" pitchFamily="50" charset="-128"/>
                <a:ea typeface="Meiryo UI" panose="020B0604030504040204" pitchFamily="50" charset="-128"/>
              </a:rPr>
              <a:t>20</a:t>
            </a:r>
            <a:endParaRPr kumimoji="1" lang="ja-JP" altLang="en-US" b="1"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964DF110-4A7E-4B50-9D1B-D95E3F19C0E8}"/>
              </a:ext>
            </a:extLst>
          </p:cNvPr>
          <p:cNvSpPr txBox="1"/>
          <p:nvPr/>
        </p:nvSpPr>
        <p:spPr>
          <a:xfrm>
            <a:off x="7212561" y="116825"/>
            <a:ext cx="1847461" cy="677108"/>
          </a:xfrm>
          <a:prstGeom prst="rect">
            <a:avLst/>
          </a:prstGeom>
          <a:solidFill>
            <a:srgbClr val="002060"/>
          </a:solidFill>
        </p:spPr>
        <p:txBody>
          <a:bodyPr wrap="square" rtlCol="0">
            <a:spAutoFit/>
          </a:bodyPr>
          <a:lstStyle/>
          <a:p>
            <a:r>
              <a:rPr kumimoji="1" lang="ja-JP" altLang="en-US" sz="2000" b="1" dirty="0">
                <a:solidFill>
                  <a:schemeClr val="bg1"/>
                </a:solidFill>
                <a:latin typeface="Meiryo UI" panose="020B0604030504040204" pitchFamily="50" charset="-128"/>
                <a:ea typeface="Meiryo UI" panose="020B0604030504040204" pitchFamily="50" charset="-128"/>
              </a:rPr>
              <a:t>業態別回答数</a:t>
            </a:r>
            <a:endParaRPr kumimoji="1" lang="en-US" altLang="ja-JP" sz="2000" b="1" dirty="0">
              <a:solidFill>
                <a:schemeClr val="bg1"/>
              </a:solidFill>
              <a:latin typeface="Meiryo UI" panose="020B0604030504040204" pitchFamily="50" charset="-128"/>
              <a:ea typeface="Meiryo UI" panose="020B0604030504040204" pitchFamily="50" charset="-128"/>
            </a:endParaRPr>
          </a:p>
          <a:p>
            <a:r>
              <a:rPr kumimoji="1" lang="ja-JP" altLang="en-US" b="1" dirty="0">
                <a:solidFill>
                  <a:schemeClr val="bg1"/>
                </a:solidFill>
                <a:latin typeface="Meiryo UI" panose="020B0604030504040204" pitchFamily="50" charset="-128"/>
                <a:ea typeface="Meiryo UI" panose="020B0604030504040204" pitchFamily="50" charset="-128"/>
              </a:rPr>
              <a:t>ｎ</a:t>
            </a:r>
            <a:r>
              <a:rPr kumimoji="1" lang="en-US" altLang="ja-JP" b="1" dirty="0">
                <a:solidFill>
                  <a:schemeClr val="bg1"/>
                </a:solidFill>
                <a:latin typeface="Meiryo UI" panose="020B0604030504040204" pitchFamily="50" charset="-128"/>
                <a:ea typeface="Meiryo UI" panose="020B0604030504040204" pitchFamily="50" charset="-128"/>
              </a:rPr>
              <a:t>=306</a:t>
            </a:r>
            <a:endParaRPr kumimoji="1" lang="ja-JP" altLang="en-US" sz="24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78818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BB8AB1CE-F446-40A6-941B-37B2B0AE146A}"/>
              </a:ext>
            </a:extLst>
          </p:cNvPr>
          <p:cNvPicPr>
            <a:picLocks noChangeAspect="1"/>
          </p:cNvPicPr>
          <p:nvPr/>
        </p:nvPicPr>
        <p:blipFill>
          <a:blip r:embed="rId2"/>
          <a:stretch>
            <a:fillRect/>
          </a:stretch>
        </p:blipFill>
        <p:spPr>
          <a:xfrm>
            <a:off x="15853" y="0"/>
            <a:ext cx="9128147" cy="5486600"/>
          </a:xfrm>
          <a:prstGeom prst="rect">
            <a:avLst/>
          </a:prstGeom>
        </p:spPr>
      </p:pic>
      <p:sp>
        <p:nvSpPr>
          <p:cNvPr id="5" name="正方形/長方形 4">
            <a:extLst>
              <a:ext uri="{FF2B5EF4-FFF2-40B4-BE49-F238E27FC236}">
                <a16:creationId xmlns:a16="http://schemas.microsoft.com/office/drawing/2014/main" id="{D6DC64E4-36B3-4127-AB00-517C468A97A6}"/>
              </a:ext>
            </a:extLst>
          </p:cNvPr>
          <p:cNvSpPr/>
          <p:nvPr/>
        </p:nvSpPr>
        <p:spPr>
          <a:xfrm>
            <a:off x="1103344" y="5886946"/>
            <a:ext cx="7557796" cy="369332"/>
          </a:xfrm>
          <a:prstGeom prst="rect">
            <a:avLst/>
          </a:prstGeom>
        </p:spPr>
        <p:txBody>
          <a:bodyPr wrap="square">
            <a:spAutoFit/>
          </a:bodyPr>
          <a:lstStyle/>
          <a:p>
            <a:pPr algn="just">
              <a:spcAft>
                <a:spcPts val="0"/>
              </a:spcAft>
            </a:pP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b="1" kern="100" dirty="0">
                <a:latin typeface="Meiryo UI" panose="020B0604030504040204" pitchFamily="50" charset="-128"/>
                <a:ea typeface="Meiryo UI" panose="020B0604030504040204" pitchFamily="50" charset="-128"/>
                <a:cs typeface="Times New Roman" panose="02020603050405020304" pitchFamily="18" charset="0"/>
              </a:rPr>
              <a:t>ロコモコーディネーター制度については</a:t>
            </a:r>
            <a:r>
              <a:rPr lang="en-US" altLang="ja-JP" b="1" kern="100" dirty="0">
                <a:latin typeface="Meiryo UI" panose="020B0604030504040204" pitchFamily="50" charset="-128"/>
                <a:ea typeface="Meiryo UI" panose="020B0604030504040204" pitchFamily="50" charset="-128"/>
                <a:cs typeface="Times New Roman" panose="02020603050405020304" pitchFamily="18" charset="0"/>
              </a:rPr>
              <a:t>56.2</a:t>
            </a:r>
            <a:r>
              <a:rPr lang="ja-JP" altLang="ja-JP" b="1" kern="100" dirty="0">
                <a:latin typeface="Meiryo UI" panose="020B0604030504040204" pitchFamily="50" charset="-128"/>
                <a:ea typeface="Meiryo UI" panose="020B0604030504040204" pitchFamily="50" charset="-128"/>
                <a:cs typeface="Times New Roman" panose="02020603050405020304" pitchFamily="18" charset="0"/>
              </a:rPr>
              <a:t>％が興味あ</a:t>
            </a:r>
            <a:r>
              <a:rPr lang="ja-JP" altLang="en-US" b="1" kern="100" dirty="0">
                <a:latin typeface="Meiryo UI" panose="020B0604030504040204" pitchFamily="50" charset="-128"/>
                <a:ea typeface="Meiryo UI" panose="020B0604030504040204" pitchFamily="50" charset="-128"/>
                <a:cs typeface="Times New Roman" panose="02020603050405020304" pitchFamily="18" charset="0"/>
              </a:rPr>
              <a:t>り</a:t>
            </a:r>
            <a:r>
              <a:rPr lang="ja-JP" altLang="ja-JP" b="1" kern="100" dirty="0">
                <a:latin typeface="Meiryo UI" panose="020B0604030504040204" pitchFamily="50" charset="-128"/>
                <a:ea typeface="Meiryo UI" panose="020B0604030504040204" pitchFamily="50" charset="-128"/>
                <a:cs typeface="Times New Roman" panose="02020603050405020304" pitchFamily="18" charset="0"/>
              </a:rPr>
              <a:t>と回答した。</a:t>
            </a:r>
          </a:p>
        </p:txBody>
      </p:sp>
      <p:sp>
        <p:nvSpPr>
          <p:cNvPr id="6" name="テキスト ボックス 5">
            <a:extLst>
              <a:ext uri="{FF2B5EF4-FFF2-40B4-BE49-F238E27FC236}">
                <a16:creationId xmlns:a16="http://schemas.microsoft.com/office/drawing/2014/main" id="{1E6AFC15-CF8A-45D8-8533-8E753C3A9673}"/>
              </a:ext>
            </a:extLst>
          </p:cNvPr>
          <p:cNvSpPr txBox="1"/>
          <p:nvPr/>
        </p:nvSpPr>
        <p:spPr>
          <a:xfrm>
            <a:off x="8089641" y="1821621"/>
            <a:ext cx="802433" cy="369332"/>
          </a:xfrm>
          <a:prstGeom prst="rect">
            <a:avLst/>
          </a:prstGeom>
          <a:noFill/>
        </p:spPr>
        <p:txBody>
          <a:bodyPr wrap="square" rtlCol="0">
            <a:spAutoFit/>
          </a:bodyPr>
          <a:lstStyle/>
          <a:p>
            <a:r>
              <a:rPr kumimoji="1" lang="en-US" altLang="ja-JP" b="1" dirty="0">
                <a:latin typeface="Meiryo UI" panose="020B0604030504040204" pitchFamily="50" charset="-128"/>
                <a:ea typeface="Meiryo UI" panose="020B0604030504040204" pitchFamily="50" charset="-128"/>
              </a:rPr>
              <a:t>172</a:t>
            </a:r>
            <a:endParaRPr kumimoji="1" lang="ja-JP" altLang="en-US" b="1"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0615D746-17AA-4A76-9384-46484A63CC97}"/>
              </a:ext>
            </a:extLst>
          </p:cNvPr>
          <p:cNvSpPr txBox="1"/>
          <p:nvPr/>
        </p:nvSpPr>
        <p:spPr>
          <a:xfrm>
            <a:off x="8224934" y="2470822"/>
            <a:ext cx="531846" cy="369332"/>
          </a:xfrm>
          <a:prstGeom prst="rect">
            <a:avLst/>
          </a:prstGeom>
          <a:noFill/>
        </p:spPr>
        <p:txBody>
          <a:bodyPr wrap="square" rtlCol="0">
            <a:spAutoFit/>
          </a:bodyPr>
          <a:lstStyle/>
          <a:p>
            <a:r>
              <a:rPr kumimoji="1" lang="en-US" altLang="ja-JP" b="1" dirty="0">
                <a:latin typeface="Meiryo UI" panose="020B0604030504040204" pitchFamily="50" charset="-128"/>
                <a:ea typeface="Meiryo UI" panose="020B0604030504040204" pitchFamily="50" charset="-128"/>
              </a:rPr>
              <a:t>97</a:t>
            </a:r>
            <a:endParaRPr kumimoji="1" lang="ja-JP" altLang="en-US" b="1"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A0FF469D-6C2D-407E-974C-368E520C0B31}"/>
              </a:ext>
            </a:extLst>
          </p:cNvPr>
          <p:cNvSpPr txBox="1"/>
          <p:nvPr/>
        </p:nvSpPr>
        <p:spPr>
          <a:xfrm>
            <a:off x="8360226" y="3100566"/>
            <a:ext cx="396554" cy="369332"/>
          </a:xfrm>
          <a:prstGeom prst="rect">
            <a:avLst/>
          </a:prstGeom>
          <a:noFill/>
        </p:spPr>
        <p:txBody>
          <a:bodyPr wrap="square" rtlCol="0">
            <a:spAutoFit/>
          </a:bodyPr>
          <a:lstStyle/>
          <a:p>
            <a:r>
              <a:rPr kumimoji="1" lang="en-US" altLang="ja-JP" b="1" dirty="0">
                <a:latin typeface="Meiryo UI" panose="020B0604030504040204" pitchFamily="50" charset="-128"/>
                <a:ea typeface="Meiryo UI" panose="020B0604030504040204" pitchFamily="50" charset="-128"/>
              </a:rPr>
              <a:t>9</a:t>
            </a:r>
            <a:endParaRPr kumimoji="1" lang="ja-JP" altLang="en-US" b="1"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6502658C-CBAB-4C67-8838-B0563831D7FF}"/>
              </a:ext>
            </a:extLst>
          </p:cNvPr>
          <p:cNvSpPr txBox="1"/>
          <p:nvPr/>
        </p:nvSpPr>
        <p:spPr>
          <a:xfrm>
            <a:off x="8199273" y="3730310"/>
            <a:ext cx="531847" cy="369332"/>
          </a:xfrm>
          <a:prstGeom prst="rect">
            <a:avLst/>
          </a:prstGeom>
          <a:noFill/>
        </p:spPr>
        <p:txBody>
          <a:bodyPr wrap="square" rtlCol="0">
            <a:spAutoFit/>
          </a:bodyPr>
          <a:lstStyle/>
          <a:p>
            <a:r>
              <a:rPr kumimoji="1" lang="en-US" altLang="ja-JP" b="1" dirty="0">
                <a:latin typeface="Meiryo UI" panose="020B0604030504040204" pitchFamily="50" charset="-128"/>
                <a:ea typeface="Meiryo UI" panose="020B0604030504040204" pitchFamily="50" charset="-128"/>
              </a:rPr>
              <a:t>28</a:t>
            </a:r>
            <a:endParaRPr kumimoji="1" lang="ja-JP" altLang="en-US" b="1"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8D16AD25-A2BE-4FF9-BD6E-497C83180FDE}"/>
              </a:ext>
            </a:extLst>
          </p:cNvPr>
          <p:cNvSpPr txBox="1"/>
          <p:nvPr/>
        </p:nvSpPr>
        <p:spPr>
          <a:xfrm>
            <a:off x="7318461" y="293945"/>
            <a:ext cx="1592617" cy="615553"/>
          </a:xfrm>
          <a:prstGeom prst="rect">
            <a:avLst/>
          </a:prstGeom>
          <a:solidFill>
            <a:srgbClr val="002060"/>
          </a:solidFill>
        </p:spPr>
        <p:txBody>
          <a:bodyPr wrap="square" rtlCol="0">
            <a:spAutoFit/>
          </a:bodyPr>
          <a:lstStyle/>
          <a:p>
            <a:r>
              <a:rPr kumimoji="1" lang="ja-JP" altLang="en-US" b="1" dirty="0">
                <a:solidFill>
                  <a:schemeClr val="bg1"/>
                </a:solidFill>
                <a:latin typeface="Meiryo UI" panose="020B0604030504040204" pitchFamily="50" charset="-128"/>
                <a:ea typeface="Meiryo UI" panose="020B0604030504040204" pitchFamily="50" charset="-128"/>
              </a:rPr>
              <a:t>業態別回答数</a:t>
            </a:r>
            <a:r>
              <a:rPr kumimoji="1" lang="ja-JP" altLang="en-US" sz="1600" b="1" dirty="0">
                <a:solidFill>
                  <a:schemeClr val="bg1"/>
                </a:solidFill>
                <a:latin typeface="Meiryo UI" panose="020B0604030504040204" pitchFamily="50" charset="-128"/>
                <a:ea typeface="Meiryo UI" panose="020B0604030504040204" pitchFamily="50" charset="-128"/>
              </a:rPr>
              <a:t>ｎ</a:t>
            </a:r>
            <a:r>
              <a:rPr kumimoji="1" lang="en-US" altLang="ja-JP" sz="1600" b="1" dirty="0">
                <a:solidFill>
                  <a:schemeClr val="bg1"/>
                </a:solidFill>
                <a:latin typeface="Meiryo UI" panose="020B0604030504040204" pitchFamily="50" charset="-128"/>
                <a:ea typeface="Meiryo UI" panose="020B0604030504040204" pitchFamily="50" charset="-128"/>
              </a:rPr>
              <a:t>=306</a:t>
            </a:r>
            <a:endParaRPr kumimoji="1" lang="ja-JP" altLang="en-US" sz="2000" b="1" dirty="0">
              <a:solidFill>
                <a:schemeClr val="bg1"/>
              </a:solidFill>
              <a:latin typeface="Meiryo UI" panose="020B0604030504040204" pitchFamily="50" charset="-128"/>
              <a:ea typeface="Meiryo UI" panose="020B0604030504040204" pitchFamily="50" charset="-128"/>
            </a:endParaRPr>
          </a:p>
        </p:txBody>
      </p:sp>
      <p:pic>
        <p:nvPicPr>
          <p:cNvPr id="12" name="図 11">
            <a:extLst>
              <a:ext uri="{FF2B5EF4-FFF2-40B4-BE49-F238E27FC236}">
                <a16:creationId xmlns:a16="http://schemas.microsoft.com/office/drawing/2014/main" id="{FCD17F5F-204C-458A-8672-A791F46D25FF}"/>
              </a:ext>
            </a:extLst>
          </p:cNvPr>
          <p:cNvPicPr>
            <a:picLocks noChangeAspect="1"/>
          </p:cNvPicPr>
          <p:nvPr/>
        </p:nvPicPr>
        <p:blipFill rotWithShape="1">
          <a:blip r:embed="rId2"/>
          <a:srcRect l="26778" r="13220" b="73022"/>
          <a:stretch/>
        </p:blipFill>
        <p:spPr>
          <a:xfrm>
            <a:off x="1841390" y="126886"/>
            <a:ext cx="5477071" cy="1480195"/>
          </a:xfrm>
          <a:prstGeom prst="rect">
            <a:avLst/>
          </a:prstGeom>
        </p:spPr>
      </p:pic>
    </p:spTree>
    <p:extLst>
      <p:ext uri="{BB962C8B-B14F-4D97-AF65-F5344CB8AC3E}">
        <p14:creationId xmlns:p14="http://schemas.microsoft.com/office/powerpoint/2010/main" val="1055480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56A121-5473-4932-AE62-FFB954CCAAFB}"/>
              </a:ext>
            </a:extLst>
          </p:cNvPr>
          <p:cNvSpPr>
            <a:spLocks noGrp="1"/>
          </p:cNvSpPr>
          <p:nvPr>
            <p:ph type="title"/>
          </p:nvPr>
        </p:nvSpPr>
        <p:spPr>
          <a:xfrm>
            <a:off x="300910" y="476480"/>
            <a:ext cx="8677469" cy="1141461"/>
          </a:xfrm>
        </p:spPr>
        <p:txBody>
          <a:bodyPr>
            <a:noAutofit/>
          </a:bodyPr>
          <a:lstStyle/>
          <a:p>
            <a:r>
              <a:rPr kumimoji="1" lang="en-US" altLang="ja-JP" sz="3200" b="1" dirty="0">
                <a:latin typeface="Meiryo UI" panose="020B0604030504040204" pitchFamily="50" charset="-128"/>
                <a:ea typeface="Meiryo UI" panose="020B0604030504040204" pitchFamily="50" charset="-128"/>
              </a:rPr>
              <a:t>Q1.</a:t>
            </a:r>
            <a:r>
              <a:rPr kumimoji="1" lang="ja-JP" altLang="en-US" sz="3200" b="1" dirty="0">
                <a:latin typeface="Meiryo UI" panose="020B0604030504040204" pitchFamily="50" charset="-128"/>
                <a:ea typeface="Meiryo UI" panose="020B0604030504040204" pitchFamily="50" charset="-128"/>
              </a:rPr>
              <a:t>（本日体験してみて）</a:t>
            </a:r>
            <a:br>
              <a:rPr kumimoji="1" lang="en-US" altLang="ja-JP" sz="3200" b="1" dirty="0">
                <a:latin typeface="Meiryo UI" panose="020B0604030504040204" pitchFamily="50" charset="-128"/>
                <a:ea typeface="Meiryo UI" panose="020B0604030504040204" pitchFamily="50" charset="-128"/>
              </a:rPr>
            </a:br>
            <a:r>
              <a:rPr kumimoji="1" lang="ja-JP" altLang="en-US" sz="3200" b="1" dirty="0">
                <a:latin typeface="Meiryo UI" panose="020B0604030504040204" pitchFamily="50" charset="-128"/>
                <a:ea typeface="Meiryo UI" panose="020B0604030504040204" pitchFamily="50" charset="-128"/>
              </a:rPr>
              <a:t>ロコモに関する健康サポート活動の取り組みについて</a:t>
            </a:r>
          </a:p>
        </p:txBody>
      </p:sp>
      <p:graphicFrame>
        <p:nvGraphicFramePr>
          <p:cNvPr id="7" name="グラフ 6">
            <a:extLst>
              <a:ext uri="{FF2B5EF4-FFF2-40B4-BE49-F238E27FC236}">
                <a16:creationId xmlns:a16="http://schemas.microsoft.com/office/drawing/2014/main" id="{85D6AF2C-BA2B-4C56-9985-210F4EB4E2A4}"/>
              </a:ext>
            </a:extLst>
          </p:cNvPr>
          <p:cNvGraphicFramePr>
            <a:graphicFrameLocks/>
          </p:cNvGraphicFramePr>
          <p:nvPr>
            <p:extLst>
              <p:ext uri="{D42A27DB-BD31-4B8C-83A1-F6EECF244321}">
                <p14:modId xmlns:p14="http://schemas.microsoft.com/office/powerpoint/2010/main" val="3302974968"/>
              </p:ext>
            </p:extLst>
          </p:nvPr>
        </p:nvGraphicFramePr>
        <p:xfrm>
          <a:off x="300910" y="1519198"/>
          <a:ext cx="2514472" cy="35332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グラフ 10">
            <a:extLst>
              <a:ext uri="{FF2B5EF4-FFF2-40B4-BE49-F238E27FC236}">
                <a16:creationId xmlns:a16="http://schemas.microsoft.com/office/drawing/2014/main" id="{7EBDFC37-DC09-4D56-8919-2E80636CF69C}"/>
              </a:ext>
            </a:extLst>
          </p:cNvPr>
          <p:cNvGraphicFramePr>
            <a:graphicFrameLocks/>
          </p:cNvGraphicFramePr>
          <p:nvPr>
            <p:extLst>
              <p:ext uri="{D42A27DB-BD31-4B8C-83A1-F6EECF244321}">
                <p14:modId xmlns:p14="http://schemas.microsoft.com/office/powerpoint/2010/main" val="1053661535"/>
              </p:ext>
            </p:extLst>
          </p:nvPr>
        </p:nvGraphicFramePr>
        <p:xfrm>
          <a:off x="3073722" y="1737688"/>
          <a:ext cx="2764870" cy="318300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グラフ 11">
            <a:extLst>
              <a:ext uri="{FF2B5EF4-FFF2-40B4-BE49-F238E27FC236}">
                <a16:creationId xmlns:a16="http://schemas.microsoft.com/office/drawing/2014/main" id="{C9BE29CD-7655-4E2F-BF0E-04509026E765}"/>
              </a:ext>
            </a:extLst>
          </p:cNvPr>
          <p:cNvGraphicFramePr>
            <a:graphicFrameLocks/>
          </p:cNvGraphicFramePr>
          <p:nvPr>
            <p:extLst>
              <p:ext uri="{D42A27DB-BD31-4B8C-83A1-F6EECF244321}">
                <p14:modId xmlns:p14="http://schemas.microsoft.com/office/powerpoint/2010/main" val="994628782"/>
              </p:ext>
            </p:extLst>
          </p:nvPr>
        </p:nvGraphicFramePr>
        <p:xfrm>
          <a:off x="5308406" y="1737688"/>
          <a:ext cx="4058814" cy="3175857"/>
        </p:xfrm>
        <a:graphic>
          <a:graphicData uri="http://schemas.openxmlformats.org/drawingml/2006/chart">
            <c:chart xmlns:c="http://schemas.openxmlformats.org/drawingml/2006/chart" xmlns:r="http://schemas.openxmlformats.org/officeDocument/2006/relationships" r:id="rId4"/>
          </a:graphicData>
        </a:graphic>
      </p:graphicFrame>
      <p:grpSp>
        <p:nvGrpSpPr>
          <p:cNvPr id="23" name="グループ化 22">
            <a:extLst>
              <a:ext uri="{FF2B5EF4-FFF2-40B4-BE49-F238E27FC236}">
                <a16:creationId xmlns:a16="http://schemas.microsoft.com/office/drawing/2014/main" id="{A070F9E8-9DF8-4516-B296-DE6B4AC2697B}"/>
              </a:ext>
            </a:extLst>
          </p:cNvPr>
          <p:cNvGrpSpPr/>
          <p:nvPr/>
        </p:nvGrpSpPr>
        <p:grpSpPr>
          <a:xfrm>
            <a:off x="1337387" y="4953675"/>
            <a:ext cx="7187683" cy="634482"/>
            <a:chOff x="665583" y="5095130"/>
            <a:chExt cx="7187683" cy="634482"/>
          </a:xfrm>
        </p:grpSpPr>
        <p:pic>
          <p:nvPicPr>
            <p:cNvPr id="18" name="図 17">
              <a:extLst>
                <a:ext uri="{FF2B5EF4-FFF2-40B4-BE49-F238E27FC236}">
                  <a16:creationId xmlns:a16="http://schemas.microsoft.com/office/drawing/2014/main" id="{20DB0627-44DA-47A3-92F6-F5D68AB333DA}"/>
                </a:ext>
              </a:extLst>
            </p:cNvPr>
            <p:cNvPicPr>
              <a:picLocks noChangeAspect="1"/>
            </p:cNvPicPr>
            <p:nvPr/>
          </p:nvPicPr>
          <p:blipFill rotWithShape="1">
            <a:blip r:embed="rId5"/>
            <a:srcRect l="27526" t="85092" r="18422" b="10427"/>
            <a:stretch/>
          </p:blipFill>
          <p:spPr>
            <a:xfrm>
              <a:off x="2799184" y="5464612"/>
              <a:ext cx="2603241" cy="265000"/>
            </a:xfrm>
            <a:prstGeom prst="rect">
              <a:avLst/>
            </a:prstGeom>
          </p:spPr>
        </p:pic>
        <p:pic>
          <p:nvPicPr>
            <p:cNvPr id="19" name="図 18">
              <a:extLst>
                <a:ext uri="{FF2B5EF4-FFF2-40B4-BE49-F238E27FC236}">
                  <a16:creationId xmlns:a16="http://schemas.microsoft.com/office/drawing/2014/main" id="{C9E063BD-5335-406B-8BCA-0721C5E33B7D}"/>
                </a:ext>
              </a:extLst>
            </p:cNvPr>
            <p:cNvPicPr>
              <a:picLocks noChangeAspect="1"/>
            </p:cNvPicPr>
            <p:nvPr/>
          </p:nvPicPr>
          <p:blipFill rotWithShape="1">
            <a:blip r:embed="rId5"/>
            <a:srcRect l="30368" t="81063" r="15580" b="14456"/>
            <a:stretch/>
          </p:blipFill>
          <p:spPr>
            <a:xfrm>
              <a:off x="793101" y="5464612"/>
              <a:ext cx="2603241" cy="265000"/>
            </a:xfrm>
            <a:prstGeom prst="rect">
              <a:avLst/>
            </a:prstGeom>
          </p:spPr>
        </p:pic>
        <p:pic>
          <p:nvPicPr>
            <p:cNvPr id="20" name="図 19">
              <a:extLst>
                <a:ext uri="{FF2B5EF4-FFF2-40B4-BE49-F238E27FC236}">
                  <a16:creationId xmlns:a16="http://schemas.microsoft.com/office/drawing/2014/main" id="{4B66C660-38F3-423F-BA97-5B4CB57B9F24}"/>
                </a:ext>
              </a:extLst>
            </p:cNvPr>
            <p:cNvPicPr>
              <a:picLocks noChangeAspect="1"/>
            </p:cNvPicPr>
            <p:nvPr/>
          </p:nvPicPr>
          <p:blipFill rotWithShape="1">
            <a:blip r:embed="rId5"/>
            <a:srcRect l="27526" t="77518" r="18422" b="19074"/>
            <a:stretch/>
          </p:blipFill>
          <p:spPr>
            <a:xfrm>
              <a:off x="5250025" y="5180668"/>
              <a:ext cx="2603241" cy="201531"/>
            </a:xfrm>
            <a:prstGeom prst="rect">
              <a:avLst/>
            </a:prstGeom>
          </p:spPr>
        </p:pic>
        <p:pic>
          <p:nvPicPr>
            <p:cNvPr id="21" name="図 20">
              <a:extLst>
                <a:ext uri="{FF2B5EF4-FFF2-40B4-BE49-F238E27FC236}">
                  <a16:creationId xmlns:a16="http://schemas.microsoft.com/office/drawing/2014/main" id="{D1F01091-9238-414E-9E6F-C8FC2DF9D194}"/>
                </a:ext>
              </a:extLst>
            </p:cNvPr>
            <p:cNvPicPr>
              <a:picLocks noChangeAspect="1"/>
            </p:cNvPicPr>
            <p:nvPr/>
          </p:nvPicPr>
          <p:blipFill rotWithShape="1">
            <a:blip r:embed="rId5"/>
            <a:srcRect l="27526" t="73500" r="18422" b="22240"/>
            <a:stretch/>
          </p:blipFill>
          <p:spPr>
            <a:xfrm>
              <a:off x="2799184" y="5174747"/>
              <a:ext cx="2603241" cy="251926"/>
            </a:xfrm>
            <a:prstGeom prst="rect">
              <a:avLst/>
            </a:prstGeom>
          </p:spPr>
        </p:pic>
        <p:pic>
          <p:nvPicPr>
            <p:cNvPr id="22" name="図 21">
              <a:extLst>
                <a:ext uri="{FF2B5EF4-FFF2-40B4-BE49-F238E27FC236}">
                  <a16:creationId xmlns:a16="http://schemas.microsoft.com/office/drawing/2014/main" id="{18AD4BB4-30A0-41BE-9159-47818361FAFE}"/>
                </a:ext>
              </a:extLst>
            </p:cNvPr>
            <p:cNvPicPr>
              <a:picLocks noChangeAspect="1"/>
            </p:cNvPicPr>
            <p:nvPr/>
          </p:nvPicPr>
          <p:blipFill rotWithShape="1">
            <a:blip r:embed="rId5"/>
            <a:srcRect l="27526" t="68051" r="18422" b="25648"/>
            <a:stretch/>
          </p:blipFill>
          <p:spPr>
            <a:xfrm>
              <a:off x="665583" y="5095130"/>
              <a:ext cx="2603241" cy="372609"/>
            </a:xfrm>
            <a:prstGeom prst="rect">
              <a:avLst/>
            </a:prstGeom>
          </p:spPr>
        </p:pic>
      </p:grpSp>
      <p:sp>
        <p:nvSpPr>
          <p:cNvPr id="24" name="テキスト ボックス 23">
            <a:extLst>
              <a:ext uri="{FF2B5EF4-FFF2-40B4-BE49-F238E27FC236}">
                <a16:creationId xmlns:a16="http://schemas.microsoft.com/office/drawing/2014/main" id="{6866ED39-0BFC-4AB6-84B0-596C32F0E048}"/>
              </a:ext>
            </a:extLst>
          </p:cNvPr>
          <p:cNvSpPr txBox="1"/>
          <p:nvPr/>
        </p:nvSpPr>
        <p:spPr>
          <a:xfrm>
            <a:off x="6527538" y="163234"/>
            <a:ext cx="2450841" cy="461665"/>
          </a:xfrm>
          <a:prstGeom prst="rect">
            <a:avLst/>
          </a:prstGeom>
          <a:solidFill>
            <a:srgbClr val="002060"/>
          </a:solidFill>
        </p:spPr>
        <p:txBody>
          <a:bodyPr wrap="square" rtlCol="0">
            <a:spAutoFit/>
          </a:bodyPr>
          <a:lstStyle/>
          <a:p>
            <a:r>
              <a:rPr kumimoji="1" lang="ja-JP" altLang="en-US" sz="2400" b="1" dirty="0">
                <a:solidFill>
                  <a:schemeClr val="bg1"/>
                </a:solidFill>
                <a:latin typeface="Meiryo UI" panose="020B0604030504040204" pitchFamily="50" charset="-128"/>
                <a:ea typeface="Meiryo UI" panose="020B0604030504040204" pitchFamily="50" charset="-128"/>
              </a:rPr>
              <a:t>職種別回答割合</a:t>
            </a:r>
          </a:p>
        </p:txBody>
      </p:sp>
      <p:sp>
        <p:nvSpPr>
          <p:cNvPr id="26" name="正方形/長方形 25">
            <a:extLst>
              <a:ext uri="{FF2B5EF4-FFF2-40B4-BE49-F238E27FC236}">
                <a16:creationId xmlns:a16="http://schemas.microsoft.com/office/drawing/2014/main" id="{1BFB2B2F-BC4A-4D4A-B1DF-E4C15D7146F6}"/>
              </a:ext>
            </a:extLst>
          </p:cNvPr>
          <p:cNvSpPr/>
          <p:nvPr/>
        </p:nvSpPr>
        <p:spPr>
          <a:xfrm>
            <a:off x="391886" y="5886946"/>
            <a:ext cx="8378890" cy="646331"/>
          </a:xfrm>
          <a:prstGeom prst="rect">
            <a:avLst/>
          </a:prstGeom>
        </p:spPr>
        <p:txBody>
          <a:bodyPr wrap="square">
            <a:spAutoFit/>
          </a:bodyPr>
          <a:lstStyle/>
          <a:p>
            <a:pPr algn="just">
              <a:spcAft>
                <a:spcPts val="0"/>
              </a:spcAft>
            </a:pP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b="1" kern="100" dirty="0">
                <a:latin typeface="Meiryo UI" panose="020B0604030504040204" pitchFamily="50" charset="-128"/>
                <a:ea typeface="Meiryo UI" panose="020B0604030504040204" pitchFamily="50" charset="-128"/>
                <a:cs typeface="Times New Roman" panose="02020603050405020304" pitchFamily="18" charset="0"/>
              </a:rPr>
              <a:t>薬剤師は「</a:t>
            </a:r>
            <a:r>
              <a:rPr lang="en-US" altLang="ja-JP" b="1" kern="100" dirty="0">
                <a:latin typeface="Meiryo UI" panose="020B0604030504040204" pitchFamily="50" charset="-128"/>
                <a:ea typeface="Meiryo UI" panose="020B0604030504040204" pitchFamily="50" charset="-128"/>
                <a:cs typeface="Times New Roman" panose="02020603050405020304" pitchFamily="18" charset="0"/>
              </a:rPr>
              <a:t>LC</a:t>
            </a:r>
            <a:r>
              <a:rPr lang="ja-JP" altLang="en-US" b="1" kern="100" dirty="0">
                <a:latin typeface="Meiryo UI" panose="020B0604030504040204" pitchFamily="50" charset="-128"/>
                <a:ea typeface="Meiryo UI" panose="020B0604030504040204" pitchFamily="50" charset="-128"/>
                <a:cs typeface="Times New Roman" panose="02020603050405020304" pitchFamily="18" charset="0"/>
              </a:rPr>
              <a:t>がいるなら実施してみたい」と回答した割合は他の職種と比べて高かった。</a:t>
            </a:r>
            <a:endParaRPr lang="en-US" altLang="ja-JP" b="1"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en-US" b="1" kern="100" dirty="0">
                <a:latin typeface="Meiryo UI" panose="020B0604030504040204" pitchFamily="50" charset="-128"/>
                <a:ea typeface="Meiryo UI" panose="020B0604030504040204" pitchFamily="50" charset="-128"/>
                <a:cs typeface="Times New Roman" panose="02020603050405020304" pitchFamily="18" charset="0"/>
              </a:rPr>
              <a:t>　どの職種もロコモ健サポ取組みを実施してみたい割合は高かった。</a:t>
            </a:r>
            <a:endParaRPr lang="ja-JP" altLang="ja-JP" b="1" kern="100" dirty="0">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111420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7CC2C2-DFFE-4571-831D-1AADE0750576}"/>
              </a:ext>
            </a:extLst>
          </p:cNvPr>
          <p:cNvSpPr>
            <a:spLocks noGrp="1"/>
          </p:cNvSpPr>
          <p:nvPr>
            <p:ph type="title"/>
          </p:nvPr>
        </p:nvSpPr>
        <p:spPr>
          <a:xfrm>
            <a:off x="640701" y="692403"/>
            <a:ext cx="8086142" cy="1017651"/>
          </a:xfrm>
        </p:spPr>
        <p:txBody>
          <a:bodyPr>
            <a:noAutofit/>
          </a:bodyPr>
          <a:lstStyle/>
          <a:p>
            <a:r>
              <a:rPr kumimoji="1" lang="en-US" altLang="ja-JP" sz="3200" b="1" dirty="0">
                <a:latin typeface="Meiryo UI" panose="020B0604030504040204" pitchFamily="50" charset="-128"/>
                <a:ea typeface="Meiryo UI" panose="020B0604030504040204" pitchFamily="50" charset="-128"/>
              </a:rPr>
              <a:t>Q2.</a:t>
            </a:r>
            <a:r>
              <a:rPr kumimoji="1" lang="ja-JP" altLang="en-US" sz="3200" b="1" dirty="0">
                <a:latin typeface="Meiryo UI" panose="020B0604030504040204" pitchFamily="50" charset="-128"/>
                <a:ea typeface="Meiryo UI" panose="020B0604030504040204" pitchFamily="50" charset="-128"/>
              </a:rPr>
              <a:t>ロコモに関する健康サポート活動を行う際に特に必要とする情報</a:t>
            </a:r>
            <a:r>
              <a:rPr kumimoji="1" lang="ja-JP" altLang="en-US" sz="1800" b="1" dirty="0">
                <a:latin typeface="Meiryo UI" panose="020B0604030504040204" pitchFamily="50" charset="-128"/>
                <a:ea typeface="Meiryo UI" panose="020B0604030504040204" pitchFamily="50" charset="-128"/>
              </a:rPr>
              <a:t>（重複回答有）</a:t>
            </a:r>
            <a:endParaRPr kumimoji="1" lang="ja-JP" altLang="en-US" sz="3600" b="1" dirty="0">
              <a:latin typeface="Meiryo UI" panose="020B0604030504040204" pitchFamily="50" charset="-128"/>
              <a:ea typeface="Meiryo UI" panose="020B0604030504040204" pitchFamily="50" charset="-128"/>
            </a:endParaRPr>
          </a:p>
        </p:txBody>
      </p:sp>
      <p:graphicFrame>
        <p:nvGraphicFramePr>
          <p:cNvPr id="5" name="グラフ 4">
            <a:extLst>
              <a:ext uri="{FF2B5EF4-FFF2-40B4-BE49-F238E27FC236}">
                <a16:creationId xmlns:a16="http://schemas.microsoft.com/office/drawing/2014/main" id="{ACB55E16-8202-4DCE-AF89-1883D8EC52EE}"/>
              </a:ext>
            </a:extLst>
          </p:cNvPr>
          <p:cNvGraphicFramePr>
            <a:graphicFrameLocks/>
          </p:cNvGraphicFramePr>
          <p:nvPr>
            <p:extLst>
              <p:ext uri="{D42A27DB-BD31-4B8C-83A1-F6EECF244321}">
                <p14:modId xmlns:p14="http://schemas.microsoft.com/office/powerpoint/2010/main" val="2562804466"/>
              </p:ext>
            </p:extLst>
          </p:nvPr>
        </p:nvGraphicFramePr>
        <p:xfrm>
          <a:off x="-37738" y="1718591"/>
          <a:ext cx="3416606" cy="325885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グラフ 5">
            <a:extLst>
              <a:ext uri="{FF2B5EF4-FFF2-40B4-BE49-F238E27FC236}">
                <a16:creationId xmlns:a16="http://schemas.microsoft.com/office/drawing/2014/main" id="{3690E02A-7B9E-409C-B588-AB20C4EEF122}"/>
              </a:ext>
            </a:extLst>
          </p:cNvPr>
          <p:cNvGraphicFramePr>
            <a:graphicFrameLocks/>
          </p:cNvGraphicFramePr>
          <p:nvPr>
            <p:extLst>
              <p:ext uri="{D42A27DB-BD31-4B8C-83A1-F6EECF244321}">
                <p14:modId xmlns:p14="http://schemas.microsoft.com/office/powerpoint/2010/main" val="3305871719"/>
              </p:ext>
            </p:extLst>
          </p:nvPr>
        </p:nvGraphicFramePr>
        <p:xfrm>
          <a:off x="2875581" y="1817366"/>
          <a:ext cx="3280650" cy="3160077"/>
        </p:xfrm>
        <a:graphic>
          <a:graphicData uri="http://schemas.openxmlformats.org/drawingml/2006/chart">
            <c:chart xmlns:c="http://schemas.openxmlformats.org/drawingml/2006/chart" xmlns:r="http://schemas.openxmlformats.org/officeDocument/2006/relationships" r:id="rId3"/>
          </a:graphicData>
        </a:graphic>
      </p:graphicFrame>
      <p:grpSp>
        <p:nvGrpSpPr>
          <p:cNvPr id="15" name="グループ化 14">
            <a:extLst>
              <a:ext uri="{FF2B5EF4-FFF2-40B4-BE49-F238E27FC236}">
                <a16:creationId xmlns:a16="http://schemas.microsoft.com/office/drawing/2014/main" id="{AA156FA8-AD10-432C-8CAD-95398C280B03}"/>
              </a:ext>
            </a:extLst>
          </p:cNvPr>
          <p:cNvGrpSpPr/>
          <p:nvPr/>
        </p:nvGrpSpPr>
        <p:grpSpPr>
          <a:xfrm>
            <a:off x="942781" y="4931227"/>
            <a:ext cx="9373766" cy="419878"/>
            <a:chOff x="494912" y="4887762"/>
            <a:chExt cx="9373766" cy="419878"/>
          </a:xfrm>
        </p:grpSpPr>
        <p:pic>
          <p:nvPicPr>
            <p:cNvPr id="10" name="図 9">
              <a:extLst>
                <a:ext uri="{FF2B5EF4-FFF2-40B4-BE49-F238E27FC236}">
                  <a16:creationId xmlns:a16="http://schemas.microsoft.com/office/drawing/2014/main" id="{D13AC50F-C89E-485E-B82B-06F3A25ACDDD}"/>
                </a:ext>
              </a:extLst>
            </p:cNvPr>
            <p:cNvPicPr>
              <a:picLocks noChangeAspect="1"/>
            </p:cNvPicPr>
            <p:nvPr/>
          </p:nvPicPr>
          <p:blipFill rotWithShape="1">
            <a:blip r:embed="rId4"/>
            <a:srcRect l="26022" t="66354" r="23928" b="27326"/>
            <a:stretch/>
          </p:blipFill>
          <p:spPr>
            <a:xfrm>
              <a:off x="494912" y="4942515"/>
              <a:ext cx="3155108" cy="322521"/>
            </a:xfrm>
            <a:prstGeom prst="rect">
              <a:avLst/>
            </a:prstGeom>
          </p:spPr>
        </p:pic>
        <p:pic>
          <p:nvPicPr>
            <p:cNvPr id="11" name="図 10">
              <a:extLst>
                <a:ext uri="{FF2B5EF4-FFF2-40B4-BE49-F238E27FC236}">
                  <a16:creationId xmlns:a16="http://schemas.microsoft.com/office/drawing/2014/main" id="{48121B1F-08F1-4512-BF9B-B7ECA2F9C09D}"/>
                </a:ext>
              </a:extLst>
            </p:cNvPr>
            <p:cNvPicPr>
              <a:picLocks noChangeAspect="1"/>
            </p:cNvPicPr>
            <p:nvPr/>
          </p:nvPicPr>
          <p:blipFill rotWithShape="1">
            <a:blip r:embed="rId4"/>
            <a:srcRect l="26022" t="73657" r="20841" b="20022"/>
            <a:stretch/>
          </p:blipFill>
          <p:spPr>
            <a:xfrm>
              <a:off x="3650020" y="4963816"/>
              <a:ext cx="3349690" cy="322522"/>
            </a:xfrm>
            <a:prstGeom prst="rect">
              <a:avLst/>
            </a:prstGeom>
          </p:spPr>
        </p:pic>
        <p:pic>
          <p:nvPicPr>
            <p:cNvPr id="12" name="図 11">
              <a:extLst>
                <a:ext uri="{FF2B5EF4-FFF2-40B4-BE49-F238E27FC236}">
                  <a16:creationId xmlns:a16="http://schemas.microsoft.com/office/drawing/2014/main" id="{8FFF080D-AEC8-437B-8DFF-8040AA9C3790}"/>
                </a:ext>
              </a:extLst>
            </p:cNvPr>
            <p:cNvPicPr>
              <a:picLocks noChangeAspect="1"/>
            </p:cNvPicPr>
            <p:nvPr/>
          </p:nvPicPr>
          <p:blipFill rotWithShape="1">
            <a:blip r:embed="rId4"/>
            <a:srcRect l="26022" t="79157" r="21680" b="12613"/>
            <a:stretch/>
          </p:blipFill>
          <p:spPr>
            <a:xfrm>
              <a:off x="5324865" y="4887762"/>
              <a:ext cx="3296816" cy="419878"/>
            </a:xfrm>
            <a:prstGeom prst="rect">
              <a:avLst/>
            </a:prstGeom>
          </p:spPr>
        </p:pic>
        <p:pic>
          <p:nvPicPr>
            <p:cNvPr id="13" name="図 12">
              <a:extLst>
                <a:ext uri="{FF2B5EF4-FFF2-40B4-BE49-F238E27FC236}">
                  <a16:creationId xmlns:a16="http://schemas.microsoft.com/office/drawing/2014/main" id="{C4959147-B2F6-4311-9775-9B556D65DEC2}"/>
                </a:ext>
              </a:extLst>
            </p:cNvPr>
            <p:cNvPicPr>
              <a:picLocks noChangeAspect="1"/>
            </p:cNvPicPr>
            <p:nvPr/>
          </p:nvPicPr>
          <p:blipFill rotWithShape="1">
            <a:blip r:embed="rId4"/>
            <a:srcRect l="26022" t="87041" r="20841" b="6400"/>
            <a:stretch/>
          </p:blipFill>
          <p:spPr>
            <a:xfrm>
              <a:off x="6518988" y="4930366"/>
              <a:ext cx="3349690" cy="334670"/>
            </a:xfrm>
            <a:prstGeom prst="rect">
              <a:avLst/>
            </a:prstGeom>
          </p:spPr>
        </p:pic>
      </p:grpSp>
      <p:graphicFrame>
        <p:nvGraphicFramePr>
          <p:cNvPr id="14" name="グラフ 13">
            <a:extLst>
              <a:ext uri="{FF2B5EF4-FFF2-40B4-BE49-F238E27FC236}">
                <a16:creationId xmlns:a16="http://schemas.microsoft.com/office/drawing/2014/main" id="{C153737F-F388-4C91-A9F5-CBFCE3355136}"/>
              </a:ext>
            </a:extLst>
          </p:cNvPr>
          <p:cNvGraphicFramePr>
            <a:graphicFrameLocks/>
          </p:cNvGraphicFramePr>
          <p:nvPr>
            <p:extLst>
              <p:ext uri="{D42A27DB-BD31-4B8C-83A1-F6EECF244321}">
                <p14:modId xmlns:p14="http://schemas.microsoft.com/office/powerpoint/2010/main" val="3818515775"/>
              </p:ext>
            </p:extLst>
          </p:nvPr>
        </p:nvGraphicFramePr>
        <p:xfrm>
          <a:off x="5104817" y="1817366"/>
          <a:ext cx="4419990" cy="3189915"/>
        </p:xfrm>
        <a:graphic>
          <a:graphicData uri="http://schemas.openxmlformats.org/drawingml/2006/chart">
            <c:chart xmlns:c="http://schemas.openxmlformats.org/drawingml/2006/chart" xmlns:r="http://schemas.openxmlformats.org/officeDocument/2006/relationships" r:id="rId5"/>
          </a:graphicData>
        </a:graphic>
      </p:graphicFrame>
      <p:sp>
        <p:nvSpPr>
          <p:cNvPr id="16" name="テキスト ボックス 15">
            <a:extLst>
              <a:ext uri="{FF2B5EF4-FFF2-40B4-BE49-F238E27FC236}">
                <a16:creationId xmlns:a16="http://schemas.microsoft.com/office/drawing/2014/main" id="{E4E258CE-3EFA-486F-A31E-76B3E6353AEB}"/>
              </a:ext>
            </a:extLst>
          </p:cNvPr>
          <p:cNvSpPr txBox="1"/>
          <p:nvPr/>
        </p:nvSpPr>
        <p:spPr>
          <a:xfrm>
            <a:off x="6466114" y="160350"/>
            <a:ext cx="2472612" cy="461665"/>
          </a:xfrm>
          <a:prstGeom prst="rect">
            <a:avLst/>
          </a:prstGeom>
          <a:solidFill>
            <a:srgbClr val="002060"/>
          </a:solidFill>
        </p:spPr>
        <p:txBody>
          <a:bodyPr wrap="square" rtlCol="0">
            <a:spAutoFit/>
          </a:bodyPr>
          <a:lstStyle/>
          <a:p>
            <a:r>
              <a:rPr kumimoji="1" lang="ja-JP" altLang="en-US" sz="2400" b="1" dirty="0">
                <a:solidFill>
                  <a:schemeClr val="bg1"/>
                </a:solidFill>
                <a:latin typeface="Meiryo UI" panose="020B0604030504040204" pitchFamily="50" charset="-128"/>
                <a:ea typeface="Meiryo UI" panose="020B0604030504040204" pitchFamily="50" charset="-128"/>
              </a:rPr>
              <a:t>職種別回答割合</a:t>
            </a:r>
          </a:p>
        </p:txBody>
      </p:sp>
      <p:sp>
        <p:nvSpPr>
          <p:cNvPr id="17" name="正方形/長方形 16">
            <a:extLst>
              <a:ext uri="{FF2B5EF4-FFF2-40B4-BE49-F238E27FC236}">
                <a16:creationId xmlns:a16="http://schemas.microsoft.com/office/drawing/2014/main" id="{7DC82741-5110-499D-A6D2-0F3F0C1F8FBE}"/>
              </a:ext>
            </a:extLst>
          </p:cNvPr>
          <p:cNvSpPr/>
          <p:nvPr/>
        </p:nvSpPr>
        <p:spPr>
          <a:xfrm>
            <a:off x="1154663" y="5556301"/>
            <a:ext cx="6834673" cy="646331"/>
          </a:xfrm>
          <a:prstGeom prst="rect">
            <a:avLst/>
          </a:prstGeom>
        </p:spPr>
        <p:txBody>
          <a:bodyPr wrap="square">
            <a:spAutoFit/>
          </a:bodyPr>
          <a:lstStyle/>
          <a:p>
            <a:pPr algn="just">
              <a:spcAft>
                <a:spcPts val="0"/>
              </a:spcAft>
            </a:pPr>
            <a:r>
              <a:rPr lang="ja-JP" altLang="en-US" b="1" kern="100" dirty="0">
                <a:latin typeface="Meiryo UI" panose="020B0604030504040204" pitchFamily="50" charset="-128"/>
                <a:ea typeface="Meiryo UI" panose="020B0604030504040204" pitchFamily="50" charset="-128"/>
                <a:cs typeface="Times New Roman" panose="02020603050405020304" pitchFamily="18" charset="0"/>
              </a:rPr>
              <a:t>薬剤師について、今後必要とされる情報として「ロコモチェック」の割合は</a:t>
            </a:r>
            <a:endParaRPr lang="en-US" altLang="ja-JP" b="1"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en-US" b="1" kern="100" dirty="0">
                <a:latin typeface="Meiryo UI" panose="020B0604030504040204" pitchFamily="50" charset="-128"/>
                <a:ea typeface="Meiryo UI" panose="020B0604030504040204" pitchFamily="50" charset="-128"/>
                <a:cs typeface="Times New Roman" panose="02020603050405020304" pitchFamily="18" charset="0"/>
              </a:rPr>
              <a:t>高かった。</a:t>
            </a:r>
          </a:p>
        </p:txBody>
      </p:sp>
    </p:spTree>
    <p:extLst>
      <p:ext uri="{BB962C8B-B14F-4D97-AF65-F5344CB8AC3E}">
        <p14:creationId xmlns:p14="http://schemas.microsoft.com/office/powerpoint/2010/main" val="989967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21327E-EC89-4A42-B9A3-2A9866861A1F}"/>
              </a:ext>
            </a:extLst>
          </p:cNvPr>
          <p:cNvSpPr>
            <a:spLocks noGrp="1"/>
          </p:cNvSpPr>
          <p:nvPr>
            <p:ph type="title"/>
          </p:nvPr>
        </p:nvSpPr>
        <p:spPr>
          <a:xfrm>
            <a:off x="382555" y="692403"/>
            <a:ext cx="8612155" cy="941159"/>
          </a:xfrm>
        </p:spPr>
        <p:txBody>
          <a:bodyPr>
            <a:normAutofit/>
          </a:bodyPr>
          <a:lstStyle/>
          <a:p>
            <a:r>
              <a:rPr kumimoji="1" lang="en-US" altLang="ja-JP" sz="3200" b="1" dirty="0">
                <a:latin typeface="Meiryo UI" panose="020B0604030504040204" pitchFamily="50" charset="-128"/>
                <a:ea typeface="Meiryo UI" panose="020B0604030504040204" pitchFamily="50" charset="-128"/>
              </a:rPr>
              <a:t>Q3.</a:t>
            </a:r>
            <a:r>
              <a:rPr kumimoji="1" lang="ja-JP" altLang="en-US" sz="3200" b="1" dirty="0">
                <a:latin typeface="Meiryo UI" panose="020B0604030504040204" pitchFamily="50" charset="-128"/>
                <a:ea typeface="Meiryo UI" panose="020B0604030504040204" pitchFamily="50" charset="-128"/>
              </a:rPr>
              <a:t>ロコモコーディネーター制度に</a:t>
            </a:r>
            <a:r>
              <a:rPr lang="ja-JP" altLang="en-US" sz="3200" b="1" dirty="0">
                <a:latin typeface="Meiryo UI" panose="020B0604030504040204" pitchFamily="50" charset="-128"/>
                <a:ea typeface="Meiryo UI" panose="020B0604030504040204" pitchFamily="50" charset="-128"/>
              </a:rPr>
              <a:t>興味がありますか</a:t>
            </a:r>
            <a:endParaRPr kumimoji="1" lang="ja-JP" altLang="en-US" sz="3200" b="1" dirty="0">
              <a:latin typeface="Meiryo UI" panose="020B0604030504040204" pitchFamily="50" charset="-128"/>
              <a:ea typeface="Meiryo UI" panose="020B0604030504040204" pitchFamily="50" charset="-128"/>
            </a:endParaRPr>
          </a:p>
        </p:txBody>
      </p:sp>
      <p:graphicFrame>
        <p:nvGraphicFramePr>
          <p:cNvPr id="4" name="コンテンツ プレースホルダー 3">
            <a:extLst>
              <a:ext uri="{FF2B5EF4-FFF2-40B4-BE49-F238E27FC236}">
                <a16:creationId xmlns:a16="http://schemas.microsoft.com/office/drawing/2014/main" id="{6213EFDA-4976-453C-9839-65B21542B603}"/>
              </a:ext>
            </a:extLst>
          </p:cNvPr>
          <p:cNvGraphicFramePr>
            <a:graphicFrameLocks noGrp="1"/>
          </p:cNvGraphicFramePr>
          <p:nvPr>
            <p:ph idx="1"/>
            <p:extLst>
              <p:ext uri="{D42A27DB-BD31-4B8C-83A1-F6EECF244321}">
                <p14:modId xmlns:p14="http://schemas.microsoft.com/office/powerpoint/2010/main" val="3276911348"/>
              </p:ext>
            </p:extLst>
          </p:nvPr>
        </p:nvGraphicFramePr>
        <p:xfrm>
          <a:off x="-538561" y="1633562"/>
          <a:ext cx="4333248" cy="31622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グラフ 4">
            <a:extLst>
              <a:ext uri="{FF2B5EF4-FFF2-40B4-BE49-F238E27FC236}">
                <a16:creationId xmlns:a16="http://schemas.microsoft.com/office/drawing/2014/main" id="{981C8A54-3A35-4204-9314-AF3E3F0C76E0}"/>
              </a:ext>
            </a:extLst>
          </p:cNvPr>
          <p:cNvGraphicFramePr>
            <a:graphicFrameLocks/>
          </p:cNvGraphicFramePr>
          <p:nvPr>
            <p:extLst>
              <p:ext uri="{D42A27DB-BD31-4B8C-83A1-F6EECF244321}">
                <p14:modId xmlns:p14="http://schemas.microsoft.com/office/powerpoint/2010/main" val="3457037426"/>
              </p:ext>
            </p:extLst>
          </p:nvPr>
        </p:nvGraphicFramePr>
        <p:xfrm>
          <a:off x="2295334" y="1836868"/>
          <a:ext cx="4333248" cy="36231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グラフ 8">
            <a:extLst>
              <a:ext uri="{FF2B5EF4-FFF2-40B4-BE49-F238E27FC236}">
                <a16:creationId xmlns:a16="http://schemas.microsoft.com/office/drawing/2014/main" id="{6514097E-1D05-42E8-ABDB-032027B94BC5}"/>
              </a:ext>
            </a:extLst>
          </p:cNvPr>
          <p:cNvGraphicFramePr>
            <a:graphicFrameLocks/>
          </p:cNvGraphicFramePr>
          <p:nvPr>
            <p:extLst>
              <p:ext uri="{D42A27DB-BD31-4B8C-83A1-F6EECF244321}">
                <p14:modId xmlns:p14="http://schemas.microsoft.com/office/powerpoint/2010/main" val="3527215257"/>
              </p:ext>
            </p:extLst>
          </p:nvPr>
        </p:nvGraphicFramePr>
        <p:xfrm>
          <a:off x="5504972" y="1836868"/>
          <a:ext cx="3829047" cy="2744126"/>
        </p:xfrm>
        <a:graphic>
          <a:graphicData uri="http://schemas.openxmlformats.org/drawingml/2006/chart">
            <c:chart xmlns:c="http://schemas.openxmlformats.org/drawingml/2006/chart" xmlns:r="http://schemas.openxmlformats.org/officeDocument/2006/relationships" r:id="rId4"/>
          </a:graphicData>
        </a:graphic>
      </p:graphicFrame>
      <p:sp>
        <p:nvSpPr>
          <p:cNvPr id="10" name="テキスト ボックス 9">
            <a:extLst>
              <a:ext uri="{FF2B5EF4-FFF2-40B4-BE49-F238E27FC236}">
                <a16:creationId xmlns:a16="http://schemas.microsoft.com/office/drawing/2014/main" id="{225A0D63-FECD-43DA-ABB6-91AA24536BDE}"/>
              </a:ext>
            </a:extLst>
          </p:cNvPr>
          <p:cNvSpPr txBox="1"/>
          <p:nvPr/>
        </p:nvSpPr>
        <p:spPr>
          <a:xfrm>
            <a:off x="6587412" y="230738"/>
            <a:ext cx="2407298" cy="461665"/>
          </a:xfrm>
          <a:prstGeom prst="rect">
            <a:avLst/>
          </a:prstGeom>
          <a:solidFill>
            <a:srgbClr val="002060"/>
          </a:solidFill>
        </p:spPr>
        <p:txBody>
          <a:bodyPr wrap="square" rtlCol="0">
            <a:spAutoFit/>
          </a:bodyPr>
          <a:lstStyle/>
          <a:p>
            <a:r>
              <a:rPr kumimoji="1" lang="ja-JP" altLang="en-US" sz="2400" b="1" dirty="0">
                <a:solidFill>
                  <a:schemeClr val="bg1"/>
                </a:solidFill>
                <a:latin typeface="Meiryo UI" panose="020B0604030504040204" pitchFamily="50" charset="-128"/>
                <a:ea typeface="Meiryo UI" panose="020B0604030504040204" pitchFamily="50" charset="-128"/>
              </a:rPr>
              <a:t>職種別回答割合</a:t>
            </a:r>
          </a:p>
        </p:txBody>
      </p:sp>
      <p:sp>
        <p:nvSpPr>
          <p:cNvPr id="13" name="テキスト ボックス 12">
            <a:extLst>
              <a:ext uri="{FF2B5EF4-FFF2-40B4-BE49-F238E27FC236}">
                <a16:creationId xmlns:a16="http://schemas.microsoft.com/office/drawing/2014/main" id="{556AF3D1-BD0C-4FB6-B1A7-DF7FCEEB48FB}"/>
              </a:ext>
            </a:extLst>
          </p:cNvPr>
          <p:cNvSpPr txBox="1"/>
          <p:nvPr/>
        </p:nvSpPr>
        <p:spPr>
          <a:xfrm>
            <a:off x="1315616" y="5934269"/>
            <a:ext cx="6288833" cy="369332"/>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どの職種についても興味ありと回答した割合は半数以上存在した。</a:t>
            </a:r>
          </a:p>
        </p:txBody>
      </p:sp>
    </p:spTree>
    <p:extLst>
      <p:ext uri="{BB962C8B-B14F-4D97-AF65-F5344CB8AC3E}">
        <p14:creationId xmlns:p14="http://schemas.microsoft.com/office/powerpoint/2010/main" val="1798829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56A121-5473-4932-AE62-FFB954CCAAFB}"/>
              </a:ext>
            </a:extLst>
          </p:cNvPr>
          <p:cNvSpPr>
            <a:spLocks noGrp="1"/>
          </p:cNvSpPr>
          <p:nvPr>
            <p:ph type="title"/>
          </p:nvPr>
        </p:nvSpPr>
        <p:spPr>
          <a:xfrm>
            <a:off x="325791" y="628619"/>
            <a:ext cx="2787523" cy="1141461"/>
          </a:xfrm>
        </p:spPr>
        <p:txBody>
          <a:bodyPr>
            <a:noAutofit/>
          </a:bodyPr>
          <a:lstStyle/>
          <a:p>
            <a:r>
              <a:rPr kumimoji="1" lang="en-US" altLang="ja-JP" sz="1800" b="1" dirty="0">
                <a:latin typeface="Meiryo UI" panose="020B0604030504040204" pitchFamily="50" charset="-128"/>
                <a:ea typeface="Meiryo UI" panose="020B0604030504040204" pitchFamily="50" charset="-128"/>
              </a:rPr>
              <a:t>Q1.</a:t>
            </a:r>
            <a:r>
              <a:rPr kumimoji="1" lang="ja-JP" altLang="en-US" sz="1800" b="1" dirty="0">
                <a:latin typeface="Meiryo UI" panose="020B0604030504040204" pitchFamily="50" charset="-128"/>
                <a:ea typeface="Meiryo UI" panose="020B0604030504040204" pitchFamily="50" charset="-128"/>
              </a:rPr>
              <a:t>（本日体験してみて）</a:t>
            </a:r>
            <a:br>
              <a:rPr kumimoji="1" lang="en-US" altLang="ja-JP" sz="1800" b="1" dirty="0">
                <a:latin typeface="Meiryo UI" panose="020B0604030504040204" pitchFamily="50" charset="-128"/>
                <a:ea typeface="Meiryo UI" panose="020B0604030504040204" pitchFamily="50" charset="-128"/>
              </a:rPr>
            </a:br>
            <a:r>
              <a:rPr kumimoji="1" lang="ja-JP" altLang="en-US" sz="1800" b="1" dirty="0">
                <a:latin typeface="Meiryo UI" panose="020B0604030504040204" pitchFamily="50" charset="-128"/>
                <a:ea typeface="Meiryo UI" panose="020B0604030504040204" pitchFamily="50" charset="-128"/>
              </a:rPr>
              <a:t>ロコモに関する健康サポート</a:t>
            </a:r>
            <a:br>
              <a:rPr kumimoji="1" lang="en-US" altLang="ja-JP" sz="1800" b="1" dirty="0">
                <a:latin typeface="Meiryo UI" panose="020B0604030504040204" pitchFamily="50" charset="-128"/>
                <a:ea typeface="Meiryo UI" panose="020B0604030504040204" pitchFamily="50" charset="-128"/>
              </a:rPr>
            </a:br>
            <a:r>
              <a:rPr kumimoji="1" lang="ja-JP" altLang="en-US" sz="1800" b="1" dirty="0">
                <a:latin typeface="Meiryo UI" panose="020B0604030504040204" pitchFamily="50" charset="-128"/>
                <a:ea typeface="Meiryo UI" panose="020B0604030504040204" pitchFamily="50" charset="-128"/>
              </a:rPr>
              <a:t>活動の取り組みについて</a:t>
            </a:r>
          </a:p>
        </p:txBody>
      </p:sp>
      <p:graphicFrame>
        <p:nvGraphicFramePr>
          <p:cNvPr id="7" name="グラフ 6">
            <a:extLst>
              <a:ext uri="{FF2B5EF4-FFF2-40B4-BE49-F238E27FC236}">
                <a16:creationId xmlns:a16="http://schemas.microsoft.com/office/drawing/2014/main" id="{85D6AF2C-BA2B-4C56-9985-210F4EB4E2A4}"/>
              </a:ext>
            </a:extLst>
          </p:cNvPr>
          <p:cNvGraphicFramePr>
            <a:graphicFrameLocks/>
          </p:cNvGraphicFramePr>
          <p:nvPr>
            <p:extLst>
              <p:ext uri="{D42A27DB-BD31-4B8C-83A1-F6EECF244321}">
                <p14:modId xmlns:p14="http://schemas.microsoft.com/office/powerpoint/2010/main" val="2343976740"/>
              </p:ext>
            </p:extLst>
          </p:nvPr>
        </p:nvGraphicFramePr>
        <p:xfrm>
          <a:off x="300910" y="1547694"/>
          <a:ext cx="2514472" cy="3533220"/>
        </p:xfrm>
        <a:graphic>
          <a:graphicData uri="http://schemas.openxmlformats.org/drawingml/2006/chart">
            <c:chart xmlns:c="http://schemas.openxmlformats.org/drawingml/2006/chart" xmlns:r="http://schemas.openxmlformats.org/officeDocument/2006/relationships" r:id="rId2"/>
          </a:graphicData>
        </a:graphic>
      </p:graphicFrame>
      <p:grpSp>
        <p:nvGrpSpPr>
          <p:cNvPr id="3" name="グループ化 2">
            <a:extLst>
              <a:ext uri="{FF2B5EF4-FFF2-40B4-BE49-F238E27FC236}">
                <a16:creationId xmlns:a16="http://schemas.microsoft.com/office/drawing/2014/main" id="{7DA83B2A-9964-4A83-8DD3-6C41F17AD9D3}"/>
              </a:ext>
            </a:extLst>
          </p:cNvPr>
          <p:cNvGrpSpPr/>
          <p:nvPr/>
        </p:nvGrpSpPr>
        <p:grpSpPr>
          <a:xfrm>
            <a:off x="497627" y="4668697"/>
            <a:ext cx="2731929" cy="1273190"/>
            <a:chOff x="702901" y="4767893"/>
            <a:chExt cx="2731929" cy="1273190"/>
          </a:xfrm>
        </p:grpSpPr>
        <p:pic>
          <p:nvPicPr>
            <p:cNvPr id="18" name="図 17">
              <a:extLst>
                <a:ext uri="{FF2B5EF4-FFF2-40B4-BE49-F238E27FC236}">
                  <a16:creationId xmlns:a16="http://schemas.microsoft.com/office/drawing/2014/main" id="{20DB0627-44DA-47A3-92F6-F5D68AB333DA}"/>
                </a:ext>
              </a:extLst>
            </p:cNvPr>
            <p:cNvPicPr>
              <a:picLocks noChangeAspect="1"/>
            </p:cNvPicPr>
            <p:nvPr/>
          </p:nvPicPr>
          <p:blipFill rotWithShape="1">
            <a:blip r:embed="rId3"/>
            <a:srcRect l="27526" t="85092" r="18422" b="10427"/>
            <a:stretch/>
          </p:blipFill>
          <p:spPr>
            <a:xfrm>
              <a:off x="702901" y="5776083"/>
              <a:ext cx="2603241" cy="265000"/>
            </a:xfrm>
            <a:prstGeom prst="rect">
              <a:avLst/>
            </a:prstGeom>
          </p:spPr>
        </p:pic>
        <p:pic>
          <p:nvPicPr>
            <p:cNvPr id="19" name="図 18">
              <a:extLst>
                <a:ext uri="{FF2B5EF4-FFF2-40B4-BE49-F238E27FC236}">
                  <a16:creationId xmlns:a16="http://schemas.microsoft.com/office/drawing/2014/main" id="{C9E063BD-5335-406B-8BCA-0721C5E33B7D}"/>
                </a:ext>
              </a:extLst>
            </p:cNvPr>
            <p:cNvPicPr>
              <a:picLocks noChangeAspect="1"/>
            </p:cNvPicPr>
            <p:nvPr/>
          </p:nvPicPr>
          <p:blipFill rotWithShape="1">
            <a:blip r:embed="rId3"/>
            <a:srcRect l="30368" t="81063" r="15580" b="14456"/>
            <a:stretch/>
          </p:blipFill>
          <p:spPr>
            <a:xfrm>
              <a:off x="831589" y="5551794"/>
              <a:ext cx="2603241" cy="265000"/>
            </a:xfrm>
            <a:prstGeom prst="rect">
              <a:avLst/>
            </a:prstGeom>
          </p:spPr>
        </p:pic>
        <p:pic>
          <p:nvPicPr>
            <p:cNvPr id="20" name="図 19">
              <a:extLst>
                <a:ext uri="{FF2B5EF4-FFF2-40B4-BE49-F238E27FC236}">
                  <a16:creationId xmlns:a16="http://schemas.microsoft.com/office/drawing/2014/main" id="{4B66C660-38F3-423F-BA97-5B4CB57B9F24}"/>
                </a:ext>
              </a:extLst>
            </p:cNvPr>
            <p:cNvPicPr>
              <a:picLocks noChangeAspect="1"/>
            </p:cNvPicPr>
            <p:nvPr/>
          </p:nvPicPr>
          <p:blipFill rotWithShape="1">
            <a:blip r:embed="rId3"/>
            <a:srcRect l="27526" t="77518" r="18422" b="19074"/>
            <a:stretch/>
          </p:blipFill>
          <p:spPr>
            <a:xfrm>
              <a:off x="702902" y="5337955"/>
              <a:ext cx="2603241" cy="201531"/>
            </a:xfrm>
            <a:prstGeom prst="rect">
              <a:avLst/>
            </a:prstGeom>
          </p:spPr>
        </p:pic>
        <p:pic>
          <p:nvPicPr>
            <p:cNvPr id="21" name="図 20">
              <a:extLst>
                <a:ext uri="{FF2B5EF4-FFF2-40B4-BE49-F238E27FC236}">
                  <a16:creationId xmlns:a16="http://schemas.microsoft.com/office/drawing/2014/main" id="{D1F01091-9238-414E-9E6F-C8FC2DF9D194}"/>
                </a:ext>
              </a:extLst>
            </p:cNvPr>
            <p:cNvPicPr>
              <a:picLocks noChangeAspect="1"/>
            </p:cNvPicPr>
            <p:nvPr/>
          </p:nvPicPr>
          <p:blipFill rotWithShape="1">
            <a:blip r:embed="rId3"/>
            <a:srcRect l="27526" t="73500" r="18422" b="22240"/>
            <a:stretch/>
          </p:blipFill>
          <p:spPr>
            <a:xfrm>
              <a:off x="702903" y="5089169"/>
              <a:ext cx="2603241" cy="251926"/>
            </a:xfrm>
            <a:prstGeom prst="rect">
              <a:avLst/>
            </a:prstGeom>
          </p:spPr>
        </p:pic>
        <p:pic>
          <p:nvPicPr>
            <p:cNvPr id="22" name="図 21">
              <a:extLst>
                <a:ext uri="{FF2B5EF4-FFF2-40B4-BE49-F238E27FC236}">
                  <a16:creationId xmlns:a16="http://schemas.microsoft.com/office/drawing/2014/main" id="{18AD4BB4-30A0-41BE-9159-47818361FAFE}"/>
                </a:ext>
              </a:extLst>
            </p:cNvPr>
            <p:cNvPicPr>
              <a:picLocks noChangeAspect="1"/>
            </p:cNvPicPr>
            <p:nvPr/>
          </p:nvPicPr>
          <p:blipFill rotWithShape="1">
            <a:blip r:embed="rId3"/>
            <a:srcRect l="27526" t="68051" r="18422" b="25648"/>
            <a:stretch/>
          </p:blipFill>
          <p:spPr>
            <a:xfrm>
              <a:off x="702905" y="4767893"/>
              <a:ext cx="2603241" cy="372609"/>
            </a:xfrm>
            <a:prstGeom prst="rect">
              <a:avLst/>
            </a:prstGeom>
          </p:spPr>
        </p:pic>
      </p:grpSp>
      <p:sp>
        <p:nvSpPr>
          <p:cNvPr id="24" name="テキスト ボックス 23">
            <a:extLst>
              <a:ext uri="{FF2B5EF4-FFF2-40B4-BE49-F238E27FC236}">
                <a16:creationId xmlns:a16="http://schemas.microsoft.com/office/drawing/2014/main" id="{6866ED39-0BFC-4AB6-84B0-596C32F0E048}"/>
              </a:ext>
            </a:extLst>
          </p:cNvPr>
          <p:cNvSpPr txBox="1"/>
          <p:nvPr/>
        </p:nvSpPr>
        <p:spPr>
          <a:xfrm>
            <a:off x="3280784" y="114371"/>
            <a:ext cx="2582430" cy="523220"/>
          </a:xfrm>
          <a:prstGeom prst="rect">
            <a:avLst/>
          </a:prstGeom>
          <a:solidFill>
            <a:srgbClr val="002060"/>
          </a:solidFill>
        </p:spPr>
        <p:txBody>
          <a:bodyPr wrap="square" rtlCol="0">
            <a:spAutoFit/>
          </a:bodyPr>
          <a:lstStyle/>
          <a:p>
            <a:r>
              <a:rPr kumimoji="1" lang="ja-JP" altLang="en-US" sz="2800" b="1" dirty="0">
                <a:solidFill>
                  <a:schemeClr val="bg1"/>
                </a:solidFill>
                <a:latin typeface="Meiryo UI" panose="020B0604030504040204" pitchFamily="50" charset="-128"/>
                <a:ea typeface="Meiryo UI" panose="020B0604030504040204" pitchFamily="50" charset="-128"/>
              </a:rPr>
              <a:t>薬剤師</a:t>
            </a:r>
            <a:r>
              <a:rPr kumimoji="1" lang="ja-JP" altLang="en-US" sz="2000" b="1" dirty="0">
                <a:solidFill>
                  <a:schemeClr val="bg1"/>
                </a:solidFill>
                <a:latin typeface="Meiryo UI" panose="020B0604030504040204" pitchFamily="50" charset="-128"/>
                <a:ea typeface="Meiryo UI" panose="020B0604030504040204" pitchFamily="50" charset="-128"/>
              </a:rPr>
              <a:t>（ｎ</a:t>
            </a:r>
            <a:r>
              <a:rPr kumimoji="1" lang="en-US" altLang="ja-JP" sz="2000" b="1" dirty="0">
                <a:solidFill>
                  <a:schemeClr val="bg1"/>
                </a:solidFill>
                <a:latin typeface="Meiryo UI" panose="020B0604030504040204" pitchFamily="50" charset="-128"/>
                <a:ea typeface="Meiryo UI" panose="020B0604030504040204" pitchFamily="50" charset="-128"/>
              </a:rPr>
              <a:t>=36</a:t>
            </a:r>
            <a:r>
              <a:rPr kumimoji="1" lang="ja-JP" altLang="en-US" sz="2000" b="1" dirty="0">
                <a:solidFill>
                  <a:schemeClr val="bg1"/>
                </a:solidFill>
                <a:latin typeface="Meiryo UI" panose="020B0604030504040204" pitchFamily="50" charset="-128"/>
                <a:ea typeface="Meiryo UI" panose="020B0604030504040204" pitchFamily="50" charset="-128"/>
              </a:rPr>
              <a:t>）</a:t>
            </a:r>
            <a:endParaRPr kumimoji="1" lang="ja-JP" altLang="en-US" sz="2800" b="1" dirty="0">
              <a:solidFill>
                <a:schemeClr val="bg1"/>
              </a:solidFill>
              <a:latin typeface="Meiryo UI" panose="020B0604030504040204" pitchFamily="50" charset="-128"/>
              <a:ea typeface="Meiryo UI" panose="020B0604030504040204" pitchFamily="50" charset="-128"/>
            </a:endParaRPr>
          </a:p>
        </p:txBody>
      </p:sp>
      <p:graphicFrame>
        <p:nvGraphicFramePr>
          <p:cNvPr id="14" name="グラフ 13">
            <a:extLst>
              <a:ext uri="{FF2B5EF4-FFF2-40B4-BE49-F238E27FC236}">
                <a16:creationId xmlns:a16="http://schemas.microsoft.com/office/drawing/2014/main" id="{05ABBDC3-7248-44F7-A2D9-FEF80A02C82D}"/>
              </a:ext>
            </a:extLst>
          </p:cNvPr>
          <p:cNvGraphicFramePr>
            <a:graphicFrameLocks/>
          </p:cNvGraphicFramePr>
          <p:nvPr>
            <p:extLst>
              <p:ext uri="{D42A27DB-BD31-4B8C-83A1-F6EECF244321}">
                <p14:modId xmlns:p14="http://schemas.microsoft.com/office/powerpoint/2010/main" val="465202563"/>
              </p:ext>
            </p:extLst>
          </p:nvPr>
        </p:nvGraphicFramePr>
        <p:xfrm>
          <a:off x="2766525" y="1795323"/>
          <a:ext cx="3369536" cy="306130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コンテンツ プレースホルダー 3">
            <a:extLst>
              <a:ext uri="{FF2B5EF4-FFF2-40B4-BE49-F238E27FC236}">
                <a16:creationId xmlns:a16="http://schemas.microsoft.com/office/drawing/2014/main" id="{2A7B10F5-B75F-4553-A798-5D540853E877}"/>
              </a:ext>
            </a:extLst>
          </p:cNvPr>
          <p:cNvGraphicFramePr>
            <a:graphicFrameLocks noGrp="1"/>
          </p:cNvGraphicFramePr>
          <p:nvPr>
            <p:ph idx="1"/>
            <p:extLst>
              <p:ext uri="{D42A27DB-BD31-4B8C-83A1-F6EECF244321}">
                <p14:modId xmlns:p14="http://schemas.microsoft.com/office/powerpoint/2010/main" val="2983714970"/>
              </p:ext>
            </p:extLst>
          </p:nvPr>
        </p:nvGraphicFramePr>
        <p:xfrm>
          <a:off x="5280997" y="1813005"/>
          <a:ext cx="4176707" cy="2958918"/>
        </p:xfrm>
        <a:graphic>
          <a:graphicData uri="http://schemas.openxmlformats.org/drawingml/2006/chart">
            <c:chart xmlns:c="http://schemas.openxmlformats.org/drawingml/2006/chart" xmlns:r="http://schemas.openxmlformats.org/officeDocument/2006/relationships" r:id="rId5"/>
          </a:graphicData>
        </a:graphic>
      </p:graphicFrame>
      <p:sp>
        <p:nvSpPr>
          <p:cNvPr id="16" name="タイトル 1">
            <a:extLst>
              <a:ext uri="{FF2B5EF4-FFF2-40B4-BE49-F238E27FC236}">
                <a16:creationId xmlns:a16="http://schemas.microsoft.com/office/drawing/2014/main" id="{81585A84-6FBF-4B26-B016-AEBF06E3D0AD}"/>
              </a:ext>
            </a:extLst>
          </p:cNvPr>
          <p:cNvSpPr txBox="1">
            <a:spLocks/>
          </p:cNvSpPr>
          <p:nvPr/>
        </p:nvSpPr>
        <p:spPr>
          <a:xfrm>
            <a:off x="3138195" y="745097"/>
            <a:ext cx="2867609" cy="10176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800" b="1" dirty="0">
                <a:latin typeface="Meiryo UI" panose="020B0604030504040204" pitchFamily="50" charset="-128"/>
                <a:ea typeface="Meiryo UI" panose="020B0604030504040204" pitchFamily="50" charset="-128"/>
              </a:rPr>
              <a:t>Q2.</a:t>
            </a:r>
            <a:r>
              <a:rPr lang="ja-JP" altLang="en-US" sz="1800" b="1" dirty="0">
                <a:latin typeface="Meiryo UI" panose="020B0604030504040204" pitchFamily="50" charset="-128"/>
                <a:ea typeface="Meiryo UI" panose="020B0604030504040204" pitchFamily="50" charset="-128"/>
              </a:rPr>
              <a:t>ロコモに関する</a:t>
            </a:r>
            <a:br>
              <a:rPr lang="en-US" altLang="ja-JP" sz="1800" b="1" dirty="0">
                <a:latin typeface="Meiryo UI" panose="020B0604030504040204" pitchFamily="50" charset="-128"/>
                <a:ea typeface="Meiryo UI" panose="020B0604030504040204" pitchFamily="50" charset="-128"/>
              </a:rPr>
            </a:br>
            <a:r>
              <a:rPr lang="ja-JP" altLang="en-US" sz="1800" b="1" dirty="0">
                <a:latin typeface="Meiryo UI" panose="020B0604030504040204" pitchFamily="50" charset="-128"/>
                <a:ea typeface="Meiryo UI" panose="020B0604030504040204" pitchFamily="50" charset="-128"/>
              </a:rPr>
              <a:t>健康サポート活動を行う際に</a:t>
            </a:r>
            <a:br>
              <a:rPr lang="en-US" altLang="ja-JP" sz="1800" b="1" dirty="0">
                <a:latin typeface="Meiryo UI" panose="020B0604030504040204" pitchFamily="50" charset="-128"/>
                <a:ea typeface="Meiryo UI" panose="020B0604030504040204" pitchFamily="50" charset="-128"/>
              </a:rPr>
            </a:br>
            <a:r>
              <a:rPr lang="ja-JP" altLang="en-US" sz="1800" b="1" dirty="0">
                <a:latin typeface="Meiryo UI" panose="020B0604030504040204" pitchFamily="50" charset="-128"/>
                <a:ea typeface="Meiryo UI" panose="020B0604030504040204" pitchFamily="50" charset="-128"/>
              </a:rPr>
              <a:t>特に必要とする情報</a:t>
            </a:r>
            <a:br>
              <a:rPr lang="en-US" altLang="ja-JP" sz="1800" b="1" dirty="0">
                <a:latin typeface="Meiryo UI" panose="020B0604030504040204" pitchFamily="50" charset="-128"/>
                <a:ea typeface="Meiryo UI" panose="020B0604030504040204" pitchFamily="50" charset="-128"/>
              </a:rPr>
            </a:br>
            <a:r>
              <a:rPr lang="ja-JP" altLang="en-US" sz="1100" b="1" dirty="0">
                <a:latin typeface="Meiryo UI" panose="020B0604030504040204" pitchFamily="50" charset="-128"/>
                <a:ea typeface="Meiryo UI" panose="020B0604030504040204" pitchFamily="50" charset="-128"/>
              </a:rPr>
              <a:t>（重複回答有）</a:t>
            </a:r>
            <a:endParaRPr lang="ja-JP" altLang="en-US" sz="2000" b="1" dirty="0">
              <a:latin typeface="Meiryo UI" panose="020B0604030504040204" pitchFamily="50" charset="-128"/>
              <a:ea typeface="Meiryo UI" panose="020B0604030504040204" pitchFamily="50" charset="-128"/>
            </a:endParaRPr>
          </a:p>
        </p:txBody>
      </p:sp>
      <p:sp>
        <p:nvSpPr>
          <p:cNvPr id="17" name="タイトル 1">
            <a:extLst>
              <a:ext uri="{FF2B5EF4-FFF2-40B4-BE49-F238E27FC236}">
                <a16:creationId xmlns:a16="http://schemas.microsoft.com/office/drawing/2014/main" id="{B41ADF69-C191-4C25-9990-B29CE9443056}"/>
              </a:ext>
            </a:extLst>
          </p:cNvPr>
          <p:cNvSpPr txBox="1">
            <a:spLocks/>
          </p:cNvSpPr>
          <p:nvPr/>
        </p:nvSpPr>
        <p:spPr>
          <a:xfrm>
            <a:off x="6055566" y="574196"/>
            <a:ext cx="2911151" cy="9411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800" b="1">
                <a:latin typeface="Meiryo UI" panose="020B0604030504040204" pitchFamily="50" charset="-128"/>
                <a:ea typeface="Meiryo UI" panose="020B0604030504040204" pitchFamily="50" charset="-128"/>
              </a:rPr>
              <a:t>Q3.</a:t>
            </a:r>
            <a:r>
              <a:rPr lang="ja-JP" altLang="en-US" sz="1800" b="1">
                <a:latin typeface="Meiryo UI" panose="020B0604030504040204" pitchFamily="50" charset="-128"/>
                <a:ea typeface="Meiryo UI" panose="020B0604030504040204" pitchFamily="50" charset="-128"/>
              </a:rPr>
              <a:t>ロコモコーディネーター</a:t>
            </a:r>
            <a:br>
              <a:rPr lang="en-US" altLang="ja-JP" sz="1800" b="1">
                <a:latin typeface="Meiryo UI" panose="020B0604030504040204" pitchFamily="50" charset="-128"/>
                <a:ea typeface="Meiryo UI" panose="020B0604030504040204" pitchFamily="50" charset="-128"/>
              </a:rPr>
            </a:br>
            <a:r>
              <a:rPr lang="ja-JP" altLang="en-US" sz="1800" b="1">
                <a:latin typeface="Meiryo UI" panose="020B0604030504040204" pitchFamily="50" charset="-128"/>
                <a:ea typeface="Meiryo UI" panose="020B0604030504040204" pitchFamily="50" charset="-128"/>
              </a:rPr>
              <a:t>制度に興味がありますか</a:t>
            </a:r>
            <a:endParaRPr lang="ja-JP" altLang="en-US" sz="1800" b="1" dirty="0">
              <a:latin typeface="Meiryo UI" panose="020B0604030504040204" pitchFamily="50" charset="-128"/>
              <a:ea typeface="Meiryo UI" panose="020B0604030504040204" pitchFamily="50" charset="-128"/>
            </a:endParaRPr>
          </a:p>
        </p:txBody>
      </p:sp>
      <p:grpSp>
        <p:nvGrpSpPr>
          <p:cNvPr id="25" name="グループ化 24">
            <a:extLst>
              <a:ext uri="{FF2B5EF4-FFF2-40B4-BE49-F238E27FC236}">
                <a16:creationId xmlns:a16="http://schemas.microsoft.com/office/drawing/2014/main" id="{9C7528E4-9762-480C-9BA8-340130F49EB7}"/>
              </a:ext>
            </a:extLst>
          </p:cNvPr>
          <p:cNvGrpSpPr/>
          <p:nvPr/>
        </p:nvGrpSpPr>
        <p:grpSpPr>
          <a:xfrm>
            <a:off x="3229556" y="4721063"/>
            <a:ext cx="3115260" cy="1145952"/>
            <a:chOff x="0" y="5019431"/>
            <a:chExt cx="3349690" cy="1185984"/>
          </a:xfrm>
        </p:grpSpPr>
        <p:pic>
          <p:nvPicPr>
            <p:cNvPr id="26" name="図 25">
              <a:extLst>
                <a:ext uri="{FF2B5EF4-FFF2-40B4-BE49-F238E27FC236}">
                  <a16:creationId xmlns:a16="http://schemas.microsoft.com/office/drawing/2014/main" id="{650D1161-3118-4B08-9BE8-4833BD26BEF9}"/>
                </a:ext>
              </a:extLst>
            </p:cNvPr>
            <p:cNvPicPr>
              <a:picLocks noChangeAspect="1"/>
            </p:cNvPicPr>
            <p:nvPr/>
          </p:nvPicPr>
          <p:blipFill rotWithShape="1">
            <a:blip r:embed="rId6"/>
            <a:srcRect l="26022" t="66354" r="23928" b="27326"/>
            <a:stretch/>
          </p:blipFill>
          <p:spPr>
            <a:xfrm>
              <a:off x="0" y="5019431"/>
              <a:ext cx="3155108" cy="322521"/>
            </a:xfrm>
            <a:prstGeom prst="rect">
              <a:avLst/>
            </a:prstGeom>
          </p:spPr>
        </p:pic>
        <p:pic>
          <p:nvPicPr>
            <p:cNvPr id="27" name="図 26">
              <a:extLst>
                <a:ext uri="{FF2B5EF4-FFF2-40B4-BE49-F238E27FC236}">
                  <a16:creationId xmlns:a16="http://schemas.microsoft.com/office/drawing/2014/main" id="{9A31D1A7-46B4-4E9E-B202-50228D163543}"/>
                </a:ext>
              </a:extLst>
            </p:cNvPr>
            <p:cNvPicPr>
              <a:picLocks noChangeAspect="1"/>
            </p:cNvPicPr>
            <p:nvPr/>
          </p:nvPicPr>
          <p:blipFill rotWithShape="1">
            <a:blip r:embed="rId6"/>
            <a:srcRect l="26022" t="73657" r="20841" b="20022"/>
            <a:stretch/>
          </p:blipFill>
          <p:spPr>
            <a:xfrm>
              <a:off x="0" y="5339310"/>
              <a:ext cx="3349690" cy="322522"/>
            </a:xfrm>
            <a:prstGeom prst="rect">
              <a:avLst/>
            </a:prstGeom>
          </p:spPr>
        </p:pic>
        <p:pic>
          <p:nvPicPr>
            <p:cNvPr id="28" name="図 27">
              <a:extLst>
                <a:ext uri="{FF2B5EF4-FFF2-40B4-BE49-F238E27FC236}">
                  <a16:creationId xmlns:a16="http://schemas.microsoft.com/office/drawing/2014/main" id="{BE358200-FCB1-4708-855F-8925F6A33BE5}"/>
                </a:ext>
              </a:extLst>
            </p:cNvPr>
            <p:cNvPicPr>
              <a:picLocks noChangeAspect="1"/>
            </p:cNvPicPr>
            <p:nvPr/>
          </p:nvPicPr>
          <p:blipFill rotWithShape="1">
            <a:blip r:embed="rId6"/>
            <a:srcRect l="26022" t="79157" r="21680" b="12613"/>
            <a:stretch/>
          </p:blipFill>
          <p:spPr>
            <a:xfrm>
              <a:off x="0" y="5561833"/>
              <a:ext cx="3296816" cy="419878"/>
            </a:xfrm>
            <a:prstGeom prst="rect">
              <a:avLst/>
            </a:prstGeom>
          </p:spPr>
        </p:pic>
        <p:pic>
          <p:nvPicPr>
            <p:cNvPr id="29" name="図 28">
              <a:extLst>
                <a:ext uri="{FF2B5EF4-FFF2-40B4-BE49-F238E27FC236}">
                  <a16:creationId xmlns:a16="http://schemas.microsoft.com/office/drawing/2014/main" id="{BE281069-E2D0-46F2-BE1D-CD0D9883B5DB}"/>
                </a:ext>
              </a:extLst>
            </p:cNvPr>
            <p:cNvPicPr>
              <a:picLocks noChangeAspect="1"/>
            </p:cNvPicPr>
            <p:nvPr/>
          </p:nvPicPr>
          <p:blipFill rotWithShape="1">
            <a:blip r:embed="rId6"/>
            <a:srcRect l="26022" t="87041" r="20841" b="6400"/>
            <a:stretch/>
          </p:blipFill>
          <p:spPr>
            <a:xfrm>
              <a:off x="0" y="5870745"/>
              <a:ext cx="3349690" cy="334670"/>
            </a:xfrm>
            <a:prstGeom prst="rect">
              <a:avLst/>
            </a:prstGeom>
          </p:spPr>
        </p:pic>
      </p:grpSp>
      <p:grpSp>
        <p:nvGrpSpPr>
          <p:cNvPr id="30" name="グループ化 29">
            <a:extLst>
              <a:ext uri="{FF2B5EF4-FFF2-40B4-BE49-F238E27FC236}">
                <a16:creationId xmlns:a16="http://schemas.microsoft.com/office/drawing/2014/main" id="{AC549542-0293-425E-BC1A-64B7D0EA6DF6}"/>
              </a:ext>
            </a:extLst>
          </p:cNvPr>
          <p:cNvGrpSpPr/>
          <p:nvPr/>
        </p:nvGrpSpPr>
        <p:grpSpPr>
          <a:xfrm>
            <a:off x="6596881" y="4721063"/>
            <a:ext cx="1878886" cy="1104530"/>
            <a:chOff x="1297185" y="5107513"/>
            <a:chExt cx="1878886" cy="1104530"/>
          </a:xfrm>
        </p:grpSpPr>
        <p:pic>
          <p:nvPicPr>
            <p:cNvPr id="31" name="図 30">
              <a:extLst>
                <a:ext uri="{FF2B5EF4-FFF2-40B4-BE49-F238E27FC236}">
                  <a16:creationId xmlns:a16="http://schemas.microsoft.com/office/drawing/2014/main" id="{B08A4598-FD69-4094-A2F1-366A8FA673B0}"/>
                </a:ext>
              </a:extLst>
            </p:cNvPr>
            <p:cNvPicPr>
              <a:picLocks noChangeAspect="1"/>
            </p:cNvPicPr>
            <p:nvPr/>
          </p:nvPicPr>
          <p:blipFill rotWithShape="1">
            <a:blip r:embed="rId7"/>
            <a:srcRect l="48368" t="79887" r="8304" b="10118"/>
            <a:stretch/>
          </p:blipFill>
          <p:spPr>
            <a:xfrm>
              <a:off x="1297961" y="5372971"/>
              <a:ext cx="1878110" cy="362576"/>
            </a:xfrm>
            <a:prstGeom prst="rect">
              <a:avLst/>
            </a:prstGeom>
          </p:spPr>
        </p:pic>
        <p:pic>
          <p:nvPicPr>
            <p:cNvPr id="32" name="図 31">
              <a:extLst>
                <a:ext uri="{FF2B5EF4-FFF2-40B4-BE49-F238E27FC236}">
                  <a16:creationId xmlns:a16="http://schemas.microsoft.com/office/drawing/2014/main" id="{5C59FE1E-2555-4D4B-B663-EB02F27FA786}"/>
                </a:ext>
              </a:extLst>
            </p:cNvPr>
            <p:cNvPicPr>
              <a:picLocks noChangeAspect="1"/>
            </p:cNvPicPr>
            <p:nvPr/>
          </p:nvPicPr>
          <p:blipFill rotWithShape="1">
            <a:blip r:embed="rId7"/>
            <a:srcRect l="8606" t="79887" r="58148" b="10467"/>
            <a:stretch/>
          </p:blipFill>
          <p:spPr>
            <a:xfrm>
              <a:off x="1297961" y="5107513"/>
              <a:ext cx="1441077" cy="349899"/>
            </a:xfrm>
            <a:prstGeom prst="rect">
              <a:avLst/>
            </a:prstGeom>
          </p:spPr>
        </p:pic>
        <p:pic>
          <p:nvPicPr>
            <p:cNvPr id="33" name="図 32">
              <a:extLst>
                <a:ext uri="{FF2B5EF4-FFF2-40B4-BE49-F238E27FC236}">
                  <a16:creationId xmlns:a16="http://schemas.microsoft.com/office/drawing/2014/main" id="{15C3CBF3-B106-467E-A53E-BEBF878B32BB}"/>
                </a:ext>
              </a:extLst>
            </p:cNvPr>
            <p:cNvPicPr>
              <a:picLocks noChangeAspect="1"/>
            </p:cNvPicPr>
            <p:nvPr/>
          </p:nvPicPr>
          <p:blipFill rotWithShape="1">
            <a:blip r:embed="rId7"/>
            <a:srcRect l="48667" t="89532" r="28085" b="1594"/>
            <a:stretch/>
          </p:blipFill>
          <p:spPr>
            <a:xfrm>
              <a:off x="1297185" y="5890134"/>
              <a:ext cx="1010452" cy="321909"/>
            </a:xfrm>
            <a:prstGeom prst="rect">
              <a:avLst/>
            </a:prstGeom>
          </p:spPr>
        </p:pic>
        <p:pic>
          <p:nvPicPr>
            <p:cNvPr id="34" name="図 33">
              <a:extLst>
                <a:ext uri="{FF2B5EF4-FFF2-40B4-BE49-F238E27FC236}">
                  <a16:creationId xmlns:a16="http://schemas.microsoft.com/office/drawing/2014/main" id="{78ABBE1B-7710-4AC0-A054-08370C337822}"/>
                </a:ext>
              </a:extLst>
            </p:cNvPr>
            <p:cNvPicPr>
              <a:picLocks noChangeAspect="1"/>
            </p:cNvPicPr>
            <p:nvPr/>
          </p:nvPicPr>
          <p:blipFill rotWithShape="1">
            <a:blip r:embed="rId7"/>
            <a:srcRect l="8606" t="88241" r="64869" b="2114"/>
            <a:stretch/>
          </p:blipFill>
          <p:spPr>
            <a:xfrm>
              <a:off x="1297185" y="5600247"/>
              <a:ext cx="1149723" cy="349898"/>
            </a:xfrm>
            <a:prstGeom prst="rect">
              <a:avLst/>
            </a:prstGeom>
          </p:spPr>
        </p:pic>
      </p:grpSp>
    </p:spTree>
    <p:extLst>
      <p:ext uri="{BB962C8B-B14F-4D97-AF65-F5344CB8AC3E}">
        <p14:creationId xmlns:p14="http://schemas.microsoft.com/office/powerpoint/2010/main" val="314800394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460</TotalTime>
  <Words>1142</Words>
  <Application>Microsoft Office PowerPoint</Application>
  <PresentationFormat>画面に合わせる (4:3)</PresentationFormat>
  <Paragraphs>200</Paragraphs>
  <Slides>13</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13</vt:i4>
      </vt:variant>
    </vt:vector>
  </HeadingPairs>
  <TitlesOfParts>
    <vt:vector size="21" baseType="lpstr">
      <vt:lpstr>Meiryo UI</vt:lpstr>
      <vt:lpstr>游ゴシック</vt:lpstr>
      <vt:lpstr>游ゴシック Light</vt:lpstr>
      <vt:lpstr>Arial</vt:lpstr>
      <vt:lpstr>Calibri</vt:lpstr>
      <vt:lpstr>Calibri Light</vt:lpstr>
      <vt:lpstr>Times New Roman</vt:lpstr>
      <vt:lpstr>Office テーマ</vt:lpstr>
      <vt:lpstr>2024ライフサポートフェア アンケート結果報告  日時：令和6年2月15日、16日 場所：東京都産業貿易センタービル浜松町館</vt:lpstr>
      <vt:lpstr>PowerPoint プレゼンテーション</vt:lpstr>
      <vt:lpstr>②アンケート結果</vt:lpstr>
      <vt:lpstr>PowerPoint プレゼンテーション</vt:lpstr>
      <vt:lpstr>PowerPoint プレゼンテーション</vt:lpstr>
      <vt:lpstr>Q1.（本日体験してみて） ロコモに関する健康サポート活動の取り組みについて</vt:lpstr>
      <vt:lpstr>Q2.ロコモに関する健康サポート活動を行う際に特に必要とする情報（重複回答有）</vt:lpstr>
      <vt:lpstr>Q3.ロコモコーディネーター制度に興味がありますか</vt:lpstr>
      <vt:lpstr>Q1.（本日体験してみて） ロコモに関する健康サポート 活動の取り組みについて</vt:lpstr>
      <vt:lpstr>PowerPoint プレゼンテーション</vt:lpstr>
      <vt:lpstr>主な来場企業①</vt:lpstr>
      <vt:lpstr>主な来場企業②</vt:lpstr>
      <vt:lpstr>考察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藤本 裕士</dc:creator>
  <cp:lastModifiedBy>藤本 裕士</cp:lastModifiedBy>
  <cp:revision>54</cp:revision>
  <dcterms:created xsi:type="dcterms:W3CDTF">2024-02-27T05:03:53Z</dcterms:created>
  <dcterms:modified xsi:type="dcterms:W3CDTF">2024-02-27T12:58:22Z</dcterms:modified>
</cp:coreProperties>
</file>