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3317" autoAdjust="0"/>
  </p:normalViewPr>
  <p:slideViewPr>
    <p:cSldViewPr>
      <p:cViewPr>
        <p:scale>
          <a:sx n="100" d="100"/>
          <a:sy n="100" d="100"/>
        </p:scale>
        <p:origin x="-888" y="133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340EFD1A-7D2B-4579-A244-9DC079AFD6FD}" type="datetimeFigureOut">
              <a:rPr kumimoji="1" lang="ja-JP" altLang="en-US" smtClean="0"/>
              <a:pPr/>
              <a:t>2016/3/11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6125"/>
            <a:ext cx="25812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403" y="4720908"/>
            <a:ext cx="5446396" cy="4472940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082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F6FA00CA-9C3E-4B57-ABED-81C27C06C884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696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D216E-F7E2-49A5-95D9-D31CD2CC85C9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350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6245-1FDE-4DEC-B47E-E4FE053556D5}" type="datetimeFigureOut">
              <a:rPr kumimoji="1" lang="ja-JP" altLang="en-US" smtClean="0"/>
              <a:pPr/>
              <a:t>2016/3/11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382-B570-419D-8788-E33F0DFF05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090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6245-1FDE-4DEC-B47E-E4FE053556D5}" type="datetimeFigureOut">
              <a:rPr kumimoji="1" lang="ja-JP" altLang="en-US" smtClean="0"/>
              <a:pPr/>
              <a:t>2016/3/11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382-B570-419D-8788-E33F0DFF05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520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6245-1FDE-4DEC-B47E-E4FE053556D5}" type="datetimeFigureOut">
              <a:rPr kumimoji="1" lang="ja-JP" altLang="en-US" smtClean="0"/>
              <a:pPr/>
              <a:t>2016/3/11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382-B570-419D-8788-E33F0DFF05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63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6245-1FDE-4DEC-B47E-E4FE053556D5}" type="datetimeFigureOut">
              <a:rPr kumimoji="1" lang="ja-JP" altLang="en-US" smtClean="0"/>
              <a:pPr/>
              <a:t>2016/3/11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382-B570-419D-8788-E33F0DFF05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064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6245-1FDE-4DEC-B47E-E4FE053556D5}" type="datetimeFigureOut">
              <a:rPr kumimoji="1" lang="ja-JP" altLang="en-US" smtClean="0"/>
              <a:pPr/>
              <a:t>2016/3/11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382-B570-419D-8788-E33F0DFF05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40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6245-1FDE-4DEC-B47E-E4FE053556D5}" type="datetimeFigureOut">
              <a:rPr kumimoji="1" lang="ja-JP" altLang="en-US" smtClean="0"/>
              <a:pPr/>
              <a:t>2016/3/11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382-B570-419D-8788-E33F0DFF05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19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6245-1FDE-4DEC-B47E-E4FE053556D5}" type="datetimeFigureOut">
              <a:rPr kumimoji="1" lang="ja-JP" altLang="en-US" smtClean="0"/>
              <a:pPr/>
              <a:t>2016/3/11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382-B570-419D-8788-E33F0DFF05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378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6245-1FDE-4DEC-B47E-E4FE053556D5}" type="datetimeFigureOut">
              <a:rPr kumimoji="1" lang="ja-JP" altLang="en-US" smtClean="0"/>
              <a:pPr/>
              <a:t>2016/3/11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382-B570-419D-8788-E33F0DFF05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728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6245-1FDE-4DEC-B47E-E4FE053556D5}" type="datetimeFigureOut">
              <a:rPr kumimoji="1" lang="ja-JP" altLang="en-US" smtClean="0"/>
              <a:pPr/>
              <a:t>2016/3/11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382-B570-419D-8788-E33F0DFF05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28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6245-1FDE-4DEC-B47E-E4FE053556D5}" type="datetimeFigureOut">
              <a:rPr kumimoji="1" lang="ja-JP" altLang="en-US" smtClean="0"/>
              <a:pPr/>
              <a:t>2016/3/11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382-B570-419D-8788-E33F0DFF05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30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6245-1FDE-4DEC-B47E-E4FE053556D5}" type="datetimeFigureOut">
              <a:rPr kumimoji="1" lang="ja-JP" altLang="en-US" smtClean="0"/>
              <a:pPr/>
              <a:t>2016/3/11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8D382-B570-419D-8788-E33F0DFF05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083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6245-1FDE-4DEC-B47E-E4FE053556D5}" type="datetimeFigureOut">
              <a:rPr kumimoji="1" lang="ja-JP" altLang="en-US" smtClean="0"/>
              <a:pPr/>
              <a:t>2016/3/11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D382-B570-419D-8788-E33F0DFF052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352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07951" y="8433997"/>
            <a:ext cx="6636505" cy="143757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ja-JP" sz="1401" kern="100" dirty="0">
              <a:latin typeface="+mj-ea"/>
              <a:cs typeface="Times New Roman" panose="02020603050405020304" pitchFamily="18" charset="0"/>
            </a:endParaRPr>
          </a:p>
        </p:txBody>
      </p:sp>
      <p:pic>
        <p:nvPicPr>
          <p:cNvPr id="2059" name="図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06" y="3800872"/>
            <a:ext cx="1062497" cy="143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図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t="33711" r="22630" b="34824"/>
          <a:stretch>
            <a:fillRect/>
          </a:stretch>
        </p:blipFill>
        <p:spPr bwMode="auto">
          <a:xfrm>
            <a:off x="5378306" y="5457056"/>
            <a:ext cx="1189501" cy="10942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図 26"/>
          <p:cNvPicPr>
            <a:picLocks noChangeAspect="1" noChangeArrowheads="1"/>
          </p:cNvPicPr>
          <p:nvPr/>
        </p:nvPicPr>
        <p:blipFill>
          <a:blip r:embed="rId5" cstate="print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1" t="22679" r="21902" b="20316"/>
          <a:stretch>
            <a:fillRect/>
          </a:stretch>
        </p:blipFill>
        <p:spPr bwMode="auto">
          <a:xfrm>
            <a:off x="5494236" y="6817033"/>
            <a:ext cx="819570" cy="15473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-19050" y="1618626"/>
            <a:ext cx="6667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7" indent="-285757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ja-JP" sz="1600" b="1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ja-JP" altLang="ja-JP" sz="1600" b="1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週間</a:t>
            </a:r>
            <a:r>
              <a:rPr lang="ja-JP" altLang="ja-JP" sz="1600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に</a:t>
            </a:r>
            <a:r>
              <a:rPr lang="en-US" altLang="ja-JP" sz="1600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ja-JP" altLang="en-US" sz="1600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日</a:t>
            </a:r>
            <a:r>
              <a:rPr lang="ja-JP" altLang="ja-JP" sz="1600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は</a:t>
            </a:r>
            <a:r>
              <a:rPr lang="ja-JP" altLang="en-US" sz="1600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en-US" altLang="ja-JP" sz="1600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30</a:t>
            </a:r>
            <a:r>
              <a:rPr lang="ja-JP" altLang="ja-JP" sz="1600" b="1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分以上</a:t>
            </a:r>
            <a:r>
              <a:rPr lang="ja-JP" altLang="ja-JP" sz="1600" kern="100" dirty="0">
                <a:latin typeface="+mj-ea"/>
                <a:ea typeface="+mj-ea"/>
                <a:cs typeface="Times New Roman" panose="02020603050405020304" pitchFamily="18" charset="0"/>
              </a:rPr>
              <a:t>の</a:t>
            </a:r>
            <a:r>
              <a:rPr lang="ja-JP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遊びやスポーツ</a:t>
            </a:r>
            <a:r>
              <a:rPr lang="ja-JP" altLang="ja-JP" sz="1600" kern="100" dirty="0">
                <a:latin typeface="+mj-ea"/>
                <a:ea typeface="+mj-ea"/>
                <a:cs typeface="Times New Roman" panose="02020603050405020304" pitchFamily="18" charset="0"/>
              </a:rPr>
              <a:t>を</a:t>
            </a:r>
            <a:r>
              <a:rPr lang="ja-JP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行うように</a:t>
            </a:r>
            <a:r>
              <a:rPr lang="ja-JP" altLang="en-US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心がけましょう。</a:t>
            </a:r>
            <a:endParaRPr lang="en-US" altLang="ja-JP" sz="16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7" indent="-285757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ja-JP" sz="1600" kern="100" dirty="0"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ja-JP" altLang="ja-JP" sz="1600" kern="100" dirty="0">
                <a:latin typeface="+mj-ea"/>
                <a:ea typeface="+mj-ea"/>
                <a:cs typeface="Times New Roman" panose="02020603050405020304" pitchFamily="18" charset="0"/>
              </a:rPr>
              <a:t>つの種目に</a:t>
            </a:r>
            <a:r>
              <a:rPr lang="ja-JP" altLang="ja-JP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こだわらず</a:t>
            </a:r>
            <a:r>
              <a:rPr lang="ja-JP" altLang="en-US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ja-JP" altLang="ja-JP" sz="1600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なるべく</a:t>
            </a:r>
            <a:r>
              <a:rPr lang="ja-JP" altLang="ja-JP" sz="1600" b="1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たくさんの</a:t>
            </a:r>
            <a:r>
              <a:rPr lang="ja-JP" altLang="en-US" sz="1600" b="1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種類の</a:t>
            </a:r>
            <a:r>
              <a:rPr lang="ja-JP" altLang="en-US" sz="1600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運動</a:t>
            </a:r>
            <a:r>
              <a:rPr lang="ja-JP" altLang="ja-JP" sz="1600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を</a:t>
            </a:r>
            <a:r>
              <a:rPr lang="ja-JP" altLang="ja-JP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行</a:t>
            </a:r>
            <a:r>
              <a:rPr lang="ja-JP" altLang="en-US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いましょう。</a:t>
            </a:r>
            <a:endParaRPr lang="en-US" altLang="ja-JP" sz="16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endParaRPr lang="en-US" altLang="ja-JP" sz="16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ja-JP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　</a:t>
            </a:r>
            <a:r>
              <a:rPr lang="ja-JP" altLang="ja-JP" sz="1600" kern="100" dirty="0">
                <a:latin typeface="+mj-ea"/>
                <a:ea typeface="+mj-ea"/>
                <a:cs typeface="Times New Roman" panose="02020603050405020304" pitchFamily="18" charset="0"/>
              </a:rPr>
              <a:t>（例）　</a:t>
            </a:r>
            <a:r>
              <a:rPr lang="ja-JP" altLang="en-US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おに</a:t>
            </a:r>
            <a:r>
              <a:rPr lang="ja-JP" altLang="ja-JP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ごっこ</a:t>
            </a:r>
            <a:r>
              <a:rPr lang="ja-JP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ja-JP" altLang="ja-JP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ボール遊び</a:t>
            </a:r>
            <a:r>
              <a:rPr lang="ja-JP" altLang="en-US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ja-JP" altLang="ja-JP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ジョギング</a:t>
            </a:r>
            <a:r>
              <a:rPr lang="ja-JP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endParaRPr lang="en-US" altLang="ja-JP" sz="16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ja-JP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　　　　　</a:t>
            </a:r>
            <a:r>
              <a:rPr lang="ja-JP" altLang="ja-JP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相撲</a:t>
            </a:r>
            <a:r>
              <a:rPr lang="ja-JP" altLang="en-US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ja-JP" altLang="ja-JP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縄跳び</a:t>
            </a:r>
            <a:r>
              <a:rPr lang="ja-JP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ja-JP" altLang="ja-JP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スポーツ</a:t>
            </a:r>
            <a:r>
              <a:rPr lang="ja-JP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　</a:t>
            </a:r>
            <a:r>
              <a:rPr lang="ja-JP" altLang="ja-JP" sz="1600" kern="100" dirty="0">
                <a:latin typeface="+mj-ea"/>
                <a:ea typeface="+mj-ea"/>
                <a:cs typeface="Times New Roman" panose="02020603050405020304" pitchFamily="18" charset="0"/>
              </a:rPr>
              <a:t>など</a:t>
            </a:r>
            <a:endParaRPr lang="en-US" altLang="ja-JP" sz="16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16576" y="1105278"/>
            <a:ext cx="3816479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b="1" kern="100" dirty="0"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ja-JP" altLang="en-US" b="1" kern="100" dirty="0">
                <a:latin typeface="+mj-ea"/>
                <a:ea typeface="+mj-ea"/>
                <a:cs typeface="Times New Roman" panose="02020603050405020304" pitchFamily="18" charset="0"/>
              </a:rPr>
              <a:t>．</a:t>
            </a:r>
            <a:r>
              <a:rPr lang="ja-JP" altLang="ja-JP" b="1" kern="100" dirty="0">
                <a:latin typeface="+mj-ea"/>
                <a:ea typeface="+mj-ea"/>
                <a:cs typeface="Times New Roman" panose="02020603050405020304" pitchFamily="18" charset="0"/>
              </a:rPr>
              <a:t>まず</a:t>
            </a:r>
            <a:r>
              <a:rPr lang="ja-JP" altLang="ja-JP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は</a:t>
            </a:r>
            <a:r>
              <a:rPr lang="ja-JP" altLang="en-US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ja-JP" altLang="ja-JP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遊び</a:t>
            </a:r>
            <a:r>
              <a:rPr lang="ja-JP" altLang="ja-JP" b="1" kern="100" dirty="0">
                <a:latin typeface="+mj-ea"/>
                <a:ea typeface="+mj-ea"/>
                <a:cs typeface="Times New Roman" panose="02020603050405020304" pitchFamily="18" charset="0"/>
              </a:rPr>
              <a:t>やスポーツの中から</a:t>
            </a:r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07950" y="3800872"/>
            <a:ext cx="50492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600" b="1" kern="100" dirty="0">
                <a:latin typeface="+mj-ea"/>
                <a:ea typeface="+mj-ea"/>
                <a:cs typeface="Times New Roman" panose="02020603050405020304" pitchFamily="18" charset="0"/>
              </a:rPr>
              <a:t>（１）片脚立ちで歯磨き</a:t>
            </a:r>
            <a:endParaRPr lang="en-US" altLang="ja-JP" sz="1600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endParaRPr lang="ja-JP" altLang="ja-JP" sz="8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180975" algn="just"/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日々</a:t>
            </a:r>
            <a:r>
              <a:rPr lang="ja-JP" altLang="ja-JP" sz="1400" kern="100" dirty="0">
                <a:latin typeface="+mj-ea"/>
                <a:ea typeface="+mj-ea"/>
                <a:cs typeface="Times New Roman" panose="02020603050405020304" pitchFamily="18" charset="0"/>
              </a:rPr>
              <a:t>の歯磨きを片脚で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行う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支持</a:t>
            </a:r>
            <a:r>
              <a:rPr lang="ja-JP" altLang="ja-JP" sz="1400" kern="100" dirty="0">
                <a:latin typeface="+mj-ea"/>
                <a:ea typeface="+mj-ea"/>
                <a:cs typeface="Times New Roman" panose="02020603050405020304" pitchFamily="18" charset="0"/>
              </a:rPr>
              <a:t>脚と体幹が曲がらないように注意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する</a:t>
            </a:r>
            <a:r>
              <a:rPr lang="ja-JP" altLang="en-US" sz="1400" kern="100" dirty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r>
              <a:rPr lang="en-US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分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ごとに</a:t>
            </a:r>
            <a:r>
              <a:rPr lang="ja-JP" altLang="ja-JP" sz="1400" kern="100" dirty="0">
                <a:latin typeface="+mj-ea"/>
                <a:ea typeface="+mj-ea"/>
                <a:cs typeface="Times New Roman" panose="02020603050405020304" pitchFamily="18" charset="0"/>
              </a:rPr>
              <a:t>支持脚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を変更する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r>
              <a:rPr lang="en-US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ja-JP" altLang="ja-JP" sz="1400" kern="100" dirty="0">
                <a:latin typeface="+mj-ea"/>
                <a:ea typeface="+mj-ea"/>
                <a:cs typeface="Times New Roman" panose="02020603050405020304" pitchFamily="18" charset="0"/>
              </a:rPr>
              <a:t>分間保持することを目標と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する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ja-JP" altLang="ja-JP" sz="14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22480" y="3265752"/>
            <a:ext cx="532274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b="1" kern="100" dirty="0"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ja-JP" altLang="en-US" b="1" kern="100" dirty="0">
                <a:latin typeface="+mj-ea"/>
                <a:ea typeface="+mj-ea"/>
                <a:cs typeface="Times New Roman" panose="02020603050405020304" pitchFamily="18" charset="0"/>
              </a:rPr>
              <a:t>．</a:t>
            </a:r>
            <a:r>
              <a:rPr lang="ja-JP" altLang="ja-JP" b="1" kern="100" dirty="0">
                <a:latin typeface="+mj-ea"/>
                <a:ea typeface="+mj-ea"/>
                <a:cs typeface="Times New Roman" panose="02020603050405020304" pitchFamily="18" charset="0"/>
              </a:rPr>
              <a:t>日常生活の中でちょこっとトレーニング</a:t>
            </a:r>
            <a:r>
              <a:rPr lang="ja-JP" altLang="en-US" b="1" kern="100" dirty="0">
                <a:latin typeface="+mj-ea"/>
                <a:ea typeface="+mj-ea"/>
                <a:cs typeface="Times New Roman" panose="02020603050405020304" pitchFamily="18" charset="0"/>
              </a:rPr>
              <a:t>（ちょこトレ）</a:t>
            </a:r>
            <a:endParaRPr lang="ja-JP" altLang="ja-JP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1958" y="6872460"/>
            <a:ext cx="50721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ja-JP" sz="1600" b="1" kern="100" dirty="0">
                <a:latin typeface="+mj-ea"/>
                <a:ea typeface="+mj-ea"/>
                <a:cs typeface="Times New Roman" panose="02020603050405020304" pitchFamily="18" charset="0"/>
              </a:rPr>
              <a:t>（３）お風呂で背中をタオル</a:t>
            </a:r>
            <a:r>
              <a:rPr lang="ja-JP" altLang="ja-JP" sz="16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で</a:t>
            </a:r>
            <a:r>
              <a:rPr lang="ja-JP" altLang="en-US" sz="16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ゴシゴシ</a:t>
            </a:r>
            <a:endParaRPr lang="en-US" altLang="ja-JP" sz="1600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endParaRPr lang="ja-JP" altLang="ja-JP" sz="800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180975" algn="just"/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背中</a:t>
            </a:r>
            <a:r>
              <a:rPr lang="ja-JP" altLang="ja-JP" sz="1400" kern="100" dirty="0">
                <a:latin typeface="+mj-ea"/>
                <a:ea typeface="+mj-ea"/>
                <a:cs typeface="Times New Roman" panose="02020603050405020304" pitchFamily="18" charset="0"/>
              </a:rPr>
              <a:t>を洗う際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に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タオル</a:t>
            </a:r>
            <a:r>
              <a:rPr lang="ja-JP" altLang="ja-JP" sz="1400" kern="100" dirty="0">
                <a:latin typeface="+mj-ea"/>
                <a:ea typeface="+mj-ea"/>
                <a:cs typeface="Times New Roman" panose="02020603050405020304" pitchFamily="18" charset="0"/>
              </a:rPr>
              <a:t>を使用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して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なるべく</a:t>
            </a:r>
            <a:r>
              <a:rPr lang="ja-JP" altLang="ja-JP" sz="1400" kern="100" dirty="0">
                <a:latin typeface="+mj-ea"/>
                <a:ea typeface="+mj-ea"/>
                <a:cs typeface="Times New Roman" panose="02020603050405020304" pitchFamily="18" charset="0"/>
              </a:rPr>
              <a:t>上下に大きく背中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を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こす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る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r>
              <a:rPr lang="en-US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20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回</a:t>
            </a:r>
            <a:r>
              <a:rPr lang="ja-JP" altLang="en-US" sz="1400" kern="100" dirty="0">
                <a:latin typeface="+mj-ea"/>
                <a:cs typeface="Times New Roman" panose="02020603050405020304" pitchFamily="18" charset="0"/>
              </a:rPr>
              <a:t>ゴシゴシ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こす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ったら</a:t>
            </a:r>
            <a:r>
              <a:rPr lang="ja-JP" altLang="en-US" sz="1400" kern="100" dirty="0"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手</a:t>
            </a:r>
            <a:r>
              <a:rPr lang="ja-JP" altLang="ja-JP" sz="1400" kern="100" dirty="0">
                <a:latin typeface="+mj-ea"/>
                <a:ea typeface="+mj-ea"/>
                <a:cs typeface="Times New Roman" panose="02020603050405020304" pitchFamily="18" charset="0"/>
              </a:rPr>
              <a:t>を逆にして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行う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左右</a:t>
            </a:r>
            <a:r>
              <a:rPr lang="ja-JP" altLang="ja-JP" sz="1400" kern="100" dirty="0">
                <a:latin typeface="+mj-ea"/>
                <a:ea typeface="+mj-ea"/>
                <a:cs typeface="Times New Roman" panose="02020603050405020304" pitchFamily="18" charset="0"/>
              </a:rPr>
              <a:t>の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肩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の動く範囲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に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差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が</a:t>
            </a:r>
            <a:r>
              <a:rPr lang="ja-JP" altLang="ja-JP" sz="1400" kern="100" dirty="0">
                <a:latin typeface="+mj-ea"/>
                <a:ea typeface="+mj-ea"/>
                <a:cs typeface="Times New Roman" panose="02020603050405020304" pitchFamily="18" charset="0"/>
              </a:rPr>
              <a:t>生じないように注意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する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ja-JP" altLang="ja-JP" sz="14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07950" y="5438778"/>
            <a:ext cx="5056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ja-JP" sz="1600" b="1" kern="100" dirty="0">
                <a:latin typeface="+mj-ea"/>
                <a:ea typeface="+mj-ea"/>
                <a:cs typeface="Times New Roman" panose="02020603050405020304" pitchFamily="18" charset="0"/>
              </a:rPr>
              <a:t>（２）お風呂でしゃがんで洗髪</a:t>
            </a:r>
            <a:endParaRPr lang="en-US" altLang="ja-JP" sz="1600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endParaRPr lang="ja-JP" altLang="ja-JP" sz="8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180975" algn="just"/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お風呂</a:t>
            </a:r>
            <a:r>
              <a:rPr lang="ja-JP" altLang="ja-JP" sz="1400" kern="100" dirty="0">
                <a:latin typeface="+mj-ea"/>
                <a:ea typeface="+mj-ea"/>
                <a:cs typeface="Times New Roman" panose="02020603050405020304" pitchFamily="18" charset="0"/>
              </a:rPr>
              <a:t>での洗髪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時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椅子</a:t>
            </a:r>
            <a:r>
              <a:rPr lang="ja-JP" altLang="ja-JP" sz="1400" kern="100" dirty="0">
                <a:latin typeface="+mj-ea"/>
                <a:ea typeface="+mj-ea"/>
                <a:cs typeface="Times New Roman" panose="02020603050405020304" pitchFamily="18" charset="0"/>
              </a:rPr>
              <a:t>を使わずにしゃがんで</a:t>
            </a:r>
            <a:r>
              <a:rPr lang="ja-JP" altLang="ja-JP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行う</a:t>
            </a:r>
            <a:r>
              <a:rPr lang="ja-JP" altLang="en-US" sz="1400" kern="100" dirty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ja-JP" sz="1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180975" algn="just"/>
            <a:r>
              <a:rPr lang="ja-JP" altLang="en-US" sz="1400" kern="100" dirty="0">
                <a:latin typeface="+mj-ea"/>
                <a:ea typeface="+mj-ea"/>
                <a:cs typeface="Times New Roman" panose="02020603050405020304" pitchFamily="18" charset="0"/>
              </a:rPr>
              <a:t>足のつま先を正面に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向け、かかとが</a:t>
            </a:r>
            <a:r>
              <a:rPr lang="ja-JP" altLang="en-US" sz="1400" kern="100" dirty="0">
                <a:latin typeface="+mj-ea"/>
                <a:ea typeface="+mj-ea"/>
                <a:cs typeface="Times New Roman" panose="02020603050405020304" pitchFamily="18" charset="0"/>
              </a:rPr>
              <a:t>浮かないように注意</a:t>
            </a:r>
            <a:r>
              <a:rPr lang="ja-JP" altLang="en-US" sz="14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する。</a:t>
            </a:r>
            <a:endParaRPr lang="ja-JP" altLang="ja-JP" sz="14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14" y="2156639"/>
            <a:ext cx="1164299" cy="99838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56" y="2122682"/>
            <a:ext cx="845881" cy="110212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4" y="8995456"/>
            <a:ext cx="796604" cy="78863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55" y="8978900"/>
            <a:ext cx="908113" cy="80519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31284" y="8476984"/>
            <a:ext cx="5809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kern="100" dirty="0">
                <a:latin typeface="+mj-ea"/>
                <a:cs typeface="Times New Roman" panose="02020603050405020304" pitchFamily="18" charset="0"/>
              </a:rPr>
              <a:t>＜日頃のお手伝いの中にも運動のチャンスがいっぱい！＞</a:t>
            </a:r>
            <a:endParaRPr lang="ja-JP" altLang="ja-JP" sz="1600" kern="100" dirty="0">
              <a:latin typeface="+mj-ea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10762" y="8769424"/>
            <a:ext cx="482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お風呂</a:t>
            </a:r>
            <a:r>
              <a:rPr lang="ja-JP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掃除や床</a:t>
            </a:r>
            <a:r>
              <a:rPr lang="ja-JP" altLang="en-US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掃除、</a:t>
            </a:r>
            <a:r>
              <a:rPr lang="ja-JP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布団</a:t>
            </a:r>
            <a:r>
              <a:rPr lang="ja-JP" altLang="en-US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干しなど</a:t>
            </a:r>
            <a:r>
              <a:rPr lang="ja-JP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のお手伝い</a:t>
            </a:r>
            <a:r>
              <a:rPr lang="ja-JP" altLang="en-US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には、手足</a:t>
            </a:r>
            <a:r>
              <a:rPr lang="ja-JP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の関節をたくさん</a:t>
            </a:r>
            <a:r>
              <a:rPr lang="ja-JP" altLang="en-US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動かし、柔軟性</a:t>
            </a:r>
            <a:r>
              <a:rPr lang="ja-JP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や筋力を鍛える要素がたくさん含まれて</a:t>
            </a:r>
            <a:r>
              <a:rPr lang="ja-JP" altLang="en-US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います。お手伝い</a:t>
            </a:r>
            <a:r>
              <a:rPr lang="ja-JP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を</a:t>
            </a:r>
            <a:r>
              <a:rPr lang="ja-JP" altLang="en-US" sz="1600" kern="100" dirty="0" smtClean="0">
                <a:latin typeface="+mj-ea"/>
                <a:ea typeface="+mj-ea"/>
                <a:cs typeface="Times New Roman" panose="02020603050405020304" pitchFamily="18" charset="0"/>
              </a:rPr>
              <a:t>しながら、運動</a:t>
            </a:r>
            <a:r>
              <a:rPr lang="ja-JP" altLang="en-US" sz="1600" kern="100" dirty="0">
                <a:latin typeface="+mj-ea"/>
                <a:ea typeface="+mj-ea"/>
                <a:cs typeface="Times New Roman" panose="02020603050405020304" pitchFamily="18" charset="0"/>
              </a:rPr>
              <a:t>機能を高めましょう！</a:t>
            </a:r>
            <a:endParaRPr lang="ja-JP" altLang="ja-JP" sz="16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250286" y="5313040"/>
            <a:ext cx="6317521" cy="0"/>
          </a:xfrm>
          <a:prstGeom prst="line">
            <a:avLst/>
          </a:prstGeom>
          <a:ln w="19050"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75685" y="6704470"/>
            <a:ext cx="6317521" cy="0"/>
          </a:xfrm>
          <a:prstGeom prst="line">
            <a:avLst/>
          </a:prstGeom>
          <a:ln w="19050"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157192" y="900807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002060"/>
                </a:solidFill>
              </a:rPr>
              <a:t>京都整形外科医会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0" y="56456"/>
            <a:ext cx="68580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90172" algn="ctr"/>
            <a:r>
              <a:rPr lang="ja-JP" altLang="en-US" sz="2000" b="1" kern="100" dirty="0">
                <a:latin typeface="+mj-ea"/>
                <a:ea typeface="+mj-ea"/>
                <a:cs typeface="Times New Roman" panose="02020603050405020304" pitchFamily="18" charset="0"/>
              </a:rPr>
              <a:t>からだの柔軟性やバランス能力を改善するため</a:t>
            </a:r>
            <a:r>
              <a:rPr lang="ja-JP" altLang="en-US" sz="20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に</a:t>
            </a:r>
            <a:endParaRPr lang="en-US" altLang="ja-JP" sz="2000" b="1" kern="10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indent="90172" algn="ctr"/>
            <a:r>
              <a:rPr lang="ja-JP" altLang="en-US" sz="1400" b="1" kern="100" smtClean="0">
                <a:latin typeface="+mj-ea"/>
                <a:ea typeface="+mj-ea"/>
                <a:cs typeface="Times New Roman" panose="02020603050405020304" pitchFamily="18" charset="0"/>
              </a:rPr>
              <a:t>～</a:t>
            </a:r>
            <a:r>
              <a:rPr lang="ja-JP" altLang="en-US" sz="14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運動</a:t>
            </a:r>
            <a:r>
              <a:rPr lang="ja-JP" altLang="en-US" sz="1400" b="1" kern="100" dirty="0">
                <a:latin typeface="+mj-ea"/>
                <a:ea typeface="+mj-ea"/>
                <a:cs typeface="Times New Roman" panose="02020603050405020304" pitchFamily="18" charset="0"/>
              </a:rPr>
              <a:t>不足による柔軟性やバランス能力の低下を改善するために、</a:t>
            </a:r>
          </a:p>
          <a:p>
            <a:pPr indent="90172" algn="ctr"/>
            <a:r>
              <a:rPr lang="ja-JP" altLang="en-US" sz="1400" b="1" kern="100" dirty="0">
                <a:latin typeface="+mj-ea"/>
                <a:ea typeface="+mj-ea"/>
                <a:cs typeface="Times New Roman" panose="02020603050405020304" pitchFamily="18" charset="0"/>
              </a:rPr>
              <a:t>日頃から運動の機会を増やすように</a:t>
            </a:r>
            <a:r>
              <a:rPr lang="ja-JP" altLang="en-US" sz="14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しましょう～</a:t>
            </a:r>
            <a:endParaRPr lang="ja-JP" altLang="en-US" sz="1400" b="1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9"/>
          <p:cNvPicPr>
            <a:picLocks noChangeAspect="1" noChangeArrowheads="1"/>
          </p:cNvPicPr>
          <p:nvPr/>
        </p:nvPicPr>
        <p:blipFill>
          <a:blip r:embed="rId2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50" y="8443664"/>
            <a:ext cx="1661368" cy="12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5" descr="CIMG2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8750" r="6250" b="18750"/>
          <a:stretch>
            <a:fillRect/>
          </a:stretch>
        </p:blipFill>
        <p:spPr bwMode="auto">
          <a:xfrm>
            <a:off x="5055832" y="776536"/>
            <a:ext cx="1613528" cy="9562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7" descr="CIMG2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r="20313"/>
          <a:stretch>
            <a:fillRect/>
          </a:stretch>
        </p:blipFill>
        <p:spPr bwMode="auto">
          <a:xfrm>
            <a:off x="5659761" y="1946930"/>
            <a:ext cx="844264" cy="135713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正方形/長方形 12"/>
          <p:cNvSpPr/>
          <p:nvPr/>
        </p:nvSpPr>
        <p:spPr>
          <a:xfrm>
            <a:off x="124613" y="26224"/>
            <a:ext cx="1936235" cy="3694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b="1" kern="1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ja-JP" altLang="en-US" b="1" kern="100" dirty="0" smtClean="0">
                <a:latin typeface="+mn-ea"/>
                <a:cs typeface="Times New Roman" panose="02020603050405020304" pitchFamily="18" charset="0"/>
              </a:rPr>
              <a:t>．</a:t>
            </a:r>
            <a:r>
              <a:rPr lang="ja-JP" altLang="en-US" b="1" kern="100" dirty="0">
                <a:latin typeface="+mn-ea"/>
                <a:cs typeface="Times New Roman" panose="02020603050405020304" pitchFamily="18" charset="0"/>
              </a:rPr>
              <a:t>エクササイズ</a:t>
            </a:r>
            <a:endParaRPr lang="ja-JP" altLang="ja-JP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847481" y="69156"/>
            <a:ext cx="50379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2"/>
            <a:r>
              <a:rPr lang="ja-JP" altLang="en-US" sz="14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ja-JP" sz="1400" kern="100" dirty="0" smtClean="0">
                <a:latin typeface="+mn-ea"/>
                <a:cs typeface="Times New Roman" panose="02020603050405020304" pitchFamily="18" charset="0"/>
              </a:rPr>
              <a:t>※</a:t>
            </a:r>
            <a:r>
              <a:rPr lang="ja-JP" altLang="en-US" sz="1400" kern="100" dirty="0" smtClean="0">
                <a:latin typeface="+mn-ea"/>
                <a:cs typeface="Times New Roman" panose="02020603050405020304" pitchFamily="18" charset="0"/>
              </a:rPr>
              <a:t>下記の対象に当てはまる項目を</a:t>
            </a:r>
            <a:r>
              <a:rPr lang="ja-JP" altLang="en-US" sz="1400" kern="100" dirty="0">
                <a:latin typeface="+mn-ea"/>
                <a:cs typeface="Times New Roman" panose="02020603050405020304" pitchFamily="18" charset="0"/>
              </a:rPr>
              <a:t>重点的</a:t>
            </a:r>
            <a:r>
              <a:rPr lang="ja-JP" altLang="en-US" sz="1400" kern="100" dirty="0" smtClean="0">
                <a:latin typeface="+mn-ea"/>
                <a:cs typeface="Times New Roman" panose="02020603050405020304" pitchFamily="18" charset="0"/>
              </a:rPr>
              <a:t>に行いましょう。</a:t>
            </a:r>
            <a:endParaRPr lang="ja-JP" altLang="ja-JP" sz="14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0" descr="D:\my document\たちいり整形\20090124講習会関連\画像類\Image15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38" y="4995540"/>
            <a:ext cx="853696" cy="1477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-16032" y="386541"/>
            <a:ext cx="6335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latin typeface="+mn-ea"/>
              </a:rPr>
              <a:t>（</a:t>
            </a:r>
            <a:r>
              <a:rPr lang="en-US" altLang="ja-JP" sz="1600" b="1" dirty="0">
                <a:latin typeface="+mn-ea"/>
              </a:rPr>
              <a:t>1</a:t>
            </a:r>
            <a:r>
              <a:rPr lang="ja-JP" altLang="en-US" sz="1600" b="1" dirty="0">
                <a:latin typeface="+mn-ea"/>
              </a:rPr>
              <a:t>）　</a:t>
            </a:r>
            <a:r>
              <a:rPr lang="ja-JP" altLang="en-US" sz="1600" b="1" dirty="0" smtClean="0">
                <a:latin typeface="+mn-ea"/>
              </a:rPr>
              <a:t>ストレッチング</a:t>
            </a:r>
            <a:r>
              <a:rPr lang="ja-JP" altLang="en-US" sz="1600" b="1" dirty="0">
                <a:latin typeface="+mn-ea"/>
              </a:rPr>
              <a:t>　</a:t>
            </a:r>
            <a:r>
              <a:rPr lang="en-US" altLang="ja-JP" sz="16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20</a:t>
            </a:r>
            <a:r>
              <a:rPr lang="ja-JP" altLang="ja-JP" sz="16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秒を</a:t>
            </a:r>
            <a:r>
              <a:rPr lang="en-US" altLang="ja-JP" sz="16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ja-JP" sz="16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altLang="ja-JP" sz="16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ja-JP" altLang="ja-JP" sz="16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セット</a:t>
            </a:r>
            <a:r>
              <a:rPr lang="ja-JP" altLang="en-US" sz="16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　呼吸を止めないよう</a:t>
            </a:r>
            <a:r>
              <a:rPr lang="ja-JP" altLang="en-US" sz="160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にして行う。</a:t>
            </a:r>
            <a:endParaRPr lang="ja-JP" altLang="en-US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-16033" y="4919205"/>
            <a:ext cx="5753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latin typeface="+mn-ea"/>
              </a:rPr>
              <a:t>（</a:t>
            </a:r>
            <a:r>
              <a:rPr lang="en-US" altLang="ja-JP" sz="1600" b="1" dirty="0">
                <a:latin typeface="+mn-ea"/>
              </a:rPr>
              <a:t>2</a:t>
            </a:r>
            <a:r>
              <a:rPr lang="ja-JP" altLang="en-US" sz="1600" b="1" dirty="0">
                <a:latin typeface="+mn-ea"/>
              </a:rPr>
              <a:t>）　</a:t>
            </a:r>
            <a:r>
              <a:rPr lang="ja-JP" altLang="en-US" sz="1600" b="1" dirty="0" smtClean="0">
                <a:latin typeface="+mn-ea"/>
              </a:rPr>
              <a:t>片脚立ちで</a:t>
            </a:r>
            <a:r>
              <a:rPr lang="ja-JP" altLang="en-US" sz="1600" b="1" dirty="0">
                <a:latin typeface="+mn-ea"/>
              </a:rPr>
              <a:t>のバランス運動　</a:t>
            </a:r>
            <a:r>
              <a:rPr lang="ja-JP" altLang="en-US" sz="1600" b="1" dirty="0" smtClean="0">
                <a:solidFill>
                  <a:srgbClr val="FF0000"/>
                </a:solidFill>
                <a:latin typeface="+mn-ea"/>
              </a:rPr>
              <a:t>左右各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</a:rPr>
              <a:t>10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</a:rPr>
              <a:t>秒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</a:rPr>
              <a:t>×5</a:t>
            </a:r>
            <a:r>
              <a:rPr lang="ja-JP" altLang="en-US" sz="1600" b="1" dirty="0" smtClean="0">
                <a:solidFill>
                  <a:srgbClr val="FF0000"/>
                </a:solidFill>
                <a:latin typeface="+mn-ea"/>
              </a:rPr>
              <a:t>セット（交互に）</a:t>
            </a:r>
            <a:endParaRPr lang="ja-JP" altLang="en-US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27384" y="6651724"/>
            <a:ext cx="3225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latin typeface="+mn-ea"/>
              </a:rPr>
              <a:t>（</a:t>
            </a:r>
            <a:r>
              <a:rPr lang="en-US" altLang="ja-JP" sz="1600" b="1" dirty="0">
                <a:latin typeface="+mn-ea"/>
              </a:rPr>
              <a:t>3</a:t>
            </a:r>
            <a:r>
              <a:rPr lang="ja-JP" altLang="en-US" sz="1600" b="1" dirty="0">
                <a:latin typeface="+mn-ea"/>
              </a:rPr>
              <a:t>）　</a:t>
            </a:r>
            <a:r>
              <a:rPr lang="ja-JP" altLang="en-US" sz="1600" b="1" dirty="0" smtClean="0">
                <a:latin typeface="+mn-ea"/>
              </a:rPr>
              <a:t>うで脚振り</a:t>
            </a:r>
            <a:r>
              <a:rPr lang="ja-JP" altLang="en-US" sz="1600" b="1" dirty="0">
                <a:latin typeface="+mn-ea"/>
              </a:rPr>
              <a:t>運動　</a:t>
            </a:r>
            <a:r>
              <a:rPr lang="ja-JP" altLang="en-US" sz="1600" b="1" dirty="0" smtClean="0">
                <a:solidFill>
                  <a:srgbClr val="FF0000"/>
                </a:solidFill>
                <a:latin typeface="+mn-ea"/>
              </a:rPr>
              <a:t>左右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</a:rPr>
              <a:t>各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</a:rPr>
              <a:t>20</a:t>
            </a:r>
            <a:r>
              <a:rPr lang="ja-JP" altLang="en-US" sz="1600" b="1" dirty="0" smtClean="0">
                <a:solidFill>
                  <a:srgbClr val="FF0000"/>
                </a:solidFill>
                <a:latin typeface="+mn-ea"/>
              </a:rPr>
              <a:t>回</a:t>
            </a:r>
            <a:endParaRPr lang="ja-JP" altLang="en-US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3143" y="684292"/>
            <a:ext cx="4843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600" b="1" kern="100" dirty="0">
                <a:latin typeface="+mn-ea"/>
                <a:cs typeface="Times New Roman" panose="02020603050405020304" pitchFamily="18" charset="0"/>
              </a:rPr>
              <a:t>①　</a:t>
            </a:r>
            <a:r>
              <a:rPr lang="ja-JP" altLang="ja-JP" sz="1600" b="1" kern="100" dirty="0">
                <a:latin typeface="+mn-ea"/>
                <a:cs typeface="Times New Roman" panose="02020603050405020304" pitchFamily="18" charset="0"/>
              </a:rPr>
              <a:t>肩周りの</a:t>
            </a:r>
            <a:r>
              <a:rPr lang="ja-JP" altLang="ja-JP" sz="1600" b="1" kern="100" dirty="0" smtClean="0">
                <a:latin typeface="+mn-ea"/>
                <a:cs typeface="Times New Roman" panose="02020603050405020304" pitchFamily="18" charset="0"/>
              </a:rPr>
              <a:t>ストレッチ</a:t>
            </a:r>
            <a:r>
              <a:rPr lang="ja-JP" altLang="en-US" sz="1600" b="1" kern="100" dirty="0" smtClean="0">
                <a:latin typeface="+mn-ea"/>
                <a:cs typeface="Times New Roman" panose="02020603050405020304" pitchFamily="18" charset="0"/>
              </a:rPr>
              <a:t>ング</a:t>
            </a:r>
            <a:endParaRPr lang="en-US" altLang="ja-JP" sz="1600" b="1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　  　　</a:t>
            </a:r>
            <a:endParaRPr lang="en-US" altLang="ja-JP" sz="16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37547" y="1881354"/>
            <a:ext cx="4843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600" b="1" kern="100" dirty="0">
                <a:latin typeface="+mn-ea"/>
                <a:cs typeface="Times New Roman" panose="02020603050405020304" pitchFamily="18" charset="0"/>
              </a:rPr>
              <a:t>②　太もも裏の</a:t>
            </a:r>
            <a:r>
              <a:rPr lang="ja-JP" altLang="en-US" sz="1600" b="1" kern="100" dirty="0" smtClean="0">
                <a:latin typeface="+mn-ea"/>
                <a:cs typeface="Times New Roman" panose="02020603050405020304" pitchFamily="18" charset="0"/>
              </a:rPr>
              <a:t>ストレッチング</a:t>
            </a:r>
            <a:endParaRPr lang="en-US" altLang="ja-JP" sz="1600" b="1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600" b="1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　  </a:t>
            </a:r>
            <a:endParaRPr lang="en-US" altLang="ja-JP" sz="16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47450" y="3372014"/>
            <a:ext cx="4440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600" b="1" kern="100" dirty="0">
                <a:latin typeface="+mn-ea"/>
                <a:cs typeface="Times New Roman" panose="02020603050405020304" pitchFamily="18" charset="0"/>
              </a:rPr>
              <a:t>③　足首周りの</a:t>
            </a:r>
            <a:r>
              <a:rPr lang="ja-JP" altLang="en-US" sz="1600" b="1" kern="100" dirty="0" smtClean="0">
                <a:latin typeface="+mn-ea"/>
                <a:cs typeface="Times New Roman" panose="02020603050405020304" pitchFamily="18" charset="0"/>
              </a:rPr>
              <a:t>ストレッチング</a:t>
            </a:r>
            <a:endParaRPr lang="en-US" altLang="ja-JP" sz="1600" b="1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600" b="1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　</a:t>
            </a:r>
            <a:endParaRPr lang="en-US" altLang="ja-JP" sz="16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18165" y="5211564"/>
            <a:ext cx="5479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400" kern="100" dirty="0">
                <a:latin typeface="+mn-ea"/>
                <a:cs typeface="Times New Roman" panose="02020603050405020304" pitchFamily="18" charset="0"/>
              </a:rPr>
              <a:t>対象</a:t>
            </a:r>
            <a:r>
              <a:rPr lang="ja-JP" altLang="en-US" sz="1400" kern="100" dirty="0" smtClean="0">
                <a:latin typeface="+mn-ea"/>
                <a:cs typeface="Times New Roman" panose="02020603050405020304" pitchFamily="18" charset="0"/>
              </a:rPr>
              <a:t>：</a:t>
            </a:r>
            <a:r>
              <a:rPr lang="ja-JP" altLang="ja-JP" sz="1400" kern="100" dirty="0">
                <a:latin typeface="+mn-ea"/>
                <a:cs typeface="Times New Roman" panose="02020603050405020304" pitchFamily="18" charset="0"/>
              </a:rPr>
              <a:t>「</a:t>
            </a:r>
            <a:r>
              <a:rPr lang="ja-JP" altLang="en-US" sz="1400" kern="100" dirty="0">
                <a:latin typeface="+mn-ea"/>
                <a:cs typeface="Times New Roman" panose="02020603050405020304" pitchFamily="18" charset="0"/>
              </a:rPr>
              <a:t>片脚立ちができない</a:t>
            </a:r>
            <a:r>
              <a:rPr lang="ja-JP" altLang="ja-JP" sz="1400" dirty="0">
                <a:latin typeface="+mn-ea"/>
              </a:rPr>
              <a:t>」</a:t>
            </a:r>
            <a:r>
              <a:rPr lang="ja-JP" altLang="ja-JP" sz="1400" kern="100" dirty="0">
                <a:latin typeface="+mn-ea"/>
                <a:cs typeface="Times New Roman" panose="02020603050405020304" pitchFamily="18" charset="0"/>
              </a:rPr>
              <a:t>場合</a:t>
            </a:r>
            <a:endParaRPr lang="en-US" altLang="ja-JP" sz="14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800" kern="100" dirty="0">
              <a:latin typeface="+mn-ea"/>
              <a:cs typeface="Times New Roman" panose="02020603050405020304" pitchFamily="18" charset="0"/>
            </a:endParaRPr>
          </a:p>
          <a:p>
            <a:pPr marL="449274" indent="-449274" algn="just"/>
            <a:r>
              <a:rPr lang="ja-JP" altLang="en-US" sz="1400" kern="100" dirty="0">
                <a:latin typeface="+mn-ea"/>
                <a:cs typeface="Times New Roman" panose="02020603050405020304" pitchFamily="18" charset="0"/>
              </a:rPr>
              <a:t>方法：</a:t>
            </a:r>
            <a:r>
              <a:rPr lang="ja-JP" altLang="ja-JP" sz="1400" dirty="0">
                <a:latin typeface="+mn-ea"/>
              </a:rPr>
              <a:t>片脚の股関節・膝関節が９０度になるよう</a:t>
            </a:r>
            <a:r>
              <a:rPr lang="ja-JP" altLang="ja-JP" sz="1400" dirty="0" smtClean="0">
                <a:latin typeface="+mn-ea"/>
              </a:rPr>
              <a:t>に</a:t>
            </a:r>
            <a:r>
              <a:rPr lang="ja-JP" altLang="en-US" sz="1400" dirty="0" smtClean="0">
                <a:latin typeface="+mn-ea"/>
              </a:rPr>
              <a:t>上</a:t>
            </a:r>
            <a:r>
              <a:rPr lang="ja-JP" altLang="ja-JP" sz="1400" dirty="0" smtClean="0">
                <a:latin typeface="+mn-ea"/>
              </a:rPr>
              <a:t>げる</a:t>
            </a:r>
            <a:r>
              <a:rPr lang="ja-JP" altLang="en-US" sz="1400" dirty="0">
                <a:latin typeface="+mn-ea"/>
              </a:rPr>
              <a:t>。</a:t>
            </a:r>
            <a:r>
              <a:rPr lang="ja-JP" altLang="ja-JP" sz="1400" dirty="0" smtClean="0">
                <a:latin typeface="+mn-ea"/>
              </a:rPr>
              <a:t>しっかり</a:t>
            </a:r>
            <a:r>
              <a:rPr lang="ja-JP" altLang="ja-JP" sz="1400" dirty="0">
                <a:latin typeface="+mn-ea"/>
              </a:rPr>
              <a:t>背筋を</a:t>
            </a:r>
            <a:r>
              <a:rPr lang="ja-JP" altLang="ja-JP" sz="1400" dirty="0" smtClean="0">
                <a:latin typeface="+mn-ea"/>
              </a:rPr>
              <a:t>伸ばし</a:t>
            </a:r>
            <a:r>
              <a:rPr lang="ja-JP" altLang="en-US" sz="1400" dirty="0" smtClean="0">
                <a:latin typeface="+mn-ea"/>
              </a:rPr>
              <a:t>、</a:t>
            </a:r>
            <a:r>
              <a:rPr lang="ja-JP" altLang="ja-JP" sz="1400" dirty="0" smtClean="0">
                <a:latin typeface="+mn-ea"/>
              </a:rPr>
              <a:t>立ち</a:t>
            </a:r>
            <a:r>
              <a:rPr lang="ja-JP" altLang="en-US" sz="1400" dirty="0" smtClean="0">
                <a:latin typeface="+mn-ea"/>
              </a:rPr>
              <a:t>脚</a:t>
            </a:r>
            <a:r>
              <a:rPr lang="ja-JP" altLang="ja-JP" sz="1400" dirty="0" smtClean="0">
                <a:latin typeface="+mn-ea"/>
              </a:rPr>
              <a:t>の</a:t>
            </a:r>
            <a:r>
              <a:rPr lang="ja-JP" altLang="ja-JP" sz="1400" dirty="0">
                <a:latin typeface="+mn-ea"/>
              </a:rPr>
              <a:t>膝や股関節が曲がらないように気を</a:t>
            </a:r>
            <a:r>
              <a:rPr lang="ja-JP" altLang="ja-JP" sz="1400" dirty="0" smtClean="0">
                <a:latin typeface="+mn-ea"/>
              </a:rPr>
              <a:t>つける</a:t>
            </a:r>
            <a:r>
              <a:rPr lang="ja-JP" altLang="en-US" sz="1400" dirty="0" smtClean="0">
                <a:latin typeface="+mn-ea"/>
              </a:rPr>
              <a:t>。</a:t>
            </a:r>
            <a:r>
              <a:rPr lang="ja-JP" altLang="ja-JP" sz="1400" dirty="0" smtClean="0">
                <a:latin typeface="+mn-ea"/>
              </a:rPr>
              <a:t>また</a:t>
            </a:r>
            <a:r>
              <a:rPr lang="ja-JP" altLang="en-US" sz="1400" dirty="0" smtClean="0">
                <a:latin typeface="+mn-ea"/>
              </a:rPr>
              <a:t>、せぼね</a:t>
            </a:r>
            <a:r>
              <a:rPr lang="ja-JP" altLang="ja-JP" sz="1400" dirty="0" smtClean="0">
                <a:latin typeface="+mn-ea"/>
              </a:rPr>
              <a:t>や骨盤</a:t>
            </a:r>
            <a:r>
              <a:rPr lang="ja-JP" altLang="ja-JP" sz="1400" dirty="0">
                <a:latin typeface="+mn-ea"/>
              </a:rPr>
              <a:t>が左右に傾かないように</a:t>
            </a:r>
            <a:r>
              <a:rPr lang="ja-JP" altLang="ja-JP" sz="1400" dirty="0" smtClean="0">
                <a:latin typeface="+mn-ea"/>
              </a:rPr>
              <a:t>注意</a:t>
            </a:r>
            <a:r>
              <a:rPr lang="ja-JP" altLang="en-US" sz="1400" dirty="0" smtClean="0">
                <a:latin typeface="+mn-ea"/>
              </a:rPr>
              <a:t>する。</a:t>
            </a:r>
            <a:endParaRPr lang="en-US" altLang="ja-JP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18167" y="934415"/>
            <a:ext cx="45260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400" kern="100" dirty="0">
                <a:latin typeface="+mn-ea"/>
                <a:cs typeface="Times New Roman" panose="02020603050405020304" pitchFamily="18" charset="0"/>
              </a:rPr>
              <a:t>対象</a:t>
            </a:r>
            <a:r>
              <a:rPr lang="ja-JP" altLang="en-US" sz="1400" kern="100" dirty="0" smtClean="0">
                <a:latin typeface="+mn-ea"/>
                <a:cs typeface="Times New Roman" panose="02020603050405020304" pitchFamily="18" charset="0"/>
              </a:rPr>
              <a:t>：</a:t>
            </a:r>
            <a:r>
              <a:rPr lang="ja-JP" altLang="ja-JP" sz="1400" kern="100" dirty="0" smtClean="0">
                <a:latin typeface="+mn-ea"/>
                <a:cs typeface="Times New Roman" panose="02020603050405020304" pitchFamily="18" charset="0"/>
              </a:rPr>
              <a:t>「</a:t>
            </a:r>
            <a:r>
              <a:rPr lang="ja-JP" altLang="en-US" sz="1400" kern="100" dirty="0" smtClean="0">
                <a:latin typeface="+mn-ea"/>
                <a:cs typeface="Times New Roman" panose="02020603050405020304" pitchFamily="18" charset="0"/>
              </a:rPr>
              <a:t>ばんざ</a:t>
            </a:r>
            <a:r>
              <a:rPr lang="ja-JP" altLang="en-US" sz="1400" kern="100" dirty="0">
                <a:latin typeface="+mn-ea"/>
                <a:cs typeface="Times New Roman" panose="02020603050405020304" pitchFamily="18" charset="0"/>
              </a:rPr>
              <a:t>い</a:t>
            </a:r>
            <a:r>
              <a:rPr lang="ja-JP" altLang="ja-JP" sz="1400" kern="100" dirty="0" smtClean="0">
                <a:latin typeface="+mn-ea"/>
                <a:cs typeface="Times New Roman" panose="02020603050405020304" pitchFamily="18" charset="0"/>
              </a:rPr>
              <a:t>が</a:t>
            </a:r>
            <a:r>
              <a:rPr lang="ja-JP" altLang="ja-JP" sz="1400" kern="100" dirty="0">
                <a:latin typeface="+mn-ea"/>
                <a:cs typeface="Times New Roman" panose="02020603050405020304" pitchFamily="18" charset="0"/>
              </a:rPr>
              <a:t>完全にできない」場合</a:t>
            </a:r>
            <a:endParaRPr lang="en-US" altLang="ja-JP" sz="14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800" kern="100" dirty="0">
              <a:latin typeface="+mn-ea"/>
              <a:cs typeface="Times New Roman" panose="02020603050405020304" pitchFamily="18" charset="0"/>
            </a:endParaRPr>
          </a:p>
          <a:p>
            <a:pPr marL="449274" indent="-449274" algn="just"/>
            <a:r>
              <a:rPr lang="ja-JP" altLang="en-US" sz="1400" kern="100" dirty="0">
                <a:latin typeface="+mn-ea"/>
                <a:cs typeface="Times New Roman" panose="02020603050405020304" pitchFamily="18" charset="0"/>
              </a:rPr>
              <a:t>方法</a:t>
            </a:r>
            <a:r>
              <a:rPr lang="ja-JP" altLang="en-US" sz="1400" kern="100" dirty="0" smtClean="0">
                <a:latin typeface="+mn-ea"/>
                <a:cs typeface="Times New Roman" panose="02020603050405020304" pitchFamily="18" charset="0"/>
              </a:rPr>
              <a:t>：四つ這い</a:t>
            </a:r>
            <a:r>
              <a:rPr lang="ja-JP" altLang="ja-JP" sz="1400" kern="100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sz="1400" kern="100" dirty="0">
                <a:latin typeface="+mn-ea"/>
                <a:cs typeface="Times New Roman" panose="02020603050405020304" pitchFamily="18" charset="0"/>
              </a:rPr>
              <a:t>姿勢</a:t>
            </a:r>
            <a:r>
              <a:rPr lang="ja-JP" altLang="ja-JP" sz="1400" kern="100" dirty="0" smtClean="0">
                <a:latin typeface="+mn-ea"/>
                <a:cs typeface="Times New Roman" panose="02020603050405020304" pitchFamily="18" charset="0"/>
              </a:rPr>
              <a:t>から</a:t>
            </a:r>
            <a:r>
              <a:rPr lang="ja-JP" altLang="en-US" sz="1400" kern="100" dirty="0" smtClean="0">
                <a:latin typeface="+mn-ea"/>
                <a:cs typeface="Times New Roman" panose="02020603050405020304" pitchFamily="18" charset="0"/>
              </a:rPr>
              <a:t>、</a:t>
            </a:r>
            <a:r>
              <a:rPr lang="ja-JP" altLang="ja-JP" sz="1400" kern="100" dirty="0" smtClean="0">
                <a:latin typeface="+mn-ea"/>
                <a:cs typeface="Times New Roman" panose="02020603050405020304" pitchFamily="18" charset="0"/>
              </a:rPr>
              <a:t>両手</a:t>
            </a:r>
            <a:r>
              <a:rPr lang="ja-JP" altLang="ja-JP" sz="1400" kern="100" dirty="0">
                <a:latin typeface="+mn-ea"/>
                <a:cs typeface="Times New Roman" panose="02020603050405020304" pitchFamily="18" charset="0"/>
              </a:rPr>
              <a:t>は動かさずに膝を曲げてお尻を後ろに</a:t>
            </a:r>
            <a:r>
              <a:rPr lang="ja-JP" altLang="ja-JP" sz="1400" kern="100" dirty="0" smtClean="0">
                <a:latin typeface="+mn-ea"/>
                <a:cs typeface="Times New Roman" panose="02020603050405020304" pitchFamily="18" charset="0"/>
              </a:rPr>
              <a:t>引く</a:t>
            </a:r>
            <a:r>
              <a:rPr lang="ja-JP" altLang="en-US" sz="1400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ja-JP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18166" y="2159000"/>
            <a:ext cx="53676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400" kern="100" dirty="0">
                <a:latin typeface="+mn-ea"/>
                <a:cs typeface="Times New Roman" panose="02020603050405020304" pitchFamily="18" charset="0"/>
              </a:rPr>
              <a:t>対象</a:t>
            </a:r>
            <a:r>
              <a:rPr lang="ja-JP" altLang="en-US" sz="1400" kern="100" dirty="0" smtClean="0">
                <a:latin typeface="+mn-ea"/>
                <a:cs typeface="Times New Roman" panose="02020603050405020304" pitchFamily="18" charset="0"/>
              </a:rPr>
              <a:t>：</a:t>
            </a:r>
            <a:r>
              <a:rPr lang="ja-JP" altLang="ja-JP" sz="1400" kern="100" dirty="0" smtClean="0">
                <a:latin typeface="+mn-ea"/>
                <a:cs typeface="Times New Roman" panose="02020603050405020304" pitchFamily="18" charset="0"/>
              </a:rPr>
              <a:t>「</a:t>
            </a:r>
            <a:r>
              <a:rPr lang="ja-JP" altLang="en-US" sz="1400" kern="100" dirty="0" smtClean="0">
                <a:latin typeface="+mn-ea"/>
                <a:cs typeface="Times New Roman" panose="02020603050405020304" pitchFamily="18" charset="0"/>
              </a:rPr>
              <a:t>立った姿勢で</a:t>
            </a:r>
            <a:r>
              <a:rPr lang="ja-JP" altLang="ja-JP" sz="1400" dirty="0" smtClean="0">
                <a:latin typeface="+mn-ea"/>
              </a:rPr>
              <a:t>前屈し</a:t>
            </a:r>
            <a:r>
              <a:rPr lang="ja-JP" altLang="en-US" sz="1400" dirty="0" smtClean="0">
                <a:latin typeface="+mn-ea"/>
              </a:rPr>
              <a:t>た時、</a:t>
            </a:r>
            <a:r>
              <a:rPr lang="ja-JP" altLang="ja-JP" sz="1400" dirty="0" smtClean="0">
                <a:latin typeface="+mn-ea"/>
              </a:rPr>
              <a:t>指先</a:t>
            </a:r>
            <a:r>
              <a:rPr lang="ja-JP" altLang="ja-JP" sz="1400" dirty="0">
                <a:latin typeface="+mn-ea"/>
              </a:rPr>
              <a:t>が床につかない」</a:t>
            </a:r>
            <a:r>
              <a:rPr lang="ja-JP" altLang="ja-JP" sz="1400" kern="100" dirty="0">
                <a:latin typeface="+mn-ea"/>
                <a:cs typeface="Times New Roman" panose="02020603050405020304" pitchFamily="18" charset="0"/>
              </a:rPr>
              <a:t>場合</a:t>
            </a:r>
            <a:endParaRPr lang="en-US" altLang="ja-JP" sz="14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800" kern="100" dirty="0">
              <a:latin typeface="+mn-ea"/>
              <a:cs typeface="Times New Roman" panose="02020603050405020304" pitchFamily="18" charset="0"/>
            </a:endParaRPr>
          </a:p>
          <a:p>
            <a:pPr marL="449274" indent="-449274" algn="just"/>
            <a:r>
              <a:rPr lang="ja-JP" altLang="en-US" sz="1400" kern="100" dirty="0">
                <a:latin typeface="+mn-ea"/>
                <a:cs typeface="Times New Roman" panose="02020603050405020304" pitchFamily="18" charset="0"/>
              </a:rPr>
              <a:t>方法：</a:t>
            </a:r>
            <a:r>
              <a:rPr lang="ja-JP" altLang="ja-JP" sz="1400" dirty="0">
                <a:latin typeface="+mn-ea"/>
              </a:rPr>
              <a:t>片脚をしっかり伸ばした</a:t>
            </a:r>
            <a:r>
              <a:rPr lang="ja-JP" altLang="ja-JP" sz="1400" dirty="0" smtClean="0">
                <a:latin typeface="+mn-ea"/>
              </a:rPr>
              <a:t>まま</a:t>
            </a:r>
            <a:r>
              <a:rPr lang="ja-JP" altLang="en-US" sz="1400" dirty="0" smtClean="0">
                <a:latin typeface="+mn-ea"/>
              </a:rPr>
              <a:t>、かかと</a:t>
            </a:r>
            <a:r>
              <a:rPr lang="ja-JP" altLang="ja-JP" sz="1400" dirty="0" smtClean="0">
                <a:latin typeface="+mn-ea"/>
              </a:rPr>
              <a:t>を</a:t>
            </a:r>
            <a:r>
              <a:rPr lang="ja-JP" altLang="ja-JP" sz="1400" dirty="0">
                <a:latin typeface="+mn-ea"/>
              </a:rPr>
              <a:t>台や椅子の上に</a:t>
            </a:r>
            <a:r>
              <a:rPr lang="ja-JP" altLang="ja-JP" sz="1400" dirty="0" smtClean="0">
                <a:latin typeface="+mn-ea"/>
              </a:rPr>
              <a:t>のせる</a:t>
            </a:r>
            <a:r>
              <a:rPr lang="ja-JP" altLang="en-US" sz="1400" dirty="0" smtClean="0">
                <a:latin typeface="+mn-ea"/>
              </a:rPr>
              <a:t>。</a:t>
            </a:r>
            <a:r>
              <a:rPr lang="ja-JP" altLang="ja-JP" sz="1400" dirty="0" smtClean="0">
                <a:latin typeface="+mn-ea"/>
              </a:rPr>
              <a:t>背中</a:t>
            </a:r>
            <a:r>
              <a:rPr lang="ja-JP" altLang="ja-JP" sz="1400" dirty="0">
                <a:latin typeface="+mn-ea"/>
              </a:rPr>
              <a:t>が丸くならないように注意</a:t>
            </a:r>
            <a:r>
              <a:rPr lang="ja-JP" altLang="en-US" sz="1400" dirty="0" smtClean="0">
                <a:latin typeface="+mn-ea"/>
              </a:rPr>
              <a:t>しながら、からだ</a:t>
            </a:r>
            <a:r>
              <a:rPr lang="ja-JP" altLang="ja-JP" sz="1400" dirty="0" smtClean="0">
                <a:latin typeface="+mn-ea"/>
              </a:rPr>
              <a:t>を</a:t>
            </a:r>
            <a:r>
              <a:rPr lang="ja-JP" altLang="ja-JP" sz="1400" dirty="0">
                <a:latin typeface="+mn-ea"/>
              </a:rPr>
              <a:t>前に倒して</a:t>
            </a:r>
            <a:r>
              <a:rPr lang="ja-JP" altLang="ja-JP" sz="1400" dirty="0" smtClean="0">
                <a:latin typeface="+mn-ea"/>
              </a:rPr>
              <a:t>いく</a:t>
            </a:r>
            <a:r>
              <a:rPr lang="ja-JP" altLang="en-US" sz="1400" dirty="0" smtClean="0">
                <a:latin typeface="+mn-ea"/>
              </a:rPr>
              <a:t>。</a:t>
            </a:r>
            <a:endParaRPr lang="en-US" altLang="ja-JP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18166" y="3669060"/>
            <a:ext cx="4399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400" kern="100" dirty="0">
                <a:latin typeface="+mn-ea"/>
                <a:cs typeface="Times New Roman" panose="02020603050405020304" pitchFamily="18" charset="0"/>
              </a:rPr>
              <a:t>対象</a:t>
            </a:r>
            <a:r>
              <a:rPr lang="ja-JP" altLang="en-US" sz="1400" kern="100" dirty="0" smtClean="0">
                <a:latin typeface="+mn-ea"/>
                <a:cs typeface="Times New Roman" panose="02020603050405020304" pitchFamily="18" charset="0"/>
              </a:rPr>
              <a:t>：</a:t>
            </a:r>
            <a:r>
              <a:rPr lang="ja-JP" altLang="ja-JP" sz="1400" kern="100" dirty="0">
                <a:latin typeface="+mn-ea"/>
                <a:cs typeface="Times New Roman" panose="02020603050405020304" pitchFamily="18" charset="0"/>
              </a:rPr>
              <a:t>「</a:t>
            </a:r>
            <a:r>
              <a:rPr lang="ja-JP" altLang="en-US" sz="1400" dirty="0">
                <a:latin typeface="+mn-ea"/>
              </a:rPr>
              <a:t>しゃがみこみができない</a:t>
            </a:r>
            <a:r>
              <a:rPr lang="ja-JP" altLang="ja-JP" sz="1400" dirty="0">
                <a:latin typeface="+mn-ea"/>
              </a:rPr>
              <a:t>」</a:t>
            </a:r>
            <a:r>
              <a:rPr lang="ja-JP" altLang="ja-JP" sz="1400" kern="100" dirty="0">
                <a:latin typeface="+mn-ea"/>
                <a:cs typeface="Times New Roman" panose="02020603050405020304" pitchFamily="18" charset="0"/>
              </a:rPr>
              <a:t>場合</a:t>
            </a:r>
            <a:endParaRPr lang="en-US" altLang="ja-JP" sz="14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800" kern="100" dirty="0">
              <a:latin typeface="+mn-ea"/>
              <a:cs typeface="Times New Roman" panose="02020603050405020304" pitchFamily="18" charset="0"/>
            </a:endParaRPr>
          </a:p>
          <a:p>
            <a:pPr marL="449274" indent="-449274" algn="just"/>
            <a:r>
              <a:rPr lang="ja-JP" altLang="en-US" sz="1400" kern="100" dirty="0">
                <a:latin typeface="+mn-ea"/>
                <a:cs typeface="Times New Roman" panose="02020603050405020304" pitchFamily="18" charset="0"/>
              </a:rPr>
              <a:t>方法</a:t>
            </a:r>
            <a:r>
              <a:rPr lang="ja-JP" altLang="en-US" sz="1400" kern="100" dirty="0" smtClean="0">
                <a:latin typeface="+mn-ea"/>
                <a:cs typeface="Times New Roman" panose="02020603050405020304" pitchFamily="18" charset="0"/>
              </a:rPr>
              <a:t>：膝を立て、前方の</a:t>
            </a:r>
            <a:r>
              <a:rPr lang="ja-JP" altLang="en-US" sz="1400" kern="100" dirty="0" smtClean="0">
                <a:latin typeface="+mn-ea"/>
                <a:cs typeface="ＭＳ ゴシック" panose="020B0609070205080204" pitchFamily="49" charset="-128"/>
              </a:rPr>
              <a:t>足</a:t>
            </a:r>
            <a:r>
              <a:rPr lang="ja-JP" altLang="ja-JP" sz="1400" kern="100" dirty="0" smtClean="0">
                <a:latin typeface="+mn-ea"/>
                <a:cs typeface="ＭＳ ゴシック" panose="020B0609070205080204" pitchFamily="49" charset="-128"/>
              </a:rPr>
              <a:t>の</a:t>
            </a:r>
            <a:r>
              <a:rPr lang="ja-JP" altLang="en-US" sz="1400" kern="100" dirty="0" smtClean="0">
                <a:latin typeface="+mn-ea"/>
                <a:cs typeface="ＭＳ ゴシック" panose="020B0609070205080204" pitchFamily="49" charset="-128"/>
              </a:rPr>
              <a:t>かか</a:t>
            </a:r>
            <a:r>
              <a:rPr lang="ja-JP" altLang="en-US" sz="1400" kern="100" dirty="0">
                <a:latin typeface="+mn-ea"/>
                <a:cs typeface="ＭＳ ゴシック" panose="020B0609070205080204" pitchFamily="49" charset="-128"/>
              </a:rPr>
              <a:t>と</a:t>
            </a:r>
            <a:r>
              <a:rPr lang="ja-JP" altLang="ja-JP" sz="1400" kern="100" dirty="0" smtClean="0">
                <a:latin typeface="+mn-ea"/>
                <a:cs typeface="ＭＳ ゴシック" panose="020B0609070205080204" pitchFamily="49" charset="-128"/>
              </a:rPr>
              <a:t>が</a:t>
            </a:r>
            <a:r>
              <a:rPr lang="ja-JP" altLang="en-US" sz="1400" kern="100" dirty="0">
                <a:latin typeface="+mn-ea"/>
                <a:cs typeface="ＭＳ ゴシック" panose="020B0609070205080204" pitchFamily="49" charset="-128"/>
              </a:rPr>
              <a:t>浮かない</a:t>
            </a:r>
            <a:r>
              <a:rPr lang="ja-JP" altLang="ja-JP" sz="1400" kern="100" dirty="0">
                <a:latin typeface="+mn-ea"/>
                <a:cs typeface="ＭＳ ゴシック" panose="020B0609070205080204" pitchFamily="49" charset="-128"/>
              </a:rPr>
              <a:t>よう</a:t>
            </a:r>
            <a:r>
              <a:rPr lang="ja-JP" altLang="en-US" sz="1400" kern="100" dirty="0" smtClean="0">
                <a:latin typeface="+mn-ea"/>
                <a:cs typeface="ＭＳ ゴシック" panose="020B0609070205080204" pitchFamily="49" charset="-128"/>
              </a:rPr>
              <a:t>に気をつけて、膝</a:t>
            </a:r>
            <a:r>
              <a:rPr lang="ja-JP" altLang="ja-JP" sz="1400" kern="100" dirty="0">
                <a:latin typeface="+mn-ea"/>
                <a:cs typeface="ＭＳ ゴシック" panose="020B0609070205080204" pitchFamily="49" charset="-128"/>
              </a:rPr>
              <a:t>を前に移動</a:t>
            </a:r>
            <a:r>
              <a:rPr lang="ja-JP" altLang="ja-JP" sz="1400" kern="100" dirty="0" smtClean="0">
                <a:latin typeface="+mn-ea"/>
                <a:cs typeface="ＭＳ ゴシック" panose="020B0609070205080204" pitchFamily="49" charset="-128"/>
              </a:rPr>
              <a:t>させる</a:t>
            </a:r>
            <a:r>
              <a:rPr lang="ja-JP" altLang="en-US" sz="1400" kern="100" dirty="0">
                <a:latin typeface="+mn-ea"/>
                <a:cs typeface="ＭＳ ゴシック" panose="020B0609070205080204" pitchFamily="49" charset="-128"/>
              </a:rPr>
              <a:t>。</a:t>
            </a:r>
            <a:r>
              <a:rPr lang="ja-JP" altLang="ja-JP" sz="1400" kern="100" dirty="0" smtClean="0">
                <a:latin typeface="+mn-ea"/>
                <a:cs typeface="ＭＳ ゴシック" panose="020B0609070205080204" pitchFamily="49" charset="-128"/>
              </a:rPr>
              <a:t>つま先と</a:t>
            </a:r>
            <a:r>
              <a:rPr lang="ja-JP" altLang="en-US" sz="1400" kern="100" dirty="0" smtClean="0">
                <a:latin typeface="+mn-ea"/>
                <a:cs typeface="ＭＳ ゴシック" panose="020B0609070205080204" pitchFamily="49" charset="-128"/>
              </a:rPr>
              <a:t>膝</a:t>
            </a:r>
            <a:r>
              <a:rPr lang="ja-JP" altLang="ja-JP" sz="1400" kern="100" dirty="0" smtClean="0">
                <a:latin typeface="+mn-ea"/>
                <a:cs typeface="ＭＳ ゴシック" panose="020B0609070205080204" pitchFamily="49" charset="-128"/>
              </a:rPr>
              <a:t>が</a:t>
            </a:r>
            <a:r>
              <a:rPr lang="ja-JP" altLang="ja-JP" sz="1400" kern="100" dirty="0">
                <a:latin typeface="+mn-ea"/>
                <a:cs typeface="ＭＳ ゴシック" panose="020B0609070205080204" pitchFamily="49" charset="-128"/>
              </a:rPr>
              <a:t>同じ向きになるように</a:t>
            </a:r>
            <a:r>
              <a:rPr lang="ja-JP" altLang="en-US" sz="1400" kern="100" dirty="0" smtClean="0">
                <a:latin typeface="+mn-ea"/>
                <a:cs typeface="ＭＳ ゴシック" panose="020B0609070205080204" pitchFamily="49" charset="-128"/>
              </a:rPr>
              <a:t>注意する。</a:t>
            </a:r>
            <a:endParaRPr lang="ja-JP" altLang="en-US" sz="1400" dirty="0">
              <a:latin typeface="+mn-ea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250286" y="1859320"/>
            <a:ext cx="6317521" cy="0"/>
          </a:xfrm>
          <a:prstGeom prst="line">
            <a:avLst/>
          </a:prstGeom>
          <a:ln w="19050"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250286" y="3372014"/>
            <a:ext cx="6317521" cy="0"/>
          </a:xfrm>
          <a:prstGeom prst="line">
            <a:avLst/>
          </a:prstGeom>
          <a:ln w="19050"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-16034" y="4856170"/>
            <a:ext cx="6825497" cy="1737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9368" y="6579716"/>
            <a:ext cx="6825497" cy="1737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5877272" y="2505064"/>
            <a:ext cx="210939" cy="14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" name="グループ化 3"/>
          <p:cNvGrpSpPr/>
          <p:nvPr/>
        </p:nvGrpSpPr>
        <p:grpSpPr>
          <a:xfrm>
            <a:off x="4795377" y="3558707"/>
            <a:ext cx="1842663" cy="1181459"/>
            <a:chOff x="4725144" y="3830790"/>
            <a:chExt cx="2086631" cy="1255961"/>
          </a:xfrm>
        </p:grpSpPr>
        <p:pic>
          <p:nvPicPr>
            <p:cNvPr id="1026" name="Picture 2" descr="CIMG0253"/>
            <p:cNvPicPr>
              <a:picLocks noChangeAspect="1" noChangeArrowheads="1"/>
            </p:cNvPicPr>
            <p:nvPr/>
          </p:nvPicPr>
          <p:blipFill rotWithShape="1">
            <a:blip r:embed="rId7" cstate="print">
              <a:lum bright="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7" t="16223" r="9868" b="11526"/>
            <a:stretch/>
          </p:blipFill>
          <p:spPr bwMode="auto">
            <a:xfrm>
              <a:off x="4725144" y="3830790"/>
              <a:ext cx="908830" cy="125596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027" name="Picture 3" descr="CIMG0254"/>
            <p:cNvPicPr>
              <a:picLocks noChangeAspect="1" noChangeArrowheads="1"/>
            </p:cNvPicPr>
            <p:nvPr/>
          </p:nvPicPr>
          <p:blipFill>
            <a:blip r:embed="rId8" cstate="print">
              <a:lum bright="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3" t="16461" r="4092"/>
            <a:stretch>
              <a:fillRect/>
            </a:stretch>
          </p:blipFill>
          <p:spPr bwMode="auto">
            <a:xfrm>
              <a:off x="5821065" y="3830790"/>
              <a:ext cx="990710" cy="125596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7" name="右矢印 16"/>
            <p:cNvSpPr/>
            <p:nvPr/>
          </p:nvSpPr>
          <p:spPr>
            <a:xfrm>
              <a:off x="5517232" y="4294538"/>
              <a:ext cx="366363" cy="36904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801" dirty="0">
                <a:latin typeface="+mn-ea"/>
              </a:endParaRPr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 flipH="1">
              <a:off x="4759053" y="4370459"/>
              <a:ext cx="2880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1" name="図 20"/>
          <p:cNvPicPr>
            <a:picLocks noChangeAspect="1"/>
          </p:cNvPicPr>
          <p:nvPr/>
        </p:nvPicPr>
        <p:blipFill>
          <a:blip r:embed="rId9" cstate="print">
            <a:lum bright="10000"/>
          </a:blip>
          <a:stretch>
            <a:fillRect/>
          </a:stretch>
        </p:blipFill>
        <p:spPr>
          <a:xfrm>
            <a:off x="2443238" y="8435762"/>
            <a:ext cx="1776122" cy="1286782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144016" y="6922913"/>
            <a:ext cx="65253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kern="100" dirty="0">
                <a:latin typeface="+mn-ea"/>
                <a:cs typeface="Times New Roman" panose="02020603050405020304" pitchFamily="18" charset="0"/>
              </a:rPr>
              <a:t>対象</a:t>
            </a:r>
            <a:r>
              <a:rPr lang="ja-JP" altLang="en-US" sz="1400" kern="100" dirty="0" smtClean="0">
                <a:latin typeface="+mn-ea"/>
                <a:cs typeface="Times New Roman" panose="02020603050405020304" pitchFamily="18" charset="0"/>
              </a:rPr>
              <a:t>：全員</a:t>
            </a:r>
            <a:endParaRPr lang="en-US" altLang="ja-JP" sz="1400" kern="100" dirty="0" smtClean="0">
              <a:latin typeface="+mn-ea"/>
              <a:cs typeface="Times New Roman" panose="02020603050405020304" pitchFamily="18" charset="0"/>
            </a:endParaRPr>
          </a:p>
          <a:p>
            <a:endParaRPr lang="en-US" altLang="ja-JP" sz="800" kern="100" dirty="0" smtClean="0"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1400" dirty="0" smtClean="0"/>
              <a:t>方法：①</a:t>
            </a:r>
            <a:r>
              <a:rPr lang="ja-JP" altLang="ja-JP" sz="1400" dirty="0" smtClean="0"/>
              <a:t>肘を伸ばしたまま腕を前後に大きく振る。</a:t>
            </a:r>
            <a:r>
              <a:rPr lang="ja-JP" altLang="en-US" sz="1400" dirty="0" smtClean="0"/>
              <a:t>からだ</a:t>
            </a:r>
            <a:r>
              <a:rPr lang="ja-JP" altLang="ja-JP" sz="1400" dirty="0" smtClean="0"/>
              <a:t>が</a:t>
            </a:r>
            <a:r>
              <a:rPr lang="ja-JP" altLang="en-US" sz="1400" dirty="0" smtClean="0"/>
              <a:t>グラグラ</a:t>
            </a:r>
            <a:r>
              <a:rPr lang="ja-JP" altLang="ja-JP" sz="1400" dirty="0" smtClean="0"/>
              <a:t>しないように注意</a:t>
            </a:r>
            <a:r>
              <a:rPr lang="en-US" altLang="ja-JP" sz="1400" dirty="0"/>
              <a:t/>
            </a:r>
            <a:br>
              <a:rPr lang="en-US" altLang="ja-JP" sz="1400" dirty="0"/>
            </a:br>
            <a:r>
              <a:rPr lang="ja-JP" altLang="en-US" sz="1400" dirty="0" smtClean="0"/>
              <a:t>　　　　　 </a:t>
            </a:r>
            <a:r>
              <a:rPr lang="ja-JP" altLang="ja-JP" sz="1400" dirty="0" smtClean="0"/>
              <a:t>する。</a:t>
            </a:r>
            <a:r>
              <a:rPr lang="ja-JP" altLang="en-US" sz="1400" dirty="0" smtClean="0"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はじめ</a:t>
            </a:r>
            <a:r>
              <a:rPr lang="ja-JP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は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ゆる</a:t>
            </a:r>
            <a:r>
              <a:rPr lang="ja-JP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やかに行い、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少しずつ動かす範囲</a:t>
            </a:r>
            <a:r>
              <a:rPr lang="ja-JP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を広げていく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。</a:t>
            </a:r>
            <a:r>
              <a:rPr lang="ja-JP" altLang="en-US" sz="1400" dirty="0"/>
              <a:t>　</a:t>
            </a:r>
            <a:r>
              <a:rPr lang="ja-JP" altLang="en-US" sz="1400" dirty="0" smtClean="0"/>
              <a:t>　　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  ②</a:t>
            </a:r>
            <a:r>
              <a:rPr lang="ja-JP" altLang="en-US" sz="1400" dirty="0"/>
              <a:t>次</a:t>
            </a:r>
            <a:r>
              <a:rPr lang="ja-JP" altLang="en-US" sz="1400" dirty="0" smtClean="0"/>
              <a:t>に、</a:t>
            </a:r>
            <a:r>
              <a:rPr lang="ja-JP" altLang="ja-JP" sz="1400" dirty="0" smtClean="0"/>
              <a:t>片脚で立った姿勢から、</a:t>
            </a:r>
            <a:r>
              <a:rPr lang="ja-JP" altLang="en-US" sz="1400" dirty="0"/>
              <a:t>反対</a:t>
            </a:r>
            <a:r>
              <a:rPr lang="ja-JP" altLang="ja-JP" sz="1400" dirty="0" smtClean="0"/>
              <a:t>の脚</a:t>
            </a:r>
            <a:r>
              <a:rPr lang="ja-JP" altLang="en-US" sz="1400" dirty="0" smtClean="0"/>
              <a:t>の</a:t>
            </a:r>
            <a:r>
              <a:rPr lang="ja-JP" altLang="ja-JP" sz="1400" dirty="0" smtClean="0"/>
              <a:t>膝を伸ばしたままで前後に大きく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　　 </a:t>
            </a:r>
            <a:r>
              <a:rPr lang="ja-JP" altLang="ja-JP" sz="1400" dirty="0" smtClean="0"/>
              <a:t>振る。バランスを崩したり、</a:t>
            </a:r>
            <a:r>
              <a:rPr lang="ja-JP" altLang="en-US" sz="1400" dirty="0" smtClean="0"/>
              <a:t>からだ</a:t>
            </a:r>
            <a:r>
              <a:rPr lang="ja-JP" altLang="ja-JP" sz="1400" dirty="0" smtClean="0"/>
              <a:t>が</a:t>
            </a:r>
            <a:r>
              <a:rPr lang="ja-JP" altLang="en-US" sz="1400" dirty="0" smtClean="0"/>
              <a:t>グラグラ</a:t>
            </a:r>
            <a:r>
              <a:rPr lang="ja-JP" altLang="ja-JP" sz="1400" dirty="0" smtClean="0"/>
              <a:t>動いたりしないように注意する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r>
              <a:rPr lang="ja-JP" altLang="en-US" sz="1400" dirty="0" smtClean="0"/>
              <a:t>　　　  ③最後は</a:t>
            </a:r>
            <a:r>
              <a:rPr lang="ja-JP" altLang="en-US" sz="1400" dirty="0"/>
              <a:t>， </a:t>
            </a:r>
            <a:r>
              <a:rPr lang="ja-JP" altLang="en-US" sz="1400" dirty="0" smtClean="0"/>
              <a:t>②の「脚振り</a:t>
            </a:r>
            <a:r>
              <a:rPr lang="ja-JP" altLang="ja-JP" sz="1400" dirty="0" smtClean="0"/>
              <a:t>運動</a:t>
            </a:r>
            <a:r>
              <a:rPr lang="ja-JP" altLang="en-US" sz="1400" dirty="0" smtClean="0"/>
              <a:t>」</a:t>
            </a:r>
            <a:r>
              <a:rPr lang="ja-JP" altLang="ja-JP" sz="1400" dirty="0" smtClean="0"/>
              <a:t>に、①の</a:t>
            </a:r>
            <a:r>
              <a:rPr lang="ja-JP" altLang="en-US" sz="1400" dirty="0" smtClean="0"/>
              <a:t>「うで</a:t>
            </a:r>
            <a:r>
              <a:rPr lang="ja-JP" altLang="ja-JP" sz="1400" dirty="0" smtClean="0"/>
              <a:t>振り運動</a:t>
            </a:r>
            <a:r>
              <a:rPr lang="ja-JP" altLang="en-US" sz="1400" dirty="0" smtClean="0"/>
              <a:t>」</a:t>
            </a:r>
            <a:r>
              <a:rPr lang="ja-JP" altLang="ja-JP" sz="1400" dirty="0" smtClean="0"/>
              <a:t>を組み合わせて行う。</a:t>
            </a:r>
            <a:endParaRPr lang="ja-JP" altLang="en-US" sz="1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672" y="8474064"/>
            <a:ext cx="1663382" cy="1208376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127780" y="9664575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①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3144004" y="9667428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②</a:t>
            </a:r>
            <a:endParaRPr lang="ja-JP" altLang="en-US" sz="1400" dirty="0"/>
          </a:p>
        </p:txBody>
      </p:sp>
      <p:sp>
        <p:nvSpPr>
          <p:cNvPr id="40" name="正方形/長方形 39"/>
          <p:cNvSpPr/>
          <p:nvPr/>
        </p:nvSpPr>
        <p:spPr>
          <a:xfrm>
            <a:off x="5304244" y="967162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③</a:t>
            </a:r>
          </a:p>
        </p:txBody>
      </p:sp>
      <p:cxnSp>
        <p:nvCxnSpPr>
          <p:cNvPr id="41" name="直線矢印コネクタ 40"/>
          <p:cNvCxnSpPr/>
          <p:nvPr/>
        </p:nvCxnSpPr>
        <p:spPr>
          <a:xfrm flipV="1">
            <a:off x="5597947" y="1064568"/>
            <a:ext cx="312786" cy="77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2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530</Words>
  <Application>Microsoft Office PowerPoint</Application>
  <PresentationFormat>A4 210 x 297 mm</PresentationFormat>
  <Paragraphs>56</Paragraphs>
  <Slides>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minasuke</dc:creator>
  <cp:lastModifiedBy>Tachiiri</cp:lastModifiedBy>
  <cp:revision>93</cp:revision>
  <cp:lastPrinted>2016-03-09T11:50:51Z</cp:lastPrinted>
  <dcterms:created xsi:type="dcterms:W3CDTF">2016-01-31T12:50:28Z</dcterms:created>
  <dcterms:modified xsi:type="dcterms:W3CDTF">2016-03-11T05:36:25Z</dcterms:modified>
</cp:coreProperties>
</file>