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9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C38D0-6713-461F-9874-1E402098995E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E1245-A856-4F4F-8615-B59576946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51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dirty="0" smtClean="0"/>
              <a:t>1970</a:t>
            </a:r>
            <a:r>
              <a:rPr lang="ja-JP" altLang="en-US" sz="2400" dirty="0" smtClean="0"/>
              <a:t>年</a:t>
            </a:r>
            <a:r>
              <a:rPr lang="ja-JP" altLang="en-US" sz="2400" dirty="0"/>
              <a:t>に</a:t>
            </a:r>
            <a:r>
              <a:rPr lang="ja-JP" altLang="en-US" sz="2400" dirty="0" smtClean="0"/>
              <a:t>くらべ</a:t>
            </a:r>
            <a:r>
              <a:rPr lang="en-US" altLang="ja-JP" sz="2400" dirty="0" smtClean="0"/>
              <a:t>2000</a:t>
            </a:r>
            <a:r>
              <a:rPr lang="ja-JP" altLang="en-US" sz="2400" dirty="0" smtClean="0"/>
              <a:t>年は、小・中・高校とも２倍以上の骨折率である。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ゲーム普及が顕著となる</a:t>
            </a:r>
            <a:r>
              <a:rPr lang="en-US" altLang="ja-JP" sz="2400" dirty="0" smtClean="0"/>
              <a:t>1990</a:t>
            </a:r>
            <a:r>
              <a:rPr lang="ja-JP" altLang="en-US" sz="2400" dirty="0" smtClean="0"/>
              <a:t>年後半から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中</a:t>
            </a:r>
            <a:r>
              <a:rPr kumimoji="1" lang="ja-JP" altLang="en-US" sz="2400" dirty="0"/>
              <a:t>・</a:t>
            </a:r>
            <a:r>
              <a:rPr kumimoji="1" lang="ja-JP" altLang="en-US" sz="2400" dirty="0" smtClean="0"/>
              <a:t>高校は増加、小学校は横ばいで、保育園・幼稚園は減少している。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保育園・幼稚園では外遊びしないため、けがをしない。一方、小学高学年から中学にかけての成長期に、</a:t>
            </a:r>
            <a:r>
              <a:rPr lang="ja-JP" altLang="en-US" sz="2400" dirty="0"/>
              <a:t>急に</a:t>
            </a:r>
            <a:r>
              <a:rPr kumimoji="1" lang="ja-JP" altLang="en-US" sz="2400" dirty="0" smtClean="0"/>
              <a:t>スポーツを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始める</a:t>
            </a:r>
            <a:r>
              <a:rPr lang="ja-JP" altLang="en-US" sz="2400" dirty="0"/>
              <a:t>ため</a:t>
            </a:r>
            <a:r>
              <a:rPr lang="ja-JP" altLang="en-US" sz="2400" dirty="0" smtClean="0"/>
              <a:t>、骨折が増えるものと思われる。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3B311-AC05-4C28-81ED-8113F0F60DF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21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5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2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3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20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30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37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5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7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8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85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06F08-B0AE-40EF-A329-B5B1F641F8BD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D7768-72CF-4A04-AF95-4267CFDB2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NEC\Desktop\姿勢画像\小野麗奈13歳\CIMG0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579" y="1414745"/>
            <a:ext cx="1618663" cy="215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NEC\Desktop\姿勢画像\関根雄斗\CIMG484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1"/>
          <a:stretch/>
        </p:blipFill>
        <p:spPr bwMode="auto">
          <a:xfrm>
            <a:off x="711255" y="3764227"/>
            <a:ext cx="1449915" cy="231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NEC\Desktop\姿勢画像\高橋菜海14才　腰痛\CIMG00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579" y="3748811"/>
            <a:ext cx="1696704" cy="226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NEC\Desktop\新しいフォルダー\CIMG002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89" y="1414745"/>
            <a:ext cx="1639848" cy="218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角丸四角形 7"/>
          <p:cNvSpPr/>
          <p:nvPr/>
        </p:nvSpPr>
        <p:spPr>
          <a:xfrm>
            <a:off x="2323417" y="1633081"/>
            <a:ext cx="2104568" cy="100383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>
                <a:latin typeface="+mj-ea"/>
                <a:ea typeface="+mj-ea"/>
              </a:rPr>
              <a:t> 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174625" indent="-174625"/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①</a:t>
            </a:r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片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脚立ちで　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74625" indent="-174625"/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ふらつく </a:t>
            </a:r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or</a:t>
            </a:r>
          </a:p>
          <a:p>
            <a:pPr marL="174625" indent="-174625"/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５秒</a:t>
            </a:r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以上できない</a:t>
            </a:r>
            <a:r>
              <a:rPr lang="ja-JP" altLang="en-US" dirty="0" smtClean="0">
                <a:latin typeface="+mj-ea"/>
                <a:ea typeface="+mj-ea"/>
              </a:rPr>
              <a:t>５秒</a:t>
            </a:r>
            <a:r>
              <a:rPr lang="ja-JP" altLang="en-US" dirty="0">
                <a:latin typeface="+mj-ea"/>
                <a:ea typeface="+mj-ea"/>
              </a:rPr>
              <a:t>以上で、ふらつく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>
                <a:latin typeface="+mj-ea"/>
                <a:ea typeface="+mj-ea"/>
              </a:rPr>
              <a:t> ５秒以上で、ふらつく</a:t>
            </a:r>
            <a:endParaRPr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406687" y="1480140"/>
            <a:ext cx="2341778" cy="12221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②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しゃがみ込めない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 ・途中で止まる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・踵が上がる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   ・うしろに転ぶ</a:t>
            </a:r>
            <a:endParaRPr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411760" y="3789039"/>
            <a:ext cx="1926092" cy="10449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③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肩が垂直に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　上がらない</a:t>
            </a:r>
            <a:endParaRPr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631865" y="3873574"/>
            <a:ext cx="2351510" cy="87592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④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体の前屈で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 指が床につかない</a:t>
            </a:r>
            <a:endParaRPr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941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</a:rPr>
              <a:t>基本</a:t>
            </a:r>
            <a:r>
              <a:rPr lang="ja-JP" altLang="en-US" sz="3200" b="1" dirty="0" smtClean="0">
                <a:latin typeface="+mj-ea"/>
              </a:rPr>
              <a:t>動作チェック４項目</a:t>
            </a:r>
            <a:r>
              <a:rPr lang="en-US" altLang="ja-JP" sz="3200" b="1" dirty="0" smtClean="0">
                <a:latin typeface="+mj-ea"/>
              </a:rPr>
              <a:t/>
            </a:r>
            <a:br>
              <a:rPr lang="en-US" altLang="ja-JP" sz="3200" b="1" dirty="0" smtClean="0">
                <a:latin typeface="+mj-ea"/>
              </a:rPr>
            </a:br>
            <a:r>
              <a:rPr lang="ja-JP" altLang="en-US" sz="2400" b="1" dirty="0" smtClean="0">
                <a:latin typeface="+mj-ea"/>
              </a:rPr>
              <a:t>うまく出来ない例（幼稚園・小中学生 </a:t>
            </a:r>
            <a:r>
              <a:rPr lang="en-US" altLang="ja-JP" sz="2400" b="1" dirty="0" smtClean="0">
                <a:latin typeface="+mj-ea"/>
              </a:rPr>
              <a:t>1343</a:t>
            </a:r>
            <a:r>
              <a:rPr lang="ja-JP" altLang="en-US" sz="2400" b="1" dirty="0" smtClean="0">
                <a:latin typeface="+mj-ea"/>
              </a:rPr>
              <a:t>名中）</a:t>
            </a:r>
            <a:endParaRPr lang="ja-JP" altLang="en-US" sz="2400" dirty="0" smtClean="0">
              <a:latin typeface="+mj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99792" y="2814812"/>
            <a:ext cx="758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14.7%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34868" y="2816522"/>
            <a:ext cx="758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15.3%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99791" y="5301208"/>
            <a:ext cx="6415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7.1%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34867" y="5301208"/>
            <a:ext cx="758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23.3</a:t>
            </a:r>
            <a:r>
              <a:rPr kumimoji="1" lang="en-US" altLang="ja-JP" dirty="0" smtClean="0"/>
              <a:t>%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3398" y="6253541"/>
            <a:ext cx="68772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ja-JP" dirty="0"/>
              <a:t>これら４項目のうち一つでも問題ある児童生徒は、実に</a:t>
            </a:r>
            <a:r>
              <a:rPr lang="en-US" altLang="ja-JP" dirty="0"/>
              <a:t>41.6</a:t>
            </a:r>
            <a:r>
              <a:rPr lang="en-US" altLang="ja-JP" dirty="0" smtClean="0"/>
              <a:t>%</a:t>
            </a:r>
            <a:r>
              <a:rPr lang="ja-JP" altLang="en-US" dirty="0" smtClean="0"/>
              <a:t>であった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426751" y="6476487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kumimoji="1" lang="ja-JP" altLang="en-US" sz="1600" b="1" dirty="0" smtClean="0">
                <a:latin typeface="+mj-ea"/>
                <a:ea typeface="+mj-ea"/>
              </a:rPr>
              <a:t>図１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10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骨折発生率の年次推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65" y="1141288"/>
            <a:ext cx="7455654" cy="485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99687" y="116632"/>
            <a:ext cx="7488832" cy="11521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>
                <a:latin typeface="+mj-ea"/>
              </a:rPr>
              <a:t/>
            </a:r>
            <a:br>
              <a:rPr kumimoji="1" lang="en-US" altLang="ja-JP" sz="3600" dirty="0" smtClean="0">
                <a:latin typeface="+mj-ea"/>
              </a:rPr>
            </a:br>
            <a:r>
              <a:rPr kumimoji="1" lang="ja-JP" altLang="en-US" sz="3600" dirty="0" smtClean="0">
                <a:latin typeface="+mj-ea"/>
              </a:rPr>
              <a:t>子どもの骨折率・年次推移</a:t>
            </a:r>
            <a:r>
              <a:rPr kumimoji="1" lang="en-US" altLang="ja-JP" sz="3600" dirty="0" smtClean="0">
                <a:latin typeface="+mj-ea"/>
              </a:rPr>
              <a:t/>
            </a:r>
            <a:br>
              <a:rPr kumimoji="1" lang="en-US" altLang="ja-JP" sz="3600" dirty="0" smtClean="0">
                <a:latin typeface="+mj-ea"/>
              </a:rPr>
            </a:br>
            <a:r>
              <a:rPr lang="ja-JP" altLang="en-US" sz="2200" dirty="0"/>
              <a:t>独立行政法人日本スポーツ振興センター</a:t>
            </a:r>
            <a:r>
              <a:rPr lang="ja-JP" altLang="en-US" sz="2200" dirty="0" smtClean="0"/>
              <a:t>統計より</a:t>
            </a:r>
            <a:r>
              <a:rPr lang="en-US" altLang="ja-JP" sz="2200" dirty="0">
                <a:latin typeface="+mj-ea"/>
              </a:rPr>
              <a:t/>
            </a:r>
            <a:br>
              <a:rPr lang="en-US" altLang="ja-JP" sz="2200" dirty="0">
                <a:latin typeface="+mj-ea"/>
              </a:rPr>
            </a:br>
            <a:r>
              <a:rPr kumimoji="1" lang="en-US" altLang="ja-JP" sz="3600" dirty="0" smtClean="0">
                <a:latin typeface="+mj-ea"/>
              </a:rPr>
              <a:t/>
            </a:r>
            <a:br>
              <a:rPr kumimoji="1" lang="en-US" altLang="ja-JP" sz="3600" dirty="0" smtClean="0">
                <a:latin typeface="+mj-ea"/>
              </a:rPr>
            </a:b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5999433"/>
            <a:ext cx="77115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40</a:t>
            </a:r>
            <a:r>
              <a:rPr lang="ja-JP" altLang="en-US" dirty="0"/>
              <a:t>年間で全体計では</a:t>
            </a:r>
            <a:r>
              <a:rPr lang="en-US" altLang="ja-JP" dirty="0"/>
              <a:t>2.5</a:t>
            </a:r>
            <a:r>
              <a:rPr lang="ja-JP" altLang="en-US" dirty="0"/>
              <a:t>倍、ゲームが普及する</a:t>
            </a:r>
            <a:r>
              <a:rPr lang="en-US" altLang="ja-JP" dirty="0"/>
              <a:t>2000</a:t>
            </a:r>
            <a:r>
              <a:rPr lang="ja-JP" altLang="en-US" dirty="0"/>
              <a:t>年頃より</a:t>
            </a:r>
            <a:r>
              <a:rPr lang="ja-JP" altLang="en-US" dirty="0" smtClean="0"/>
              <a:t>、中高</a:t>
            </a:r>
            <a:r>
              <a:rPr lang="ja-JP" altLang="en-US" dirty="0"/>
              <a:t>ではさらに増加し、３倍以上に</a:t>
            </a:r>
            <a:r>
              <a:rPr lang="en-US" altLang="ja-JP" dirty="0" smtClean="0"/>
              <a:t>.</a:t>
            </a:r>
            <a:r>
              <a:rPr lang="ja-JP" altLang="en-US" dirty="0" smtClean="0"/>
              <a:t>一方</a:t>
            </a:r>
            <a:r>
              <a:rPr lang="ja-JP" altLang="en-US" dirty="0"/>
              <a:t>、小学校では横ばい、保育所・幼稚園は減少傾向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16" name="曲折矢印 15"/>
          <p:cNvSpPr/>
          <p:nvPr/>
        </p:nvSpPr>
        <p:spPr>
          <a:xfrm rot="5400000" flipV="1">
            <a:off x="4992080" y="1943858"/>
            <a:ext cx="1048762" cy="648072"/>
          </a:xfrm>
          <a:prstGeom prst="bentArrow">
            <a:avLst>
              <a:gd name="adj1" fmla="val 25000"/>
              <a:gd name="adj2" fmla="val 29070"/>
              <a:gd name="adj3" fmla="val 25000"/>
              <a:gd name="adj4" fmla="val 53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840497" y="1506307"/>
            <a:ext cx="1620180" cy="47441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ゲームの普及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26751" y="6476487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kumimoji="1" lang="ja-JP" altLang="en-US" sz="1600" b="1" dirty="0" smtClean="0">
                <a:latin typeface="+mj-ea"/>
                <a:ea typeface="+mj-ea"/>
              </a:rPr>
              <a:t>図２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8567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183</Words>
  <Application>Microsoft Office PowerPoint</Application>
  <PresentationFormat>画面に合わせる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 子どもの骨折率・年次推移 独立行政法人日本スポーツ振興センター統計より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ロコモティブシンドローム</dc:title>
  <dc:creator>NEC</dc:creator>
  <cp:lastModifiedBy>NEC</cp:lastModifiedBy>
  <cp:revision>109</cp:revision>
  <dcterms:created xsi:type="dcterms:W3CDTF">2015-05-12T00:45:14Z</dcterms:created>
  <dcterms:modified xsi:type="dcterms:W3CDTF">2016-04-13T02:42:57Z</dcterms:modified>
</cp:coreProperties>
</file>