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6858000" cy="9906000" type="A4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FF"/>
    <a:srgbClr val="FFFFCC"/>
    <a:srgbClr val="CCFF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48" autoAdjust="0"/>
    <p:restoredTop sz="94660"/>
  </p:normalViewPr>
  <p:slideViewPr>
    <p:cSldViewPr>
      <p:cViewPr>
        <p:scale>
          <a:sx n="66" d="100"/>
          <a:sy n="66" d="100"/>
        </p:scale>
        <p:origin x="-950" y="403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0648-E0ED-4839-8689-E5CD11001A18}" type="datetimeFigureOut">
              <a:rPr kumimoji="1" lang="ja-JP" altLang="en-US" smtClean="0"/>
              <a:t>2015/12/4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CA2B-1B14-4EFA-9545-23C550A6B7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7368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0648-E0ED-4839-8689-E5CD11001A18}" type="datetimeFigureOut">
              <a:rPr kumimoji="1" lang="ja-JP" altLang="en-US" smtClean="0"/>
              <a:t>2015/12/4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CA2B-1B14-4EFA-9545-23C550A6B7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867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0648-E0ED-4839-8689-E5CD11001A18}" type="datetimeFigureOut">
              <a:rPr kumimoji="1" lang="ja-JP" altLang="en-US" smtClean="0"/>
              <a:t>2015/12/4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CA2B-1B14-4EFA-9545-23C550A6B7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5801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0648-E0ED-4839-8689-E5CD11001A18}" type="datetimeFigureOut">
              <a:rPr kumimoji="1" lang="ja-JP" altLang="en-US" smtClean="0"/>
              <a:t>2015/12/4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CA2B-1B14-4EFA-9545-23C550A6B7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5911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0648-E0ED-4839-8689-E5CD11001A18}" type="datetimeFigureOut">
              <a:rPr kumimoji="1" lang="ja-JP" altLang="en-US" smtClean="0"/>
              <a:t>2015/12/4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CA2B-1B14-4EFA-9545-23C550A6B7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50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0648-E0ED-4839-8689-E5CD11001A18}" type="datetimeFigureOut">
              <a:rPr kumimoji="1" lang="ja-JP" altLang="en-US" smtClean="0"/>
              <a:t>2015/12/4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CA2B-1B14-4EFA-9545-23C550A6B7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2454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0648-E0ED-4839-8689-E5CD11001A18}" type="datetimeFigureOut">
              <a:rPr kumimoji="1" lang="ja-JP" altLang="en-US" smtClean="0"/>
              <a:t>2015/12/4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CA2B-1B14-4EFA-9545-23C550A6B7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056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0648-E0ED-4839-8689-E5CD11001A18}" type="datetimeFigureOut">
              <a:rPr kumimoji="1" lang="ja-JP" altLang="en-US" smtClean="0"/>
              <a:t>2015/12/4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CA2B-1B14-4EFA-9545-23C550A6B7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4190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0648-E0ED-4839-8689-E5CD11001A18}" type="datetimeFigureOut">
              <a:rPr kumimoji="1" lang="ja-JP" altLang="en-US" smtClean="0"/>
              <a:t>2015/12/4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CA2B-1B14-4EFA-9545-23C550A6B7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6630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0648-E0ED-4839-8689-E5CD11001A18}" type="datetimeFigureOut">
              <a:rPr kumimoji="1" lang="ja-JP" altLang="en-US" smtClean="0"/>
              <a:t>2015/12/4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CA2B-1B14-4EFA-9545-23C550A6B7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769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0648-E0ED-4839-8689-E5CD11001A18}" type="datetimeFigureOut">
              <a:rPr kumimoji="1" lang="ja-JP" altLang="en-US" smtClean="0"/>
              <a:t>2015/12/4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CA2B-1B14-4EFA-9545-23C550A6B7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1903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00648-E0ED-4839-8689-E5CD11001A18}" type="datetimeFigureOut">
              <a:rPr kumimoji="1" lang="ja-JP" altLang="en-US" smtClean="0"/>
              <a:t>2015/12/4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6CA2B-1B14-4EFA-9545-23C550A6B7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1129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sloc.or.jp/?page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9" t="26240" r="24055" b="18795"/>
          <a:stretch/>
        </p:blipFill>
        <p:spPr bwMode="auto">
          <a:xfrm>
            <a:off x="676981" y="1019429"/>
            <a:ext cx="2175955" cy="16526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514425" y="1136576"/>
            <a:ext cx="3596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+mj-ea"/>
                <a:ea typeface="+mj-ea"/>
              </a:rPr>
              <a:t> 制作： 埼玉県医師会学校医会</a:t>
            </a:r>
            <a:endParaRPr lang="en-US" altLang="ja-JP" sz="1400" dirty="0" smtClean="0">
              <a:latin typeface="+mj-ea"/>
              <a:ea typeface="+mj-ea"/>
            </a:endParaRPr>
          </a:p>
          <a:p>
            <a:r>
              <a:rPr lang="ja-JP" altLang="en-US" sz="1400" dirty="0" smtClean="0">
                <a:latin typeface="+mj-ea"/>
                <a:ea typeface="+mj-ea"/>
              </a:rPr>
              <a:t> 　　　　運動器</a:t>
            </a:r>
            <a:r>
              <a:rPr lang="ja-JP" altLang="en-US" sz="1400" dirty="0">
                <a:latin typeface="+mj-ea"/>
                <a:ea typeface="+mj-ea"/>
              </a:rPr>
              <a:t>検診委員会</a:t>
            </a:r>
            <a:endParaRPr kumimoji="1" lang="ja-JP" altLang="en-US" sz="1400" dirty="0">
              <a:latin typeface="+mj-ea"/>
              <a:ea typeface="+mj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339514" y="1709059"/>
            <a:ext cx="28735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+mj-ea"/>
                <a:ea typeface="+mj-ea"/>
              </a:rPr>
              <a:t> 　  監修：　</a:t>
            </a:r>
            <a:endParaRPr lang="en-US" altLang="ja-JP" sz="1400" dirty="0">
              <a:latin typeface="+mj-ea"/>
              <a:ea typeface="+mj-ea"/>
            </a:endParaRPr>
          </a:p>
          <a:p>
            <a:r>
              <a:rPr lang="ja-JP" altLang="en-US" sz="1400" dirty="0" smtClean="0">
                <a:latin typeface="+mj-ea"/>
                <a:ea typeface="+mj-ea"/>
              </a:rPr>
              <a:t>　　 </a:t>
            </a:r>
            <a:r>
              <a:rPr lang="en-US" altLang="ja-JP" sz="1400" dirty="0" smtClean="0">
                <a:latin typeface="+mj-ea"/>
                <a:ea typeface="+mj-ea"/>
              </a:rPr>
              <a:t>NPO</a:t>
            </a:r>
            <a:r>
              <a:rPr lang="ja-JP" altLang="en-US" sz="1400" dirty="0" smtClean="0">
                <a:latin typeface="+mj-ea"/>
                <a:ea typeface="+mj-ea"/>
              </a:rPr>
              <a:t>法人</a:t>
            </a:r>
            <a:endParaRPr lang="en-US" altLang="ja-JP" sz="1400" dirty="0" smtClean="0">
              <a:latin typeface="+mj-ea"/>
              <a:ea typeface="+mj-ea"/>
            </a:endParaRPr>
          </a:p>
          <a:p>
            <a:r>
              <a:rPr lang="ja-JP" altLang="en-US" sz="1400" dirty="0">
                <a:latin typeface="+mj-ea"/>
                <a:ea typeface="+mj-ea"/>
              </a:rPr>
              <a:t>　</a:t>
            </a:r>
            <a:r>
              <a:rPr lang="ja-JP" altLang="en-US" sz="1400" dirty="0" smtClean="0">
                <a:latin typeface="+mj-ea"/>
                <a:ea typeface="+mj-ea"/>
              </a:rPr>
              <a:t>　 全国ストップ・ザ・ロコモ協議会　　　</a:t>
            </a:r>
            <a:endParaRPr kumimoji="1" lang="ja-JP" altLang="en-US" sz="1400" dirty="0">
              <a:latin typeface="+mj-ea"/>
              <a:ea typeface="+mj-ea"/>
            </a:endParaRPr>
          </a:p>
        </p:txBody>
      </p:sp>
      <p:sp>
        <p:nvSpPr>
          <p:cNvPr id="14" name="横巻き 13"/>
          <p:cNvSpPr/>
          <p:nvPr/>
        </p:nvSpPr>
        <p:spPr>
          <a:xfrm>
            <a:off x="249974" y="186472"/>
            <a:ext cx="6253855" cy="849208"/>
          </a:xfrm>
          <a:prstGeom prst="horizontalScroll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>
                <a:solidFill>
                  <a:srgbClr val="002060"/>
                </a:solidFill>
              </a:rPr>
              <a:t> </a:t>
            </a:r>
            <a:r>
              <a:rPr lang="ja-JP" altLang="en-US" sz="2800" dirty="0" smtClean="0">
                <a:solidFill>
                  <a:srgbClr val="002060"/>
                </a:solidFill>
              </a:rPr>
              <a:t>健康</a:t>
            </a:r>
            <a:r>
              <a:rPr lang="ja-JP" altLang="en-US" sz="2800" dirty="0">
                <a:solidFill>
                  <a:srgbClr val="002060"/>
                </a:solidFill>
              </a:rPr>
              <a:t>な体作りのため</a:t>
            </a:r>
            <a:r>
              <a:rPr lang="ja-JP" altLang="en-US" sz="2800" dirty="0" smtClean="0">
                <a:solidFill>
                  <a:srgbClr val="002060"/>
                </a:solidFill>
              </a:rPr>
              <a:t>の子ども</a:t>
            </a:r>
            <a:r>
              <a:rPr lang="ja-JP" altLang="en-US" sz="2800" dirty="0">
                <a:solidFill>
                  <a:srgbClr val="002060"/>
                </a:solidFill>
              </a:rPr>
              <a:t>処方箋</a:t>
            </a:r>
            <a:endParaRPr lang="en-US" altLang="ja-JP" sz="2800" dirty="0">
              <a:solidFill>
                <a:srgbClr val="002060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48000" y="3296816"/>
            <a:ext cx="6232664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indent="87313"/>
            <a:r>
              <a:rPr lang="ja-JP" altLang="en-US" sz="1400" dirty="0" smtClean="0">
                <a:latin typeface="+mj-ea"/>
                <a:ea typeface="+mj-ea"/>
              </a:rPr>
              <a:t>ロコモ</a:t>
            </a:r>
            <a:r>
              <a:rPr lang="en-US" altLang="ja-JP" sz="1400" dirty="0">
                <a:latin typeface="+mj-ea"/>
                <a:ea typeface="+mj-ea"/>
              </a:rPr>
              <a:t>(</a:t>
            </a:r>
            <a:r>
              <a:rPr lang="ja-JP" altLang="en-US" sz="1400" dirty="0">
                <a:latin typeface="+mj-ea"/>
                <a:ea typeface="+mj-ea"/>
              </a:rPr>
              <a:t>ロコモティブシンドロームの略）とは、年齢とともに足腰が衰えて移動能力が低下し、進行すると寝たきりになるリスクが高い状態を意味</a:t>
            </a:r>
            <a:r>
              <a:rPr lang="ja-JP" altLang="en-US" sz="1400" dirty="0" smtClean="0">
                <a:latin typeface="+mj-ea"/>
                <a:ea typeface="+mj-ea"/>
              </a:rPr>
              <a:t>します。</a:t>
            </a:r>
            <a:endParaRPr lang="en-US" altLang="ja-JP" sz="1400" dirty="0" smtClean="0">
              <a:latin typeface="+mj-ea"/>
              <a:ea typeface="+mj-ea"/>
            </a:endParaRPr>
          </a:p>
          <a:p>
            <a:pPr indent="87313"/>
            <a:endParaRPr lang="en-US" altLang="ja-JP" sz="1400" dirty="0">
              <a:latin typeface="+mj-ea"/>
              <a:ea typeface="+mj-ea"/>
            </a:endParaRPr>
          </a:p>
          <a:p>
            <a:pPr indent="87313"/>
            <a:r>
              <a:rPr lang="ja-JP" altLang="en-US" sz="1400" dirty="0">
                <a:latin typeface="+mj-ea"/>
              </a:rPr>
              <a:t>近年、スマホ・ゲームの普及や、外遊びの減少などにより、子どもの体に異変が生じています。体がかたい、バランスが悪いなど、子どもの運動器機能が低下しており、この</a:t>
            </a:r>
            <a:r>
              <a:rPr lang="ja-JP" altLang="en-US" sz="1400" dirty="0" smtClean="0">
                <a:latin typeface="+mj-ea"/>
              </a:rPr>
              <a:t>状態が「</a:t>
            </a:r>
            <a:r>
              <a:rPr lang="ja-JP" altLang="en-US" sz="1400" dirty="0">
                <a:latin typeface="+mj-ea"/>
              </a:rPr>
              <a:t>運動器機能不全」または「子どもロコモ」と呼ばれています</a:t>
            </a:r>
            <a:r>
              <a:rPr lang="ja-JP" altLang="en-US" sz="1400" dirty="0" smtClean="0">
                <a:latin typeface="+mj-ea"/>
              </a:rPr>
              <a:t>。</a:t>
            </a:r>
            <a:endParaRPr lang="en-US" altLang="ja-JP" sz="1400" dirty="0">
              <a:latin typeface="+mj-ea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16079" y="5169024"/>
            <a:ext cx="4413388" cy="338554"/>
          </a:xfrm>
          <a:prstGeom prst="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1600" dirty="0" smtClean="0">
                <a:latin typeface="+mj-ea"/>
                <a:ea typeface="+mj-ea"/>
              </a:rPr>
              <a:t>まず、「</a:t>
            </a:r>
            <a:r>
              <a:rPr kumimoji="1" lang="ja-JP" altLang="en-US" sz="1600" dirty="0" smtClean="0">
                <a:latin typeface="+mj-ea"/>
                <a:ea typeface="+mj-ea"/>
              </a:rPr>
              <a:t>子どもロコモ」のチェックをしてみましょう！</a:t>
            </a:r>
            <a:endParaRPr kumimoji="1" lang="ja-JP" altLang="en-US" sz="1600" dirty="0">
              <a:latin typeface="+mj-ea"/>
              <a:ea typeface="+mj-ea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38576" y="8955672"/>
            <a:ext cx="5840945" cy="584775"/>
          </a:xfrm>
          <a:prstGeom prst="rect">
            <a:avLst/>
          </a:prstGeom>
          <a:solidFill>
            <a:srgbClr val="FFEB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+mj-ea"/>
                <a:ea typeface="+mj-ea"/>
              </a:rPr>
              <a:t>1</a:t>
            </a:r>
            <a:r>
              <a:rPr kumimoji="1" lang="ja-JP" altLang="en-US" sz="1600" dirty="0" smtClean="0">
                <a:latin typeface="+mj-ea"/>
                <a:ea typeface="+mj-ea"/>
              </a:rPr>
              <a:t>つでもあてはまれば「</a:t>
            </a:r>
            <a:r>
              <a:rPr lang="ja-JP" altLang="en-US" sz="1600" dirty="0" smtClean="0">
                <a:latin typeface="+mj-ea"/>
                <a:ea typeface="+mj-ea"/>
              </a:rPr>
              <a:t>子どもロコモ」の疑いがあります！</a:t>
            </a:r>
            <a:endParaRPr lang="en-US" altLang="ja-JP" sz="1600" dirty="0" smtClean="0">
              <a:latin typeface="+mj-ea"/>
              <a:ea typeface="+mj-ea"/>
            </a:endParaRPr>
          </a:p>
          <a:p>
            <a:r>
              <a:rPr lang="ja-JP" altLang="en-US" sz="1600" dirty="0">
                <a:latin typeface="+mj-ea"/>
                <a:ea typeface="+mj-ea"/>
              </a:rPr>
              <a:t>　</a:t>
            </a:r>
            <a:r>
              <a:rPr lang="ja-JP" altLang="en-US" sz="1600" dirty="0" smtClean="0">
                <a:latin typeface="+mj-ea"/>
                <a:ea typeface="+mj-ea"/>
              </a:rPr>
              <a:t>　　　　　　　　対策は、つぎのページをご覧ください。</a:t>
            </a:r>
            <a:endParaRPr lang="en-US" altLang="ja-JP" sz="1600" dirty="0" smtClean="0">
              <a:latin typeface="+mj-ea"/>
              <a:ea typeface="+mj-ea"/>
            </a:endParaRPr>
          </a:p>
        </p:txBody>
      </p:sp>
      <p:pic>
        <p:nvPicPr>
          <p:cNvPr id="40" name="Picture 6" descr="C:\Users\NEC\Desktop\姿勢画像\小野麗奈13歳\CIMG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271" y="5745088"/>
            <a:ext cx="1069070" cy="142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NEC\Desktop\姿勢画像\関根雄斗\CIMG484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1"/>
          <a:stretch/>
        </p:blipFill>
        <p:spPr bwMode="auto">
          <a:xfrm>
            <a:off x="693541" y="7214655"/>
            <a:ext cx="999774" cy="159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C:\Users\NEC\Desktop\姿勢画像\高橋菜海14才　腰痛\CIMG0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738" y="7327586"/>
            <a:ext cx="1027372" cy="136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NEC\Desktop\新しいフォルダー\CIMG00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84" y="5700434"/>
            <a:ext cx="1018491" cy="135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角丸四角形 43"/>
          <p:cNvSpPr/>
          <p:nvPr/>
        </p:nvSpPr>
        <p:spPr>
          <a:xfrm>
            <a:off x="1732349" y="5956444"/>
            <a:ext cx="1855776" cy="84596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12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j-ea"/>
                <a:ea typeface="+mj-ea"/>
              </a:rPr>
              <a:t>　</a:t>
            </a:r>
            <a:r>
              <a:rPr lang="ja-JP" altLang="en-US" sz="1200" dirty="0">
                <a:latin typeface="+mj-ea"/>
                <a:ea typeface="+mj-ea"/>
              </a:rPr>
              <a:t> </a:t>
            </a:r>
            <a:endParaRPr lang="en-US" altLang="ja-JP" sz="1200" dirty="0" smtClean="0">
              <a:latin typeface="+mj-ea"/>
              <a:ea typeface="+mj-ea"/>
            </a:endParaRPr>
          </a:p>
          <a:p>
            <a:pPr marL="174625" indent="-174625"/>
            <a:r>
              <a:rPr lang="ja-JP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①</a:t>
            </a:r>
            <a:r>
              <a:rPr lang="ja-JP" altLang="en-US" sz="1200" dirty="0">
                <a:solidFill>
                  <a:schemeClr val="tx1"/>
                </a:solidFill>
                <a:latin typeface="+mj-ea"/>
                <a:ea typeface="+mj-ea"/>
              </a:rPr>
              <a:t>片</a:t>
            </a:r>
            <a:r>
              <a:rPr lang="ja-JP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脚立ち</a:t>
            </a:r>
            <a:r>
              <a:rPr lang="ja-JP" altLang="en-US" sz="1200" dirty="0">
                <a:solidFill>
                  <a:schemeClr val="tx1"/>
                </a:solidFill>
                <a:latin typeface="+mj-ea"/>
                <a:ea typeface="+mj-ea"/>
              </a:rPr>
              <a:t>が</a:t>
            </a:r>
            <a:r>
              <a:rPr lang="ja-JP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　</a:t>
            </a:r>
            <a:endParaRPr lang="en-US" altLang="ja-JP" sz="12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174625" indent="-174625"/>
            <a:r>
              <a:rPr lang="ja-JP" altLang="en-US" sz="1200" dirty="0">
                <a:solidFill>
                  <a:schemeClr val="tx1"/>
                </a:solidFill>
                <a:latin typeface="+mj-ea"/>
                <a:ea typeface="+mj-ea"/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　ふらつかずに</a:t>
            </a:r>
            <a:endParaRPr lang="en-US" altLang="ja-JP" sz="12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174625" indent="-174625"/>
            <a:r>
              <a:rPr lang="ja-JP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　　５秒</a:t>
            </a:r>
            <a:r>
              <a:rPr lang="ja-JP" altLang="en-US" sz="1200" dirty="0">
                <a:solidFill>
                  <a:schemeClr val="tx1"/>
                </a:solidFill>
                <a:latin typeface="+mj-ea"/>
                <a:ea typeface="+mj-ea"/>
              </a:rPr>
              <a:t>以上できない</a:t>
            </a:r>
            <a:r>
              <a:rPr lang="ja-JP" altLang="en-US" sz="1200" dirty="0" smtClean="0">
                <a:latin typeface="+mj-ea"/>
                <a:ea typeface="+mj-ea"/>
              </a:rPr>
              <a:t>５秒</a:t>
            </a:r>
            <a:r>
              <a:rPr lang="ja-JP" altLang="en-US" sz="1200" dirty="0">
                <a:latin typeface="+mj-ea"/>
                <a:ea typeface="+mj-ea"/>
              </a:rPr>
              <a:t>以上で、ふらつく</a:t>
            </a:r>
            <a:r>
              <a:rPr lang="ja-JP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　</a:t>
            </a:r>
            <a:r>
              <a:rPr lang="ja-JP" altLang="en-US" sz="1200" dirty="0">
                <a:latin typeface="+mj-ea"/>
                <a:ea typeface="+mj-ea"/>
              </a:rPr>
              <a:t> ５秒以上で、ふらつく</a:t>
            </a:r>
            <a:endParaRPr lang="ja-JP" altLang="en-US" sz="1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5" name="角丸四角形 44"/>
          <p:cNvSpPr/>
          <p:nvPr/>
        </p:nvSpPr>
        <p:spPr>
          <a:xfrm>
            <a:off x="4875854" y="5741443"/>
            <a:ext cx="1894310" cy="12221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  <a:latin typeface="+mj-ea"/>
                <a:ea typeface="+mj-ea"/>
              </a:rPr>
              <a:t>②</a:t>
            </a:r>
            <a:r>
              <a:rPr lang="ja-JP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しゃがみ込めない</a:t>
            </a:r>
            <a:endParaRPr lang="en-US" altLang="ja-JP" sz="12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j-ea"/>
                <a:ea typeface="+mj-ea"/>
              </a:rPr>
              <a:t>　・</a:t>
            </a:r>
            <a:r>
              <a:rPr lang="ja-JP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途中で止まる</a:t>
            </a:r>
            <a:endParaRPr lang="en-US" altLang="ja-JP" sz="12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en-US" altLang="ja-JP" sz="1200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en-US" altLang="ja-JP" sz="1200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ja-JP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・踵が上がる</a:t>
            </a:r>
            <a:endParaRPr lang="en-US" altLang="ja-JP" sz="12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   ・うしろに転ぶ</a:t>
            </a:r>
            <a:endParaRPr lang="ja-JP" altLang="en-US" sz="1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6" name="角丸四角形 45"/>
          <p:cNvSpPr/>
          <p:nvPr/>
        </p:nvSpPr>
        <p:spPr>
          <a:xfrm>
            <a:off x="1732349" y="7846734"/>
            <a:ext cx="1782076" cy="59284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  <a:latin typeface="+mj-ea"/>
                <a:ea typeface="+mj-ea"/>
              </a:rPr>
              <a:t>③</a:t>
            </a:r>
            <a:r>
              <a:rPr lang="ja-JP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肩が垂直に</a:t>
            </a:r>
            <a:endParaRPr lang="en-US" altLang="ja-JP" sz="12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j-ea"/>
                <a:ea typeface="+mj-ea"/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　　上がらない</a:t>
            </a:r>
            <a:endParaRPr lang="ja-JP" altLang="en-US" sz="1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4874947" y="7705193"/>
            <a:ext cx="1894310" cy="8759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  <a:latin typeface="+mj-ea"/>
                <a:ea typeface="+mj-ea"/>
              </a:rPr>
              <a:t>④</a:t>
            </a:r>
            <a:r>
              <a:rPr lang="ja-JP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体の前屈で、</a:t>
            </a:r>
            <a:endParaRPr lang="en-US" altLang="ja-JP" sz="12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　 指が床につかない</a:t>
            </a:r>
            <a:endParaRPr lang="ja-JP" altLang="en-US" sz="1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18642" y="2733769"/>
            <a:ext cx="4249881" cy="338554"/>
          </a:xfrm>
          <a:prstGeom prst="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1600" dirty="0" smtClean="0">
                <a:latin typeface="+mj-ea"/>
                <a:ea typeface="+mj-ea"/>
              </a:rPr>
              <a:t>はじめに・・・「子どもロコモ</a:t>
            </a:r>
            <a:r>
              <a:rPr lang="ja-JP" altLang="en-US" sz="1600" dirty="0">
                <a:latin typeface="+mj-ea"/>
                <a:ea typeface="+mj-ea"/>
              </a:rPr>
              <a:t>」を知っています</a:t>
            </a:r>
            <a:r>
              <a:rPr lang="ja-JP" altLang="en-US" sz="1600" dirty="0" smtClean="0">
                <a:latin typeface="+mj-ea"/>
                <a:ea typeface="+mj-ea"/>
              </a:rPr>
              <a:t>か？</a:t>
            </a:r>
            <a:endParaRPr lang="ja-JP" altLang="en-US" sz="1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8146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3525674" y="1042209"/>
            <a:ext cx="3388107" cy="2295902"/>
            <a:chOff x="29870" y="2035516"/>
            <a:chExt cx="4254098" cy="3158860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29870" y="2035516"/>
              <a:ext cx="4254098" cy="3158860"/>
              <a:chOff x="251520" y="1196752"/>
              <a:chExt cx="3900886" cy="2726812"/>
            </a:xfrm>
          </p:grpSpPr>
          <p:pic>
            <p:nvPicPr>
              <p:cNvPr id="10" name="Picture 2" descr="C:\Users\NEC\Desktop\姿勢画像\CIMG3830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500" y="1216011"/>
                <a:ext cx="2978150" cy="22336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正方形/長方形 10"/>
              <p:cNvSpPr/>
              <p:nvPr/>
            </p:nvSpPr>
            <p:spPr>
              <a:xfrm>
                <a:off x="251520" y="1196752"/>
                <a:ext cx="1296144" cy="27268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2856262" y="1196752"/>
                <a:ext cx="1296144" cy="27268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9" name="上矢印 8"/>
            <p:cNvSpPr/>
            <p:nvPr/>
          </p:nvSpPr>
          <p:spPr>
            <a:xfrm>
              <a:off x="2498150" y="2415480"/>
              <a:ext cx="216024" cy="1872208"/>
            </a:xfrm>
            <a:prstGeom prst="up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角丸四角形 12"/>
          <p:cNvSpPr/>
          <p:nvPr/>
        </p:nvSpPr>
        <p:spPr>
          <a:xfrm>
            <a:off x="4229063" y="5385048"/>
            <a:ext cx="2368289" cy="1230054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1200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r>
              <a:rPr lang="ja-JP" altLang="en-US" sz="1200" dirty="0" smtClean="0">
                <a:solidFill>
                  <a:srgbClr val="002060"/>
                </a:solidFill>
                <a:latin typeface="+mj-ea"/>
                <a:ea typeface="+mj-ea"/>
              </a:rPr>
              <a:t>背筋を伸ばし、股関節をしっかり曲げて、つま先や踵だけでなく、足の裏全体に体重がのる</a:t>
            </a:r>
            <a:r>
              <a:rPr lang="ja-JP" altLang="en-US" sz="1200" dirty="0">
                <a:solidFill>
                  <a:srgbClr val="002060"/>
                </a:solidFill>
                <a:latin typeface="+mj-ea"/>
                <a:ea typeface="+mj-ea"/>
              </a:rPr>
              <a:t>よう</a:t>
            </a:r>
            <a:r>
              <a:rPr lang="ja-JP" altLang="en-US" sz="1200" dirty="0" smtClean="0">
                <a:solidFill>
                  <a:srgbClr val="002060"/>
                </a:solidFill>
                <a:latin typeface="+mj-ea"/>
                <a:ea typeface="+mj-ea"/>
              </a:rPr>
              <a:t>に、ゆっくりしゃがみこみましょう！</a:t>
            </a:r>
            <a:r>
              <a:rPr lang="ja-JP" altLang="en-US" sz="1200" dirty="0">
                <a:solidFill>
                  <a:srgbClr val="002060"/>
                </a:solidFill>
                <a:latin typeface="+mj-ea"/>
                <a:ea typeface="+mj-ea"/>
              </a:rPr>
              <a:t>　</a:t>
            </a:r>
            <a:endParaRPr lang="en-US" altLang="ja-JP" sz="1200" dirty="0">
              <a:solidFill>
                <a:srgbClr val="002060"/>
              </a:solidFill>
              <a:latin typeface="+mj-ea"/>
              <a:ea typeface="+mj-ea"/>
            </a:endParaRPr>
          </a:p>
          <a:p>
            <a:r>
              <a:rPr lang="ja-JP" altLang="en-US" sz="1200" dirty="0">
                <a:solidFill>
                  <a:srgbClr val="002060"/>
                </a:solidFill>
                <a:latin typeface="+mj-ea"/>
                <a:ea typeface="+mj-ea"/>
              </a:rPr>
              <a:t>　</a:t>
            </a:r>
            <a:endParaRPr lang="en-US" altLang="ja-JP" sz="12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920226" y="302092"/>
            <a:ext cx="35711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solidFill>
                  <a:srgbClr val="002060"/>
                </a:solidFill>
                <a:latin typeface="+mj-ea"/>
                <a:ea typeface="+mj-ea"/>
              </a:rPr>
              <a:t>参考</a:t>
            </a:r>
            <a:r>
              <a:rPr lang="ja-JP" altLang="en-US" sz="1200" dirty="0" smtClean="0">
                <a:solidFill>
                  <a:srgbClr val="002060"/>
                </a:solidFill>
                <a:latin typeface="+mj-ea"/>
                <a:ea typeface="+mj-ea"/>
              </a:rPr>
              <a:t>：</a:t>
            </a:r>
            <a:r>
              <a:rPr lang="ja-JP" altLang="en-US" sz="1200" dirty="0">
                <a:solidFill>
                  <a:srgbClr val="002060"/>
                </a:solidFill>
                <a:latin typeface="+mj-ea"/>
              </a:rPr>
              <a:t>子どもロコモ</a:t>
            </a:r>
            <a:r>
              <a:rPr lang="ja-JP" altLang="en-US" sz="1200" dirty="0" smtClean="0">
                <a:solidFill>
                  <a:srgbClr val="002060"/>
                </a:solidFill>
                <a:latin typeface="+mj-ea"/>
              </a:rPr>
              <a:t>体操</a:t>
            </a:r>
            <a:endParaRPr lang="en-US" altLang="ja-JP" sz="1200" dirty="0" smtClean="0">
              <a:solidFill>
                <a:srgbClr val="002060"/>
              </a:solidFill>
              <a:latin typeface="+mj-ea"/>
            </a:endParaRPr>
          </a:p>
          <a:p>
            <a:r>
              <a:rPr lang="ja-JP" altLang="en-US" sz="1200" dirty="0">
                <a:solidFill>
                  <a:srgbClr val="002060"/>
                </a:solidFill>
                <a:latin typeface="+mj-ea"/>
                <a:ea typeface="+mj-ea"/>
              </a:rPr>
              <a:t>　</a:t>
            </a:r>
            <a:r>
              <a:rPr lang="ja-JP" altLang="en-US" sz="1200" dirty="0" smtClean="0">
                <a:solidFill>
                  <a:srgbClr val="002060"/>
                </a:solidFill>
                <a:latin typeface="+mj-ea"/>
                <a:ea typeface="+mj-ea"/>
              </a:rPr>
              <a:t>　　</a:t>
            </a:r>
            <a:r>
              <a:rPr lang="en-US" altLang="ja-JP" sz="1200" dirty="0" smtClean="0">
                <a:solidFill>
                  <a:srgbClr val="002060"/>
                </a:solidFill>
                <a:latin typeface="+mj-ea"/>
                <a:ea typeface="+mj-ea"/>
                <a:hlinkClick r:id="rId3"/>
              </a:rPr>
              <a:t>http</a:t>
            </a:r>
            <a:r>
              <a:rPr lang="en-US" altLang="ja-JP" sz="1200" dirty="0">
                <a:solidFill>
                  <a:srgbClr val="002060"/>
                </a:solidFill>
                <a:latin typeface="+mj-ea"/>
                <a:ea typeface="+mj-ea"/>
                <a:hlinkClick r:id="rId3"/>
              </a:rPr>
              <a:t>://</a:t>
            </a:r>
            <a:r>
              <a:rPr lang="en-US" altLang="ja-JP" sz="1200" dirty="0" smtClean="0">
                <a:solidFill>
                  <a:srgbClr val="002060"/>
                </a:solidFill>
                <a:latin typeface="+mj-ea"/>
                <a:ea typeface="+mj-ea"/>
                <a:hlinkClick r:id="rId3"/>
              </a:rPr>
              <a:t>sloc.or.jp/?page</a:t>
            </a:r>
            <a:r>
              <a:rPr lang="en-US" altLang="ja-JP" sz="1200" dirty="0" smtClean="0">
                <a:solidFill>
                  <a:srgbClr val="002060"/>
                </a:solidFill>
                <a:latin typeface="+mj-ea"/>
                <a:ea typeface="+mj-ea"/>
              </a:rPr>
              <a:t> id=750</a:t>
            </a:r>
            <a:r>
              <a:rPr lang="ja-JP" altLang="en-US" sz="1200" dirty="0">
                <a:solidFill>
                  <a:srgbClr val="002060"/>
                </a:solidFill>
                <a:latin typeface="+mj-ea"/>
                <a:ea typeface="+mj-ea"/>
              </a:rPr>
              <a:t>　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477061" y="275478"/>
            <a:ext cx="3244718" cy="312734"/>
          </a:xfrm>
          <a:prstGeom prst="rect">
            <a:avLst/>
          </a:prstGeom>
          <a:solidFill>
            <a:srgbClr val="FFFFCC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>
                <a:solidFill>
                  <a:schemeClr val="tx1"/>
                </a:solidFill>
                <a:latin typeface="+mn-ea"/>
              </a:rPr>
              <a:t>「子どもロコモ」の対策です</a:t>
            </a:r>
            <a:endParaRPr lang="en-US" altLang="ja-JP" sz="16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8" name="Picture 3" descr="C:\Users\NEC\Desktop\姿勢画像\小野麗奈13歳\CIMG0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0" y="3338111"/>
            <a:ext cx="831633" cy="131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:\Users\NEC\Desktop\姿勢画像\小野麗奈13歳\CIMG0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039" y="3365495"/>
            <a:ext cx="836498" cy="132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NEC\Desktop\新しいフォルダー (2)\CIMG00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69" y="5299954"/>
            <a:ext cx="831633" cy="131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NEC\Desktop\新しいフォルダー (2)\CIMG001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834" y="5276176"/>
            <a:ext cx="861703" cy="136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グループ化 2"/>
          <p:cNvGrpSpPr/>
          <p:nvPr/>
        </p:nvGrpSpPr>
        <p:grpSpPr>
          <a:xfrm>
            <a:off x="1917499" y="5305251"/>
            <a:ext cx="850114" cy="1344375"/>
            <a:chOff x="746862" y="6953898"/>
            <a:chExt cx="850114" cy="1344375"/>
          </a:xfrm>
        </p:grpSpPr>
        <p:pic>
          <p:nvPicPr>
            <p:cNvPr id="23" name="Picture 3" descr="C:\Users\NEC\Desktop\新しいフォルダー (2)\CIMG0015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862" y="6953898"/>
              <a:ext cx="850114" cy="134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下矢印 24"/>
            <p:cNvSpPr/>
            <p:nvPr/>
          </p:nvSpPr>
          <p:spPr>
            <a:xfrm rot="19212929">
              <a:off x="1401128" y="7265977"/>
              <a:ext cx="86019" cy="416305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6" name="右矢印 25"/>
          <p:cNvSpPr/>
          <p:nvPr/>
        </p:nvSpPr>
        <p:spPr>
          <a:xfrm rot="5400000">
            <a:off x="2134130" y="4828358"/>
            <a:ext cx="535201" cy="346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735273" y="1303849"/>
            <a:ext cx="2906859" cy="1128871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1200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r>
              <a:rPr lang="ja-JP" altLang="en-US" sz="1200" dirty="0" smtClean="0">
                <a:solidFill>
                  <a:srgbClr val="002060"/>
                </a:solidFill>
                <a:latin typeface="+mj-ea"/>
                <a:ea typeface="+mj-ea"/>
              </a:rPr>
              <a:t>背筋を伸ばした良い</a:t>
            </a:r>
            <a:r>
              <a:rPr lang="ja-JP" altLang="en-US" sz="1200" dirty="0">
                <a:solidFill>
                  <a:srgbClr val="002060"/>
                </a:solidFill>
                <a:latin typeface="+mj-ea"/>
                <a:ea typeface="+mj-ea"/>
              </a:rPr>
              <a:t>姿勢</a:t>
            </a:r>
            <a:r>
              <a:rPr lang="ja-JP" altLang="en-US" sz="1200" dirty="0" smtClean="0">
                <a:solidFill>
                  <a:srgbClr val="002060"/>
                </a:solidFill>
                <a:latin typeface="+mj-ea"/>
                <a:ea typeface="+mj-ea"/>
              </a:rPr>
              <a:t>で、足の指から足の裏全体でしっかり体重を支えてみましょう。</a:t>
            </a:r>
            <a:endParaRPr lang="en-US" altLang="ja-JP" sz="1200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r>
              <a:rPr lang="ja-JP" altLang="en-US" sz="1200" dirty="0" smtClean="0">
                <a:solidFill>
                  <a:srgbClr val="002060"/>
                </a:solidFill>
                <a:latin typeface="+mj-ea"/>
                <a:ea typeface="+mj-ea"/>
              </a:rPr>
              <a:t>左右</a:t>
            </a:r>
            <a:r>
              <a:rPr lang="en-US" altLang="ja-JP" sz="1200" dirty="0" smtClean="0">
                <a:solidFill>
                  <a:srgbClr val="002060"/>
                </a:solidFill>
                <a:latin typeface="+mj-ea"/>
                <a:ea typeface="+mj-ea"/>
              </a:rPr>
              <a:t>30</a:t>
            </a:r>
            <a:r>
              <a:rPr lang="ja-JP" altLang="en-US" sz="1200" dirty="0">
                <a:solidFill>
                  <a:srgbClr val="002060"/>
                </a:solidFill>
                <a:latin typeface="+mj-ea"/>
                <a:ea typeface="+mj-ea"/>
              </a:rPr>
              <a:t>秒</a:t>
            </a:r>
            <a:r>
              <a:rPr lang="ja-JP" altLang="en-US" sz="1200" dirty="0" smtClean="0">
                <a:solidFill>
                  <a:srgbClr val="002060"/>
                </a:solidFill>
                <a:latin typeface="+mj-ea"/>
                <a:ea typeface="+mj-ea"/>
              </a:rPr>
              <a:t>ずつ、次いで</a:t>
            </a:r>
            <a:r>
              <a:rPr lang="en-US" altLang="ja-JP" sz="1200" dirty="0">
                <a:solidFill>
                  <a:srgbClr val="002060"/>
                </a:solidFill>
                <a:latin typeface="+mj-ea"/>
                <a:ea typeface="+mj-ea"/>
              </a:rPr>
              <a:t>60</a:t>
            </a:r>
            <a:r>
              <a:rPr lang="ja-JP" altLang="en-US" sz="1200" dirty="0">
                <a:solidFill>
                  <a:srgbClr val="002060"/>
                </a:solidFill>
                <a:latin typeface="+mj-ea"/>
                <a:ea typeface="+mj-ea"/>
              </a:rPr>
              <a:t>秒</a:t>
            </a:r>
            <a:r>
              <a:rPr lang="ja-JP" altLang="en-US" sz="1200" dirty="0" smtClean="0">
                <a:solidFill>
                  <a:srgbClr val="002060"/>
                </a:solidFill>
                <a:latin typeface="+mj-ea"/>
                <a:ea typeface="+mj-ea"/>
              </a:rPr>
              <a:t>ずつ、ふらつかずに立つ練習をしましょう！</a:t>
            </a:r>
            <a:endParaRPr lang="en-US" altLang="ja-JP" sz="1200" dirty="0">
              <a:solidFill>
                <a:srgbClr val="002060"/>
              </a:solidFill>
              <a:latin typeface="+mj-ea"/>
              <a:ea typeface="+mj-ea"/>
            </a:endParaRPr>
          </a:p>
          <a:p>
            <a:r>
              <a:rPr lang="ja-JP" altLang="en-US" sz="1200" dirty="0">
                <a:solidFill>
                  <a:srgbClr val="002060"/>
                </a:solidFill>
                <a:latin typeface="+mj-ea"/>
                <a:ea typeface="+mj-ea"/>
              </a:rPr>
              <a:t>　</a:t>
            </a:r>
            <a:endParaRPr lang="en-US" altLang="ja-JP" sz="12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2834" y="2963184"/>
            <a:ext cx="2717411" cy="307777"/>
          </a:xfrm>
          <a:prstGeom prst="rect">
            <a:avLst/>
          </a:prstGeom>
          <a:solidFill>
            <a:srgbClr val="FFEB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rgbClr val="002060"/>
                </a:solidFill>
                <a:latin typeface="+mj-ea"/>
                <a:ea typeface="+mj-ea"/>
              </a:rPr>
              <a:t>②　しゃがみ込めない場合の</a:t>
            </a:r>
            <a:r>
              <a:rPr lang="ja-JP" altLang="en-US" sz="1400" dirty="0">
                <a:solidFill>
                  <a:srgbClr val="002060"/>
                </a:solidFill>
                <a:latin typeface="+mj-ea"/>
                <a:ea typeface="+mj-ea"/>
              </a:rPr>
              <a:t>対策</a:t>
            </a:r>
            <a:endParaRPr kumimoji="1" lang="ja-JP" altLang="en-US" sz="14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917499" y="3335962"/>
            <a:ext cx="855174" cy="1352376"/>
            <a:chOff x="3175868" y="4577656"/>
            <a:chExt cx="855174" cy="1352376"/>
          </a:xfrm>
        </p:grpSpPr>
        <p:pic>
          <p:nvPicPr>
            <p:cNvPr id="19" name="Picture 5" descr="C:\Users\NEC\Desktop\姿勢画像\小野麗奈13歳\CIMG0005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868" y="4577656"/>
              <a:ext cx="855174" cy="1352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左カーブ矢印 14"/>
            <p:cNvSpPr/>
            <p:nvPr/>
          </p:nvSpPr>
          <p:spPr>
            <a:xfrm rot="19311595">
              <a:off x="3824438" y="4906468"/>
              <a:ext cx="130512" cy="468819"/>
            </a:xfrm>
            <a:prstGeom prst="curvedLeftArrow">
              <a:avLst>
                <a:gd name="adj1" fmla="val 25000"/>
                <a:gd name="adj2" fmla="val 43623"/>
                <a:gd name="adj3" fmla="val 25000"/>
              </a:avLst>
            </a:pr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2" name="テキスト ボックス 41"/>
          <p:cNvSpPr txBox="1"/>
          <p:nvPr/>
        </p:nvSpPr>
        <p:spPr>
          <a:xfrm>
            <a:off x="318568" y="6828637"/>
            <a:ext cx="3102131" cy="307777"/>
          </a:xfrm>
          <a:prstGeom prst="rect">
            <a:avLst/>
          </a:prstGeom>
          <a:solidFill>
            <a:srgbClr val="FFEBFF"/>
          </a:solidFill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solidFill>
                  <a:srgbClr val="002060"/>
                </a:solidFill>
                <a:latin typeface="+mj-ea"/>
                <a:ea typeface="+mj-ea"/>
              </a:rPr>
              <a:t>③　肩が垂直に上がらない場合の対策</a:t>
            </a:r>
            <a:endParaRPr kumimoji="1" lang="ja-JP" altLang="en-US" sz="14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459198" y="7228032"/>
            <a:ext cx="176986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+mj-ea"/>
                <a:ea typeface="+mj-ea"/>
              </a:rPr>
              <a:t>両手を組み、手のひらを上に向けて、大きく背伸びを</a:t>
            </a:r>
            <a:r>
              <a:rPr lang="ja-JP" altLang="en-US" sz="1200" dirty="0">
                <a:latin typeface="+mj-ea"/>
                <a:ea typeface="+mj-ea"/>
              </a:rPr>
              <a:t>しましょう</a:t>
            </a:r>
            <a:endParaRPr kumimoji="1" lang="ja-JP" altLang="en-US" sz="1200" dirty="0">
              <a:latin typeface="+mj-ea"/>
              <a:ea typeface="+mj-ea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647885" y="7228032"/>
            <a:ext cx="1805451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latin typeface="+mj-ea"/>
                <a:ea typeface="+mj-ea"/>
              </a:rPr>
              <a:t>肩甲骨が引き上げられ、</a:t>
            </a:r>
            <a:r>
              <a:rPr lang="ja-JP" altLang="en-US" sz="1200" dirty="0">
                <a:latin typeface="+mj-ea"/>
                <a:ea typeface="+mj-ea"/>
              </a:rPr>
              <a:t>肩</a:t>
            </a:r>
            <a:r>
              <a:rPr lang="ja-JP" altLang="en-US" sz="1200" dirty="0" smtClean="0">
                <a:latin typeface="+mj-ea"/>
                <a:ea typeface="+mj-ea"/>
              </a:rPr>
              <a:t>が垂直に上がり、姿勢も</a:t>
            </a:r>
            <a:r>
              <a:rPr lang="ja-JP" altLang="en-US" sz="1200" dirty="0">
                <a:latin typeface="+mj-ea"/>
                <a:ea typeface="+mj-ea"/>
              </a:rPr>
              <a:t>よ</a:t>
            </a:r>
            <a:r>
              <a:rPr lang="ja-JP" altLang="en-US" sz="1200" dirty="0" smtClean="0">
                <a:latin typeface="+mj-ea"/>
                <a:ea typeface="+mj-ea"/>
              </a:rPr>
              <a:t>くなります</a:t>
            </a:r>
            <a:endParaRPr lang="ja-JP" altLang="en-US" sz="1200" dirty="0">
              <a:latin typeface="+mj-ea"/>
              <a:ea typeface="+mj-ea"/>
            </a:endParaRPr>
          </a:p>
        </p:txBody>
      </p:sp>
      <p:sp>
        <p:nvSpPr>
          <p:cNvPr id="45" name="下矢印 44"/>
          <p:cNvSpPr/>
          <p:nvPr/>
        </p:nvSpPr>
        <p:spPr>
          <a:xfrm rot="16200000">
            <a:off x="2200894" y="8615210"/>
            <a:ext cx="333758" cy="3776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latin typeface="+mj-ea"/>
              <a:ea typeface="+mj-ea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06875" y="7228032"/>
            <a:ext cx="1653653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latin typeface="+mj-ea"/>
                <a:ea typeface="+mj-ea"/>
              </a:rPr>
              <a:t>肩がかたかったり、猫背だと、肩が</a:t>
            </a:r>
            <a:r>
              <a:rPr lang="ja-JP" altLang="en-US" sz="1200" dirty="0">
                <a:latin typeface="+mj-ea"/>
                <a:ea typeface="+mj-ea"/>
              </a:rPr>
              <a:t>まっす</a:t>
            </a:r>
            <a:r>
              <a:rPr lang="ja-JP" altLang="en-US" sz="1200" dirty="0" smtClean="0">
                <a:latin typeface="+mj-ea"/>
                <a:ea typeface="+mj-ea"/>
              </a:rPr>
              <a:t>ぐ挙がりません</a:t>
            </a:r>
            <a:endParaRPr kumimoji="1" lang="ja-JP" altLang="en-US" sz="1200" dirty="0">
              <a:latin typeface="+mj-ea"/>
              <a:ea typeface="+mj-ea"/>
            </a:endParaRPr>
          </a:p>
        </p:txBody>
      </p:sp>
      <p:grpSp>
        <p:nvGrpSpPr>
          <p:cNvPr id="48" name="グループ化 47"/>
          <p:cNvGrpSpPr/>
          <p:nvPr/>
        </p:nvGrpSpPr>
        <p:grpSpPr>
          <a:xfrm>
            <a:off x="253613" y="7917280"/>
            <a:ext cx="1894483" cy="1739521"/>
            <a:chOff x="-34882" y="1395956"/>
            <a:chExt cx="2143552" cy="1688594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-17487" y="1418097"/>
              <a:ext cx="2126157" cy="1666453"/>
              <a:chOff x="112510" y="1253690"/>
              <a:chExt cx="2013941" cy="1510456"/>
            </a:xfrm>
          </p:grpSpPr>
          <p:pic>
            <p:nvPicPr>
              <p:cNvPr id="52" name="Picture 2" descr="C:\Users\NEC\Desktop\CIMG3296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510" y="1253690"/>
                <a:ext cx="2013941" cy="1510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3" name="右矢印 52"/>
              <p:cNvSpPr/>
              <p:nvPr/>
            </p:nvSpPr>
            <p:spPr>
              <a:xfrm rot="15095945" flipV="1">
                <a:off x="1177698" y="1428953"/>
                <a:ext cx="472454" cy="14642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>
                  <a:latin typeface="+mj-ea"/>
                  <a:ea typeface="+mj-ea"/>
                </a:endParaRPr>
              </a:p>
            </p:txBody>
          </p:sp>
        </p:grpSp>
        <p:sp>
          <p:nvSpPr>
            <p:cNvPr id="50" name="正方形/長方形 49"/>
            <p:cNvSpPr/>
            <p:nvPr/>
          </p:nvSpPr>
          <p:spPr>
            <a:xfrm>
              <a:off x="-34882" y="1406378"/>
              <a:ext cx="544984" cy="16664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latin typeface="+mj-ea"/>
                <a:ea typeface="+mj-ea"/>
              </a:endParaRPr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1789333" y="1395956"/>
              <a:ext cx="301942" cy="16664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latin typeface="+mj-ea"/>
                <a:ea typeface="+mj-ea"/>
              </a:endParaRPr>
            </a:p>
          </p:txBody>
        </p:sp>
      </p:grpSp>
      <p:pic>
        <p:nvPicPr>
          <p:cNvPr id="55" name="Picture 3" descr="C:\Users\NEC\Desktop\CIMG329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418" y="7917281"/>
            <a:ext cx="1159119" cy="170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下矢印 55"/>
          <p:cNvSpPr/>
          <p:nvPr/>
        </p:nvSpPr>
        <p:spPr>
          <a:xfrm rot="10800000">
            <a:off x="3504014" y="8065012"/>
            <a:ext cx="138118" cy="413165"/>
          </a:xfrm>
          <a:prstGeom prst="down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latin typeface="+mj-ea"/>
              <a:ea typeface="+mj-ea"/>
            </a:endParaRPr>
          </a:p>
        </p:txBody>
      </p:sp>
      <p:cxnSp>
        <p:nvCxnSpPr>
          <p:cNvPr id="28" name="直線矢印コネクタ 27"/>
          <p:cNvCxnSpPr/>
          <p:nvPr/>
        </p:nvCxnSpPr>
        <p:spPr>
          <a:xfrm>
            <a:off x="1516249" y="3965596"/>
            <a:ext cx="401250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>
            <a:off x="2767613" y="4026916"/>
            <a:ext cx="401250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>
            <a:off x="2827418" y="5957527"/>
            <a:ext cx="401250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>
            <a:off x="1539202" y="5957527"/>
            <a:ext cx="401250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3" descr="C:\Users\NEC\Desktop\CIMG329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984" y="7961956"/>
            <a:ext cx="1159119" cy="170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下矢印 69"/>
          <p:cNvSpPr/>
          <p:nvPr/>
        </p:nvSpPr>
        <p:spPr>
          <a:xfrm rot="16200000">
            <a:off x="4315581" y="8678901"/>
            <a:ext cx="333758" cy="3776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95539" y="763758"/>
            <a:ext cx="2900153" cy="307777"/>
          </a:xfrm>
          <a:prstGeom prst="rect">
            <a:avLst/>
          </a:prstGeom>
          <a:solidFill>
            <a:srgbClr val="FFEB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rgbClr val="002060"/>
                </a:solidFill>
                <a:latin typeface="+mj-ea"/>
                <a:ea typeface="+mj-ea"/>
              </a:rPr>
              <a:t>①　片脚立ちができない場合の対策</a:t>
            </a:r>
            <a:endParaRPr kumimoji="1" lang="ja-JP" altLang="en-US" sz="14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7697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5" grpId="0" animBg="1"/>
      <p:bldP spid="42" grpId="0" animBg="1"/>
      <p:bldP spid="43" grpId="0" animBg="1"/>
      <p:bldP spid="44" grpId="0" animBg="1"/>
      <p:bldP spid="46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15597" y="435994"/>
            <a:ext cx="3954929" cy="307777"/>
          </a:xfrm>
          <a:prstGeom prst="rect">
            <a:avLst/>
          </a:prstGeom>
          <a:solidFill>
            <a:srgbClr val="FFEBFF"/>
          </a:solidFill>
        </p:spPr>
        <p:txBody>
          <a:bodyPr wrap="none" rtlCol="0" anchor="ctr">
            <a:spAutoFit/>
          </a:bodyPr>
          <a:lstStyle/>
          <a:p>
            <a:r>
              <a:rPr kumimoji="1" lang="ja-JP" altLang="en-US" sz="1400" dirty="0" smtClean="0">
                <a:solidFill>
                  <a:srgbClr val="002060"/>
                </a:solidFill>
                <a:latin typeface="+mj-ea"/>
                <a:ea typeface="+mj-ea"/>
              </a:rPr>
              <a:t>④　体前屈で手の指が床につかない場合の対策</a:t>
            </a:r>
            <a:endParaRPr kumimoji="1" lang="ja-JP" altLang="en-US" sz="14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5" name="下矢印 4"/>
          <p:cNvSpPr/>
          <p:nvPr/>
        </p:nvSpPr>
        <p:spPr>
          <a:xfrm rot="16200000">
            <a:off x="2261420" y="1822359"/>
            <a:ext cx="333758" cy="3776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7" name="Picture 3" descr="C:\Users\NEC\Desktop\姿勢画像\CIMG37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705" y="1552039"/>
            <a:ext cx="1447446" cy="108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角丸四角形 8"/>
          <p:cNvSpPr/>
          <p:nvPr/>
        </p:nvSpPr>
        <p:spPr>
          <a:xfrm>
            <a:off x="2780152" y="946459"/>
            <a:ext cx="1404999" cy="4545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次</a:t>
            </a:r>
            <a:r>
              <a:rPr lang="ja-JP" altLang="en-US" sz="1200" dirty="0">
                <a:solidFill>
                  <a:schemeClr val="tx1"/>
                </a:solidFill>
                <a:latin typeface="+mj-ea"/>
                <a:ea typeface="+mj-ea"/>
              </a:rPr>
              <a:t>に</a:t>
            </a:r>
            <a:r>
              <a:rPr lang="ja-JP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膝</a:t>
            </a:r>
            <a:r>
              <a:rPr lang="ja-JP" altLang="en-US" sz="1200" dirty="0">
                <a:solidFill>
                  <a:schemeClr val="tx1"/>
                </a:solidFill>
                <a:latin typeface="+mj-ea"/>
                <a:ea typeface="+mj-ea"/>
              </a:rPr>
              <a:t>を曲げ</a:t>
            </a:r>
            <a:r>
              <a:rPr lang="ja-JP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、</a:t>
            </a:r>
            <a:endParaRPr lang="en-US" altLang="ja-JP" sz="12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 手を床につける</a:t>
            </a:r>
            <a:endParaRPr lang="en-US" altLang="ja-JP" sz="1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4679886" y="949203"/>
            <a:ext cx="1629434" cy="45181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指</a:t>
            </a:r>
            <a:r>
              <a:rPr lang="ja-JP" altLang="en-US" sz="1200" dirty="0">
                <a:solidFill>
                  <a:schemeClr val="tx1"/>
                </a:solidFill>
                <a:latin typeface="+mj-ea"/>
                <a:ea typeface="+mj-ea"/>
              </a:rPr>
              <a:t>を床</a:t>
            </a:r>
            <a:r>
              <a:rPr lang="ja-JP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に</a:t>
            </a:r>
            <a:r>
              <a:rPr lang="ja-JP" altLang="en-US" sz="1200" dirty="0">
                <a:solidFill>
                  <a:schemeClr val="tx1"/>
                </a:solidFill>
                <a:latin typeface="+mj-ea"/>
                <a:ea typeface="+mj-ea"/>
              </a:rPr>
              <a:t>つ</a:t>
            </a:r>
            <a:r>
              <a:rPr lang="ja-JP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けたまま</a:t>
            </a:r>
            <a:endParaRPr lang="en-US" altLang="ja-JP" sz="12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膝</a:t>
            </a:r>
            <a:r>
              <a:rPr lang="ja-JP" altLang="en-US" sz="1200" dirty="0">
                <a:solidFill>
                  <a:schemeClr val="tx1"/>
                </a:solidFill>
                <a:latin typeface="+mj-ea"/>
                <a:ea typeface="+mj-ea"/>
              </a:rPr>
              <a:t>を</a:t>
            </a:r>
            <a:r>
              <a:rPr lang="ja-JP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ゆっくり伸ばす</a:t>
            </a:r>
            <a:endParaRPr lang="en-US" altLang="ja-JP" sz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631546" y="949203"/>
            <a:ext cx="1664923" cy="4518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  <a:latin typeface="+mj-ea"/>
                <a:ea typeface="+mj-ea"/>
              </a:rPr>
              <a:t>ま</a:t>
            </a:r>
            <a:r>
              <a:rPr lang="ja-JP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ず、股関節からしっかりお辞儀する</a:t>
            </a:r>
            <a:endParaRPr lang="en-US" altLang="ja-JP" sz="1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714358" y="1535853"/>
            <a:ext cx="1389357" cy="1034076"/>
            <a:chOff x="4451351" y="1712388"/>
            <a:chExt cx="1667680" cy="1250760"/>
          </a:xfrm>
        </p:grpSpPr>
        <p:pic>
          <p:nvPicPr>
            <p:cNvPr id="13" name="Picture 2" descr="C:\Users\NEC\Desktop\姿勢画像\CIMG3766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1351" y="1712388"/>
              <a:ext cx="1667680" cy="1250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左右矢印 13"/>
            <p:cNvSpPr/>
            <p:nvPr/>
          </p:nvSpPr>
          <p:spPr>
            <a:xfrm rot="19170932">
              <a:off x="5442666" y="2170603"/>
              <a:ext cx="248691" cy="97486"/>
            </a:xfrm>
            <a:prstGeom prst="leftRightArrow">
              <a:avLst/>
            </a:prstGeom>
            <a:solidFill>
              <a:srgbClr val="00206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4797153" y="1535853"/>
            <a:ext cx="1422366" cy="1058644"/>
            <a:chOff x="4797152" y="1058760"/>
            <a:chExt cx="1707302" cy="1280476"/>
          </a:xfrm>
        </p:grpSpPr>
        <p:pic>
          <p:nvPicPr>
            <p:cNvPr id="8" name="Picture 4" descr="C:\Users\NEC\Desktop\姿勢画像\CIMG376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7152" y="1058760"/>
              <a:ext cx="1707302" cy="1280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上矢印 14"/>
            <p:cNvSpPr/>
            <p:nvPr/>
          </p:nvSpPr>
          <p:spPr>
            <a:xfrm>
              <a:off x="6093296" y="1514297"/>
              <a:ext cx="126222" cy="433075"/>
            </a:xfrm>
            <a:prstGeom prst="upArrow">
              <a:avLst/>
            </a:prstGeom>
            <a:solidFill>
              <a:srgbClr val="00206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17" name="下矢印 16"/>
          <p:cNvSpPr/>
          <p:nvPr/>
        </p:nvSpPr>
        <p:spPr>
          <a:xfrm rot="16200000">
            <a:off x="4359404" y="1832501"/>
            <a:ext cx="333758" cy="3776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663662" y="4029013"/>
            <a:ext cx="4583135" cy="412303"/>
          </a:xfrm>
          <a:prstGeom prst="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ja-JP" sz="1400" dirty="0" smtClean="0">
                <a:solidFill>
                  <a:schemeClr val="tx1"/>
                </a:solidFill>
                <a:latin typeface="+mj-ea"/>
                <a:ea typeface="+mj-ea"/>
              </a:rPr>
              <a:t>グーパー</a:t>
            </a:r>
            <a:r>
              <a:rPr lang="ja-JP" altLang="en-US" sz="1400" dirty="0" smtClean="0">
                <a:solidFill>
                  <a:schemeClr val="tx1"/>
                </a:solidFill>
                <a:latin typeface="+mj-ea"/>
                <a:ea typeface="+mj-ea"/>
              </a:rPr>
              <a:t>動作</a:t>
            </a:r>
            <a:r>
              <a:rPr lang="ja-JP" altLang="en-US" sz="1400" dirty="0">
                <a:solidFill>
                  <a:schemeClr val="tx1"/>
                </a:solidFill>
                <a:latin typeface="+mj-ea"/>
                <a:ea typeface="+mj-ea"/>
              </a:rPr>
              <a:t>：</a:t>
            </a:r>
            <a:r>
              <a:rPr lang="ja-JP" altLang="en-US" sz="1400" dirty="0" smtClean="0">
                <a:solidFill>
                  <a:schemeClr val="tx1"/>
                </a:solidFill>
                <a:latin typeface="+mj-ea"/>
                <a:ea typeface="+mj-ea"/>
              </a:rPr>
              <a:t>上肢全体の運動　</a:t>
            </a:r>
            <a:r>
              <a:rPr lang="en-US" altLang="ja-JP" sz="1400" dirty="0" smtClean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ja-JP" altLang="en-US" sz="1400" dirty="0" smtClean="0">
                <a:solidFill>
                  <a:schemeClr val="tx1"/>
                </a:solidFill>
                <a:latin typeface="+mj-ea"/>
                <a:ea typeface="+mj-ea"/>
              </a:rPr>
              <a:t>肩甲骨～手指）</a:t>
            </a:r>
            <a:endParaRPr lang="en-US" altLang="ja-JP" sz="14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658647" y="4491964"/>
            <a:ext cx="1277086" cy="3948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</a:t>
            </a:r>
            <a:r>
              <a:rPr lang="ja-JP" altLang="en-US" sz="1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ず</a:t>
            </a:r>
            <a:r>
              <a:rPr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、両腕を</a:t>
            </a:r>
          </a:p>
          <a:p>
            <a:pPr algn="ctr"/>
            <a:r>
              <a:rPr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水平に</a:t>
            </a:r>
            <a:r>
              <a:rPr lang="ja-JP" altLang="en-US" sz="1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伸ばす</a:t>
            </a:r>
            <a:endParaRPr lang="ja-JP" altLang="en-US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2296469" y="4491964"/>
            <a:ext cx="1467448" cy="3972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グーと</a:t>
            </a:r>
            <a:r>
              <a:rPr lang="ja-JP" altLang="en-US" sz="1200" dirty="0">
                <a:solidFill>
                  <a:schemeClr val="tx1"/>
                </a:solidFill>
                <a:latin typeface="+mj-ea"/>
                <a:ea typeface="+mj-ea"/>
              </a:rPr>
              <a:t>いいながら</a:t>
            </a:r>
          </a:p>
          <a:p>
            <a:pPr algn="ctr"/>
            <a:r>
              <a:rPr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肘を後ろにひき</a:t>
            </a:r>
          </a:p>
        </p:txBody>
      </p:sp>
      <p:sp>
        <p:nvSpPr>
          <p:cNvPr id="21" name="角丸四角形 20"/>
          <p:cNvSpPr/>
          <p:nvPr/>
        </p:nvSpPr>
        <p:spPr>
          <a:xfrm>
            <a:off x="4197440" y="4491964"/>
            <a:ext cx="1499851" cy="4291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  <a:latin typeface="+mj-ea"/>
                <a:ea typeface="+mj-ea"/>
              </a:rPr>
              <a:t>パーと勢いよく手</a:t>
            </a:r>
          </a:p>
          <a:p>
            <a:pPr algn="ctr"/>
            <a:r>
              <a:rPr lang="ja-JP" altLang="en-US" sz="1200" dirty="0">
                <a:solidFill>
                  <a:schemeClr val="tx1"/>
                </a:solidFill>
                <a:latin typeface="+mj-ea"/>
                <a:ea typeface="+mj-ea"/>
              </a:rPr>
              <a:t>を前に突き出す</a:t>
            </a:r>
          </a:p>
        </p:txBody>
      </p:sp>
      <p:pic>
        <p:nvPicPr>
          <p:cNvPr id="22" name="Picture 2" descr="C:\Users\NEC\Desktop\CIMG274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3" t="13716" r="9296"/>
          <a:stretch/>
        </p:blipFill>
        <p:spPr bwMode="auto">
          <a:xfrm>
            <a:off x="658647" y="4978525"/>
            <a:ext cx="1231755" cy="105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NEC\Desktop\荒井君\CIMG275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8" t="14557" r="11341"/>
          <a:stretch/>
        </p:blipFill>
        <p:spPr bwMode="auto">
          <a:xfrm>
            <a:off x="2409381" y="4964061"/>
            <a:ext cx="1275290" cy="106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NEC\Desktop\荒井君\CIMG275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7" t="17826" r="9584"/>
          <a:stretch/>
        </p:blipFill>
        <p:spPr bwMode="auto">
          <a:xfrm>
            <a:off x="4277417" y="4992645"/>
            <a:ext cx="1190172" cy="108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テキスト ボックス 24"/>
          <p:cNvSpPr txBox="1"/>
          <p:nvPr/>
        </p:nvSpPr>
        <p:spPr>
          <a:xfrm>
            <a:off x="464456" y="3270232"/>
            <a:ext cx="5780459" cy="523220"/>
          </a:xfrm>
          <a:prstGeom prst="rect">
            <a:avLst/>
          </a:prstGeom>
          <a:solidFill>
            <a:srgbClr val="FFEB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solidFill>
                  <a:srgbClr val="002060"/>
                </a:solidFill>
                <a:latin typeface="+mj-ea"/>
                <a:ea typeface="+mj-ea"/>
              </a:rPr>
              <a:t>⑤　肘や</a:t>
            </a:r>
            <a:r>
              <a:rPr lang="ja-JP" altLang="en-US" sz="1400" dirty="0">
                <a:solidFill>
                  <a:srgbClr val="002060"/>
                </a:solidFill>
                <a:latin typeface="+mj-ea"/>
                <a:ea typeface="+mj-ea"/>
              </a:rPr>
              <a:t>手首</a:t>
            </a:r>
            <a:r>
              <a:rPr lang="ja-JP" altLang="en-US" sz="1400" dirty="0" smtClean="0">
                <a:solidFill>
                  <a:srgbClr val="002060"/>
                </a:solidFill>
                <a:latin typeface="+mj-ea"/>
                <a:ea typeface="+mj-ea"/>
              </a:rPr>
              <a:t>の動きが悪い場合の対策</a:t>
            </a:r>
            <a:endParaRPr lang="en-US" altLang="ja-JP" sz="1400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r>
              <a:rPr lang="ja-JP" altLang="en-US" sz="1400" dirty="0">
                <a:solidFill>
                  <a:srgbClr val="002060"/>
                </a:solidFill>
                <a:latin typeface="+mj-ea"/>
                <a:ea typeface="+mj-ea"/>
              </a:rPr>
              <a:t>　</a:t>
            </a:r>
            <a:r>
              <a:rPr lang="ja-JP" altLang="en-US" sz="1400" dirty="0" smtClean="0">
                <a:solidFill>
                  <a:srgbClr val="002060"/>
                </a:solidFill>
                <a:latin typeface="+mj-ea"/>
                <a:ea typeface="+mj-ea"/>
              </a:rPr>
              <a:t>　　　・・・肘がまっすぐ伸びない、手首が反らないなどの場合</a:t>
            </a:r>
            <a:endParaRPr kumimoji="1" lang="ja-JP" altLang="en-US" sz="14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5437474" y="5021204"/>
            <a:ext cx="13038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lvl="0" indent="-174625"/>
            <a:r>
              <a:rPr lang="ja-JP" altLang="en-US" sz="1200" dirty="0">
                <a:solidFill>
                  <a:prstClr val="black"/>
                </a:solidFill>
                <a:latin typeface="+mj-ea"/>
                <a:ea typeface="+mj-ea"/>
              </a:rPr>
              <a:t>＊</a:t>
            </a:r>
            <a:r>
              <a:rPr lang="ja-JP" altLang="en-US" sz="1200" dirty="0" smtClean="0">
                <a:solidFill>
                  <a:prstClr val="black"/>
                </a:solidFill>
                <a:latin typeface="+mj-ea"/>
                <a:ea typeface="+mj-ea"/>
              </a:rPr>
              <a:t>パー</a:t>
            </a:r>
            <a:r>
              <a:rPr lang="ja-JP" altLang="en-US" sz="1200" dirty="0">
                <a:solidFill>
                  <a:prstClr val="black"/>
                </a:solidFill>
                <a:latin typeface="+mj-ea"/>
                <a:ea typeface="+mj-ea"/>
              </a:rPr>
              <a:t>で手首・指を</a:t>
            </a:r>
            <a:r>
              <a:rPr lang="en-US" altLang="ja-JP" sz="1200" dirty="0">
                <a:solidFill>
                  <a:prstClr val="black"/>
                </a:solidFill>
                <a:latin typeface="+mj-ea"/>
                <a:ea typeface="+mj-ea"/>
              </a:rPr>
              <a:t>70</a:t>
            </a:r>
            <a:r>
              <a:rPr lang="ja-JP" altLang="en-US" sz="1200" dirty="0" smtClean="0">
                <a:solidFill>
                  <a:prstClr val="black"/>
                </a:solidFill>
                <a:latin typeface="+mj-ea"/>
                <a:ea typeface="+mj-ea"/>
              </a:rPr>
              <a:t>度　</a:t>
            </a:r>
            <a:endParaRPr lang="en-US" altLang="ja-JP" sz="1200" dirty="0" smtClean="0">
              <a:solidFill>
                <a:prstClr val="black"/>
              </a:solidFill>
              <a:latin typeface="+mj-ea"/>
              <a:ea typeface="+mj-ea"/>
            </a:endParaRPr>
          </a:p>
          <a:p>
            <a:pPr marL="174625" lvl="0" indent="-174625"/>
            <a:r>
              <a:rPr lang="ja-JP" altLang="en-US" sz="1200" dirty="0">
                <a:solidFill>
                  <a:prstClr val="black"/>
                </a:solidFill>
                <a:latin typeface="+mj-ea"/>
                <a:ea typeface="+mj-ea"/>
              </a:rPr>
              <a:t>　 </a:t>
            </a:r>
            <a:r>
              <a:rPr lang="ja-JP" altLang="en-US" sz="1200" dirty="0" smtClean="0">
                <a:solidFill>
                  <a:prstClr val="black"/>
                </a:solidFill>
                <a:latin typeface="+mj-ea"/>
                <a:ea typeface="+mj-ea"/>
              </a:rPr>
              <a:t>以上</a:t>
            </a:r>
            <a:r>
              <a:rPr lang="ja-JP" altLang="en-US" sz="1200" dirty="0">
                <a:solidFill>
                  <a:prstClr val="black"/>
                </a:solidFill>
                <a:latin typeface="+mj-ea"/>
                <a:ea typeface="+mj-ea"/>
              </a:rPr>
              <a:t>反る</a:t>
            </a:r>
            <a:r>
              <a:rPr lang="en-US" altLang="ja-JP" sz="1200" dirty="0">
                <a:solidFill>
                  <a:prstClr val="black"/>
                </a:solidFill>
                <a:latin typeface="+mj-ea"/>
                <a:ea typeface="+mj-ea"/>
              </a:rPr>
              <a:t/>
            </a:r>
            <a:br>
              <a:rPr lang="en-US" altLang="ja-JP" sz="1200" dirty="0">
                <a:solidFill>
                  <a:prstClr val="black"/>
                </a:solidFill>
                <a:latin typeface="+mj-ea"/>
                <a:ea typeface="+mj-ea"/>
              </a:rPr>
            </a:br>
            <a:endParaRPr lang="ja-JP" altLang="en-US" sz="12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31" name="下矢印 30"/>
          <p:cNvSpPr/>
          <p:nvPr/>
        </p:nvSpPr>
        <p:spPr>
          <a:xfrm rot="16200000">
            <a:off x="1979314" y="5298550"/>
            <a:ext cx="333758" cy="3776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下矢印 31"/>
          <p:cNvSpPr/>
          <p:nvPr/>
        </p:nvSpPr>
        <p:spPr>
          <a:xfrm rot="16200000">
            <a:off x="3821694" y="5308692"/>
            <a:ext cx="333758" cy="3776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86741" y="6254155"/>
            <a:ext cx="1980029" cy="307777"/>
          </a:xfrm>
          <a:prstGeom prst="rect">
            <a:avLst/>
          </a:prstGeom>
          <a:solidFill>
            <a:srgbClr val="FFEBFF"/>
          </a:solidFill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solidFill>
                  <a:srgbClr val="002060"/>
                </a:solidFill>
                <a:latin typeface="+mj-ea"/>
                <a:ea typeface="+mj-ea"/>
              </a:rPr>
              <a:t>⑥　浮指の場合の対策</a:t>
            </a:r>
            <a:endParaRPr kumimoji="1" lang="ja-JP" altLang="en-US" sz="14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1212234" y="8209437"/>
            <a:ext cx="1073087" cy="2363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グー</a:t>
            </a:r>
            <a:endParaRPr kumimoji="1" lang="ja-JP" altLang="en-US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3068787" y="8209437"/>
            <a:ext cx="990091" cy="2121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チョキ</a:t>
            </a:r>
            <a:endParaRPr kumimoji="1" lang="ja-JP" altLang="en-US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4914528" y="8209437"/>
            <a:ext cx="936893" cy="2121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パー</a:t>
            </a:r>
            <a:endParaRPr kumimoji="1" lang="ja-JP" altLang="en-US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1384425" y="7475242"/>
            <a:ext cx="4388755" cy="599048"/>
          </a:xfrm>
          <a:prstGeom prst="rect">
            <a:avLst/>
          </a:prstGeom>
          <a:solidFill>
            <a:srgbClr val="CCFF99"/>
          </a:solidFill>
          <a:ln>
            <a:solidFill>
              <a:srgbClr val="CC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2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r>
              <a:rPr lang="ja-JP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足の</a:t>
            </a:r>
            <a:r>
              <a:rPr lang="ja-JP" altLang="en-US" sz="1200" dirty="0">
                <a:solidFill>
                  <a:schemeClr val="tx1"/>
                </a:solidFill>
                <a:latin typeface="+mj-ea"/>
                <a:ea typeface="+mj-ea"/>
              </a:rPr>
              <a:t>指</a:t>
            </a:r>
            <a:r>
              <a:rPr lang="ja-JP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で「</a:t>
            </a:r>
            <a:r>
              <a:rPr lang="ja-JP" altLang="ja-JP" sz="1200" dirty="0" smtClean="0">
                <a:solidFill>
                  <a:schemeClr val="tx1"/>
                </a:solidFill>
                <a:latin typeface="+mj-ea"/>
                <a:ea typeface="+mj-ea"/>
              </a:rPr>
              <a:t>グー</a:t>
            </a:r>
            <a:r>
              <a:rPr lang="ja-JP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・チョキ・パー」</a:t>
            </a:r>
            <a:endParaRPr lang="en-US" altLang="ja-JP" sz="12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r>
              <a:rPr lang="ja-JP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練習で足指にしっかり体重がのれば、運動器機能が改善する</a:t>
            </a:r>
            <a:endParaRPr lang="en-US" altLang="ja-JP" sz="12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r>
              <a:rPr lang="ja-JP" altLang="en-US" sz="1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kumimoji="1" lang="ja-JP" altLang="en-US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8" name="Picture 5" descr="C:\Users\NEC\Desktop\新しいフォルダー\CIMG000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842" y="8575558"/>
            <a:ext cx="1299838" cy="97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C:\Users\NEC\Desktop\新しいフォルダー\CIMG000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179" y="8564458"/>
            <a:ext cx="1343210" cy="100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7" descr="C:\Users\NEC\Desktop\新しいフォルダー\CIMG000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77" y="8579072"/>
            <a:ext cx="1304241" cy="97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G:\DCIM\102CASIO\CIMG000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50" y="6402093"/>
            <a:ext cx="1185822" cy="88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テキスト ボックス 41"/>
          <p:cNvSpPr txBox="1"/>
          <p:nvPr/>
        </p:nvSpPr>
        <p:spPr>
          <a:xfrm>
            <a:off x="4070607" y="6523610"/>
            <a:ext cx="2565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/>
            <a:r>
              <a:rPr lang="ja-JP" altLang="en-US" sz="1200" dirty="0" smtClean="0">
                <a:latin typeface="+mj-ea"/>
                <a:ea typeface="+mj-ea"/>
              </a:rPr>
              <a:t>＊浮指とは、足をついた時にしっかり足の指に体重がのらず、指が浮いた状態になること</a:t>
            </a:r>
            <a:endParaRPr kumimoji="1" lang="ja-JP" altLang="en-US" sz="1200" dirty="0">
              <a:latin typeface="+mj-ea"/>
              <a:ea typeface="+mj-ea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94676" y="2790146"/>
            <a:ext cx="5724843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solidFill>
                  <a:srgbClr val="FFFF00"/>
                </a:solidFill>
                <a:latin typeface="+mn-ea"/>
              </a:rPr>
              <a:t>「子どもロコモ」のチェック項目以外、こんな場合にも対策を！</a:t>
            </a:r>
            <a:endParaRPr kumimoji="1" lang="ja-JP" altLang="en-US" sz="1600" dirty="0">
              <a:solidFill>
                <a:srgbClr val="FFFF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3443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39099" y="382096"/>
            <a:ext cx="3057247" cy="338554"/>
          </a:xfrm>
          <a:prstGeom prst="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生活習慣</a:t>
            </a:r>
            <a:r>
              <a:rPr kumimoji="1"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と運動器</a:t>
            </a:r>
            <a:r>
              <a:rPr lang="ja-JP" altLang="en-US" sz="1600" dirty="0" smtClean="0">
                <a:latin typeface="+mj-ea"/>
                <a:ea typeface="+mj-ea"/>
              </a:rPr>
              <a:t>検診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について</a:t>
            </a:r>
            <a:endParaRPr kumimoji="1" lang="ja-JP" altLang="en-US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6430" y="853051"/>
            <a:ext cx="3326234" cy="24622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indent="87313"/>
            <a:r>
              <a:rPr lang="ja-JP" altLang="en-US" sz="1400" dirty="0" smtClean="0">
                <a:latin typeface="+mj-ea"/>
                <a:ea typeface="+mj-ea"/>
              </a:rPr>
              <a:t>「子どもロコモ」の原因は、生活</a:t>
            </a:r>
            <a:r>
              <a:rPr lang="ja-JP" altLang="en-US" sz="1400" dirty="0">
                <a:latin typeface="+mj-ea"/>
                <a:ea typeface="+mj-ea"/>
              </a:rPr>
              <a:t>習慣</a:t>
            </a:r>
            <a:r>
              <a:rPr lang="ja-JP" altLang="en-US" sz="1400" dirty="0" smtClean="0">
                <a:latin typeface="+mj-ea"/>
                <a:ea typeface="+mj-ea"/>
              </a:rPr>
              <a:t>そのものにある場合が多く、現在問題がなくても、ケガにつながる</a:t>
            </a:r>
            <a:r>
              <a:rPr lang="ja-JP" altLang="en-US" sz="1400" dirty="0">
                <a:latin typeface="+mj-ea"/>
                <a:ea typeface="+mj-ea"/>
              </a:rPr>
              <a:t>こと</a:t>
            </a:r>
            <a:r>
              <a:rPr lang="ja-JP" altLang="en-US" sz="1400" dirty="0" smtClean="0">
                <a:latin typeface="+mj-ea"/>
                <a:ea typeface="+mj-ea"/>
              </a:rPr>
              <a:t>も少なくありません。</a:t>
            </a:r>
            <a:endParaRPr lang="en-US" altLang="ja-JP" sz="1400" dirty="0" smtClean="0">
              <a:latin typeface="+mj-ea"/>
              <a:ea typeface="+mj-ea"/>
            </a:endParaRPr>
          </a:p>
          <a:p>
            <a:pPr indent="87313"/>
            <a:endParaRPr lang="en-US" altLang="ja-JP" sz="1400" dirty="0" smtClean="0">
              <a:latin typeface="+mj-ea"/>
              <a:ea typeface="+mj-ea"/>
            </a:endParaRPr>
          </a:p>
          <a:p>
            <a:pPr indent="87313"/>
            <a:r>
              <a:rPr lang="ja-JP" altLang="en-US" sz="1400" dirty="0" smtClean="0">
                <a:latin typeface="+mj-ea"/>
                <a:ea typeface="+mj-ea"/>
              </a:rPr>
              <a:t>したがって学校での運動器検診において、まず家庭で、保護者による運動器の事前チェックを行うことが重要です。</a:t>
            </a:r>
            <a:endParaRPr lang="en-US" altLang="ja-JP" sz="1400" dirty="0" smtClean="0">
              <a:latin typeface="+mj-ea"/>
              <a:ea typeface="+mj-ea"/>
            </a:endParaRPr>
          </a:p>
          <a:p>
            <a:pPr indent="87313"/>
            <a:endParaRPr lang="en-US" altLang="ja-JP" sz="1400" dirty="0" smtClean="0">
              <a:latin typeface="+mj-ea"/>
              <a:ea typeface="+mj-ea"/>
            </a:endParaRPr>
          </a:p>
          <a:p>
            <a:pPr indent="87313"/>
            <a:r>
              <a:rPr lang="ja-JP" altLang="en-US" sz="1400" dirty="0" smtClean="0">
                <a:latin typeface="+mj-ea"/>
                <a:ea typeface="+mj-ea"/>
              </a:rPr>
              <a:t>運動器検診は、運動器の病気を見つけるだけでなく、「子どもロコモ」を改善し、生活</a:t>
            </a:r>
            <a:r>
              <a:rPr lang="ja-JP" altLang="en-US" sz="1400" dirty="0">
                <a:latin typeface="+mj-ea"/>
                <a:ea typeface="+mj-ea"/>
              </a:rPr>
              <a:t>習慣を見直す</a:t>
            </a:r>
            <a:r>
              <a:rPr lang="ja-JP" altLang="en-US" sz="1400" dirty="0" smtClean="0">
                <a:latin typeface="+mj-ea"/>
                <a:ea typeface="+mj-ea"/>
              </a:rPr>
              <a:t>ことも目的といえます。</a:t>
            </a:r>
            <a:endParaRPr lang="ja-JP" altLang="en-US" sz="14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06780" y="873637"/>
            <a:ext cx="2918680" cy="523220"/>
          </a:xfrm>
          <a:prstGeom prst="rect">
            <a:avLst/>
          </a:prstGeom>
          <a:solidFill>
            <a:srgbClr val="FFEB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+mj-ea"/>
                <a:ea typeface="+mj-ea"/>
              </a:rPr>
              <a:t>体のかたさを改善するキーワードは</a:t>
            </a:r>
            <a:endParaRPr kumimoji="1" lang="en-US" altLang="ja-JP" sz="1400" dirty="0" smtClean="0">
              <a:latin typeface="+mj-ea"/>
              <a:ea typeface="+mj-ea"/>
            </a:endParaRPr>
          </a:p>
          <a:p>
            <a:r>
              <a:rPr lang="ja-JP" altLang="en-US" sz="1400" dirty="0" smtClean="0">
                <a:latin typeface="+mj-ea"/>
                <a:ea typeface="+mj-ea"/>
              </a:rPr>
              <a:t>生活習慣における姿勢と運動です</a:t>
            </a:r>
            <a:endParaRPr lang="en-US" altLang="ja-JP" sz="1400" dirty="0" smtClean="0">
              <a:latin typeface="+mj-ea"/>
              <a:ea typeface="+mj-ea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4049381" y="1497431"/>
            <a:ext cx="2241264" cy="3366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姿勢を良くする・外遊びする</a:t>
            </a:r>
            <a:endParaRPr kumimoji="1" lang="ja-JP" altLang="en-US" sz="1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4038995" y="2217723"/>
            <a:ext cx="2262037" cy="367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  <a:latin typeface="+mj-ea"/>
                <a:ea typeface="+mj-ea"/>
              </a:rPr>
              <a:t>体</a:t>
            </a:r>
            <a:r>
              <a:rPr lang="ja-JP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全体</a:t>
            </a:r>
            <a:r>
              <a:rPr lang="ja-JP" altLang="en-US" sz="1200" dirty="0">
                <a:solidFill>
                  <a:schemeClr val="tx1"/>
                </a:solidFill>
                <a:latin typeface="+mj-ea"/>
                <a:ea typeface="+mj-ea"/>
              </a:rPr>
              <a:t>の</a:t>
            </a:r>
            <a:r>
              <a:rPr lang="ja-JP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バランスがよくなる</a:t>
            </a:r>
            <a:endParaRPr kumimoji="1" lang="ja-JP" altLang="en-US" sz="1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4048746" y="2968626"/>
            <a:ext cx="2242534" cy="3466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体のかたさも改善する</a:t>
            </a:r>
            <a:endParaRPr kumimoji="1" lang="ja-JP" altLang="en-US" sz="1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8" name="下矢印 7"/>
          <p:cNvSpPr/>
          <p:nvPr/>
        </p:nvSpPr>
        <p:spPr>
          <a:xfrm>
            <a:off x="5050348" y="2658811"/>
            <a:ext cx="270147" cy="2675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下矢印 8"/>
          <p:cNvSpPr/>
          <p:nvPr/>
        </p:nvSpPr>
        <p:spPr>
          <a:xfrm>
            <a:off x="5034940" y="1910075"/>
            <a:ext cx="270147" cy="2675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1442462" y="3547492"/>
            <a:ext cx="1471799" cy="288032"/>
          </a:xfrm>
          <a:prstGeom prst="rect">
            <a:avLst/>
          </a:prstGeom>
          <a:solidFill>
            <a:srgbClr val="99FF66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600" smtClean="0">
                <a:latin typeface="+mj-ea"/>
              </a:rPr>
              <a:t>良い姿勢　</a:t>
            </a:r>
            <a:endParaRPr lang="ja-JP" altLang="en-US" sz="1600" dirty="0">
              <a:latin typeface="+mj-ea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3996636" y="3511704"/>
            <a:ext cx="1449128" cy="288032"/>
          </a:xfrm>
          <a:prstGeom prst="rect">
            <a:avLst/>
          </a:prstGeom>
          <a:solidFill>
            <a:srgbClr val="99FF66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600" dirty="0" smtClean="0">
                <a:latin typeface="+mj-ea"/>
              </a:rPr>
              <a:t>悪い姿勢</a:t>
            </a:r>
            <a:endParaRPr lang="ja-JP" altLang="en-US" sz="1600" dirty="0">
              <a:latin typeface="+mj-ea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4021520" y="3902706"/>
            <a:ext cx="1101483" cy="2528452"/>
            <a:chOff x="2641696" y="1072055"/>
            <a:chExt cx="1353132" cy="3848887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1696" y="1146556"/>
              <a:ext cx="1353132" cy="3774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上矢印 13"/>
            <p:cNvSpPr/>
            <p:nvPr/>
          </p:nvSpPr>
          <p:spPr>
            <a:xfrm>
              <a:off x="3608317" y="1072055"/>
              <a:ext cx="221112" cy="3725098"/>
            </a:xfrm>
            <a:prstGeom prst="up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1714967" y="3934963"/>
            <a:ext cx="996477" cy="2515360"/>
            <a:chOff x="669034" y="1011398"/>
            <a:chExt cx="1224136" cy="3828958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034" y="1052736"/>
              <a:ext cx="1224136" cy="3787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上矢印 16"/>
            <p:cNvSpPr/>
            <p:nvPr/>
          </p:nvSpPr>
          <p:spPr>
            <a:xfrm>
              <a:off x="1448231" y="1011398"/>
              <a:ext cx="235240" cy="3744417"/>
            </a:xfrm>
            <a:prstGeom prst="up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18" name="角丸四角形 17"/>
          <p:cNvSpPr/>
          <p:nvPr/>
        </p:nvSpPr>
        <p:spPr>
          <a:xfrm>
            <a:off x="3352391" y="5558026"/>
            <a:ext cx="1062494" cy="285244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chemeClr val="tx1"/>
                </a:solidFill>
                <a:latin typeface="+mj-ea"/>
                <a:ea typeface="+mj-ea"/>
              </a:rPr>
              <a:t>骨盤</a:t>
            </a:r>
            <a:r>
              <a:rPr lang="ja-JP" altLang="en-US" sz="1400" dirty="0">
                <a:solidFill>
                  <a:schemeClr val="tx1"/>
                </a:solidFill>
                <a:latin typeface="+mj-ea"/>
                <a:ea typeface="+mj-ea"/>
              </a:rPr>
              <a:t>後傾</a:t>
            </a:r>
            <a:endParaRPr kumimoji="1" lang="ja-JP" altLang="en-US" sz="1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9" name="左カーブ矢印 18"/>
          <p:cNvSpPr/>
          <p:nvPr/>
        </p:nvSpPr>
        <p:spPr>
          <a:xfrm rot="2181198">
            <a:off x="4549900" y="5119160"/>
            <a:ext cx="204380" cy="655142"/>
          </a:xfrm>
          <a:prstGeom prst="curved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934173" y="5575014"/>
            <a:ext cx="861997" cy="491003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chemeClr val="tx1"/>
                </a:solidFill>
                <a:latin typeface="+mj-ea"/>
                <a:ea typeface="+mj-ea"/>
              </a:rPr>
              <a:t>骨盤が立</a:t>
            </a:r>
            <a:r>
              <a:rPr lang="ja-JP" altLang="en-US" sz="1400" dirty="0">
                <a:solidFill>
                  <a:schemeClr val="tx1"/>
                </a:solidFill>
                <a:latin typeface="+mj-ea"/>
                <a:ea typeface="+mj-ea"/>
              </a:rPr>
              <a:t>つ</a:t>
            </a:r>
            <a:endParaRPr kumimoji="1" lang="ja-JP" altLang="en-US" sz="1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844856" y="4150700"/>
            <a:ext cx="861997" cy="51278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+mj-ea"/>
                <a:ea typeface="+mj-ea"/>
              </a:rPr>
              <a:t>背骨</a:t>
            </a:r>
            <a:r>
              <a:rPr lang="ja-JP" altLang="en-US" sz="1400" dirty="0" smtClean="0">
                <a:solidFill>
                  <a:schemeClr val="tx1"/>
                </a:solidFill>
                <a:latin typeface="+mj-ea"/>
                <a:ea typeface="+mj-ea"/>
              </a:rPr>
              <a:t>が立</a:t>
            </a:r>
            <a:r>
              <a:rPr lang="ja-JP" altLang="en-US" sz="1400" dirty="0">
                <a:solidFill>
                  <a:schemeClr val="tx1"/>
                </a:solidFill>
                <a:latin typeface="+mj-ea"/>
                <a:ea typeface="+mj-ea"/>
              </a:rPr>
              <a:t>つ</a:t>
            </a:r>
            <a:endParaRPr kumimoji="1" lang="ja-JP" altLang="en-US" sz="1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3212976" y="4264468"/>
            <a:ext cx="1008112" cy="285244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chemeClr val="tx1"/>
                </a:solidFill>
                <a:latin typeface="+mj-ea"/>
                <a:ea typeface="+mj-ea"/>
              </a:rPr>
              <a:t>顎がでる</a:t>
            </a:r>
            <a:endParaRPr kumimoji="1" lang="ja-JP" altLang="en-US" sz="1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5196250" y="4328844"/>
            <a:ext cx="667044" cy="285244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+mj-ea"/>
                <a:ea typeface="+mj-ea"/>
              </a:rPr>
              <a:t>猫背</a:t>
            </a:r>
            <a:endParaRPr kumimoji="1" lang="ja-JP" altLang="en-US" sz="1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4" name="ドーナツ 23"/>
          <p:cNvSpPr/>
          <p:nvPr/>
        </p:nvSpPr>
        <p:spPr>
          <a:xfrm>
            <a:off x="2180003" y="4100552"/>
            <a:ext cx="228692" cy="202851"/>
          </a:xfrm>
          <a:prstGeom prst="don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ドーナツ 24"/>
          <p:cNvSpPr/>
          <p:nvPr/>
        </p:nvSpPr>
        <p:spPr>
          <a:xfrm>
            <a:off x="2178362" y="5127961"/>
            <a:ext cx="228692" cy="202851"/>
          </a:xfrm>
          <a:prstGeom prst="don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216763" y="6462881"/>
            <a:ext cx="1531188" cy="523220"/>
          </a:xfrm>
          <a:prstGeom prst="rect">
            <a:avLst/>
          </a:prstGeom>
          <a:solidFill>
            <a:srgbClr val="99FF66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+mj-ea"/>
                <a:ea typeface="+mj-ea"/>
              </a:rPr>
              <a:t>頭・背中・臀部・踵</a:t>
            </a:r>
            <a:endParaRPr kumimoji="1" lang="en-US" altLang="ja-JP" sz="1400" dirty="0" smtClean="0">
              <a:latin typeface="+mj-ea"/>
              <a:ea typeface="+mj-ea"/>
            </a:endParaRPr>
          </a:p>
          <a:p>
            <a:r>
              <a:rPr kumimoji="1" lang="ja-JP" altLang="en-US" sz="1400" dirty="0" smtClean="0">
                <a:latin typeface="+mj-ea"/>
                <a:ea typeface="+mj-ea"/>
              </a:rPr>
              <a:t>が</a:t>
            </a:r>
            <a:r>
              <a:rPr lang="ja-JP" altLang="en-US" sz="1400" dirty="0" smtClean="0">
                <a:latin typeface="+mj-ea"/>
                <a:ea typeface="+mj-ea"/>
              </a:rPr>
              <a:t>すべて壁につく</a:t>
            </a:r>
            <a:endParaRPr kumimoji="1" lang="ja-JP" altLang="en-US" sz="1400" dirty="0">
              <a:latin typeface="+mj-ea"/>
              <a:ea typeface="+mj-ea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423988" y="6431158"/>
            <a:ext cx="1261884" cy="523220"/>
          </a:xfrm>
          <a:prstGeom prst="rect">
            <a:avLst/>
          </a:prstGeom>
          <a:solidFill>
            <a:srgbClr val="99FF66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+mj-ea"/>
                <a:ea typeface="+mj-ea"/>
              </a:rPr>
              <a:t>頭や臀部</a:t>
            </a:r>
            <a:r>
              <a:rPr lang="ja-JP" altLang="en-US" sz="1400" dirty="0">
                <a:latin typeface="+mj-ea"/>
                <a:ea typeface="+mj-ea"/>
              </a:rPr>
              <a:t>が</a:t>
            </a:r>
            <a:endParaRPr kumimoji="1" lang="en-US" altLang="ja-JP" sz="1400" dirty="0" smtClean="0">
              <a:latin typeface="+mj-ea"/>
              <a:ea typeface="+mj-ea"/>
            </a:endParaRPr>
          </a:p>
          <a:p>
            <a:r>
              <a:rPr lang="ja-JP" altLang="en-US" sz="1400" dirty="0" smtClean="0">
                <a:latin typeface="+mj-ea"/>
                <a:ea typeface="+mj-ea"/>
              </a:rPr>
              <a:t>壁につかない</a:t>
            </a:r>
            <a:endParaRPr kumimoji="1" lang="ja-JP" altLang="en-US" sz="1400" dirty="0">
              <a:latin typeface="+mj-ea"/>
              <a:ea typeface="+mj-ea"/>
            </a:endParaRPr>
          </a:p>
        </p:txBody>
      </p:sp>
      <p:cxnSp>
        <p:nvCxnSpPr>
          <p:cNvPr id="30" name="直線コネクタ 29"/>
          <p:cNvCxnSpPr/>
          <p:nvPr/>
        </p:nvCxnSpPr>
        <p:spPr>
          <a:xfrm>
            <a:off x="306430" y="7257256"/>
            <a:ext cx="62902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387468" y="7401272"/>
            <a:ext cx="931665" cy="338554"/>
          </a:xfrm>
          <a:prstGeom prst="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+mj-ea"/>
                <a:ea typeface="+mj-ea"/>
              </a:rPr>
              <a:t>おわりに</a:t>
            </a:r>
            <a:endParaRPr kumimoji="1" lang="ja-JP" altLang="en-US" sz="1600" dirty="0">
              <a:latin typeface="+mj-ea"/>
              <a:ea typeface="+mj-ea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41376" y="7843008"/>
            <a:ext cx="6340919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indent="87313"/>
            <a:r>
              <a:rPr lang="ja-JP" altLang="en-US" sz="1400" dirty="0">
                <a:latin typeface="+mj-ea"/>
                <a:ea typeface="+mj-ea"/>
              </a:rPr>
              <a:t>子どもの運動器の機能を改善するポイントは、①姿勢</a:t>
            </a:r>
            <a:r>
              <a:rPr lang="ja-JP" altLang="en-US" sz="1400" dirty="0" smtClean="0">
                <a:latin typeface="+mj-ea"/>
                <a:ea typeface="+mj-ea"/>
              </a:rPr>
              <a:t>の</a:t>
            </a:r>
            <a:r>
              <a:rPr lang="ja-JP" altLang="en-US" sz="1400" dirty="0">
                <a:latin typeface="+mj-ea"/>
                <a:ea typeface="+mj-ea"/>
              </a:rPr>
              <a:t>よ</a:t>
            </a:r>
            <a:r>
              <a:rPr lang="ja-JP" altLang="en-US" sz="1400" dirty="0" smtClean="0">
                <a:latin typeface="+mj-ea"/>
                <a:ea typeface="+mj-ea"/>
              </a:rPr>
              <a:t>さ、</a:t>
            </a:r>
            <a:r>
              <a:rPr lang="ja-JP" altLang="en-US" sz="1400" dirty="0">
                <a:latin typeface="+mj-ea"/>
                <a:ea typeface="+mj-ea"/>
              </a:rPr>
              <a:t>②肩関節と股</a:t>
            </a:r>
            <a:r>
              <a:rPr lang="ja-JP" altLang="en-US" sz="1400" dirty="0" smtClean="0">
                <a:latin typeface="+mj-ea"/>
                <a:ea typeface="+mj-ea"/>
              </a:rPr>
              <a:t>関節のやわらかさ、</a:t>
            </a:r>
            <a:r>
              <a:rPr lang="ja-JP" altLang="en-US" sz="1400" dirty="0">
                <a:latin typeface="+mj-ea"/>
                <a:ea typeface="+mj-ea"/>
              </a:rPr>
              <a:t>③手足と指の</a:t>
            </a:r>
            <a:r>
              <a:rPr lang="ja-JP" altLang="en-US" sz="1400" dirty="0" smtClean="0">
                <a:latin typeface="+mj-ea"/>
                <a:ea typeface="+mj-ea"/>
              </a:rPr>
              <a:t>関節のやわらかさ、の</a:t>
            </a:r>
            <a:r>
              <a:rPr lang="en-US" altLang="ja-JP" sz="1400" dirty="0" smtClean="0">
                <a:latin typeface="+mj-ea"/>
                <a:ea typeface="+mj-ea"/>
              </a:rPr>
              <a:t>3</a:t>
            </a:r>
            <a:r>
              <a:rPr lang="ja-JP" altLang="en-US" sz="1400" dirty="0" smtClean="0">
                <a:latin typeface="+mj-ea"/>
                <a:ea typeface="+mj-ea"/>
              </a:rPr>
              <a:t>点です。</a:t>
            </a:r>
            <a:endParaRPr lang="en-US" altLang="ja-JP" sz="1400" dirty="0" smtClean="0">
              <a:latin typeface="+mj-ea"/>
              <a:ea typeface="+mj-ea"/>
            </a:endParaRPr>
          </a:p>
          <a:p>
            <a:pPr indent="87313"/>
            <a:endParaRPr lang="en-US" altLang="ja-JP" sz="1400" dirty="0" smtClean="0">
              <a:latin typeface="+mj-ea"/>
              <a:ea typeface="+mj-ea"/>
            </a:endParaRPr>
          </a:p>
          <a:p>
            <a:pPr indent="87313"/>
            <a:r>
              <a:rPr lang="ja-JP" altLang="en-US" sz="1400" dirty="0">
                <a:latin typeface="+mj-ea"/>
                <a:ea typeface="+mj-ea"/>
              </a:rPr>
              <a:t>ぜひ</a:t>
            </a:r>
            <a:r>
              <a:rPr lang="ja-JP" altLang="en-US" sz="1400" dirty="0" smtClean="0">
                <a:latin typeface="+mj-ea"/>
                <a:ea typeface="+mj-ea"/>
              </a:rPr>
              <a:t>、子どものうちに、運動器をよい状態に修正しておきましょう。そうすることで、健康でケガの少ない生活を送ることができると同時に</a:t>
            </a:r>
            <a:r>
              <a:rPr lang="ja-JP" altLang="en-US" sz="1400" dirty="0" smtClean="0">
                <a:latin typeface="+mj-ea"/>
                <a:ea typeface="+mj-ea"/>
              </a:rPr>
              <a:t>、大人のロコモも予防し、「</a:t>
            </a:r>
            <a:r>
              <a:rPr lang="ja-JP" altLang="en-US" sz="1400" dirty="0" smtClean="0">
                <a:latin typeface="+mj-ea"/>
                <a:ea typeface="+mj-ea"/>
              </a:rPr>
              <a:t>健康な運動器」という一生の財産を得ることにもつながります。</a:t>
            </a:r>
            <a:endParaRPr lang="ja-JP" altLang="en-US" sz="1400" dirty="0">
              <a:latin typeface="+mj-ea"/>
              <a:ea typeface="+mj-ea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957937" y="9278463"/>
            <a:ext cx="4578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+mj-ea"/>
                <a:ea typeface="+mj-ea"/>
              </a:rPr>
              <a:t> 制作： 埼玉県医師会学校医会　運動器</a:t>
            </a:r>
            <a:r>
              <a:rPr lang="ja-JP" altLang="en-US" sz="1400" dirty="0">
                <a:latin typeface="+mj-ea"/>
                <a:ea typeface="+mj-ea"/>
              </a:rPr>
              <a:t>検診</a:t>
            </a:r>
            <a:r>
              <a:rPr lang="ja-JP" altLang="en-US" sz="1400" dirty="0" smtClean="0">
                <a:latin typeface="+mj-ea"/>
                <a:ea typeface="+mj-ea"/>
              </a:rPr>
              <a:t>委員会</a:t>
            </a:r>
            <a:endParaRPr lang="en-US" altLang="ja-JP" sz="1400" dirty="0" smtClean="0">
              <a:latin typeface="+mj-ea"/>
              <a:ea typeface="+mj-ea"/>
            </a:endParaRPr>
          </a:p>
          <a:p>
            <a:r>
              <a:rPr kumimoji="1" lang="ja-JP" altLang="en-US" sz="1400" dirty="0">
                <a:latin typeface="+mj-ea"/>
                <a:ea typeface="+mj-ea"/>
              </a:rPr>
              <a:t>　</a:t>
            </a:r>
            <a:r>
              <a:rPr kumimoji="1" lang="ja-JP" altLang="en-US" sz="1400" dirty="0" smtClean="0">
                <a:latin typeface="+mj-ea"/>
                <a:ea typeface="+mj-ea"/>
              </a:rPr>
              <a:t>　　　　　　　　　　　　　　　　　　　　　　　（平成</a:t>
            </a:r>
            <a:r>
              <a:rPr kumimoji="1" lang="en-US" altLang="ja-JP" sz="1400" dirty="0" smtClean="0">
                <a:latin typeface="+mj-ea"/>
                <a:ea typeface="+mj-ea"/>
              </a:rPr>
              <a:t>27</a:t>
            </a:r>
            <a:r>
              <a:rPr kumimoji="1" lang="ja-JP" altLang="en-US" sz="1400" dirty="0" smtClean="0">
                <a:latin typeface="+mj-ea"/>
                <a:ea typeface="+mj-ea"/>
              </a:rPr>
              <a:t>年</a:t>
            </a:r>
            <a:r>
              <a:rPr kumimoji="1" lang="en-US" altLang="ja-JP" sz="1400" dirty="0" smtClean="0">
                <a:latin typeface="+mj-ea"/>
                <a:ea typeface="+mj-ea"/>
              </a:rPr>
              <a:t>12</a:t>
            </a:r>
            <a:r>
              <a:rPr lang="ja-JP" altLang="en-US" sz="1400" dirty="0" smtClean="0">
                <a:latin typeface="+mj-ea"/>
                <a:ea typeface="+mj-ea"/>
              </a:rPr>
              <a:t>月）</a:t>
            </a:r>
            <a:endParaRPr kumimoji="1" lang="ja-JP" altLang="en-US" sz="1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4124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26" grpId="0" animBg="1"/>
      <p:bldP spid="27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713</Words>
  <Application>Microsoft Office PowerPoint</Application>
  <PresentationFormat>A4 210 x 297 mm</PresentationFormat>
  <Paragraphs>97</Paragraphs>
  <Slides>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5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HIDEAKI ISHIBASI</dc:creator>
  <cp:lastModifiedBy>NEC</cp:lastModifiedBy>
  <cp:revision>48</cp:revision>
  <cp:lastPrinted>2015-12-04T08:12:09Z</cp:lastPrinted>
  <dcterms:created xsi:type="dcterms:W3CDTF">2015-11-30T09:43:14Z</dcterms:created>
  <dcterms:modified xsi:type="dcterms:W3CDTF">2015-12-04T09:04:33Z</dcterms:modified>
</cp:coreProperties>
</file>