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media1.mp4" ContentType="video/unknown"/>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3.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4.jpeg" ContentType="image/jpeg"/>
  <Override PartName="/ppt/notesSlides/notesSlide26.xml" ContentType="application/vnd.openxmlformats-officedocument.presentationml.notesSlide+xml"/>
  <Override PartName="/ppt/media/image5.jpeg" ContentType="image/jpeg"/>
  <Override PartName="/ppt/notesSlides/notesSlide27.xml" ContentType="application/vnd.openxmlformats-officedocument.presentationml.notesSlide+xml"/>
  <Override PartName="/ppt/media/image6.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0066C1"/>
                </a:gs>
                <a:gs pos="100000">
                  <a:srgbClr val="094593"/>
                </a:gs>
              </a:gsLst>
              <a:lin ang="5400000" scaled="0"/>
            </a:gradFill>
            <a:ln w="12700" cap="flat">
              <a:noFill/>
              <a:miter lim="400000"/>
            </a:ln>
            <a:effectLst>
              <a:outerShdw sx="100000" sy="100000" kx="0" ky="0" algn="tl" rotWithShape="1" blurRad="50800" dist="25400" dir="5400000">
                <a:srgbClr val="000000">
                  <a:alpha val="50000"/>
                </a:srgbClr>
              </a:outerShdw>
            </a:effectLst>
          </c:spPr>
          <c:explosion val="0"/>
          <c:dPt>
            <c:idx val="0"/>
            <c:explosion val="0"/>
            <c:spPr>
              <a:gradFill flip="none" rotWithShape="1">
                <a:gsLst>
                  <a:gs pos="0">
                    <a:srgbClr val="0066C1"/>
                  </a:gs>
                  <a:gs pos="100000">
                    <a:srgbClr val="094593"/>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1"/>
            <c:explosion val="0"/>
            <c:spPr>
              <a:gradFill flip="none" rotWithShape="1">
                <a:gsLst>
                  <a:gs pos="0">
                    <a:srgbClr val="1F8D0E"/>
                  </a:gs>
                  <a:gs pos="100000">
                    <a:srgbClr val="1A610F"/>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2"/>
            <c:explosion val="0"/>
            <c:spPr>
              <a:gradFill flip="none" rotWithShape="1">
                <a:gsLst>
                  <a:gs pos="0">
                    <a:srgbClr val="0E979B"/>
                  </a:gs>
                  <a:gs pos="100000">
                    <a:srgbClr val="0F6366"/>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3"/>
            <c:explosion val="0"/>
            <c:spPr>
              <a:gradFill flip="none" rotWithShape="1">
                <a:gsLst>
                  <a:gs pos="0">
                    <a:srgbClr val="4B2BAE"/>
                  </a:gs>
                  <a:gs pos="100000">
                    <a:srgbClr val="34226B"/>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4"/>
            <c:explosion val="0"/>
            <c:spPr>
              <a:gradFill flip="none" rotWithShape="1">
                <a:gsLst>
                  <a:gs pos="0">
                    <a:srgbClr val="810E16"/>
                  </a:gs>
                  <a:gs pos="100000">
                    <a:srgbClr val="550F15"/>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5"/>
            <c:explosion val="0"/>
            <c:spPr>
              <a:gradFill flip="none" rotWithShape="1">
                <a:gsLst>
                  <a:gs pos="0">
                    <a:srgbClr val="989B9A"/>
                  </a:gs>
                  <a:gs pos="100000">
                    <a:srgbClr val="686A69"/>
                  </a:gs>
                </a:gsLst>
                <a:lin ang="5400000" scaled="0"/>
              </a:gradFill>
              <a:ln w="12700" cap="flat">
                <a:noFill/>
                <a:miter lim="400000"/>
              </a:ln>
              <a:effectLst>
                <a:outerShdw sx="100000" sy="100000" kx="0" ky="0" algn="tl" rotWithShape="1" blurRad="50800" dist="25400" dir="5400000">
                  <a:srgbClr val="000000">
                    <a:alpha val="50000"/>
                  </a:srgbClr>
                </a:outerShdw>
              </a:effectLst>
            </c:spPr>
          </c:dPt>
          <c:dLbls>
            <c:dLbl>
              <c:idx val="0"/>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5"/>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Sheet1!$B$1:$G$1</c:f>
              <c:strCache>
                <c:ptCount val="6"/>
                <c:pt idx="0">
                  <c:v>脳卒中</c:v>
                </c:pt>
                <c:pt idx="1">
                  <c:v>認知症</c:v>
                </c:pt>
                <c:pt idx="2">
                  <c:v>老衰</c:v>
                </c:pt>
                <c:pt idx="3">
                  <c:v>関節疾患</c:v>
                </c:pt>
                <c:pt idx="4">
                  <c:v>骨折・転倒</c:v>
                </c:pt>
                <c:pt idx="5">
                  <c:v>その他</c:v>
                </c:pt>
              </c:strCache>
            </c:strRef>
          </c:cat>
          <c:val>
            <c:numRef>
              <c:f>Sheet1!$B$2:$G$2</c:f>
              <c:numCache>
                <c:ptCount val="6"/>
                <c:pt idx="0">
                  <c:v>27.300000</c:v>
                </c:pt>
                <c:pt idx="1">
                  <c:v>18.700000</c:v>
                </c:pt>
                <c:pt idx="2">
                  <c:v>12.500000</c:v>
                </c:pt>
                <c:pt idx="3">
                  <c:v>9.100000</c:v>
                </c:pt>
                <c:pt idx="4">
                  <c:v>8.400000</c:v>
                </c:pt>
                <c:pt idx="5">
                  <c:v>24.000000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0066C1"/>
                </a:gs>
                <a:gs pos="100000">
                  <a:srgbClr val="094593"/>
                </a:gs>
              </a:gsLst>
              <a:lin ang="5400000" scaled="0"/>
            </a:gradFill>
            <a:ln w="12700" cap="flat">
              <a:noFill/>
              <a:miter lim="400000"/>
            </a:ln>
            <a:effectLst>
              <a:outerShdw sx="100000" sy="100000" kx="0" ky="0" algn="tl" rotWithShape="1" blurRad="50800" dist="25400" dir="5400000">
                <a:srgbClr val="000000">
                  <a:alpha val="50000"/>
                </a:srgbClr>
              </a:outerShdw>
            </a:effectLst>
          </c:spPr>
          <c:explosion val="0"/>
          <c:dPt>
            <c:idx val="0"/>
            <c:explosion val="0"/>
            <c:spPr>
              <a:gradFill flip="none" rotWithShape="1">
                <a:gsLst>
                  <a:gs pos="0">
                    <a:srgbClr val="0066C1"/>
                  </a:gs>
                  <a:gs pos="100000">
                    <a:srgbClr val="094593"/>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1"/>
            <c:explosion val="0"/>
            <c:spPr>
              <a:gradFill flip="none" rotWithShape="1">
                <a:gsLst>
                  <a:gs pos="0">
                    <a:srgbClr val="1F8D0E"/>
                  </a:gs>
                  <a:gs pos="100000">
                    <a:srgbClr val="1A610F"/>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2"/>
            <c:explosion val="0"/>
            <c:spPr>
              <a:gradFill flip="none" rotWithShape="1">
                <a:gsLst>
                  <a:gs pos="0">
                    <a:srgbClr val="0E979B"/>
                  </a:gs>
                  <a:gs pos="100000">
                    <a:srgbClr val="0F6366"/>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3"/>
            <c:explosion val="0"/>
            <c:spPr>
              <a:gradFill flip="none" rotWithShape="1">
                <a:gsLst>
                  <a:gs pos="0">
                    <a:srgbClr val="4B2BAE"/>
                  </a:gs>
                  <a:gs pos="100000">
                    <a:srgbClr val="34226B"/>
                  </a:gs>
                </a:gsLst>
                <a:lin ang="5400000" scaled="0"/>
              </a:gradFill>
              <a:ln w="12700" cap="flat">
                <a:noFill/>
                <a:miter lim="400000"/>
              </a:ln>
              <a:effectLst>
                <a:outerShdw sx="100000" sy="100000" kx="0" ky="0" algn="tl" rotWithShape="1" blurRad="50800" dist="25400" dir="5400000">
                  <a:srgbClr val="000000">
                    <a:alpha val="50000"/>
                  </a:srgbClr>
                </a:outerShdw>
              </a:effectLst>
            </c:spPr>
          </c:dPt>
          <c:dPt>
            <c:idx val="4"/>
            <c:explosion val="0"/>
            <c:spPr>
              <a:gradFill flip="none" rotWithShape="1">
                <a:gsLst>
                  <a:gs pos="0">
                    <a:srgbClr val="810E16"/>
                  </a:gs>
                  <a:gs pos="100000">
                    <a:srgbClr val="550F15"/>
                  </a:gs>
                </a:gsLst>
                <a:lin ang="5400000" scaled="0"/>
              </a:gradFill>
              <a:ln w="12700" cap="flat">
                <a:noFill/>
                <a:miter lim="400000"/>
              </a:ln>
              <a:effectLst>
                <a:outerShdw sx="100000" sy="100000" kx="0" ky="0" algn="tl" rotWithShape="1" blurRad="50800" dist="25400" dir="5400000">
                  <a:srgbClr val="000000">
                    <a:alpha val="50000"/>
                  </a:srgbClr>
                </a:outerShdw>
              </a:effectLst>
            </c:spPr>
          </c:dPt>
          <c:dLbls>
            <c:dLbl>
              <c:idx val="0"/>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関節疾患</c:v>
                </c:pt>
                <c:pt idx="1">
                  <c:v>老衰</c:v>
                </c:pt>
                <c:pt idx="2">
                  <c:v>脳卒中</c:v>
                </c:pt>
                <c:pt idx="3">
                  <c:v>その他</c:v>
                </c:pt>
                <c:pt idx="4">
                  <c:v>骨折・転倒</c:v>
                </c:pt>
              </c:strCache>
            </c:strRef>
          </c:cat>
          <c:val>
            <c:numRef>
              <c:f>Sheet1!$B$2:$F$2</c:f>
              <c:numCache>
                <c:ptCount val="5"/>
                <c:pt idx="0">
                  <c:v>20.200000</c:v>
                </c:pt>
                <c:pt idx="1">
                  <c:v>16.600000</c:v>
                </c:pt>
                <c:pt idx="2">
                  <c:v>14.900000</c:v>
                </c:pt>
                <c:pt idx="3">
                  <c:v>35.800000</c:v>
                </c:pt>
                <c:pt idx="4">
                  <c:v>12.500000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362215"/>
          <c:y val="0.0362215"/>
          <c:w val="0.927557"/>
          <c:h val="0.927557"/>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33.000000</c:v>
                </c:pt>
                <c:pt idx="1">
                  <c:v>17.000000</c:v>
                </c:pt>
                <c:pt idx="2">
                  <c:v>0.000000</c:v>
                </c:pt>
                <c:pt idx="3">
                  <c:v>15.000000</c:v>
                </c:pt>
                <c:pt idx="4">
                  <c:v>36.000000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198809"/>
          <c:y val="0.0432337"/>
          <c:w val="0.28251"/>
          <c:h val="0.614356"/>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18.000000</c:v>
                </c:pt>
                <c:pt idx="1">
                  <c:v>13.000000</c:v>
                </c:pt>
                <c:pt idx="2">
                  <c:v>27.000000</c:v>
                </c:pt>
                <c:pt idx="3">
                  <c:v>24.000000</c:v>
                </c:pt>
                <c:pt idx="4">
                  <c:v>19.000000</c:v>
                </c:pt>
              </c:numCache>
            </c:numRef>
          </c:val>
        </c:ser>
        <c:firstSliceAng val="0"/>
      </c:pieChart>
      <c:spPr>
        <a:noFill/>
        <a:ln w="12700" cap="flat">
          <a:noFill/>
          <a:miter lim="400000"/>
        </a:ln>
        <a:effectLst/>
      </c:spPr>
    </c:plotArea>
    <c:legend>
      <c:legendPos val="r"/>
      <c:layout>
        <c:manualLayout>
          <c:xMode val="edge"/>
          <c:yMode val="edge"/>
          <c:x val="0.549886"/>
          <c:y val="0.451812"/>
          <c:w val="0.450114"/>
          <c:h val="0.560688"/>
        </c:manualLayout>
      </c:layout>
      <c:overlay val="1"/>
      <c:spPr>
        <a:noFill/>
        <a:ln w="12700" cap="flat">
          <a:noFill/>
          <a:miter lim="400000"/>
        </a:ln>
        <a:effectLst/>
      </c:spPr>
      <c:txPr>
        <a:bodyPr/>
        <a:lstStyle/>
        <a:p>
          <a:pPr lvl="0">
            <a:defRPr b="0" i="0" strike="noStrike" sz="2200" u="none">
              <a:solidFill>
                <a:srgbClr val="FFFFFF"/>
              </a:solidFill>
              <a:effectLst/>
              <a:latin typeface="ヒラギノ角ゴ ProN W3"/>
            </a:defRPr>
          </a:pPr>
        </a:p>
      </c:txPr>
    </c:legend>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34.000000</c:v>
                </c:pt>
                <c:pt idx="1">
                  <c:v>15.000000</c:v>
                </c:pt>
                <c:pt idx="2">
                  <c:v>15.000000</c:v>
                </c:pt>
                <c:pt idx="3">
                  <c:v>4.000000</c:v>
                </c:pt>
                <c:pt idx="4">
                  <c:v>32.000000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18.000000</c:v>
                </c:pt>
                <c:pt idx="1">
                  <c:v>13.000000</c:v>
                </c:pt>
                <c:pt idx="2">
                  <c:v>24.000000</c:v>
                </c:pt>
                <c:pt idx="3">
                  <c:v>21.000000</c:v>
                </c:pt>
                <c:pt idx="4">
                  <c:v>24.000000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38.000000</c:v>
                </c:pt>
                <c:pt idx="1">
                  <c:v>15.000000</c:v>
                </c:pt>
                <c:pt idx="2">
                  <c:v>12.000000</c:v>
                </c:pt>
                <c:pt idx="3">
                  <c:v>4.000000</c:v>
                </c:pt>
                <c:pt idx="4">
                  <c:v>32.000000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05"/>
          <c:y val="0.005"/>
          <c:w val="1"/>
          <c:h val="1"/>
        </c:manualLayout>
      </c:layout>
      <c:pieChart>
        <c:varyColors val="0"/>
        <c:ser>
          <c:idx val="0"/>
          <c:order val="0"/>
          <c:tx>
            <c:strRef>
              <c:f>Sheet1!$A$2</c:f>
              <c:strCache>
                <c:pt idx="0">
                  <c:v>地域1</c:v>
                </c:pt>
              </c:strCache>
            </c:strRef>
          </c:tx>
          <c:spPr>
            <a:gradFill flip="none" rotWithShape="1">
              <a:gsLst>
                <a:gs pos="0">
                  <a:srgbClr val="51A7F9"/>
                </a:gs>
                <a:gs pos="100000">
                  <a:srgbClr val="0365C0"/>
                </a:gs>
              </a:gsLst>
              <a:lin ang="5400000" scaled="0"/>
            </a:gradFill>
            <a:ln w="12700" cap="flat">
              <a:noFill/>
              <a:miter lim="400000"/>
            </a:ln>
            <a:effectLst/>
          </c:spPr>
          <c:explosion val="0"/>
          <c:dPt>
            <c:idx val="0"/>
            <c:explosion val="0"/>
            <c:spPr>
              <a:gradFill flip="none" rotWithShape="1">
                <a:gsLst>
                  <a:gs pos="0">
                    <a:srgbClr val="51A7F9"/>
                  </a:gs>
                  <a:gs pos="100000">
                    <a:srgbClr val="0365C0"/>
                  </a:gs>
                </a:gsLst>
                <a:lin ang="5400000" scaled="0"/>
              </a:gradFill>
              <a:ln w="12700" cap="flat">
                <a:noFill/>
                <a:miter lim="400000"/>
              </a:ln>
              <a:effectLst/>
            </c:spPr>
          </c:dPt>
          <c:dPt>
            <c:idx val="1"/>
            <c:explosion val="0"/>
            <c:spPr>
              <a:gradFill flip="none" rotWithShape="1">
                <a:gsLst>
                  <a:gs pos="0">
                    <a:srgbClr val="70BF41"/>
                  </a:gs>
                  <a:gs pos="100000">
                    <a:srgbClr val="00882B"/>
                  </a:gs>
                </a:gsLst>
                <a:lin ang="5400000" scaled="0"/>
              </a:gradFill>
              <a:ln w="12700" cap="flat">
                <a:noFill/>
                <a:miter lim="400000"/>
              </a:ln>
              <a:effectLst/>
            </c:spPr>
          </c:dPt>
          <c:dPt>
            <c:idx val="2"/>
            <c:explosion val="0"/>
            <c:spPr>
              <a:gradFill flip="none" rotWithShape="1">
                <a:gsLst>
                  <a:gs pos="0">
                    <a:srgbClr val="FBE12B"/>
                  </a:gs>
                  <a:gs pos="100000">
                    <a:srgbClr val="BE9A1A"/>
                  </a:gs>
                </a:gsLst>
                <a:lin ang="5400000" scaled="0"/>
              </a:gradFill>
              <a:ln w="12700" cap="flat">
                <a:noFill/>
                <a:miter lim="400000"/>
              </a:ln>
              <a:effectLst/>
            </c:spPr>
          </c:dPt>
          <c:dPt>
            <c:idx val="3"/>
            <c:explosion val="0"/>
            <c:spPr>
              <a:gradFill flip="none" rotWithShape="1">
                <a:gsLst>
                  <a:gs pos="0">
                    <a:srgbClr val="EF951A"/>
                  </a:gs>
                  <a:gs pos="100000">
                    <a:srgbClr val="DE6A10"/>
                  </a:gs>
                </a:gsLst>
                <a:lin ang="5400000" scaled="0"/>
              </a:gradFill>
              <a:ln w="12700" cap="flat">
                <a:noFill/>
                <a:miter lim="400000"/>
              </a:ln>
              <a:effectLst/>
            </c:spPr>
          </c:dPt>
          <c:dPt>
            <c:idx val="4"/>
            <c:explosion val="0"/>
            <c:spPr>
              <a:gradFill flip="none" rotWithShape="1">
                <a:gsLst>
                  <a:gs pos="0">
                    <a:srgbClr val="FB4912"/>
                  </a:gs>
                  <a:gs pos="100000">
                    <a:srgbClr val="C82506"/>
                  </a:gs>
                </a:gsLst>
                <a:lin ang="5400000" scaled="0"/>
              </a:gradFill>
              <a:ln w="12700" cap="flat">
                <a:noFill/>
                <a:miter lim="400000"/>
              </a:ln>
              <a:effectLst/>
            </c:spPr>
          </c:dPt>
          <c:dLbls>
            <c:dLbl>
              <c:idx val="0"/>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1"/>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2"/>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3"/>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dLbl>
              <c:idx val="4"/>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dLbl>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ヒラギノ角ゴ ProN W3"/>
                  </a:defRPr>
                </a:pPr>
                <a:r>
                  <a:rPr b="0" i="0" strike="noStrike" sz="2600" u="none">
                    <a:solidFill>
                      <a:srgbClr val="FFFFFF"/>
                    </a:solidFill>
                    <a:effectLst>
                      <a:outerShdw sx="100000" sy="100000" kx="0" ky="0" algn="b" rotWithShape="0" blurRad="0" dist="38100" dir="2700000">
                        <a:srgbClr val="000000"/>
                      </a:outerShdw>
                    </a:effectLst>
                    <a:latin typeface="ヒラギノ角ゴ ProN W3"/>
                  </a:rPr>
                  <a:t/>
                </a:r>
              </a:p>
            </c:txPr>
            <c:dLblPos val="ctr"/>
            <c:showLegendKey val="0"/>
            <c:showVal val="0"/>
            <c:showCatName val="0"/>
            <c:showSerName val="0"/>
            <c:showPercent val="1"/>
            <c:showBubbleSize val="0"/>
            <c:showLeaderLines val="0"/>
          </c:dLbls>
          <c:cat>
            <c:strRef>
              <c:f>Sheet1!$B$1:$F$1</c:f>
              <c:strCache>
                <c:ptCount val="5"/>
                <c:pt idx="0">
                  <c:v>運動疾患</c:v>
                </c:pt>
                <c:pt idx="1">
                  <c:v>老衰</c:v>
                </c:pt>
                <c:pt idx="2">
                  <c:v>脳卒中</c:v>
                </c:pt>
                <c:pt idx="3">
                  <c:v>認知症</c:v>
                </c:pt>
                <c:pt idx="4">
                  <c:v>その他</c:v>
                </c:pt>
              </c:strCache>
            </c:strRef>
          </c:cat>
          <c:val>
            <c:numRef>
              <c:f>Sheet1!$B$2:$F$2</c:f>
              <c:numCache>
                <c:ptCount val="5"/>
                <c:pt idx="0">
                  <c:v>20.000000</c:v>
                </c:pt>
                <c:pt idx="1">
                  <c:v>13.000000</c:v>
                </c:pt>
                <c:pt idx="2">
                  <c:v>22.000000</c:v>
                </c:pt>
                <c:pt idx="3">
                  <c:v>21.000000</c:v>
                </c:pt>
                <c:pt idx="4">
                  <c:v>24.000000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582253"/>
          <c:y val="0.0822435"/>
          <c:w val="0.543427"/>
          <c:h val="0.823013"/>
        </c:manualLayout>
      </c:layout>
      <c:barChart>
        <c:barDir val="bar"/>
        <c:grouping val="stacked"/>
        <c:varyColors val="0"/>
        <c:ser>
          <c:idx val="0"/>
          <c:order val="0"/>
          <c:tx>
            <c:strRef>
              <c:f>Sheet1!$A$2</c:f>
              <c:strCache>
                <c:pt idx="0">
                  <c:v>1感染症及び寄生虫症</c:v>
                </c:pt>
              </c:strCache>
            </c:strRef>
          </c:tx>
          <c:spPr>
            <a:solidFill>
              <a:srgbClr val="2E578C"/>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Sheet1!$B$2:$L$2</c:f>
              <c:numCache>
                <c:ptCount val="11"/>
                <c:pt idx="0">
                  <c:v>1.700000</c:v>
                </c:pt>
                <c:pt idx="1">
                  <c:v>3.600000</c:v>
                </c:pt>
                <c:pt idx="2">
                  <c:v>9.000000</c:v>
                </c:pt>
                <c:pt idx="3">
                  <c:v>13.500000</c:v>
                </c:pt>
                <c:pt idx="4">
                  <c:v>14.400000</c:v>
                </c:pt>
                <c:pt idx="5">
                  <c:v>12.600000</c:v>
                </c:pt>
                <c:pt idx="6">
                  <c:v>13.200000</c:v>
                </c:pt>
                <c:pt idx="7">
                  <c:v>8.600000</c:v>
                </c:pt>
                <c:pt idx="8">
                  <c:v>7.100000</c:v>
                </c:pt>
                <c:pt idx="9">
                  <c:v>6.900000</c:v>
                </c:pt>
                <c:pt idx="10">
                  <c:v>7.600000</c:v>
                </c:pt>
              </c:numCache>
            </c:numRef>
          </c:val>
        </c:ser>
        <c:ser>
          <c:idx val="1"/>
          <c:order val="1"/>
          <c:tx>
            <c:strRef>
              <c:f>Sheet1!$A$3</c:f>
              <c:strCache>
                <c:pt idx="0">
                  <c:v>2新生物(悪性+良性)</c:v>
                </c:pt>
              </c:strCache>
            </c:strRef>
          </c:tx>
          <c:spPr>
            <a:solidFill>
              <a:srgbClr val="5D9648"/>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Sheet1!$B$3:$L$3</c:f>
              <c:numCache>
                <c:ptCount val="11"/>
                <c:pt idx="0">
                  <c:v>3.300000</c:v>
                </c:pt>
                <c:pt idx="1">
                  <c:v>9.500000</c:v>
                </c:pt>
                <c:pt idx="2">
                  <c:v>20.600000</c:v>
                </c:pt>
                <c:pt idx="3">
                  <c:v>29.400000</c:v>
                </c:pt>
                <c:pt idx="4">
                  <c:v>30.800000</c:v>
                </c:pt>
                <c:pt idx="5">
                  <c:v>26.500000</c:v>
                </c:pt>
                <c:pt idx="6">
                  <c:v>27.500000</c:v>
                </c:pt>
                <c:pt idx="7">
                  <c:v>16.100000</c:v>
                </c:pt>
                <c:pt idx="8">
                  <c:v>13.300000</c:v>
                </c:pt>
                <c:pt idx="9">
                  <c:v>11.800000</c:v>
                </c:pt>
                <c:pt idx="10">
                  <c:v>10.600000</c:v>
                </c:pt>
              </c:numCache>
            </c:numRef>
          </c:val>
        </c:ser>
        <c:ser>
          <c:idx val="2"/>
          <c:order val="2"/>
          <c:tx>
            <c:strRef>
              <c:f>Sheet1!$A$4</c:f>
              <c:strCache>
                <c:pt idx="0">
                  <c:v>3血液、免疫機構障害</c:v>
                </c:pt>
              </c:strCache>
            </c:strRef>
          </c:tx>
          <c:spPr>
            <a:solidFill>
              <a:srgbClr val="E7A13D"/>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Sheet1!$B$4:$L$4</c:f>
              <c:numCache>
                <c:ptCount val="11"/>
                <c:pt idx="0">
                  <c:v>0.400000</c:v>
                </c:pt>
                <c:pt idx="1">
                  <c:v>0.800000</c:v>
                </c:pt>
                <c:pt idx="2">
                  <c:v>1.200000</c:v>
                </c:pt>
                <c:pt idx="3">
                  <c:v>1.700000</c:v>
                </c:pt>
                <c:pt idx="4">
                  <c:v>1.400000</c:v>
                </c:pt>
                <c:pt idx="5">
                  <c:v>1.100000</c:v>
                </c:pt>
                <c:pt idx="6">
                  <c:v>1.100000</c:v>
                </c:pt>
                <c:pt idx="7">
                  <c:v>0.900000</c:v>
                </c:pt>
                <c:pt idx="8">
                  <c:v>1.400000</c:v>
                </c:pt>
                <c:pt idx="9">
                  <c:v>2.000000</c:v>
                </c:pt>
                <c:pt idx="10">
                  <c:v>2.600000</c:v>
                </c:pt>
              </c:numCache>
            </c:numRef>
          </c:val>
        </c:ser>
        <c:ser>
          <c:idx val="3"/>
          <c:order val="3"/>
          <c:tx>
            <c:strRef>
              <c:f>Sheet1!$A$5</c:f>
              <c:strCache>
                <c:pt idx="0">
                  <c:v>4内分泌，代謝疾患</c:v>
                </c:pt>
              </c:strCache>
            </c:strRef>
          </c:tx>
          <c:spPr>
            <a:solidFill>
              <a:srgbClr val="BC2D30"/>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Sheet1!$B$5:$L$5</c:f>
              <c:numCache>
                <c:ptCount val="11"/>
                <c:pt idx="0">
                  <c:v>5.700000</c:v>
                </c:pt>
                <c:pt idx="1">
                  <c:v>16.400000</c:v>
                </c:pt>
                <c:pt idx="2">
                  <c:v>36.700000</c:v>
                </c:pt>
                <c:pt idx="3">
                  <c:v>56.000000</c:v>
                </c:pt>
                <c:pt idx="4">
                  <c:v>63.600000</c:v>
                </c:pt>
                <c:pt idx="5">
                  <c:v>58.900000</c:v>
                </c:pt>
                <c:pt idx="6">
                  <c:v>63.500000</c:v>
                </c:pt>
                <c:pt idx="7">
                  <c:v>34.400000</c:v>
                </c:pt>
                <c:pt idx="8">
                  <c:v>22.500000</c:v>
                </c:pt>
                <c:pt idx="9">
                  <c:v>16.500000</c:v>
                </c:pt>
                <c:pt idx="10">
                  <c:v>13.300000</c:v>
                </c:pt>
              </c:numCache>
            </c:numRef>
          </c:val>
        </c:ser>
        <c:ser>
          <c:idx val="4"/>
          <c:order val="4"/>
          <c:tx>
            <c:strRef>
              <c:f>Sheet1!$A$6</c:f>
              <c:strCache>
                <c:pt idx="0">
                  <c:v>5精神、行動障害</c:v>
                </c:pt>
              </c:strCache>
            </c:strRef>
          </c:tx>
          <c:spPr>
            <a:solidFill>
              <a:srgbClr val="6F3D79"/>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Sheet1!$B$6:$L$6</c:f>
              <c:numCache>
                <c:ptCount val="11"/>
                <c:pt idx="0">
                  <c:v>4.400000</c:v>
                </c:pt>
                <c:pt idx="1">
                  <c:v>6.400000</c:v>
                </c:pt>
                <c:pt idx="2">
                  <c:v>9.100000</c:v>
                </c:pt>
                <c:pt idx="3">
                  <c:v>11.800000</c:v>
                </c:pt>
                <c:pt idx="4">
                  <c:v>11.600000</c:v>
                </c:pt>
                <c:pt idx="5">
                  <c:v>13.000000</c:v>
                </c:pt>
                <c:pt idx="6">
                  <c:v>18.000000</c:v>
                </c:pt>
                <c:pt idx="7">
                  <c:v>16.300000</c:v>
                </c:pt>
                <c:pt idx="8">
                  <c:v>16.400000</c:v>
                </c:pt>
                <c:pt idx="9">
                  <c:v>18.800000</c:v>
                </c:pt>
                <c:pt idx="10">
                  <c:v>21.900000</c:v>
                </c:pt>
              </c:numCache>
            </c:numRef>
          </c:val>
        </c:ser>
        <c:ser>
          <c:idx val="5"/>
          <c:order val="5"/>
          <c:tx>
            <c:strRef>
              <c:f>Sheet1!$A$7</c:f>
              <c:strCache>
                <c:pt idx="0">
                  <c:v>6神経系疾患</c:v>
                </c:pt>
              </c:strCache>
            </c:strRef>
          </c:tx>
          <c:spPr>
            <a:solidFill>
              <a:srgbClr val="7D807F"/>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Sheet1!$B$7:$L$7</c:f>
              <c:numCache>
                <c:ptCount val="11"/>
                <c:pt idx="0">
                  <c:v>7.300000</c:v>
                </c:pt>
                <c:pt idx="1">
                  <c:v>12.200000</c:v>
                </c:pt>
                <c:pt idx="2">
                  <c:v>18.300000</c:v>
                </c:pt>
                <c:pt idx="3">
                  <c:v>19.600000</c:v>
                </c:pt>
                <c:pt idx="4">
                  <c:v>15.800000</c:v>
                </c:pt>
                <c:pt idx="5">
                  <c:v>12.200000</c:v>
                </c:pt>
                <c:pt idx="6">
                  <c:v>12.200000</c:v>
                </c:pt>
                <c:pt idx="7">
                  <c:v>8.100000</c:v>
                </c:pt>
                <c:pt idx="8">
                  <c:v>6.400000</c:v>
                </c:pt>
                <c:pt idx="9">
                  <c:v>6.600000</c:v>
                </c:pt>
                <c:pt idx="10">
                  <c:v>7.000000</c:v>
                </c:pt>
              </c:numCache>
            </c:numRef>
          </c:val>
        </c:ser>
        <c:ser>
          <c:idx val="6"/>
          <c:order val="6"/>
          <c:tx>
            <c:strRef>
              <c:f>Sheet1!$A$8</c:f>
              <c:strCache>
                <c:pt idx="0">
                  <c:v>7眼疾患</c:v>
                </c:pt>
              </c:strCache>
            </c:strRef>
          </c:tx>
          <c:spPr>
            <a:solidFill>
              <a:srgbClr val="41699B"/>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Sheet1!$B$8:$L$8</c:f>
              <c:numCache>
                <c:ptCount val="11"/>
                <c:pt idx="0">
                  <c:v>6.300000</c:v>
                </c:pt>
                <c:pt idx="1">
                  <c:v>16.000000</c:v>
                </c:pt>
                <c:pt idx="2">
                  <c:v>32.600000</c:v>
                </c:pt>
                <c:pt idx="3">
                  <c:v>42.900000</c:v>
                </c:pt>
                <c:pt idx="4">
                  <c:v>40.700000</c:v>
                </c:pt>
                <c:pt idx="5">
                  <c:v>29.000000</c:v>
                </c:pt>
                <c:pt idx="6">
                  <c:v>27.000000</c:v>
                </c:pt>
                <c:pt idx="7">
                  <c:v>13.800000</c:v>
                </c:pt>
                <c:pt idx="8">
                  <c:v>9.600000</c:v>
                </c:pt>
                <c:pt idx="9">
                  <c:v>7.700000</c:v>
                </c:pt>
                <c:pt idx="10">
                  <c:v>9.400000</c:v>
                </c:pt>
              </c:numCache>
            </c:numRef>
          </c:val>
        </c:ser>
        <c:ser>
          <c:idx val="7"/>
          <c:order val="7"/>
          <c:tx>
            <c:strRef>
              <c:f>Sheet1!$A$9</c:f>
              <c:strCache>
                <c:pt idx="0">
                  <c:v>8耳疾患</c:v>
                </c:pt>
              </c:strCache>
            </c:strRef>
          </c:tx>
          <c:spPr>
            <a:solidFill>
              <a:srgbClr val="6EA45A"/>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Sheet1!$B$9:$L$9</c:f>
              <c:numCache>
                <c:ptCount val="11"/>
                <c:pt idx="0">
                  <c:v>0.800000</c:v>
                </c:pt>
                <c:pt idx="1">
                  <c:v>4.200000</c:v>
                </c:pt>
                <c:pt idx="2">
                  <c:v>8.500000</c:v>
                </c:pt>
                <c:pt idx="3">
                  <c:v>11.200000</c:v>
                </c:pt>
                <c:pt idx="4">
                  <c:v>11.800000</c:v>
                </c:pt>
                <c:pt idx="5">
                  <c:v>9.600000</c:v>
                </c:pt>
                <c:pt idx="6">
                  <c:v>9.600000</c:v>
                </c:pt>
                <c:pt idx="7">
                  <c:v>5.500000</c:v>
                </c:pt>
                <c:pt idx="8">
                  <c:v>3.700000</c:v>
                </c:pt>
                <c:pt idx="9">
                  <c:v>2.800000</c:v>
                </c:pt>
                <c:pt idx="10">
                  <c:v>4.100000</c:v>
                </c:pt>
              </c:numCache>
            </c:numRef>
          </c:val>
        </c:ser>
        <c:ser>
          <c:idx val="8"/>
          <c:order val="8"/>
          <c:tx>
            <c:strRef>
              <c:f>Sheet1!$A$10</c:f>
              <c:strCache>
                <c:pt idx="0">
                  <c:v>9循環器系疾患(脳、心等)</c:v>
                </c:pt>
              </c:strCache>
            </c:strRef>
          </c:tx>
          <c:spPr>
            <a:solidFill>
              <a:srgbClr val="EAAD55"/>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Sheet1!$B$10:$L$10</c:f>
              <c:numCache>
                <c:ptCount val="11"/>
                <c:pt idx="0">
                  <c:v>46.000000</c:v>
                </c:pt>
                <c:pt idx="1">
                  <c:v>84.800000</c:v>
                </c:pt>
                <c:pt idx="2">
                  <c:v>137.900000</c:v>
                </c:pt>
                <c:pt idx="3">
                  <c:v>164.600000</c:v>
                </c:pt>
                <c:pt idx="4">
                  <c:v>146.400000</c:v>
                </c:pt>
                <c:pt idx="5">
                  <c:v>117.900000</c:v>
                </c:pt>
                <c:pt idx="6">
                  <c:v>109.000000</c:v>
                </c:pt>
                <c:pt idx="7">
                  <c:v>57.400000</c:v>
                </c:pt>
                <c:pt idx="8">
                  <c:v>32.300000</c:v>
                </c:pt>
                <c:pt idx="9">
                  <c:v>19.000000</c:v>
                </c:pt>
                <c:pt idx="10">
                  <c:v>11.500000</c:v>
                </c:pt>
              </c:numCache>
            </c:numRef>
          </c:val>
        </c:ser>
        <c:ser>
          <c:idx val="9"/>
          <c:order val="9"/>
          <c:tx>
            <c:strRef>
              <c:f>Sheet1!$A$11</c:f>
              <c:strCache>
                <c:pt idx="0">
                  <c:v>10呼吸器系疾患</c:v>
                </c:pt>
              </c:strCache>
            </c:strRef>
          </c:tx>
          <c:spPr>
            <a:solidFill>
              <a:srgbClr val="009193"/>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Sheet1!$B$11:$L$11</c:f>
              <c:numCache>
                <c:ptCount val="11"/>
                <c:pt idx="0">
                  <c:v>5.700000</c:v>
                </c:pt>
                <c:pt idx="1">
                  <c:v>10.800000</c:v>
                </c:pt>
                <c:pt idx="2">
                  <c:v>22.600000</c:v>
                </c:pt>
                <c:pt idx="3">
                  <c:v>30.500000</c:v>
                </c:pt>
                <c:pt idx="4">
                  <c:v>32.700000</c:v>
                </c:pt>
                <c:pt idx="5">
                  <c:v>28.000000</c:v>
                </c:pt>
                <c:pt idx="6">
                  <c:v>30.900000</c:v>
                </c:pt>
                <c:pt idx="7">
                  <c:v>22.200000</c:v>
                </c:pt>
                <c:pt idx="8">
                  <c:v>20.400000</c:v>
                </c:pt>
                <c:pt idx="9">
                  <c:v>23.200000</c:v>
                </c:pt>
                <c:pt idx="10">
                  <c:v>30.500000</c:v>
                </c:pt>
              </c:numCache>
            </c:numRef>
          </c:val>
        </c:ser>
        <c:ser>
          <c:idx val="10"/>
          <c:order val="10"/>
          <c:tx>
            <c:strRef>
              <c:f>Sheet1!$A$12</c:f>
              <c:strCache>
                <c:pt idx="0">
                  <c:v>11消化器系疾患</c:v>
                </c:pt>
              </c:strCache>
            </c:strRef>
          </c:tx>
          <c:spPr>
            <a:solidFill>
              <a:srgbClr val="814F8B"/>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Sheet1!$B$12:$L$12</c:f>
              <c:numCache>
                <c:ptCount val="11"/>
                <c:pt idx="0">
                  <c:v>9.700000</c:v>
                </c:pt>
                <c:pt idx="1">
                  <c:v>24.600000</c:v>
                </c:pt>
                <c:pt idx="2">
                  <c:v>58.100000</c:v>
                </c:pt>
                <c:pt idx="3">
                  <c:v>102.600000</c:v>
                </c:pt>
                <c:pt idx="4">
                  <c:v>126.100000</c:v>
                </c:pt>
                <c:pt idx="5">
                  <c:v>128.800000</c:v>
                </c:pt>
                <c:pt idx="6">
                  <c:v>148.800000</c:v>
                </c:pt>
                <c:pt idx="7">
                  <c:v>106.300000</c:v>
                </c:pt>
                <c:pt idx="8">
                  <c:v>86.500000</c:v>
                </c:pt>
                <c:pt idx="9">
                  <c:v>78.200000</c:v>
                </c:pt>
                <c:pt idx="10">
                  <c:v>80.600000</c:v>
                </c:pt>
              </c:numCache>
            </c:numRef>
          </c:val>
        </c:ser>
        <c:ser>
          <c:idx val="11"/>
          <c:order val="11"/>
          <c:tx>
            <c:strRef>
              <c:f>Sheet1!$A$13</c:f>
              <c:strCache>
                <c:pt idx="0">
                  <c:v>12皮膚疾患</c:v>
                </c:pt>
              </c:strCache>
            </c:strRef>
          </c:tx>
          <c:spPr>
            <a:solidFill>
              <a:srgbClr val="8E9190"/>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Sheet1!$B$13:$L$13</c:f>
              <c:numCache>
                <c:ptCount val="11"/>
                <c:pt idx="0">
                  <c:v>3.700000</c:v>
                </c:pt>
                <c:pt idx="1">
                  <c:v>7.200000</c:v>
                </c:pt>
                <c:pt idx="2">
                  <c:v>11.200000</c:v>
                </c:pt>
                <c:pt idx="3">
                  <c:v>17.100000</c:v>
                </c:pt>
                <c:pt idx="4">
                  <c:v>18.100000</c:v>
                </c:pt>
                <c:pt idx="5">
                  <c:v>15.500000</c:v>
                </c:pt>
                <c:pt idx="6">
                  <c:v>19.000000</c:v>
                </c:pt>
                <c:pt idx="7">
                  <c:v>13.200000</c:v>
                </c:pt>
                <c:pt idx="8">
                  <c:v>12.500000</c:v>
                </c:pt>
                <c:pt idx="9">
                  <c:v>12.100000</c:v>
                </c:pt>
                <c:pt idx="10">
                  <c:v>13.600000</c:v>
                </c:pt>
              </c:numCache>
            </c:numRef>
          </c:val>
        </c:ser>
        <c:ser>
          <c:idx val="12"/>
          <c:order val="12"/>
          <c:tx>
            <c:strRef>
              <c:f>Sheet1!$A$14</c:f>
              <c:strCache>
                <c:pt idx="0">
                  <c:v>13筋骨格系、結合組織疾患</c:v>
                </c:pt>
              </c:strCache>
            </c:strRef>
          </c:tx>
          <c:spPr>
            <a:solidFill>
              <a:srgbClr val="FF2600"/>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Sheet1!$B$14:$L$14</c:f>
              <c:numCache>
                <c:ptCount val="11"/>
                <c:pt idx="0">
                  <c:v>18.800000</c:v>
                </c:pt>
                <c:pt idx="1">
                  <c:v>62.200000</c:v>
                </c:pt>
                <c:pt idx="2">
                  <c:v>134.200000</c:v>
                </c:pt>
                <c:pt idx="3">
                  <c:v>181.300000</c:v>
                </c:pt>
                <c:pt idx="4">
                  <c:v>170.200000</c:v>
                </c:pt>
                <c:pt idx="5">
                  <c:v>108.600000</c:v>
                </c:pt>
                <c:pt idx="6">
                  <c:v>101.800000</c:v>
                </c:pt>
                <c:pt idx="7">
                  <c:v>56.300000</c:v>
                </c:pt>
                <c:pt idx="8">
                  <c:v>43.000000</c:v>
                </c:pt>
                <c:pt idx="9">
                  <c:v>33.500000</c:v>
                </c:pt>
                <c:pt idx="10">
                  <c:v>25.500000</c:v>
                </c:pt>
              </c:numCache>
            </c:numRef>
          </c:val>
        </c:ser>
        <c:ser>
          <c:idx val="13"/>
          <c:order val="13"/>
          <c:tx>
            <c:strRef>
              <c:f>Sheet1!$A$15</c:f>
              <c:strCache>
                <c:pt idx="0">
                  <c:v>14腎尿路生殖器系疾患</c:v>
                </c:pt>
              </c:strCache>
            </c:strRef>
          </c:tx>
          <c:spPr>
            <a:solidFill>
              <a:srgbClr val="80B26E"/>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Sheet1!$B$15:$L$15</c:f>
              <c:numCache>
                <c:ptCount val="11"/>
                <c:pt idx="0">
                  <c:v>3.900000</c:v>
                </c:pt>
                <c:pt idx="1">
                  <c:v>10.200000</c:v>
                </c:pt>
                <c:pt idx="2">
                  <c:v>20.700000</c:v>
                </c:pt>
                <c:pt idx="3">
                  <c:v>29.000000</c:v>
                </c:pt>
                <c:pt idx="4">
                  <c:v>30.900000</c:v>
                </c:pt>
                <c:pt idx="5">
                  <c:v>27.600000</c:v>
                </c:pt>
                <c:pt idx="6">
                  <c:v>29.600000</c:v>
                </c:pt>
                <c:pt idx="7">
                  <c:v>20.300000</c:v>
                </c:pt>
                <c:pt idx="8">
                  <c:v>16.000000</c:v>
                </c:pt>
                <c:pt idx="9">
                  <c:v>14.600000</c:v>
                </c:pt>
                <c:pt idx="10">
                  <c:v>15.000000</c:v>
                </c:pt>
              </c:numCache>
            </c:numRef>
          </c:val>
        </c:ser>
        <c:ser>
          <c:idx val="14"/>
          <c:order val="14"/>
          <c:tx>
            <c:strRef>
              <c:f>Sheet1!$A$16</c:f>
              <c:strCache>
                <c:pt idx="0">
                  <c:v>18他に分類されないもの</c:v>
                </c:pt>
              </c:strCache>
            </c:strRef>
          </c:tx>
          <c:spPr>
            <a:solidFill>
              <a:srgbClr val="EEB96D"/>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Sheet1!$B$16:$L$16</c:f>
              <c:numCache>
                <c:ptCount val="11"/>
                <c:pt idx="0">
                  <c:v>1.500000</c:v>
                </c:pt>
                <c:pt idx="1">
                  <c:v>3.200000</c:v>
                </c:pt>
                <c:pt idx="2">
                  <c:v>6.200000</c:v>
                </c:pt>
                <c:pt idx="3">
                  <c:v>8.500000</c:v>
                </c:pt>
                <c:pt idx="4">
                  <c:v>9.100000</c:v>
                </c:pt>
                <c:pt idx="5">
                  <c:v>6.900000</c:v>
                </c:pt>
                <c:pt idx="6">
                  <c:v>8.400000</c:v>
                </c:pt>
                <c:pt idx="7">
                  <c:v>4.900000</c:v>
                </c:pt>
                <c:pt idx="8">
                  <c:v>4.200000</c:v>
                </c:pt>
                <c:pt idx="9">
                  <c:v>3.600000</c:v>
                </c:pt>
                <c:pt idx="10">
                  <c:v>4.200000</c:v>
                </c:pt>
              </c:numCache>
            </c:numRef>
          </c:val>
        </c:ser>
        <c:ser>
          <c:idx val="15"/>
          <c:order val="15"/>
          <c:tx>
            <c:strRef>
              <c:f>Sheet1!$A$17</c:f>
              <c:strCache>
                <c:pt idx="0">
                  <c:v>19-1骨折</c:v>
                </c:pt>
              </c:strCache>
            </c:strRef>
          </c:tx>
          <c:spPr>
            <a:solidFill>
              <a:srgbClr val="73FDFF"/>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Sheet1!$B$17:$L$17</c:f>
              <c:numCache>
                <c:ptCount val="11"/>
                <c:pt idx="0">
                  <c:v>2.700000</c:v>
                </c:pt>
                <c:pt idx="1">
                  <c:v>5.500000</c:v>
                </c:pt>
                <c:pt idx="2">
                  <c:v>8.400000</c:v>
                </c:pt>
                <c:pt idx="3">
                  <c:v>11.200000</c:v>
                </c:pt>
                <c:pt idx="4">
                  <c:v>9.200000</c:v>
                </c:pt>
                <c:pt idx="5">
                  <c:v>7.800000</c:v>
                </c:pt>
                <c:pt idx="6">
                  <c:v>8.900000</c:v>
                </c:pt>
                <c:pt idx="7">
                  <c:v>6.100000</c:v>
                </c:pt>
                <c:pt idx="8">
                  <c:v>4.400000</c:v>
                </c:pt>
                <c:pt idx="9">
                  <c:v>3.600000</c:v>
                </c:pt>
                <c:pt idx="10">
                  <c:v>3.700000</c:v>
                </c:pt>
              </c:numCache>
            </c:numRef>
          </c:val>
        </c:ser>
        <c:ser>
          <c:idx val="16"/>
          <c:order val="16"/>
          <c:tx>
            <c:strRef>
              <c:f>Sheet1!$A$18</c:f>
              <c:strCache>
                <c:pt idx="0">
                  <c:v>19-2骨折以外の損傷その他</c:v>
                </c:pt>
              </c:strCache>
            </c:strRef>
          </c:tx>
          <c:spPr>
            <a:solidFill>
              <a:srgbClr val="0096FF"/>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Sheet1!$B$18:$L$18</c:f>
              <c:numCache>
                <c:ptCount val="11"/>
                <c:pt idx="0">
                  <c:v>2.000000</c:v>
                </c:pt>
                <c:pt idx="1">
                  <c:v>3.500000</c:v>
                </c:pt>
                <c:pt idx="2">
                  <c:v>7.400000</c:v>
                </c:pt>
                <c:pt idx="3">
                  <c:v>11.500000</c:v>
                </c:pt>
                <c:pt idx="4">
                  <c:v>13.800000</c:v>
                </c:pt>
                <c:pt idx="5">
                  <c:v>13.100000</c:v>
                </c:pt>
                <c:pt idx="6">
                  <c:v>18.000000</c:v>
                </c:pt>
                <c:pt idx="7">
                  <c:v>13.500000</c:v>
                </c:pt>
                <c:pt idx="8">
                  <c:v>13.100000</c:v>
                </c:pt>
                <c:pt idx="9">
                  <c:v>13.000000</c:v>
                </c:pt>
                <c:pt idx="10">
                  <c:v>15.700000</c:v>
                </c:pt>
              </c:numCache>
            </c:numRef>
          </c:val>
        </c:ser>
        <c:ser>
          <c:idx val="17"/>
          <c:order val="17"/>
          <c:tx>
            <c:strRef>
              <c:f>Sheet1!$A$19</c:f>
              <c:strCache>
                <c:pt idx="0">
                  <c:v>21その他保健サービス</c:v>
                </c:pt>
              </c:strCache>
            </c:strRef>
          </c:tx>
          <c:spPr>
            <a:solidFill>
              <a:srgbClr val="9FA2A1"/>
            </a:solidFill>
            <a:ln w="12700" cap="flat">
              <a:noFill/>
              <a:miter lim="400000"/>
            </a:ln>
            <a:effectLst>
              <a:outerShdw sx="100000" sy="100000" kx="0" ky="0" algn="tl" rotWithShape="1" blurRad="50800" dist="25400" dir="5400000">
                <a:srgbClr val="353535">
                  <a:alpha val="50000"/>
                </a:srgbClr>
              </a:outerShdw>
            </a:effectLst>
          </c:spPr>
          <c:invertIfNegative val="0"/>
          <c:dLbls>
            <c:numFmt formatCode="#,##0" sourceLinked="0"/>
            <c:txPr>
              <a:bodyPr/>
              <a:lstStyle/>
              <a:p>
                <a:pPr lvl="0">
                  <a:defRPr b="0" i="0" strike="noStrike" sz="2800" u="none">
                    <a:solidFill>
                      <a:srgbClr val="FFFFFF"/>
                    </a:solidFill>
                    <a:effectLst>
                      <a:outerShdw sx="100000" sy="100000" kx="0" ky="0" algn="b" rotWithShape="0" blurRad="0" dist="38100" dir="2700000">
                        <a:srgbClr val="000000"/>
                      </a:outerShdw>
                    </a:effectLst>
                    <a:latin typeface="ヒラギノ角ゴ ProN W3"/>
                  </a:defRPr>
                </a:pPr>
                <a:r>
                  <a:rPr b="0" i="0" strike="noStrike" sz="2800" u="none">
                    <a:solidFill>
                      <a:srgbClr val="FFFFFF"/>
                    </a:solidFill>
                    <a:effectLst>
                      <a:outerShdw sx="100000" sy="100000" kx="0" ky="0" algn="b" rotWithShape="0" blurRad="0" dist="38100" dir="2700000">
                        <a:srgbClr val="000000"/>
                      </a:outerShdw>
                    </a:effectLst>
                    <a:latin typeface="ヒラギノ角ゴ ProN W3"/>
                  </a:rPr>
                  <a:t/>
                </a:r>
              </a:p>
            </c:txPr>
            <c:dLblPos val="inEnd"/>
            <c:showLegendKey val="0"/>
            <c:showVal val="0"/>
            <c:showCatName val="0"/>
            <c:showSerName val="0"/>
            <c:showPercent val="0"/>
            <c:showBubbleSize val="0"/>
            <c:showLeaderLines val="0"/>
          </c:dLbls>
          <c:cat>
            <c:strRef>
              <c:f>Sheet1!$B$1:$L$1</c:f>
              <c:strCache>
                <c:ptCount val="11"/>
                <c:pt idx="0">
                  <c:v>90-</c:v>
                </c:pt>
                <c:pt idx="1">
                  <c:v>85-</c:v>
                </c:pt>
                <c:pt idx="2">
                  <c:v>80-</c:v>
                </c:pt>
                <c:pt idx="3">
                  <c:v>75-</c:v>
                </c:pt>
                <c:pt idx="4">
                  <c:v>70-</c:v>
                </c:pt>
                <c:pt idx="5">
                  <c:v>65-</c:v>
                </c:pt>
                <c:pt idx="6">
                  <c:v>60-</c:v>
                </c:pt>
                <c:pt idx="7">
                  <c:v>55-</c:v>
                </c:pt>
                <c:pt idx="8">
                  <c:v>50-</c:v>
                </c:pt>
                <c:pt idx="9">
                  <c:v>45-</c:v>
                </c:pt>
                <c:pt idx="10">
                  <c:v>40-</c:v>
                </c:pt>
              </c:strCache>
            </c:strRef>
          </c:cat>
          <c:val>
            <c:numRef>
              <c:f>Sheet1!$B$19:$L$19</c:f>
              <c:numCache>
                <c:ptCount val="11"/>
                <c:pt idx="0">
                  <c:v>7.600000</c:v>
                </c:pt>
                <c:pt idx="1">
                  <c:v>21.700000</c:v>
                </c:pt>
                <c:pt idx="2">
                  <c:v>47.900000</c:v>
                </c:pt>
                <c:pt idx="3">
                  <c:v>61.500000</c:v>
                </c:pt>
                <c:pt idx="4">
                  <c:v>72.500000</c:v>
                </c:pt>
                <c:pt idx="5">
                  <c:v>62.700000</c:v>
                </c:pt>
                <c:pt idx="6">
                  <c:v>61.200000</c:v>
                </c:pt>
                <c:pt idx="7">
                  <c:v>37.500000</c:v>
                </c:pt>
                <c:pt idx="8">
                  <c:v>29.900000</c:v>
                </c:pt>
                <c:pt idx="9">
                  <c:v>27.300000</c:v>
                </c:pt>
                <c:pt idx="10">
                  <c:v>33.700000</c:v>
                </c:pt>
              </c:numCache>
            </c:numRef>
          </c:val>
        </c:ser>
        <c:gapWidth val="40"/>
        <c:overlap val="100"/>
        <c:axId val="0"/>
        <c:axId val="1"/>
      </c:barChart>
      <c:catAx>
        <c:axId val="0"/>
        <c:scaling>
          <c:orientation val="maxMin"/>
        </c:scaling>
        <c:delete val="0"/>
        <c:axPos val="l"/>
        <c:numFmt formatCode="General" sourceLinked="0"/>
        <c:majorTickMark val="none"/>
        <c:minorTickMark val="none"/>
        <c:tickLblPos val="nextTo"/>
        <c:spPr>
          <a:ln w="12700" cap="flat">
            <a:solidFill>
              <a:srgbClr val="8A8B89"/>
            </a:solidFill>
            <a:prstDash val="solid"/>
            <a:miter lim="400000"/>
          </a:ln>
        </c:spPr>
        <c:txPr>
          <a:bodyPr rot="0"/>
          <a:lstStyle/>
          <a:p>
            <a:pPr lvl="0">
              <a:defRPr b="0" i="0" strike="noStrike" sz="2400" u="none">
                <a:solidFill>
                  <a:srgbClr val="FFFFFF"/>
                </a:solidFill>
                <a:effectLst/>
                <a:latin typeface="ヒラギノ角ゴ ProN W3"/>
              </a:defRPr>
            </a:pPr>
          </a:p>
        </c:txPr>
        <c:crossAx val="1"/>
        <c:crosses val="autoZero"/>
        <c:auto val="1"/>
        <c:lblAlgn val="ctr"/>
        <c:noMultiLvlLbl val="1"/>
      </c:catAx>
      <c:valAx>
        <c:axId val="1"/>
        <c:scaling>
          <c:orientation val="minMax"/>
        </c:scaling>
        <c:delete val="0"/>
        <c:axPos val="b"/>
        <c:majorGridlines>
          <c:spPr>
            <a:ln w="12700" cap="flat">
              <a:solidFill>
                <a:srgbClr val="929292"/>
              </a:solidFill>
              <a:prstDash val="solid"/>
              <a:miter lim="400000"/>
            </a:ln>
          </c:spPr>
        </c:majorGridlines>
        <c:numFmt formatCode="General" sourceLinked="0"/>
        <c:majorTickMark val="none"/>
        <c:minorTickMark val="none"/>
        <c:tickLblPos val="high"/>
        <c:spPr>
          <a:ln w="12700" cap="flat">
            <a:noFill/>
            <a:prstDash val="solid"/>
            <a:miter lim="400000"/>
          </a:ln>
        </c:spPr>
        <c:txPr>
          <a:bodyPr rot="0"/>
          <a:lstStyle/>
          <a:p>
            <a:pPr lvl="0">
              <a:defRPr b="0" i="0" strike="noStrike" sz="2400" u="none">
                <a:solidFill>
                  <a:srgbClr val="FFFFFF"/>
                </a:solidFill>
                <a:effectLst/>
                <a:latin typeface="ヒラギノ角ゴ ProN W3"/>
              </a:defRPr>
            </a:pPr>
          </a:p>
        </c:txPr>
        <c:crossAx val="0"/>
        <c:crosses val="autoZero"/>
        <c:crossBetween val="between"/>
        <c:majorUnit val="225"/>
        <c:minorUnit val="112.5"/>
      </c:valAx>
      <c:spPr>
        <a:noFill/>
        <a:ln w="12700" cap="flat">
          <a:noFill/>
          <a:miter lim="400000"/>
        </a:ln>
        <a:effectLst/>
      </c:spPr>
    </c:plotArea>
    <c:legend>
      <c:legendPos val="r"/>
      <c:layout>
        <c:manualLayout>
          <c:xMode val="edge"/>
          <c:yMode val="edge"/>
          <c:x val="0.62521"/>
          <c:y val="0.005"/>
          <c:w val="0.37479"/>
          <c:h val="1.0125"/>
        </c:manualLayout>
      </c:layout>
      <c:overlay val="1"/>
      <c:spPr>
        <a:noFill/>
        <a:ln w="12700" cap="flat">
          <a:noFill/>
          <a:miter lim="400000"/>
        </a:ln>
        <a:effectLst/>
      </c:spPr>
      <c:txPr>
        <a:bodyPr/>
        <a:lstStyle/>
        <a:p>
          <a:pPr lvl="0">
            <a:defRPr b="0" i="0" strike="noStrike" sz="2500" u="none">
              <a:solidFill>
                <a:srgbClr val="FFFFFF"/>
              </a:solidFill>
              <a:effectLst/>
              <a:latin typeface="ヒラギノ角ゴ ProN W3"/>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lvl="0"/>
          </a:p>
        </p:txBody>
      </p:sp>
      <p:sp>
        <p:nvSpPr>
          <p:cNvPr id="43" name="Shape 4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sldImg"/>
          </p:nvPr>
        </p:nvSpPr>
        <p:spPr>
          <a:prstGeom prst="rect">
            <a:avLst/>
          </a:prstGeom>
        </p:spPr>
        <p:txBody>
          <a:bodyPr/>
          <a:lstStyle/>
          <a:p>
            <a:pPr lvl="0"/>
          </a:p>
        </p:txBody>
      </p:sp>
      <p:sp>
        <p:nvSpPr>
          <p:cNvPr id="49" name="Shape 49"/>
          <p:cNvSpPr/>
          <p:nvPr>
            <p:ph type="body" sz="quarter" idx="1"/>
          </p:nvPr>
        </p:nvSpPr>
        <p:spPr>
          <a:prstGeom prst="rect">
            <a:avLst/>
          </a:prstGeom>
        </p:spPr>
        <p:txBody>
          <a:bodyPr/>
          <a:lstStyle/>
          <a:p>
            <a:pPr lvl="0">
              <a:defRPr sz="1800"/>
            </a:pPr>
            <a:r>
              <a:rPr sz="2200"/>
              <a:t>超高齢社会における健康寿命の延伸は国民全ての願いである。</a:t>
            </a:r>
            <a:endParaRPr sz="2200"/>
          </a:p>
          <a:p>
            <a:pPr lvl="0">
              <a:defRPr sz="1800"/>
            </a:pPr>
            <a:r>
              <a:rPr sz="2200"/>
              <a:t>その中で、「ロコモ」とその対策がどういう意義を持つのかを説明する。</a:t>
            </a:r>
            <a:endParaRPr sz="2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lvl="0"/>
          </a:p>
        </p:txBody>
      </p:sp>
      <p:sp>
        <p:nvSpPr>
          <p:cNvPr id="156" name="Shape 156"/>
          <p:cNvSpPr/>
          <p:nvPr>
            <p:ph type="body" sz="quarter" idx="1"/>
          </p:nvPr>
        </p:nvSpPr>
        <p:spPr>
          <a:prstGeom prst="rect">
            <a:avLst/>
          </a:prstGeom>
        </p:spPr>
        <p:txBody>
          <a:bodyPr/>
          <a:lstStyle/>
          <a:p>
            <a:pPr lvl="0">
              <a:defRPr sz="1800"/>
            </a:pPr>
            <a:r>
              <a:rPr sz="2200"/>
              <a:t>さらに外来患者数（在宅）に限れば、そのその傾向がはっきりし、60歳以上では生活習慣病全体をも凌駕していることがわかる。</a:t>
            </a:r>
            <a:endParaRPr sz="2200"/>
          </a:p>
          <a:p>
            <a:pPr lvl="0">
              <a:defRPr sz="1800"/>
            </a:pPr>
            <a:endParaRPr sz="2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lvl="0"/>
          </a:p>
        </p:txBody>
      </p:sp>
      <p:sp>
        <p:nvSpPr>
          <p:cNvPr id="162" name="Shape 162"/>
          <p:cNvSpPr/>
          <p:nvPr>
            <p:ph type="body" sz="quarter" idx="1"/>
          </p:nvPr>
        </p:nvSpPr>
        <p:spPr>
          <a:prstGeom prst="rect">
            <a:avLst/>
          </a:prstGeom>
        </p:spPr>
        <p:txBody>
          <a:bodyPr/>
          <a:lstStyle/>
          <a:p>
            <a:pPr lvl="0">
              <a:defRPr sz="1800"/>
            </a:pPr>
            <a:r>
              <a:rPr sz="2200"/>
              <a:t>さて、ここまで、超高齢社会の中での運動器疾患の意義・重要性をご理解いただいたとして、今後どう対応していったらいいのだろうか。</a:t>
            </a:r>
            <a:endParaRPr sz="2200"/>
          </a:p>
          <a:p>
            <a:pPr lvl="0">
              <a:defRPr sz="1800"/>
            </a:pPr>
            <a:endParaRPr sz="2200"/>
          </a:p>
          <a:p>
            <a:pPr lvl="0">
              <a:defRPr sz="1800"/>
            </a:pPr>
            <a:r>
              <a:rPr sz="2200"/>
              <a:t>そこで我々は、今、ロコモティブシンドロームという概念を提唱し、その対策を行うことが健康寿命延伸の鍵だと考えているのである。</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lvl="0"/>
          </a:p>
        </p:txBody>
      </p:sp>
      <p:sp>
        <p:nvSpPr>
          <p:cNvPr id="178" name="Shape 178"/>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高齢化による運動器の変化について簡単に説明する。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筋力低下は、50才頃から始まり、60才から急激に低下する。年齢とともに衰えやすい筋肉は、特に体幹と下肢である。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また、「つまづき易くなる。」 のは「バランス能力」の低下によるものである。すなわち「足が上がらない。」のではなく、体の不安定感により無意識に足を上げない「すり足」になってしまっているのである。</a:t>
            </a: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lvl="0"/>
          </a:p>
        </p:txBody>
      </p:sp>
      <p:sp>
        <p:nvSpPr>
          <p:cNvPr id="210" name="Shape 210"/>
          <p:cNvSpPr/>
          <p:nvPr>
            <p:ph type="body" sz="quarter" idx="1"/>
          </p:nvPr>
        </p:nvSpPr>
        <p:spPr>
          <a:prstGeom prst="rect">
            <a:avLst/>
          </a:prstGeom>
        </p:spPr>
        <p:txBody>
          <a:bodyPr/>
          <a:lstStyle/>
          <a:p>
            <a:pPr lvl="0">
              <a:defRPr sz="1800"/>
            </a:pPr>
            <a:r>
              <a:rPr sz="2200"/>
              <a:t>今申し上げたことをまとめると、スライドの通りである。</a:t>
            </a:r>
            <a:endParaRPr sz="2200"/>
          </a:p>
          <a:p>
            <a:pPr lvl="0">
              <a:defRPr sz="1800"/>
            </a:pPr>
            <a:r>
              <a:rPr sz="2200"/>
              <a:t>繰り返しになるが高齢化により、筋力の衰えとともに平衡機能が低下し、とりわけ起立や歩行が困難になる。 </a:t>
            </a:r>
            <a:br>
              <a:rPr sz="2200"/>
            </a:br>
            <a:r>
              <a:rPr sz="2200"/>
              <a:t>それらの状態は、既存の疾患として診断できる場合もあるが、通常は、高齢化に伴って各種の運動の機能の一部または全部が低下した状態と考えるのが適当である。 </a:t>
            </a:r>
            <a:br>
              <a:rPr sz="2200"/>
            </a:br>
            <a:r>
              <a:rPr sz="2200"/>
              <a:t>これらを総称して、我々は「運動器の障害により歩行・立ち座りなどの移動機能の低下をきたした状態」とし、ロコモティブ・シンドローム（ロコモ）という概念で捉えて、その対応を考えるべきとしている。 </a:t>
            </a:r>
            <a:endParaRPr sz="2200"/>
          </a:p>
          <a:p>
            <a:pPr lvl="0">
              <a:defRPr sz="1800"/>
            </a:pPr>
            <a:endParaRPr sz="2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lvl="0"/>
          </a:p>
        </p:txBody>
      </p:sp>
      <p:sp>
        <p:nvSpPr>
          <p:cNvPr id="216" name="Shape 216"/>
          <p:cNvSpPr/>
          <p:nvPr>
            <p:ph type="body" sz="quarter" idx="1"/>
          </p:nvPr>
        </p:nvSpPr>
        <p:spPr>
          <a:prstGeom prst="rect">
            <a:avLst/>
          </a:prstGeom>
        </p:spPr>
        <p:txBody>
          <a:bodyPr/>
          <a:lstStyle/>
          <a:p>
            <a:pPr lvl="0">
              <a:defRPr sz="1800"/>
            </a:pPr>
            <a:r>
              <a:rPr sz="2200"/>
              <a:t>ロコモティブ・シンドローム（ロコモ）という概念についてはおおよそ理解いただけたものと思う。そこで、次にその具体的な対応について述べる。 </a:t>
            </a:r>
            <a:endParaRPr sz="2200"/>
          </a:p>
          <a:p>
            <a:pPr lvl="0">
              <a:defRPr sz="1800"/>
            </a:pPr>
            <a:endParaRPr sz="2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lvl="0"/>
          </a:p>
        </p:txBody>
      </p:sp>
      <p:sp>
        <p:nvSpPr>
          <p:cNvPr id="226" name="Shape 226"/>
          <p:cNvSpPr/>
          <p:nvPr>
            <p:ph type="body" sz="quarter" idx="1"/>
          </p:nvPr>
        </p:nvSpPr>
        <p:spPr>
          <a:prstGeom prst="rect">
            <a:avLst/>
          </a:prstGeom>
        </p:spPr>
        <p:txBody>
          <a:bodyPr/>
          <a:lstStyle/>
          <a:p>
            <a:pPr lvl="0">
              <a:defRPr sz="1800"/>
            </a:pPr>
            <a:r>
              <a:rPr sz="2200"/>
              <a:t>これまで述べたように、「要支援」の約30～40％は、運動器疾患（関節疾患、骨折・転倒、廃用症候群）である。健康寿命の延伸のためには、同時に要支援未満すなわち「ロコモ予備群」への対策も重要になってくる</a:t>
            </a:r>
            <a:endParaRPr sz="2200"/>
          </a:p>
          <a:p>
            <a:pPr lvl="0">
              <a:defRPr sz="1800"/>
            </a:pPr>
            <a:r>
              <a:rPr sz="2200"/>
              <a:t>そのポイントを書いたのがこのスライドである。</a:t>
            </a:r>
            <a:endParaRPr sz="2200"/>
          </a:p>
          <a:p>
            <a:pPr lvl="0">
              <a:defRPr sz="1800"/>
            </a:pPr>
            <a:r>
              <a:rPr sz="2200"/>
              <a:t>実はこれまでも、必要な対応は取ってきたのである。このスライドの中の2.「折れにくい骨」を念頭に、疾患や状態で言えば「骨粗しょう症」に重点を置いて対応してきた。具体的には検診とその結果に基づく治療薬の与薬である。 </a:t>
            </a:r>
            <a:br>
              <a:rPr sz="2200"/>
            </a:br>
            <a:r>
              <a:rPr sz="2200"/>
              <a:t>超高齢社会においては、この「折れにくい骨」に加えて1.「転びにくい体」、さらには3.「折れてもまた歩ける体」を作ることが重要である。 </a:t>
            </a:r>
            <a:br>
              <a:rPr sz="2200"/>
            </a:b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lvl="0"/>
          </a:p>
        </p:txBody>
      </p:sp>
      <p:sp>
        <p:nvSpPr>
          <p:cNvPr id="233" name="Shape 233"/>
          <p:cNvSpPr/>
          <p:nvPr>
            <p:ph type="body" sz="quarter" idx="1"/>
          </p:nvPr>
        </p:nvSpPr>
        <p:spPr>
          <a:prstGeom prst="rect">
            <a:avLst/>
          </a:prstGeom>
        </p:spPr>
        <p:txBody>
          <a:bodyPr/>
          <a:lstStyle/>
          <a:p>
            <a:pPr lvl="0">
              <a:defRPr sz="1800"/>
            </a:pPr>
            <a:r>
              <a:rPr sz="2200"/>
              <a:t>それでは、今説明をした３つの目的を可能にする</a:t>
            </a:r>
            <a:endParaRPr sz="2200"/>
          </a:p>
          <a:p>
            <a:pPr lvl="0">
              <a:defRPr sz="1800"/>
            </a:pPr>
            <a:r>
              <a:rPr sz="2200"/>
              <a:t>ロコモーション・トレーニング（ロコトレ）について具体的に述べる。</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lvl="0"/>
          </a:p>
        </p:txBody>
      </p:sp>
      <p:sp>
        <p:nvSpPr>
          <p:cNvPr id="241" name="Shape 241"/>
          <p:cNvSpPr/>
          <p:nvPr>
            <p:ph type="body" sz="quarter" idx="1"/>
          </p:nvPr>
        </p:nvSpPr>
        <p:spPr>
          <a:prstGeom prst="rect">
            <a:avLst/>
          </a:prstGeom>
        </p:spPr>
        <p:txBody>
          <a:bodyPr/>
          <a:lstStyle/>
          <a:p>
            <a:pPr lvl="0">
              <a:lnSpc>
                <a:spcPct val="125000"/>
              </a:lnSpc>
              <a:defRPr sz="1800"/>
            </a:pP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膝や腰への負担が軽く、安定性も高く、家庭でも簡単にできて、先ほどの3つの体を作る目的を達成するトレーニング法として我々は、「開眼片脚起立」 と「スクワット」の運動を推奨しており、総称して「ロコトレ」という。</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「開眼片脚起立」は左右で１分づつ１日３回行う訓練で、53分の歩行に相当し、極めてシ ンプルで優れた運動療法なのである。</a:t>
            </a: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ダイナミックフラミンゴ療法（DF療法）」は、バランス能力の向上だけでなく大腿骨近位部の骨密度を改善させるという効果があることがわかっている。つまり、筋力の維持向上のための「運動」としてだけでなく、折れにくい骨にするという面も併せ持った、極めてシンプルで優れた運動療法なのである。</a:t>
            </a:r>
            <a:endParaRPr sz="2400">
              <a:latin typeface="Avenir Book"/>
              <a:ea typeface="Avenir Book"/>
              <a:cs typeface="Avenir Book"/>
              <a:sym typeface="Avenir Book"/>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lvl="0"/>
          </a:p>
        </p:txBody>
      </p:sp>
      <p:sp>
        <p:nvSpPr>
          <p:cNvPr id="249" name="Shape 249"/>
          <p:cNvSpPr/>
          <p:nvPr>
            <p:ph type="body" sz="quarter" idx="1"/>
          </p:nvPr>
        </p:nvSpPr>
        <p:spPr>
          <a:prstGeom prst="rect">
            <a:avLst/>
          </a:prstGeom>
        </p:spPr>
        <p:txBody>
          <a:bodyPr/>
          <a:lstStyle/>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スクワットは、洋式便座に腰を下ろすイメージで、ゆっくり・じっくり行う。</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おもに「大殿筋」「大腿四頭筋」「ハムストリング」「前脛骨筋」など移動能力 に必要な下肢の筋力の訓練に有効で、使っている筋肉を意識しながらおこなう と、より効果的である。</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支えが必要な場合は、充分注意して、机に手をついて行う。</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腰を浮かせるようなつもりの動作をゆっくり繰り返すだけでも効果は得られる。</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r>
              <a:rPr sz="2300">
                <a:solidFill>
                  <a:srgbClr val="212121"/>
                </a:solidFill>
                <a:latin typeface="ヒラギノ角ゴ Pro W3"/>
                <a:ea typeface="ヒラギノ角ゴ Pro W3"/>
                <a:cs typeface="ヒラギノ角ゴ Pro W3"/>
                <a:sym typeface="ヒラギノ角ゴ Pro W3"/>
              </a:rPr>
              <a:t>これらを毎日続ければ、筋力の維持向上とともに、折れにくい骨にする効果も期 待できる。</a:t>
            </a:r>
            <a:endParaRPr sz="2300">
              <a:solidFill>
                <a:srgbClr val="212121"/>
              </a:solidFill>
              <a:latin typeface="ヒラギノ角ゴ Pro W3"/>
              <a:ea typeface="ヒラギノ角ゴ Pro W3"/>
              <a:cs typeface="ヒラギノ角ゴ Pro W3"/>
              <a:sym typeface="ヒラギノ角ゴ Pro W3"/>
            </a:endParaRPr>
          </a:p>
          <a:p>
            <a:pPr lvl="0">
              <a:lnSpc>
                <a:spcPct val="100000"/>
              </a:lnSpc>
              <a:defRPr sz="1800"/>
            </a:pPr>
            <a:endParaRPr sz="2300">
              <a:solidFill>
                <a:srgbClr val="212121"/>
              </a:solidFill>
              <a:latin typeface="ヒラギノ角ゴ Pro W3"/>
              <a:ea typeface="ヒラギノ角ゴ Pro W3"/>
              <a:cs typeface="ヒラギノ角ゴ Pro W3"/>
              <a:sym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lvl="0"/>
          </a:p>
        </p:txBody>
      </p:sp>
      <p:sp>
        <p:nvSpPr>
          <p:cNvPr id="254" name="Shape 254"/>
          <p:cNvSpPr/>
          <p:nvPr>
            <p:ph type="body" sz="quarter" idx="1"/>
          </p:nvPr>
        </p:nvSpPr>
        <p:spPr>
          <a:prstGeom prst="rect">
            <a:avLst/>
          </a:prstGeom>
        </p:spPr>
        <p:txBody>
          <a:bodyPr/>
          <a:lstStyle/>
          <a:p>
            <a:pPr lvl="0">
              <a:defRPr sz="1800"/>
            </a:pPr>
            <a:endParaRPr sz="2200"/>
          </a:p>
          <a:p>
            <a:pPr lvl="0">
              <a:defRPr sz="1800"/>
            </a:pPr>
            <a:r>
              <a:rPr sz="2200"/>
              <a:t>今述べたことを実際の動画でも見ていただく。</a:t>
            </a:r>
            <a:endParaRPr sz="2200"/>
          </a:p>
          <a:p>
            <a:pPr lvl="0">
              <a:defRPr sz="1800"/>
            </a:pPr>
            <a:r>
              <a:rPr sz="2200"/>
              <a:t>「ロコトレ」は２種類の運動だけ。</a:t>
            </a:r>
            <a:endParaRPr sz="2200"/>
          </a:p>
          <a:p>
            <a:pPr lvl="0">
              <a:defRPr sz="1800"/>
            </a:pPr>
            <a:r>
              <a:rPr sz="2200"/>
              <a:t>特別な器械も薬も注射も必要としないのである。</a:t>
            </a:r>
            <a:endParaRPr sz="2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sldImg"/>
          </p:nvPr>
        </p:nvSpPr>
        <p:spPr>
          <a:prstGeom prst="rect">
            <a:avLst/>
          </a:prstGeom>
        </p:spPr>
        <p:txBody>
          <a:bodyPr/>
          <a:lstStyle/>
          <a:p>
            <a:pPr lvl="0"/>
          </a:p>
        </p:txBody>
      </p:sp>
      <p:sp>
        <p:nvSpPr>
          <p:cNvPr id="66" name="Shape 66"/>
          <p:cNvSpPr/>
          <p:nvPr>
            <p:ph type="body" sz="quarter" idx="1"/>
          </p:nvPr>
        </p:nvSpPr>
        <p:spPr>
          <a:prstGeom prst="rect">
            <a:avLst/>
          </a:prstGeom>
        </p:spPr>
        <p:txBody>
          <a:bodyPr/>
          <a:lstStyle/>
          <a:p>
            <a:pPr lvl="0">
              <a:defRPr sz="1800"/>
            </a:pPr>
            <a:r>
              <a:rPr sz="2200"/>
              <a:t>まず、我が国の死因別死亡数の割合の図をもとに説明する。</a:t>
            </a:r>
            <a:endParaRPr sz="2200"/>
          </a:p>
          <a:p>
            <a:pPr lvl="0">
              <a:defRPr sz="1800"/>
            </a:pPr>
            <a:r>
              <a:rPr sz="2200"/>
              <a:t>これまでは、がん、心疾患、脳血管疾患などの生活習慣病を中心的な課題と位置づけ、対策を進めてきたが、これからは平行してロコモ対策を進める必要がある。</a:t>
            </a:r>
            <a:endParaRPr sz="2200"/>
          </a:p>
          <a:p>
            <a:pPr lvl="0">
              <a:defRPr sz="1800"/>
            </a:pPr>
            <a:r>
              <a:rPr sz="2200"/>
              <a:t>その背景や意義について述べる。</a:t>
            </a:r>
            <a:endParaRPr sz="2200"/>
          </a:p>
          <a:p>
            <a:pPr lvl="0">
              <a:defRPr sz="1800"/>
            </a:pPr>
            <a:endParaRPr sz="2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lvl="0"/>
          </a:p>
        </p:txBody>
      </p:sp>
      <p:sp>
        <p:nvSpPr>
          <p:cNvPr id="260" name="Shape 260"/>
          <p:cNvSpPr/>
          <p:nvPr>
            <p:ph type="body" sz="quarter" idx="1"/>
          </p:nvPr>
        </p:nvSpPr>
        <p:spPr>
          <a:prstGeom prst="rect">
            <a:avLst/>
          </a:prstGeom>
        </p:spPr>
        <p:txBody>
          <a:bodyPr/>
          <a:lstStyle/>
          <a:p>
            <a:pPr lvl="0">
              <a:defRPr sz="1800"/>
            </a:pPr>
            <a:r>
              <a:rPr sz="2200"/>
              <a:t>ロコトレは、膝や腰への負担が軽く、安定性も高く、家庭でも簡単にできて、先ほどの3つの目的を達成するトレーニング法だと述べてきたが、それでも専門家の力は必要である。</a:t>
            </a:r>
            <a:endParaRPr sz="2200"/>
          </a:p>
          <a:p>
            <a:pPr lvl="0">
              <a:defRPr sz="1800"/>
            </a:pPr>
            <a:r>
              <a:rPr sz="2200"/>
              <a:t>個々の高齢者にロコモの考え方を理解していただき、必要に応じてロコトレを行っていただかなければならないからである。</a:t>
            </a:r>
            <a:endParaRPr sz="2200"/>
          </a:p>
          <a:p>
            <a:pPr lvl="0">
              <a:defRPr sz="1800"/>
            </a:pPr>
            <a:r>
              <a:rPr sz="2200"/>
              <a:t>我々整形外科医と連携しながらそのお手伝いをする専門家がSLOCが養成をはじめたロコモコーディネーターである。</a:t>
            </a:r>
            <a:endParaRPr sz="2200"/>
          </a:p>
          <a:p>
            <a:pPr lvl="0">
              <a:defRPr sz="1800"/>
            </a:pPr>
            <a:endParaRPr sz="2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lvl="0"/>
          </a:p>
        </p:txBody>
      </p:sp>
      <p:sp>
        <p:nvSpPr>
          <p:cNvPr id="284" name="Shape 284"/>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先の医療介護一体改革法の成立を受けて、平成29年度末までに、要支援対象者に対する介護サービスが市町村事業に完全移行 することとなったことから、各自治体ではロコモ予防体操の住民への普及啓発を目的に、地域の民生委員や老人会役員などボランティアを対象に、現場で直接予防体操等を指導する「指導員・普及員」の養成を独自に進めていこうとする動きが始まってい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我々が養成する「ロコモコーディネーター」は、自治体と在宅あるいはサロンなどの間に入り、直接体操指導を行うボランティアに対し、その養成ならびに派遣、調整(コーディネート)を担うことを役割と考えており、今後煩雑を極めると推測される介護予防事業の流れを、円滑に進める手段の一助になればと願ってい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そのために、受講資格対象者は原則として、地域包括支援センターや医療機関ならびに介護施設に所属する医療、介護系の有資格者に限定している。</a:t>
            </a:r>
            <a:endParaRPr sz="2400">
              <a:latin typeface="Avenir Book"/>
              <a:ea typeface="Avenir Book"/>
              <a:cs typeface="Avenir Book"/>
              <a:sym typeface="Avenir Book"/>
            </a:endParaRPr>
          </a:p>
          <a:p>
            <a:pPr lvl="0">
              <a:lnSpc>
                <a:spcPct val="125000"/>
              </a:lnSpc>
              <a:defRPr sz="1800"/>
            </a:pPr>
            <a:r>
              <a:rPr sz="2400">
                <a:latin typeface="Avenir Book"/>
                <a:ea typeface="Avenir Book"/>
                <a:cs typeface="Avenir Book"/>
                <a:sym typeface="Avenir Book"/>
              </a:rPr>
              <a:t>これまで資格取得研修会が浜松市と宮崎市において開催された。 浜松市では計186名の「ロコモコーディネーター」が誕生し、すでに何名かは講師となって在宅もしくはサロンなどで直接ロコトレ(ロコモ予防体操)指導に携 わる「ロコモ普及員」に対し養成講座などを開始している。内容は主に保健師 やPT資格を持った「ロコモコーディネーター」による「ロコトレ実技指導」である。今後はパイロット事業として各地で毎年、定期的開催を予定している。</a:t>
            </a: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defRPr sz="1800"/>
            </a:pPr>
            <a:endParaRPr sz="2200"/>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lvl="0"/>
          </a:p>
        </p:txBody>
      </p:sp>
      <p:sp>
        <p:nvSpPr>
          <p:cNvPr id="290" name="Shape 290"/>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ロコトレは、膝や腰への負担が軽く、安定性も高く、家庭でも簡単にできて、先ほどの3つの目的を達成する、優れたトレーニング法だと述べたが、 その効果を具体的なデータで示す。さらに、最近、介護や医療の費用への好影響についても報告がなされているので、併せて紹介する。</a:t>
            </a: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lvl="0"/>
          </a:p>
        </p:txBody>
      </p:sp>
      <p:sp>
        <p:nvSpPr>
          <p:cNvPr id="311" name="Shape 311"/>
          <p:cNvSpPr/>
          <p:nvPr>
            <p:ph type="body" sz="quarter" idx="1"/>
          </p:nvPr>
        </p:nvSpPr>
        <p:spPr>
          <a:prstGeom prst="rect">
            <a:avLst/>
          </a:prstGeom>
        </p:spPr>
        <p:txBody>
          <a:bodyPr/>
          <a:lstStyle/>
          <a:p>
            <a:pPr lvl="0">
              <a:defRPr sz="1800"/>
            </a:pPr>
            <a:endParaRPr sz="2200"/>
          </a:p>
          <a:p>
            <a:pPr lvl="0">
              <a:defRPr sz="1800"/>
            </a:pPr>
            <a:r>
              <a:rPr sz="2200"/>
              <a:t>そもそも、高齢者にロコトレなどのアプローチを全くしなければどういう経過をたどるのだろうか？平成21年　東京都「運動器の機能向上マニュアル分担研究班」の報告によると、「要支援１」相当のロコトレ未実施1,000人を１年後に再評価したところ、61％が改善もしくは維持で、39％が悪化していた。</a:t>
            </a:r>
            <a:endParaRPr sz="2200"/>
          </a:p>
          <a:p>
            <a:pPr lvl="0">
              <a:defRPr sz="1800"/>
            </a:pPr>
            <a:r>
              <a:rPr sz="2200"/>
              <a:t>まずは、この割合を頭において、以下に述べる結果を見ていいただきたい。</a:t>
            </a: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a:p>
            <a:pPr lvl="0">
              <a:defRPr sz="1800"/>
            </a:pPr>
            <a:endParaRPr sz="2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lvl="0"/>
          </a:p>
        </p:txBody>
      </p:sp>
      <p:sp>
        <p:nvSpPr>
          <p:cNvPr id="315" name="Shape 315"/>
          <p:cNvSpPr/>
          <p:nvPr>
            <p:ph type="body" sz="quarter" idx="1"/>
          </p:nvPr>
        </p:nvSpPr>
        <p:spPr>
          <a:prstGeom prst="rect">
            <a:avLst/>
          </a:prstGeom>
        </p:spPr>
        <p:txBody>
          <a:bodyPr/>
          <a:lstStyle/>
          <a:p>
            <a:pPr lvl="0">
              <a:defRPr sz="1800"/>
            </a:pPr>
            <a:r>
              <a:rPr sz="2200"/>
              <a:t>高齢者にロコトレなどのアプローチを行った結果を評価するため、平成19年から23年、藤野整形外科医院外来で運動器不安定症と診断された患者さんのうち、要支援１から要介護１に認定され、かつ通院あるいは通所リハで「ロコトレ」を３年以上実施している患者さんを対象に、追跡調査を行った。</a:t>
            </a:r>
            <a:endParaRPr sz="2200"/>
          </a:p>
          <a:p>
            <a:pPr lvl="0">
              <a:defRPr sz="1800"/>
            </a:pPr>
            <a:r>
              <a:rPr sz="2200"/>
              <a:t>ーーーーーーーーーーーーーーー</a:t>
            </a:r>
            <a:endParaRPr sz="2200"/>
          </a:p>
          <a:p>
            <a:pPr lvl="0">
              <a:defRPr sz="1800"/>
            </a:pPr>
            <a:r>
              <a:rPr sz="2200"/>
              <a:t>＊対象は129名（男25・女104）</a:t>
            </a:r>
            <a:endParaRPr sz="2200"/>
          </a:p>
          <a:p>
            <a:pPr lvl="0">
              <a:defRPr sz="1800"/>
            </a:pPr>
            <a:r>
              <a:rPr sz="2200"/>
              <a:t>＊年齢男女とも78歳</a:t>
            </a:r>
            <a:endParaRPr sz="2200"/>
          </a:p>
          <a:p>
            <a:pPr lvl="0">
              <a:defRPr sz="1800"/>
            </a:pPr>
            <a:r>
              <a:rPr sz="2200"/>
              <a:t>＊開始時介護度　要支援１　66％・要支援２　28％・要介護１　6％</a:t>
            </a:r>
            <a:endParaRPr sz="2200"/>
          </a:p>
          <a:p>
            <a:pPr lvl="0">
              <a:defRPr sz="1800"/>
            </a:pPr>
            <a:r>
              <a:rPr sz="2200"/>
              <a:t>＊運動器不安定症の原因疾患</a:t>
            </a:r>
            <a:endParaRPr sz="2200"/>
          </a:p>
          <a:p>
            <a:pPr lvl="0">
              <a:defRPr sz="1800"/>
            </a:pPr>
            <a:r>
              <a:rPr sz="2200"/>
              <a:t>　腰椎疾患　43％・変形性膝関節症　36％</a:t>
            </a:r>
            <a:endParaRPr sz="2200"/>
          </a:p>
          <a:p>
            <a:pPr lvl="0">
              <a:defRPr sz="1800"/>
            </a:pPr>
            <a:r>
              <a:rPr sz="2200"/>
              <a:t>＊運動器不安定症プログラム</a:t>
            </a:r>
            <a:endParaRPr sz="2200"/>
          </a:p>
          <a:p>
            <a:pPr lvl="0">
              <a:defRPr sz="1800"/>
            </a:pPr>
            <a:r>
              <a:rPr sz="2200"/>
              <a:t>　１開眼片脚起立訓練　２スクワット　３セラバンド体操</a:t>
            </a:r>
            <a:endParaRPr sz="2200"/>
          </a:p>
          <a:p>
            <a:pPr lvl="0">
              <a:defRPr sz="1800"/>
            </a:pPr>
            <a:endParaRPr sz="2200"/>
          </a:p>
          <a:p>
            <a:pPr lvl="0">
              <a:lnSpc>
                <a:spcPct val="100000"/>
              </a:lnSpc>
              <a:defRPr sz="1800"/>
            </a:pP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lvl="0"/>
          </a:p>
        </p:txBody>
      </p:sp>
      <p:sp>
        <p:nvSpPr>
          <p:cNvPr id="320" name="Shape 320"/>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「要支援１」85人中、ロコトレを開始して１年目で64人75％が維持、21人25％が悪化していた。</a:t>
            </a:r>
            <a:endParaRPr sz="2200">
              <a:latin typeface="Helvetica"/>
              <a:ea typeface="Helvetica"/>
              <a:cs typeface="Helvetica"/>
              <a:sym typeface="Helvetica"/>
            </a:endParaRPr>
          </a:p>
          <a:p>
            <a:pPr lvl="0">
              <a:defRPr sz="1800"/>
            </a:pPr>
            <a:endParaRPr sz="2200"/>
          </a:p>
          <a:p>
            <a:pPr lvl="0">
              <a:lnSpc>
                <a:spcPct val="125000"/>
              </a:lnSpc>
              <a:defRPr sz="1800"/>
            </a:pPr>
            <a:endParaRPr sz="2400">
              <a:latin typeface="Avenir Book"/>
              <a:ea typeface="Avenir Book"/>
              <a:cs typeface="Avenir Book"/>
              <a:sym typeface="Avenir Book"/>
            </a:endParaRPr>
          </a:p>
          <a:p>
            <a:pPr lvl="0">
              <a:lnSpc>
                <a:spcPct val="125000"/>
              </a:lnSpc>
              <a:defRPr sz="1800"/>
            </a:pPr>
            <a:endParaRPr sz="2400">
              <a:latin typeface="Avenir Book"/>
              <a:ea typeface="Avenir Book"/>
              <a:cs typeface="Avenir Book"/>
              <a:sym typeface="Avenir Book"/>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lvl="0"/>
          </a:p>
        </p:txBody>
      </p:sp>
      <p:sp>
        <p:nvSpPr>
          <p:cNvPr id="325" name="Shape 325"/>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「要支援２」36人中、ロコトレを開始して１年目で33人92％が改善または維持、３人８％が悪化していた。</a:t>
            </a: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defRPr sz="1800"/>
            </a:pPr>
            <a:endParaRPr sz="2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lvl="0"/>
          </a:p>
        </p:txBody>
      </p:sp>
      <p:sp>
        <p:nvSpPr>
          <p:cNvPr id="331" name="Shape 331"/>
          <p:cNvSpPr/>
          <p:nvPr>
            <p:ph type="body" sz="quarter" idx="1"/>
          </p:nvPr>
        </p:nvSpPr>
        <p:spPr>
          <a:prstGeom prst="rect">
            <a:avLst/>
          </a:prstGeom>
        </p:spPr>
        <p:txBody>
          <a:bodyPr/>
          <a:lstStyle/>
          <a:p>
            <a:pPr lvl="0">
              <a:lnSpc>
                <a:spcPct val="100000"/>
              </a:lnSpc>
              <a:defRPr sz="1800"/>
            </a:pPr>
            <a:r>
              <a:rPr sz="2200">
                <a:latin typeface="Helvetica"/>
                <a:ea typeface="Helvetica"/>
                <a:cs typeface="Helvetica"/>
                <a:sym typeface="Helvetica"/>
              </a:rPr>
              <a:t>「介護１」8人では、ロコトレ開始１年後、悪化例は１例もなかった。</a:t>
            </a:r>
            <a:endParaRPr sz="2200">
              <a:latin typeface="Helvetica"/>
              <a:ea typeface="Helvetica"/>
              <a:cs typeface="Helvetica"/>
              <a:sym typeface="Helvetica"/>
            </a:endParaRPr>
          </a:p>
          <a:p>
            <a:pPr lvl="0">
              <a:lnSpc>
                <a:spcPct val="100000"/>
              </a:lnSpc>
              <a:defRPr sz="1800"/>
            </a:pPr>
            <a:endParaRPr sz="2200">
              <a:latin typeface="Helvetica"/>
              <a:ea typeface="Helvetica"/>
              <a:cs typeface="Helvetica"/>
              <a:sym typeface="Helvetica"/>
            </a:endParaRPr>
          </a:p>
          <a:p>
            <a:pPr lvl="0">
              <a:lnSpc>
                <a:spcPct val="100000"/>
              </a:lnSpc>
              <a:defRPr sz="1800"/>
            </a:pPr>
            <a:r>
              <a:rPr sz="2200">
                <a:latin typeface="Helvetica"/>
                <a:ea typeface="Helvetica"/>
                <a:cs typeface="Helvetica"/>
                <a:sym typeface="Helvetica"/>
              </a:rPr>
              <a:t>介護度が上がるにつれ、ロコトレが有用であるという結果が得られている。</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lvl="0"/>
          </a:p>
        </p:txBody>
      </p:sp>
      <p:sp>
        <p:nvSpPr>
          <p:cNvPr id="337" name="Shape 337"/>
          <p:cNvSpPr/>
          <p:nvPr>
            <p:ph type="body" sz="quarter" idx="1"/>
          </p:nvPr>
        </p:nvSpPr>
        <p:spPr>
          <a:prstGeom prst="rect">
            <a:avLst/>
          </a:prstGeom>
        </p:spPr>
        <p:txBody>
          <a:bodyPr/>
          <a:lstStyle/>
          <a:p>
            <a:pPr lvl="0">
              <a:defRPr sz="1800"/>
            </a:pPr>
            <a:r>
              <a:rPr sz="2200"/>
              <a:t>それでは最後に、そうした効果が最終的に医療や介護の費用へどれだけの影響を与えるのか、極めて粗い試算であるが、検討した。</a:t>
            </a:r>
            <a:endParaRPr sz="2200"/>
          </a:p>
          <a:p>
            <a:pPr lvl="0">
              <a:defRPr sz="1800"/>
            </a:pPr>
            <a:endParaRPr sz="2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lvl="0"/>
          </a:p>
        </p:txBody>
      </p:sp>
      <p:sp>
        <p:nvSpPr>
          <p:cNvPr id="355" name="Shape 355"/>
          <p:cNvSpPr/>
          <p:nvPr>
            <p:ph type="body" sz="quarter" idx="1"/>
          </p:nvPr>
        </p:nvSpPr>
        <p:spPr>
          <a:prstGeom prst="rect">
            <a:avLst/>
          </a:prstGeom>
        </p:spPr>
        <p:txBody>
          <a:bodyPr/>
          <a:lstStyle/>
          <a:p>
            <a:pPr lvl="0">
              <a:defRPr sz="1800"/>
            </a:pPr>
            <a:r>
              <a:rPr sz="2200"/>
              <a:t>これまでに述べたようにロコモティブシンドロームの原因となる</a:t>
            </a:r>
            <a:endParaRPr sz="2200"/>
          </a:p>
          <a:p>
            <a:pPr lvl="0">
              <a:defRPr sz="1800"/>
            </a:pPr>
            <a:r>
              <a:rPr sz="2200"/>
              <a:t>病態や疾患は様々であり、それらを個々に積み上げて計算するこ</a:t>
            </a:r>
            <a:endParaRPr sz="2200"/>
          </a:p>
          <a:p>
            <a:pPr lvl="0">
              <a:defRPr sz="1800"/>
            </a:pPr>
            <a:r>
              <a:rPr sz="2200"/>
              <a:t>ともできるが、それでは複雑になり、しかも誤差も生じるので、</a:t>
            </a:r>
            <a:endParaRPr sz="2200"/>
          </a:p>
          <a:p>
            <a:pPr lvl="0">
              <a:defRPr sz="1800"/>
            </a:pPr>
            <a:r>
              <a:rPr sz="2200"/>
              <a:t>ここでは簡単に大腿骨頚部骨折に絞って費用を粗く計算すること</a:t>
            </a:r>
            <a:endParaRPr sz="2200"/>
          </a:p>
          <a:p>
            <a:pPr lvl="0">
              <a:defRPr sz="1800"/>
            </a:pPr>
            <a:r>
              <a:rPr sz="2200"/>
              <a:t>にした。</a:t>
            </a:r>
            <a:endParaRPr sz="2200"/>
          </a:p>
          <a:p>
            <a:pPr lvl="0">
              <a:defRPr sz="1800"/>
            </a:pPr>
            <a:r>
              <a:rPr sz="2200"/>
              <a:t>骨粗鬆症財団の調査によれば、年間の大腿骨頚部骨折患者数は現</a:t>
            </a:r>
            <a:endParaRPr sz="2200"/>
          </a:p>
          <a:p>
            <a:pPr lvl="0">
              <a:defRPr sz="1800"/>
            </a:pPr>
            <a:r>
              <a:rPr sz="2200"/>
              <a:t>在では約20万人と推計されている。</a:t>
            </a:r>
            <a:endParaRPr sz="2200"/>
          </a:p>
          <a:p>
            <a:pPr lvl="0">
              <a:defRPr sz="1800"/>
            </a:pPr>
            <a:r>
              <a:rPr sz="2200"/>
              <a:t>大腿骨頚部骨折の手術・入院費用は約200万円, 介護保険制度の単</a:t>
            </a:r>
            <a:endParaRPr sz="2200"/>
          </a:p>
          <a:p>
            <a:pPr lvl="0">
              <a:defRPr sz="1800"/>
            </a:pPr>
            <a:r>
              <a:rPr sz="2200"/>
              <a:t>位から算出した最も介護度の低い要介護1の年間介護福祉施設サー</a:t>
            </a:r>
            <a:endParaRPr sz="2200"/>
          </a:p>
          <a:p>
            <a:pPr lvl="0">
              <a:defRPr sz="1800"/>
            </a:pPr>
            <a:r>
              <a:rPr sz="2200"/>
              <a:t>ビス費用は約240万円と推定された.</a:t>
            </a:r>
            <a:endParaRPr sz="2200"/>
          </a:p>
          <a:p>
            <a:pPr lvl="0">
              <a:defRPr sz="1800"/>
            </a:pPr>
            <a:endParaRPr sz="2200"/>
          </a:p>
          <a:p>
            <a:pPr lvl="0">
              <a:defRPr sz="1800"/>
            </a:pPr>
            <a:r>
              <a:rPr sz="2200"/>
              <a:t>一方大腿骨頚部骨折の予後については, 骨折により自立すなわち歩</a:t>
            </a:r>
            <a:endParaRPr sz="2200"/>
          </a:p>
          <a:p>
            <a:pPr lvl="0">
              <a:defRPr sz="1800"/>
            </a:pPr>
            <a:r>
              <a:rPr sz="2200"/>
              <a:t>行可能な者から寝たきりあるいは要介護となる者は約40%と推測さ</a:t>
            </a:r>
            <a:endParaRPr sz="2200"/>
          </a:p>
          <a:p>
            <a:pPr lvl="0">
              <a:defRPr sz="1800"/>
            </a:pPr>
            <a:r>
              <a:rPr sz="2200"/>
              <a:t>れている。</a:t>
            </a:r>
            <a:endParaRPr sz="2200"/>
          </a:p>
          <a:p>
            <a:pPr lvl="0">
              <a:defRPr sz="1800"/>
            </a:pPr>
            <a:endParaRPr sz="2200"/>
          </a:p>
          <a:p>
            <a:pPr lvl="0">
              <a:defRPr sz="1800"/>
            </a:pPr>
            <a:r>
              <a:rPr sz="2200"/>
              <a:t>40％８万人の自立者の骨折患者さんのうち、さらに40％の方の「要</a:t>
            </a:r>
            <a:endParaRPr sz="2200"/>
          </a:p>
          <a:p>
            <a:pPr lvl="0">
              <a:defRPr sz="1800"/>
            </a:pPr>
            <a:r>
              <a:rPr sz="2200"/>
              <a:t>支援」もしくは要介護への移行を阻止できれたとすれば、その医療・</a:t>
            </a:r>
            <a:endParaRPr sz="2200"/>
          </a:p>
          <a:p>
            <a:pPr lvl="0">
              <a:defRPr sz="1800"/>
            </a:pPr>
            <a:r>
              <a:rPr sz="2200"/>
              <a:t>介護経済効果は年間3,600億円×0.4＝1,500億円と推計される。</a:t>
            </a:r>
            <a:endParaRPr sz="2200"/>
          </a:p>
          <a:p>
            <a:pPr lvl="0">
              <a:defRPr sz="1800"/>
            </a:pPr>
            <a:endParaRPr sz="2200"/>
          </a:p>
          <a:p>
            <a:pPr lvl="0">
              <a:defRPr sz="1800"/>
            </a:pPr>
            <a:endParaRPr sz="2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lvl="0"/>
          </a:p>
        </p:txBody>
      </p:sp>
      <p:sp>
        <p:nvSpPr>
          <p:cNvPr id="71" name="Shape 71"/>
          <p:cNvSpPr/>
          <p:nvPr>
            <p:ph type="body" sz="quarter" idx="1"/>
          </p:nvPr>
        </p:nvSpPr>
        <p:spPr>
          <a:prstGeom prst="rect">
            <a:avLst/>
          </a:prstGeom>
        </p:spPr>
        <p:txBody>
          <a:bodyPr/>
          <a:lstStyle/>
          <a:p>
            <a:pPr lvl="0">
              <a:lnSpc>
                <a:spcPct val="100000"/>
              </a:lnSpc>
              <a:defRPr sz="1800"/>
            </a:pPr>
            <a:r>
              <a:rPr sz="2400">
                <a:latin typeface="Helvetica"/>
                <a:ea typeface="Helvetica"/>
                <a:cs typeface="Helvetica"/>
                <a:sym typeface="Helvetica"/>
              </a:rPr>
              <a:t>日本の総人口に占める65歳以上人口の割合、すなわち高齢化率は2010年23％と、2005年以後、世界一の超高齢社会となっており、ちなみに2013年には25.1％にまで上昇している。</a:t>
            </a:r>
            <a:endParaRPr sz="2400">
              <a:latin typeface="Helvetica"/>
              <a:ea typeface="Helvetica"/>
              <a:cs typeface="Helvetica"/>
              <a:sym typeface="Helvetica"/>
            </a:endParaRPr>
          </a:p>
          <a:p>
            <a:pPr lvl="0">
              <a:lnSpc>
                <a:spcPct val="100000"/>
              </a:lnSpc>
              <a:defRPr sz="1800"/>
            </a:pPr>
            <a:endParaRPr sz="2400">
              <a:latin typeface="Helvetica"/>
              <a:ea typeface="Helvetica"/>
              <a:cs typeface="Helvetica"/>
              <a:sym typeface="Helvetic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lvl="0"/>
          </a:p>
        </p:txBody>
      </p:sp>
      <p:sp>
        <p:nvSpPr>
          <p:cNvPr id="360" name="Shape 360"/>
          <p:cNvSpPr/>
          <p:nvPr>
            <p:ph type="body" sz="quarter" idx="1"/>
          </p:nvPr>
        </p:nvSpPr>
        <p:spPr>
          <a:prstGeom prst="rect">
            <a:avLst/>
          </a:prstGeom>
        </p:spPr>
        <p:txBody>
          <a:bodyPr/>
          <a:lstStyle/>
          <a:p>
            <a:pPr lvl="0">
              <a:defRPr sz="1800"/>
            </a:pPr>
            <a:r>
              <a:rPr sz="2200"/>
              <a:t>ロコモは既に行政施策に組み込まれているが、十分とは言えない。</a:t>
            </a:r>
            <a:endParaRPr sz="2200"/>
          </a:p>
          <a:p>
            <a:pPr lvl="0">
              <a:defRPr sz="1800"/>
            </a:pPr>
            <a:r>
              <a:rPr sz="2200"/>
              <a:t>今後は健康日本21や市町村介護予防事業の中でその充実を図るべきと考える。</a:t>
            </a:r>
            <a:endParaRPr sz="2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lvl="0"/>
          </a:p>
        </p:txBody>
      </p:sp>
      <p:sp>
        <p:nvSpPr>
          <p:cNvPr id="77" name="Shape 77"/>
          <p:cNvSpPr/>
          <p:nvPr>
            <p:ph type="body" sz="quarter" idx="1"/>
          </p:nvPr>
        </p:nvSpPr>
        <p:spPr>
          <a:prstGeom prst="rect">
            <a:avLst/>
          </a:prstGeom>
        </p:spPr>
        <p:txBody>
          <a:bodyPr/>
          <a:lstStyle/>
          <a:p>
            <a:pPr lvl="0">
              <a:defRPr sz="1800"/>
            </a:pPr>
            <a:r>
              <a:rPr sz="2200"/>
              <a:t>それではここから、健康寿命に影響をあたえる要因を見ていくことにする。</a:t>
            </a:r>
            <a:endParaRPr sz="2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lvl="0"/>
          </a:p>
        </p:txBody>
      </p:sp>
      <p:sp>
        <p:nvSpPr>
          <p:cNvPr id="82" name="Shape 82"/>
          <p:cNvSpPr/>
          <p:nvPr>
            <p:ph type="body" sz="quarter" idx="1"/>
          </p:nvPr>
        </p:nvSpPr>
        <p:spPr>
          <a:prstGeom prst="rect">
            <a:avLst/>
          </a:prstGeom>
        </p:spPr>
        <p:txBody>
          <a:bodyPr/>
          <a:lstStyle/>
          <a:p>
            <a:pPr lvl="0">
              <a:defRPr sz="1800"/>
            </a:pPr>
            <a:r>
              <a:rPr sz="2200"/>
              <a:t>厚労省の2010年の統計によれば、日本人の健康寿命は、男子70.42歳、女性73.62歳である。</a:t>
            </a:r>
            <a:endParaRPr sz="2200"/>
          </a:p>
          <a:p>
            <a:pPr lvl="0">
              <a:defRPr sz="1800"/>
            </a:pPr>
            <a:r>
              <a:rPr sz="2200"/>
              <a:t> では、そもそもその定義はどうだろうか。一般には「自立して健康に生活できる年齢」とされている。これは介護保険法の介護度では、「要支援」に至る前の状態を指すと考えられる。 </a:t>
            </a:r>
            <a:br>
              <a:rPr sz="2200"/>
            </a:br>
            <a:r>
              <a:rPr sz="2200"/>
              <a:t>これは日本整形外科学会の「ロコモの定義」である「自立した歩行能力を有する状態」ともほぼ整合していると言える。 </a:t>
            </a:r>
            <a:br>
              <a:rPr sz="2200"/>
            </a:br>
            <a:endParaRPr sz="2200"/>
          </a:p>
          <a:p>
            <a:pPr lvl="0">
              <a:defRPr sz="1800"/>
            </a:pPr>
            <a:endParaRPr sz="2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Img"/>
          </p:nvPr>
        </p:nvSpPr>
        <p:spPr>
          <a:prstGeom prst="rect">
            <a:avLst/>
          </a:prstGeom>
        </p:spPr>
        <p:txBody>
          <a:bodyPr/>
          <a:lstStyle/>
          <a:p>
            <a:pPr lvl="0"/>
          </a:p>
        </p:txBody>
      </p:sp>
      <p:sp>
        <p:nvSpPr>
          <p:cNvPr id="108" name="Shape 108"/>
          <p:cNvSpPr/>
          <p:nvPr>
            <p:ph type="body" sz="quarter" idx="1"/>
          </p:nvPr>
        </p:nvSpPr>
        <p:spPr>
          <a:prstGeom prst="rect">
            <a:avLst/>
          </a:prstGeom>
        </p:spPr>
        <p:txBody>
          <a:bodyPr/>
          <a:lstStyle/>
          <a:p>
            <a:pPr lvl="0">
              <a:defRPr sz="1800"/>
            </a:pPr>
            <a:r>
              <a:rPr sz="2200"/>
              <a:t>それでは健康寿命に影響を与える要因、つまりこれを短くする要因は何か。</a:t>
            </a:r>
            <a:endParaRPr sz="2200"/>
          </a:p>
          <a:p>
            <a:pPr lvl="0">
              <a:defRPr sz="1800"/>
            </a:pPr>
            <a:r>
              <a:rPr sz="2200"/>
              <a:t>要介護の場合は、1位が脳卒中、そして認知症、老衰と続いて、関節疾患、骨折・転倒と続く。</a:t>
            </a:r>
            <a:endParaRPr sz="2200"/>
          </a:p>
          <a:p>
            <a:pPr lvl="0">
              <a:defRPr sz="1800"/>
            </a:pPr>
            <a:r>
              <a:rPr sz="2200"/>
              <a:t>しかし、この骨折・転倒と関節疾患を合わせると17％となり、運動器に起因するものが要因の3位を占める。</a:t>
            </a:r>
            <a:endParaRPr sz="2200"/>
          </a:p>
          <a:p>
            <a:pPr lvl="0">
              <a:defRPr sz="1800"/>
            </a:pPr>
            <a:r>
              <a:rPr sz="2200"/>
              <a:t>同様に要支援の場合では、運動器に起因するものが33％、すなわち第１位を占めることになる。</a:t>
            </a:r>
            <a:endParaRPr sz="2200"/>
          </a:p>
          <a:p>
            <a:pPr lvl="0">
              <a:defRPr sz="1800"/>
            </a:pPr>
            <a:r>
              <a:rPr sz="2200"/>
              <a:t>つまり、健康寿命という観点からは、運動器疾患対策が重要になってくると言える。</a:t>
            </a:r>
            <a:endParaRPr sz="2200"/>
          </a:p>
          <a:p>
            <a:pPr lvl="0">
              <a:defRPr sz="1800"/>
            </a:pPr>
            <a:endParaRPr sz="2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lvl="0"/>
          </a:p>
        </p:txBody>
      </p:sp>
      <p:sp>
        <p:nvSpPr>
          <p:cNvPr id="134" name="Shape 134"/>
          <p:cNvSpPr/>
          <p:nvPr>
            <p:ph type="body" sz="quarter" idx="1"/>
          </p:nvPr>
        </p:nvSpPr>
        <p:spPr>
          <a:prstGeom prst="rect">
            <a:avLst/>
          </a:prstGeom>
        </p:spPr>
        <p:txBody>
          <a:bodyPr/>
          <a:lstStyle/>
          <a:p>
            <a:pPr lvl="0">
              <a:defRPr sz="1800"/>
            </a:pPr>
            <a:r>
              <a:rPr sz="2200"/>
              <a:t>まず、先ほどの要因を年次推移で見てみると、</a:t>
            </a:r>
            <a:endParaRPr sz="2200"/>
          </a:p>
          <a:p>
            <a:pPr lvl="0">
              <a:defRPr sz="1800"/>
            </a:pPr>
            <a:r>
              <a:rPr sz="2200"/>
              <a:t>円の大きさは実際の人数も表しているが、運動器疾患の割合が増加傾向にあり、しかも実際の人数になるともっと増加していることが見てとれる。</a:t>
            </a:r>
            <a:endParaRPr sz="2200"/>
          </a:p>
          <a:p>
            <a:pPr lvl="0">
              <a:defRPr sz="1800"/>
            </a:pPr>
            <a:br>
              <a:rPr sz="2200"/>
            </a:br>
            <a:endParaRPr sz="2200"/>
          </a:p>
          <a:p>
            <a:pPr lvl="0">
              <a:defRPr sz="1800"/>
            </a:pPr>
            <a:endParaRPr sz="2200"/>
          </a:p>
          <a:p>
            <a:pPr lvl="0">
              <a:defRPr sz="1800"/>
            </a:pPr>
            <a:endParaRPr sz="2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lvl="0"/>
          </a:p>
        </p:txBody>
      </p:sp>
      <p:sp>
        <p:nvSpPr>
          <p:cNvPr id="141" name="Shape 141"/>
          <p:cNvSpPr/>
          <p:nvPr>
            <p:ph type="body" sz="quarter" idx="1"/>
          </p:nvPr>
        </p:nvSpPr>
        <p:spPr>
          <a:prstGeom prst="rect">
            <a:avLst/>
          </a:prstGeom>
        </p:spPr>
        <p:txBody>
          <a:bodyPr/>
          <a:lstStyle/>
          <a:p>
            <a:pPr lvl="0">
              <a:defRPr sz="1800"/>
            </a:pPr>
            <a:r>
              <a:rPr sz="2200"/>
              <a:t>ここまで、健康寿命に影響を与える要因としての運動器疾患の意義、重要性を見てきたが、医療や医療提供体制への影響も見てみよう。</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lvl="0"/>
          </a:p>
        </p:txBody>
      </p:sp>
      <p:sp>
        <p:nvSpPr>
          <p:cNvPr id="146" name="Shape 146"/>
          <p:cNvSpPr/>
          <p:nvPr>
            <p:ph type="body" sz="quarter" idx="1"/>
          </p:nvPr>
        </p:nvSpPr>
        <p:spPr>
          <a:prstGeom prst="rect">
            <a:avLst/>
          </a:prstGeom>
        </p:spPr>
        <p:txBody>
          <a:bodyPr/>
          <a:lstStyle/>
          <a:p>
            <a:pPr lvl="0">
              <a:defRPr sz="1800"/>
            </a:pPr>
            <a:r>
              <a:rPr sz="2200"/>
              <a:t>「患者調査」による年齢階級別傷病分類別総患者数の「グラフ」を示す。</a:t>
            </a:r>
            <a:endParaRPr sz="2200"/>
          </a:p>
          <a:p>
            <a:pPr lvl="0">
              <a:defRPr sz="1800"/>
            </a:pPr>
            <a:r>
              <a:rPr sz="2200"/>
              <a:t>国民全体で見ると、死因別死亡でも述べたように引き続き生活習慣病対策が重要であるが、60歳以上の年齢階級を注意深くみると、明らかに運動器疾患が中心になってくるのがわかる。</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タイトルテキスト</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引用">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写真">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1270000" y="1638300"/>
            <a:ext cx="10464800" cy="3302000"/>
          </a:xfrm>
          <a:prstGeom prst="rect">
            <a:avLst/>
          </a:prstGeom>
        </p:spPr>
        <p:txBody>
          <a:bodyPr anchor="b"/>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1" name="Shape 3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solidFill>
                  <a:srgbClr val="FFFFFF"/>
                </a:solidFill>
              </a:defRPr>
            </a:lvl1pPr>
            <a:lvl2pPr marL="0" indent="228600" algn="ctr">
              <a:spcBef>
                <a:spcPts val="0"/>
              </a:spcBef>
              <a:buSzTx/>
              <a:buNone/>
              <a:defRPr sz="3200">
                <a:solidFill>
                  <a:srgbClr val="FFFFFF"/>
                </a:solidFill>
              </a:defRPr>
            </a:lvl2pPr>
            <a:lvl3pPr marL="0" indent="457200" algn="ctr">
              <a:spcBef>
                <a:spcPts val="0"/>
              </a:spcBef>
              <a:buSzTx/>
              <a:buNone/>
              <a:defRPr sz="3200">
                <a:solidFill>
                  <a:srgbClr val="FFFFFF"/>
                </a:solidFill>
              </a:defRPr>
            </a:lvl3pPr>
            <a:lvl4pPr marL="0" indent="685800" algn="ctr">
              <a:spcBef>
                <a:spcPts val="0"/>
              </a:spcBef>
              <a:buSzTx/>
              <a:buNone/>
              <a:defRPr sz="3200">
                <a:solidFill>
                  <a:srgbClr val="FFFFFF"/>
                </a:solidFill>
              </a:defRPr>
            </a:lvl4pPr>
            <a:lvl5pPr marL="0" indent="914400" algn="ctr">
              <a:spcBef>
                <a:spcPts val="0"/>
              </a:spcBef>
              <a:buSzTx/>
              <a:buNone/>
              <a:defRPr sz="3200">
                <a:solidFill>
                  <a:srgbClr val="FFFFFF"/>
                </a:solidFill>
              </a:defRPr>
            </a:lvl5pPr>
          </a:lstStyle>
          <a:p>
            <a:pPr lvl="0">
              <a:defRPr sz="1800">
                <a:solidFill>
                  <a:srgbClr val="000000"/>
                </a:solidFill>
              </a:defRPr>
            </a:pPr>
            <a:r>
              <a:rPr sz="3200">
                <a:solidFill>
                  <a:srgbClr val="FFFFFF"/>
                </a:solidFill>
              </a:rPr>
              <a:t>本文レベル1</a:t>
            </a:r>
            <a:endParaRPr sz="3200">
              <a:solidFill>
                <a:srgbClr val="FFFFFF"/>
              </a:solidFill>
            </a:endParaRPr>
          </a:p>
          <a:p>
            <a:pPr lvl="1">
              <a:defRPr sz="1800">
                <a:solidFill>
                  <a:srgbClr val="000000"/>
                </a:solidFill>
              </a:defRPr>
            </a:pPr>
            <a:r>
              <a:rPr sz="3200">
                <a:solidFill>
                  <a:srgbClr val="FFFFFF"/>
                </a:solidFill>
              </a:rPr>
              <a:t>本文レベル2</a:t>
            </a:r>
            <a:endParaRPr sz="3200">
              <a:solidFill>
                <a:srgbClr val="FFFFFF"/>
              </a:solidFill>
            </a:endParaRPr>
          </a:p>
          <a:p>
            <a:pPr lvl="2">
              <a:defRPr sz="1800">
                <a:solidFill>
                  <a:srgbClr val="000000"/>
                </a:solidFill>
              </a:defRPr>
            </a:pPr>
            <a:r>
              <a:rPr sz="3200">
                <a:solidFill>
                  <a:srgbClr val="FFFFFF"/>
                </a:solidFill>
              </a:rPr>
              <a:t>本文レベル3</a:t>
            </a:r>
            <a:endParaRPr sz="3200">
              <a:solidFill>
                <a:srgbClr val="FFFFFF"/>
              </a:solidFill>
            </a:endParaRPr>
          </a:p>
          <a:p>
            <a:pPr lvl="3">
              <a:defRPr sz="1800">
                <a:solidFill>
                  <a:srgbClr val="000000"/>
                </a:solidFill>
              </a:defRPr>
            </a:pPr>
            <a:r>
              <a:rPr sz="3200">
                <a:solidFill>
                  <a:srgbClr val="FFFFFF"/>
                </a:solidFill>
              </a:rPr>
              <a:t>本文レベル4</a:t>
            </a:r>
            <a:endParaRPr sz="3200">
              <a:solidFill>
                <a:srgbClr val="FFFFFF"/>
              </a:solidFill>
            </a:endParaRPr>
          </a:p>
          <a:p>
            <a:pPr lvl="4">
              <a:defRPr sz="1800">
                <a:solidFill>
                  <a:srgbClr val="000000"/>
                </a:solidFill>
              </a:defRPr>
            </a:pPr>
            <a:r>
              <a:rPr sz="3200">
                <a:solidFill>
                  <a:srgbClr val="FFFFFF"/>
                </a:solidFill>
              </a:rPr>
              <a:t>本文レベル 5</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 name="Shape 33"/>
          <p:cNvSpPr/>
          <p:nvPr>
            <p:ph type="title"/>
          </p:nvPr>
        </p:nvSpPr>
        <p:spPr>
          <a:xfrm>
            <a:off x="952500" y="406400"/>
            <a:ext cx="11099800" cy="21209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4" name="Shape 34"/>
          <p:cNvSpPr/>
          <p:nvPr>
            <p:ph type="body" idx="1"/>
          </p:nvPr>
        </p:nvSpPr>
        <p:spPr>
          <a:xfrm>
            <a:off x="952500" y="2590800"/>
            <a:ext cx="5334000" cy="6286500"/>
          </a:xfrm>
          <a:prstGeom prst="rect">
            <a:avLst/>
          </a:prstGeom>
        </p:spPr>
        <p:txBody>
          <a:bodyPr/>
          <a:lstStyle>
            <a:lvl1pPr marL="381000" indent="-381000">
              <a:spcBef>
                <a:spcPts val="3800"/>
              </a:spcBef>
              <a:defRPr sz="2800">
                <a:solidFill>
                  <a:srgbClr val="FFFFFF"/>
                </a:solidFill>
              </a:defRPr>
            </a:lvl1pPr>
            <a:lvl2pPr marL="762000" indent="-381000">
              <a:spcBef>
                <a:spcPts val="3800"/>
              </a:spcBef>
              <a:defRPr sz="2800">
                <a:solidFill>
                  <a:srgbClr val="FFFFFF"/>
                </a:solidFill>
              </a:defRPr>
            </a:lvl2pPr>
            <a:lvl3pPr marL="1143000" indent="-381000">
              <a:spcBef>
                <a:spcPts val="3800"/>
              </a:spcBef>
              <a:defRPr sz="2800">
                <a:solidFill>
                  <a:srgbClr val="FFFFFF"/>
                </a:solidFill>
              </a:defRPr>
            </a:lvl3pPr>
            <a:lvl4pPr marL="1524000" indent="-381000">
              <a:spcBef>
                <a:spcPts val="3800"/>
              </a:spcBef>
              <a:defRPr sz="2800">
                <a:solidFill>
                  <a:srgbClr val="FFFFFF"/>
                </a:solidFill>
              </a:defRPr>
            </a:lvl4pPr>
            <a:lvl5pPr marL="1905000" indent="-381000">
              <a:spcBef>
                <a:spcPts val="3800"/>
              </a:spcBef>
              <a:defRPr sz="2800">
                <a:solidFill>
                  <a:srgbClr val="FFFFFF"/>
                </a:solidFill>
              </a:defRPr>
            </a:lvl5pPr>
          </a:lstStyle>
          <a:p>
            <a:pPr lvl="0">
              <a:defRPr sz="1800">
                <a:solidFill>
                  <a:srgbClr val="000000"/>
                </a:solidFill>
              </a:defRPr>
            </a:pPr>
            <a:r>
              <a:rPr sz="2800">
                <a:solidFill>
                  <a:srgbClr val="FFFFFF"/>
                </a:solidFill>
              </a:rPr>
              <a:t>本文レベル1</a:t>
            </a:r>
            <a:endParaRPr sz="2800">
              <a:solidFill>
                <a:srgbClr val="FFFFFF"/>
              </a:solidFill>
            </a:endParaRPr>
          </a:p>
          <a:p>
            <a:pPr lvl="1">
              <a:defRPr sz="1800">
                <a:solidFill>
                  <a:srgbClr val="000000"/>
                </a:solidFill>
              </a:defRPr>
            </a:pPr>
            <a:r>
              <a:rPr sz="2800">
                <a:solidFill>
                  <a:srgbClr val="FFFFFF"/>
                </a:solidFill>
              </a:rPr>
              <a:t>本文レベル2</a:t>
            </a:r>
            <a:endParaRPr sz="2800">
              <a:solidFill>
                <a:srgbClr val="FFFFFF"/>
              </a:solidFill>
            </a:endParaRPr>
          </a:p>
          <a:p>
            <a:pPr lvl="2">
              <a:defRPr sz="1800">
                <a:solidFill>
                  <a:srgbClr val="000000"/>
                </a:solidFill>
              </a:defRPr>
            </a:pPr>
            <a:r>
              <a:rPr sz="2800">
                <a:solidFill>
                  <a:srgbClr val="FFFFFF"/>
                </a:solidFill>
              </a:rPr>
              <a:t>本文レベル3</a:t>
            </a:r>
            <a:endParaRPr sz="2800">
              <a:solidFill>
                <a:srgbClr val="FFFFFF"/>
              </a:solidFill>
            </a:endParaRPr>
          </a:p>
          <a:p>
            <a:pPr lvl="3">
              <a:defRPr sz="1800">
                <a:solidFill>
                  <a:srgbClr val="000000"/>
                </a:solidFill>
              </a:defRPr>
            </a:pPr>
            <a:r>
              <a:rPr sz="2800">
                <a:solidFill>
                  <a:srgbClr val="FFFFFF"/>
                </a:solidFill>
              </a:rPr>
              <a:t>本文レベル4</a:t>
            </a:r>
            <a:endParaRPr sz="2800">
              <a:solidFill>
                <a:srgbClr val="FFFFFF"/>
              </a:solidFill>
            </a:endParaRPr>
          </a:p>
          <a:p>
            <a:pPr lvl="4">
              <a:defRPr sz="1800">
                <a:solidFill>
                  <a:srgbClr val="000000"/>
                </a:solidFill>
              </a:defRPr>
            </a:pPr>
            <a:r>
              <a:rPr sz="2800">
                <a:solidFill>
                  <a:srgbClr val="FFFFFF"/>
                </a:solidFill>
              </a:rPr>
              <a:t>本文レベル 5</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 name="Shape 36"/>
          <p:cNvSpPr/>
          <p:nvPr>
            <p:ph type="title"/>
          </p:nvPr>
        </p:nvSpPr>
        <p:spPr>
          <a:xfrm>
            <a:off x="952500" y="406400"/>
            <a:ext cx="11099800" cy="2120900"/>
          </a:xfrm>
          <a:prstGeom prst="rect">
            <a:avLst/>
          </a:prstGeom>
        </p:spPr>
        <p:txBody>
          <a:bodyPr/>
          <a:lstStyle>
            <a:lvl1pPr>
              <a:defRPr>
                <a:solidFill>
                  <a:srgbClr val="FFFFFF"/>
                </a:solidFill>
              </a:defRPr>
            </a:lvl1pPr>
          </a:lstStyle>
          <a:p>
            <a:pPr lvl="0">
              <a:defRPr sz="1800">
                <a:solidFill>
                  <a:srgbClr val="000000"/>
                </a:solidFill>
              </a:defRPr>
            </a:pPr>
            <a:r>
              <a:rPr sz="8000">
                <a:solidFill>
                  <a:srgbClr val="FFFFFF"/>
                </a:solidFill>
              </a:rPr>
              <a:t>タイトルテキスト</a:t>
            </a:r>
          </a:p>
        </p:txBody>
      </p:sp>
      <p:sp>
        <p:nvSpPr>
          <p:cNvPr id="37" name="Shape 37"/>
          <p:cNvSpPr/>
          <p:nvPr>
            <p:ph type="body" idx="1"/>
          </p:nvPr>
        </p:nvSpPr>
        <p:spPr>
          <a:xfrm>
            <a:off x="952500" y="2590800"/>
            <a:ext cx="11099800" cy="6286500"/>
          </a:xfrm>
          <a:prstGeom prst="rect">
            <a:avLst/>
          </a:prstGeom>
        </p:spPr>
        <p:txBody>
          <a:bodyPr/>
          <a:lstStyle>
            <a:lvl1pPr marL="457200" indent="-457200">
              <a:defRPr sz="3800">
                <a:solidFill>
                  <a:srgbClr val="FFFFFF"/>
                </a:solidFill>
              </a:defRPr>
            </a:lvl1pPr>
            <a:lvl2pPr marL="914400" indent="-457200">
              <a:defRPr sz="3800">
                <a:solidFill>
                  <a:srgbClr val="FFFFFF"/>
                </a:solidFill>
              </a:defRPr>
            </a:lvl2pPr>
            <a:lvl3pPr marL="1371600" indent="-457200">
              <a:defRPr sz="3800">
                <a:solidFill>
                  <a:srgbClr val="FFFFFF"/>
                </a:solidFill>
              </a:defRPr>
            </a:lvl3pPr>
            <a:lvl4pPr marL="1828800" indent="-457200">
              <a:defRPr sz="3800">
                <a:solidFill>
                  <a:srgbClr val="FFFFFF"/>
                </a:solidFill>
              </a:defRPr>
            </a:lvl4pPr>
            <a:lvl5pPr marL="2286000" indent="-457200">
              <a:defRPr sz="3800">
                <a:solidFill>
                  <a:srgbClr val="FFFFFF"/>
                </a:solidFill>
              </a:defRPr>
            </a:lvl5pPr>
          </a:lstStyle>
          <a:p>
            <a:pPr lvl="0">
              <a:defRPr sz="1800">
                <a:solidFill>
                  <a:srgbClr val="000000"/>
                </a:solidFill>
              </a:defRPr>
            </a:pPr>
            <a:r>
              <a:rPr sz="3800">
                <a:solidFill>
                  <a:srgbClr val="FFFFFF"/>
                </a:solidFill>
              </a:rPr>
              <a:t>本文レベル1</a:t>
            </a:r>
            <a:endParaRPr sz="3800">
              <a:solidFill>
                <a:srgbClr val="FFFFFF"/>
              </a:solidFill>
            </a:endParaRPr>
          </a:p>
          <a:p>
            <a:pPr lvl="1">
              <a:defRPr sz="1800">
                <a:solidFill>
                  <a:srgbClr val="000000"/>
                </a:solidFill>
              </a:defRPr>
            </a:pPr>
            <a:r>
              <a:rPr sz="3800">
                <a:solidFill>
                  <a:srgbClr val="FFFFFF"/>
                </a:solidFill>
              </a:rPr>
              <a:t>本文レベル2</a:t>
            </a:r>
            <a:endParaRPr sz="3800">
              <a:solidFill>
                <a:srgbClr val="FFFFFF"/>
              </a:solidFill>
            </a:endParaRPr>
          </a:p>
          <a:p>
            <a:pPr lvl="2">
              <a:defRPr sz="1800">
                <a:solidFill>
                  <a:srgbClr val="000000"/>
                </a:solidFill>
              </a:defRPr>
            </a:pPr>
            <a:r>
              <a:rPr sz="3800">
                <a:solidFill>
                  <a:srgbClr val="FFFFFF"/>
                </a:solidFill>
              </a:rPr>
              <a:t>本文レベル3</a:t>
            </a:r>
            <a:endParaRPr sz="3800">
              <a:solidFill>
                <a:srgbClr val="FFFFFF"/>
              </a:solidFill>
            </a:endParaRPr>
          </a:p>
          <a:p>
            <a:pPr lvl="3">
              <a:defRPr sz="1800">
                <a:solidFill>
                  <a:srgbClr val="000000"/>
                </a:solidFill>
              </a:defRPr>
            </a:pPr>
            <a:r>
              <a:rPr sz="3800">
                <a:solidFill>
                  <a:srgbClr val="FFFFFF"/>
                </a:solidFill>
              </a:rPr>
              <a:t>本文レベル4</a:t>
            </a:r>
            <a:endParaRPr sz="3800">
              <a:solidFill>
                <a:srgbClr val="FFFFFF"/>
              </a:solidFill>
            </a:endParaRPr>
          </a:p>
          <a:p>
            <a:pPr lvl="4">
              <a:defRPr sz="1800">
                <a:solidFill>
                  <a:srgbClr val="000000"/>
                </a:solidFill>
              </a:defRPr>
            </a:pPr>
            <a:r>
              <a:rPr sz="3800">
                <a:solidFill>
                  <a:srgbClr val="FFFFFF"/>
                </a:solidFill>
              </a:rPr>
              <a:t>本文レベル 5</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w/ Sub">
    <p:bg>
      <p:bgPr>
        <a:solidFill>
          <a:srgbClr val="A5B7C0"/>
        </a:solidFill>
      </p:bgPr>
    </p:bg>
    <p:spTree>
      <p:nvGrpSpPr>
        <p:cNvPr id="1" name=""/>
        <p:cNvGrpSpPr/>
        <p:nvPr/>
      </p:nvGrpSpPr>
      <p:grpSpPr>
        <a:xfrm>
          <a:off x="0" y="0"/>
          <a:ext cx="0" cy="0"/>
          <a:chOff x="0" y="0"/>
          <a:chExt cx="0" cy="0"/>
        </a:xfrm>
      </p:grpSpPr>
      <p:pic>
        <p:nvPicPr>
          <p:cNvPr id="39" name="Apple Logo 127 1.4.pdf"/>
          <p:cNvPicPr/>
          <p:nvPr/>
        </p:nvPicPr>
        <p:blipFill>
          <a:blip r:embed="rId2">
            <a:extLst/>
          </a:blip>
          <a:stretch>
            <a:fillRect/>
          </a:stretch>
        </p:blipFill>
        <p:spPr>
          <a:xfrm>
            <a:off x="13399588" y="1331443"/>
            <a:ext cx="402530" cy="493826"/>
          </a:xfrm>
          <a:prstGeom prst="rect">
            <a:avLst/>
          </a:prstGeom>
          <a:ln w="12700">
            <a:miter lim="400000"/>
          </a:ln>
        </p:spPr>
      </p:pic>
      <p:sp>
        <p:nvSpPr>
          <p:cNvPr id="40" name="Shape 40"/>
          <p:cNvSpPr/>
          <p:nvPr>
            <p:ph type="title"/>
          </p:nvPr>
        </p:nvSpPr>
        <p:spPr>
          <a:xfrm>
            <a:off x="874727" y="2817706"/>
            <a:ext cx="5612192" cy="2500329"/>
          </a:xfrm>
          <a:prstGeom prst="rect">
            <a:avLst/>
          </a:prstGeom>
        </p:spPr>
        <p:txBody>
          <a:bodyPr lIns="38704" tIns="38704" rIns="38704" bIns="38704" anchor="b">
            <a:noAutofit/>
          </a:bodyPr>
          <a:lstStyle>
            <a:lvl1pPr algn="l" defTabSz="800100">
              <a:defRPr b="1" sz="7000">
                <a:solidFill>
                  <a:srgbClr val="FFFFFF"/>
                </a:solidFill>
                <a:latin typeface="Helvetica"/>
                <a:ea typeface="Helvetica"/>
                <a:cs typeface="Helvetica"/>
                <a:sym typeface="Helvetica"/>
              </a:defRPr>
            </a:lvl1pPr>
          </a:lstStyle>
          <a:p>
            <a:pPr lvl="0">
              <a:defRPr b="0" sz="1800">
                <a:solidFill>
                  <a:srgbClr val="000000"/>
                </a:solidFill>
              </a:defRPr>
            </a:pPr>
            <a:r>
              <a:rPr b="1" sz="7000">
                <a:solidFill>
                  <a:srgbClr val="FFFFFF"/>
                </a:solidFill>
              </a:rPr>
              <a:t>タイトルテキスト</a:t>
            </a:r>
          </a:p>
        </p:txBody>
      </p:sp>
      <p:sp>
        <p:nvSpPr>
          <p:cNvPr id="41" name="Shape 41"/>
          <p:cNvSpPr/>
          <p:nvPr>
            <p:ph type="body" idx="1"/>
          </p:nvPr>
        </p:nvSpPr>
        <p:spPr>
          <a:xfrm>
            <a:off x="890209" y="7059748"/>
            <a:ext cx="8824687" cy="1269518"/>
          </a:xfrm>
          <a:prstGeom prst="rect">
            <a:avLst/>
          </a:prstGeom>
        </p:spPr>
        <p:txBody>
          <a:bodyPr lIns="38704" tIns="38704" rIns="38704" bIns="38704" anchor="t">
            <a:noAutofit/>
          </a:bodyPr>
          <a:lstStyle>
            <a:lvl1pPr marL="0" indent="0" defTabSz="800100">
              <a:spcBef>
                <a:spcPts val="300"/>
              </a:spcBef>
              <a:buSzTx/>
              <a:buNone/>
              <a:defRPr sz="2200">
                <a:solidFill>
                  <a:srgbClr val="FFFFFF"/>
                </a:solidFill>
                <a:latin typeface="Helvetica"/>
                <a:ea typeface="Helvetica"/>
                <a:cs typeface="Helvetica"/>
                <a:sym typeface="Helvetica"/>
              </a:defRPr>
            </a:lvl1pPr>
            <a:lvl2pPr marL="0" indent="0" defTabSz="800100">
              <a:spcBef>
                <a:spcPts val="300"/>
              </a:spcBef>
              <a:buSzTx/>
              <a:buNone/>
              <a:defRPr sz="2200">
                <a:solidFill>
                  <a:srgbClr val="FFFFFF"/>
                </a:solidFill>
                <a:latin typeface="Helvetica"/>
                <a:ea typeface="Helvetica"/>
                <a:cs typeface="Helvetica"/>
                <a:sym typeface="Helvetica"/>
              </a:defRPr>
            </a:lvl2pPr>
            <a:lvl3pPr marL="0" indent="0" defTabSz="800100">
              <a:spcBef>
                <a:spcPts val="300"/>
              </a:spcBef>
              <a:buSzTx/>
              <a:buNone/>
              <a:defRPr sz="2200">
                <a:solidFill>
                  <a:srgbClr val="FFFFFF"/>
                </a:solidFill>
                <a:latin typeface="Helvetica"/>
                <a:ea typeface="Helvetica"/>
                <a:cs typeface="Helvetica"/>
                <a:sym typeface="Helvetica"/>
              </a:defRPr>
            </a:lvl3pPr>
            <a:lvl4pPr marL="0" indent="0" defTabSz="800100">
              <a:spcBef>
                <a:spcPts val="300"/>
              </a:spcBef>
              <a:buSzTx/>
              <a:buNone/>
              <a:defRPr sz="2200">
                <a:solidFill>
                  <a:srgbClr val="FFFFFF"/>
                </a:solidFill>
                <a:latin typeface="Helvetica"/>
                <a:ea typeface="Helvetica"/>
                <a:cs typeface="Helvetica"/>
                <a:sym typeface="Helvetica"/>
              </a:defRPr>
            </a:lvl4pPr>
            <a:lvl5pPr marL="0" indent="0" defTabSz="800100">
              <a:spcBef>
                <a:spcPts val="300"/>
              </a:spcBef>
              <a:buSzTx/>
              <a:buNone/>
              <a:defRPr sz="2200">
                <a:latin typeface="Helvetica"/>
                <a:ea typeface="Helvetica"/>
                <a:cs typeface="Helvetica"/>
                <a:sym typeface="Helvetica"/>
              </a:defRPr>
            </a:lvl5pPr>
          </a:lstStyle>
          <a:p>
            <a:pPr lvl="0">
              <a:defRPr sz="1800">
                <a:solidFill>
                  <a:srgbClr val="000000"/>
                </a:solidFill>
              </a:defRPr>
            </a:pPr>
            <a:r>
              <a:rPr sz="2200">
                <a:solidFill>
                  <a:srgbClr val="FFFFFF"/>
                </a:solidFill>
              </a:rPr>
              <a:t>本文レベル1</a:t>
            </a:r>
            <a:endParaRPr sz="2200">
              <a:solidFill>
                <a:srgbClr val="FFFFFF"/>
              </a:solidFill>
            </a:endParaRPr>
          </a:p>
          <a:p>
            <a:pPr lvl="1">
              <a:defRPr sz="1800">
                <a:solidFill>
                  <a:srgbClr val="000000"/>
                </a:solidFill>
              </a:defRPr>
            </a:pPr>
            <a:r>
              <a:rPr sz="2200">
                <a:solidFill>
                  <a:srgbClr val="FFFFFF"/>
                </a:solidFill>
              </a:rPr>
              <a:t>本文レベル2</a:t>
            </a:r>
            <a:endParaRPr sz="2200">
              <a:solidFill>
                <a:srgbClr val="FFFFFF"/>
              </a:solidFill>
            </a:endParaRPr>
          </a:p>
          <a:p>
            <a:pPr lvl="2">
              <a:defRPr sz="1800">
                <a:solidFill>
                  <a:srgbClr val="000000"/>
                </a:solidFill>
              </a:defRPr>
            </a:pPr>
            <a:r>
              <a:rPr sz="2200">
                <a:solidFill>
                  <a:srgbClr val="FFFFFF"/>
                </a:solidFill>
              </a:rPr>
              <a:t>本文レベル3</a:t>
            </a:r>
            <a:endParaRPr sz="2200">
              <a:solidFill>
                <a:srgbClr val="FFFFFF"/>
              </a:solidFill>
            </a:endParaRPr>
          </a:p>
          <a:p>
            <a:pPr lvl="3">
              <a:defRPr sz="1800">
                <a:solidFill>
                  <a:srgbClr val="000000"/>
                </a:solidFill>
              </a:defRPr>
            </a:pPr>
            <a:r>
              <a:rPr sz="2200">
                <a:solidFill>
                  <a:srgbClr val="FFFFFF"/>
                </a:solidFill>
              </a:rPr>
              <a:t>本文レベル4</a:t>
            </a:r>
            <a:endParaRPr sz="2200">
              <a:solidFill>
                <a:srgbClr val="FFFFFF"/>
              </a:solidFill>
            </a:endParaRPr>
          </a:p>
          <a:p>
            <a:pPr lvl="4">
              <a:defRPr sz="1800"/>
            </a:pPr>
            <a:r>
              <a:rPr sz="2200"/>
              <a:t>本文レベル 5</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画像（横長）">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タイトルテキスト</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タイトルテキスト</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画像（縦長）">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タイトルテキスト</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本文レベル1</a:t>
            </a:r>
            <a:endParaRPr sz="3200"/>
          </a:p>
          <a:p>
            <a:pPr lvl="1">
              <a:defRPr sz="1800"/>
            </a:pPr>
            <a:r>
              <a:rPr sz="3200"/>
              <a:t>本文レベル2</a:t>
            </a:r>
            <a:endParaRPr sz="3200"/>
          </a:p>
          <a:p>
            <a:pPr lvl="2">
              <a:defRPr sz="1800"/>
            </a:pPr>
            <a:r>
              <a:rPr sz="3200"/>
              <a:t>本文レベル3</a:t>
            </a:r>
            <a:endParaRPr sz="3200"/>
          </a:p>
          <a:p>
            <a:pPr lvl="3">
              <a:defRPr sz="1800"/>
            </a:pPr>
            <a:r>
              <a:rPr sz="3200"/>
              <a:t>本文レベル4</a:t>
            </a:r>
            <a:endParaRPr sz="3200"/>
          </a:p>
          <a:p>
            <a:pPr lvl="4">
              <a:defRPr sz="1800"/>
            </a:pPr>
            <a:r>
              <a:rPr sz="3200"/>
              <a:t>本文レベル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タイトル（上）">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タイトルテキスト</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箇条書き">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タイトルテキスト</a:t>
            </a:r>
          </a:p>
        </p:txBody>
      </p:sp>
      <p:sp>
        <p:nvSpPr>
          <p:cNvPr id="19" name="Shape 19"/>
          <p:cNvSpPr/>
          <p:nvPr>
            <p:ph type="body" idx="1"/>
          </p:nvPr>
        </p:nvSpPr>
        <p:spPr>
          <a:prstGeom prst="rect">
            <a:avLst/>
          </a:prstGeom>
        </p:spPr>
        <p:txBody>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タイトルテキスト</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本文レベル1</a:t>
            </a:r>
            <a:endParaRPr sz="2800"/>
          </a:p>
          <a:p>
            <a:pPr lvl="1">
              <a:defRPr sz="1800"/>
            </a:pPr>
            <a:r>
              <a:rPr sz="2800"/>
              <a:t>本文レベル2</a:t>
            </a:r>
            <a:endParaRPr sz="2800"/>
          </a:p>
          <a:p>
            <a:pPr lvl="2">
              <a:defRPr sz="1800"/>
            </a:pPr>
            <a:r>
              <a:rPr sz="2800"/>
              <a:t>本文レベル3</a:t>
            </a:r>
            <a:endParaRPr sz="2800"/>
          </a:p>
          <a:p>
            <a:pPr lvl="3">
              <a:defRPr sz="1800"/>
            </a:pPr>
            <a:r>
              <a:rPr sz="2800"/>
              <a:t>本文レベル4</a:t>
            </a:r>
            <a:endParaRPr sz="2800"/>
          </a:p>
          <a:p>
            <a:pPr lvl="4">
              <a:defRPr sz="1800"/>
            </a:pPr>
            <a:r>
              <a:rPr sz="2800"/>
              <a:t>本文レベル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箇条書き">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画像（3点）">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タイトルテキスト</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本文レベル1</a:t>
            </a:r>
            <a:endParaRPr sz="3600"/>
          </a:p>
          <a:p>
            <a:pPr lvl="1">
              <a:defRPr sz="1800"/>
            </a:pPr>
            <a:r>
              <a:rPr sz="3600"/>
              <a:t>本文レベル2</a:t>
            </a:r>
            <a:endParaRPr sz="3600"/>
          </a:p>
          <a:p>
            <a:pPr lvl="2">
              <a:defRPr sz="1800"/>
            </a:pPr>
            <a:r>
              <a:rPr sz="3600"/>
              <a:t>本文レベル3</a:t>
            </a:r>
            <a:endParaRPr sz="3600"/>
          </a:p>
          <a:p>
            <a:pPr lvl="3">
              <a:defRPr sz="1800"/>
            </a:pPr>
            <a:r>
              <a:rPr sz="3600"/>
              <a:t>本文レベル4</a:t>
            </a:r>
            <a:endParaRPr sz="3600"/>
          </a:p>
          <a:p>
            <a:pPr lvl="4">
              <a:defRPr sz="1800"/>
            </a:pPr>
            <a:r>
              <a:rPr sz="3600"/>
              <a:t>本文レベル 5</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spd="med" advClick="1"/>
  <p:txStyles>
    <p:titleStyle>
      <a:lvl1pPr algn="ctr" defTabSz="584200">
        <a:defRPr sz="8000">
          <a:latin typeface="+mn-lt"/>
          <a:ea typeface="+mn-ea"/>
          <a:cs typeface="+mn-cs"/>
          <a:sym typeface="ヒラギノ角ゴ ProN W3"/>
        </a:defRPr>
      </a:lvl1pPr>
      <a:lvl2pPr indent="228600" algn="ctr" defTabSz="584200">
        <a:defRPr sz="8000">
          <a:latin typeface="+mn-lt"/>
          <a:ea typeface="+mn-ea"/>
          <a:cs typeface="+mn-cs"/>
          <a:sym typeface="ヒラギノ角ゴ ProN W3"/>
        </a:defRPr>
      </a:lvl2pPr>
      <a:lvl3pPr indent="457200" algn="ctr" defTabSz="584200">
        <a:defRPr sz="8000">
          <a:latin typeface="+mn-lt"/>
          <a:ea typeface="+mn-ea"/>
          <a:cs typeface="+mn-cs"/>
          <a:sym typeface="ヒラギノ角ゴ ProN W3"/>
        </a:defRPr>
      </a:lvl3pPr>
      <a:lvl4pPr indent="685800" algn="ctr" defTabSz="584200">
        <a:defRPr sz="8000">
          <a:latin typeface="+mn-lt"/>
          <a:ea typeface="+mn-ea"/>
          <a:cs typeface="+mn-cs"/>
          <a:sym typeface="ヒラギノ角ゴ ProN W3"/>
        </a:defRPr>
      </a:lvl4pPr>
      <a:lvl5pPr indent="914400" algn="ctr" defTabSz="584200">
        <a:defRPr sz="8000">
          <a:latin typeface="+mn-lt"/>
          <a:ea typeface="+mn-ea"/>
          <a:cs typeface="+mn-cs"/>
          <a:sym typeface="ヒラギノ角ゴ ProN W3"/>
        </a:defRPr>
      </a:lvl5pPr>
      <a:lvl6pPr indent="1143000" algn="ctr" defTabSz="584200">
        <a:defRPr sz="8000">
          <a:latin typeface="+mn-lt"/>
          <a:ea typeface="+mn-ea"/>
          <a:cs typeface="+mn-cs"/>
          <a:sym typeface="ヒラギノ角ゴ ProN W3"/>
        </a:defRPr>
      </a:lvl6pPr>
      <a:lvl7pPr indent="1371600" algn="ctr" defTabSz="584200">
        <a:defRPr sz="8000">
          <a:latin typeface="+mn-lt"/>
          <a:ea typeface="+mn-ea"/>
          <a:cs typeface="+mn-cs"/>
          <a:sym typeface="ヒラギノ角ゴ ProN W3"/>
        </a:defRPr>
      </a:lvl7pPr>
      <a:lvl8pPr indent="1600200" algn="ctr" defTabSz="584200">
        <a:defRPr sz="8000">
          <a:latin typeface="+mn-lt"/>
          <a:ea typeface="+mn-ea"/>
          <a:cs typeface="+mn-cs"/>
          <a:sym typeface="ヒラギノ角ゴ ProN W3"/>
        </a:defRPr>
      </a:lvl8pPr>
      <a:lvl9pPr indent="1828800" algn="ctr" defTabSz="584200">
        <a:defRPr sz="8000">
          <a:latin typeface="+mn-lt"/>
          <a:ea typeface="+mn-ea"/>
          <a:cs typeface="+mn-cs"/>
          <a:sym typeface="ヒラギノ角ゴ ProN W3"/>
        </a:defRPr>
      </a:lvl9pPr>
    </p:titleStyle>
    <p:bodyStyle>
      <a:lvl1pPr marL="444500" indent="-444500" defTabSz="584200">
        <a:spcBef>
          <a:spcPts val="4200"/>
        </a:spcBef>
        <a:buSzPct val="75000"/>
        <a:buChar char="•"/>
        <a:defRPr sz="3600">
          <a:latin typeface="+mn-lt"/>
          <a:ea typeface="+mn-ea"/>
          <a:cs typeface="+mn-cs"/>
          <a:sym typeface="ヒラギノ角ゴ ProN W3"/>
        </a:defRPr>
      </a:lvl1pPr>
      <a:lvl2pPr marL="889000" indent="-444500" defTabSz="584200">
        <a:spcBef>
          <a:spcPts val="4200"/>
        </a:spcBef>
        <a:buSzPct val="75000"/>
        <a:buChar char="•"/>
        <a:defRPr sz="3600">
          <a:latin typeface="+mn-lt"/>
          <a:ea typeface="+mn-ea"/>
          <a:cs typeface="+mn-cs"/>
          <a:sym typeface="ヒラギノ角ゴ ProN W3"/>
        </a:defRPr>
      </a:lvl2pPr>
      <a:lvl3pPr marL="1333500" indent="-444500" defTabSz="584200">
        <a:spcBef>
          <a:spcPts val="4200"/>
        </a:spcBef>
        <a:buSzPct val="75000"/>
        <a:buChar char="•"/>
        <a:defRPr sz="3600">
          <a:latin typeface="+mn-lt"/>
          <a:ea typeface="+mn-ea"/>
          <a:cs typeface="+mn-cs"/>
          <a:sym typeface="ヒラギノ角ゴ ProN W3"/>
        </a:defRPr>
      </a:lvl3pPr>
      <a:lvl4pPr marL="1778000" indent="-444500" defTabSz="584200">
        <a:spcBef>
          <a:spcPts val="4200"/>
        </a:spcBef>
        <a:buSzPct val="75000"/>
        <a:buChar char="•"/>
        <a:defRPr sz="3600">
          <a:latin typeface="+mn-lt"/>
          <a:ea typeface="+mn-ea"/>
          <a:cs typeface="+mn-cs"/>
          <a:sym typeface="ヒラギノ角ゴ ProN W3"/>
        </a:defRPr>
      </a:lvl4pPr>
      <a:lvl5pPr marL="2222500" indent="-444500" defTabSz="584200">
        <a:spcBef>
          <a:spcPts val="4200"/>
        </a:spcBef>
        <a:buSzPct val="75000"/>
        <a:buChar char="•"/>
        <a:defRPr sz="3600">
          <a:latin typeface="+mn-lt"/>
          <a:ea typeface="+mn-ea"/>
          <a:cs typeface="+mn-cs"/>
          <a:sym typeface="ヒラギノ角ゴ ProN W3"/>
        </a:defRPr>
      </a:lvl5pPr>
      <a:lvl6pPr marL="2667000" indent="-444500" defTabSz="584200">
        <a:spcBef>
          <a:spcPts val="4200"/>
        </a:spcBef>
        <a:buSzPct val="75000"/>
        <a:buChar char="•"/>
        <a:defRPr sz="3600">
          <a:latin typeface="+mn-lt"/>
          <a:ea typeface="+mn-ea"/>
          <a:cs typeface="+mn-cs"/>
          <a:sym typeface="ヒラギノ角ゴ ProN W3"/>
        </a:defRPr>
      </a:lvl6pPr>
      <a:lvl7pPr marL="3111500" indent="-444500" defTabSz="584200">
        <a:spcBef>
          <a:spcPts val="4200"/>
        </a:spcBef>
        <a:buSzPct val="75000"/>
        <a:buChar char="•"/>
        <a:defRPr sz="3600">
          <a:latin typeface="+mn-lt"/>
          <a:ea typeface="+mn-ea"/>
          <a:cs typeface="+mn-cs"/>
          <a:sym typeface="ヒラギノ角ゴ ProN W3"/>
        </a:defRPr>
      </a:lvl7pPr>
      <a:lvl8pPr marL="3556000" indent="-444500" defTabSz="584200">
        <a:spcBef>
          <a:spcPts val="4200"/>
        </a:spcBef>
        <a:buSzPct val="75000"/>
        <a:buChar char="•"/>
        <a:defRPr sz="3600">
          <a:latin typeface="+mn-lt"/>
          <a:ea typeface="+mn-ea"/>
          <a:cs typeface="+mn-cs"/>
          <a:sym typeface="ヒラギノ角ゴ ProN W3"/>
        </a:defRPr>
      </a:lvl8pPr>
      <a:lvl9pPr marL="4000500" indent="-444500" defTabSz="584200">
        <a:spcBef>
          <a:spcPts val="4200"/>
        </a:spcBef>
        <a:buSzPct val="75000"/>
        <a:buChar char="•"/>
        <a:defRPr sz="3600">
          <a:latin typeface="+mn-lt"/>
          <a:ea typeface="+mn-ea"/>
          <a:cs typeface="+mn-cs"/>
          <a:sym typeface="ヒラギノ角ゴ ProN W3"/>
        </a:defRPr>
      </a:lvl9pPr>
    </p:bodyStyle>
    <p:otherStyle>
      <a:lvl1pPr algn="ctr" defTabSz="584200">
        <a:defRPr>
          <a:solidFill>
            <a:schemeClr val="tx1"/>
          </a:solidFill>
          <a:latin typeface="+mn-lt"/>
          <a:ea typeface="+mn-ea"/>
          <a:cs typeface="+mn-cs"/>
          <a:sym typeface="ヒラギノ角ゴ ProN W3"/>
        </a:defRPr>
      </a:lvl1pPr>
      <a:lvl2pPr indent="228600" algn="ctr" defTabSz="584200">
        <a:defRPr>
          <a:solidFill>
            <a:schemeClr val="tx1"/>
          </a:solidFill>
          <a:latin typeface="+mn-lt"/>
          <a:ea typeface="+mn-ea"/>
          <a:cs typeface="+mn-cs"/>
          <a:sym typeface="ヒラギノ角ゴ ProN W3"/>
        </a:defRPr>
      </a:lvl2pPr>
      <a:lvl3pPr indent="457200" algn="ctr" defTabSz="584200">
        <a:defRPr>
          <a:solidFill>
            <a:schemeClr val="tx1"/>
          </a:solidFill>
          <a:latin typeface="+mn-lt"/>
          <a:ea typeface="+mn-ea"/>
          <a:cs typeface="+mn-cs"/>
          <a:sym typeface="ヒラギノ角ゴ ProN W3"/>
        </a:defRPr>
      </a:lvl3pPr>
      <a:lvl4pPr indent="685800" algn="ctr" defTabSz="584200">
        <a:defRPr>
          <a:solidFill>
            <a:schemeClr val="tx1"/>
          </a:solidFill>
          <a:latin typeface="+mn-lt"/>
          <a:ea typeface="+mn-ea"/>
          <a:cs typeface="+mn-cs"/>
          <a:sym typeface="ヒラギノ角ゴ ProN W3"/>
        </a:defRPr>
      </a:lvl4pPr>
      <a:lvl5pPr indent="914400" algn="ctr" defTabSz="584200">
        <a:defRPr>
          <a:solidFill>
            <a:schemeClr val="tx1"/>
          </a:solidFill>
          <a:latin typeface="+mn-lt"/>
          <a:ea typeface="+mn-ea"/>
          <a:cs typeface="+mn-cs"/>
          <a:sym typeface="ヒラギノ角ゴ ProN W3"/>
        </a:defRPr>
      </a:lvl5pPr>
      <a:lvl6pPr indent="1143000" algn="ctr" defTabSz="584200">
        <a:defRPr>
          <a:solidFill>
            <a:schemeClr val="tx1"/>
          </a:solidFill>
          <a:latin typeface="+mn-lt"/>
          <a:ea typeface="+mn-ea"/>
          <a:cs typeface="+mn-cs"/>
          <a:sym typeface="ヒラギノ角ゴ ProN W3"/>
        </a:defRPr>
      </a:lvl6pPr>
      <a:lvl7pPr indent="1371600" algn="ctr" defTabSz="584200">
        <a:defRPr>
          <a:solidFill>
            <a:schemeClr val="tx1"/>
          </a:solidFill>
          <a:latin typeface="+mn-lt"/>
          <a:ea typeface="+mn-ea"/>
          <a:cs typeface="+mn-cs"/>
          <a:sym typeface="ヒラギノ角ゴ ProN W3"/>
        </a:defRPr>
      </a:lvl7pPr>
      <a:lvl8pPr indent="1600200" algn="ctr" defTabSz="584200">
        <a:defRPr>
          <a:solidFill>
            <a:schemeClr val="tx1"/>
          </a:solidFill>
          <a:latin typeface="+mn-lt"/>
          <a:ea typeface="+mn-ea"/>
          <a:cs typeface="+mn-cs"/>
          <a:sym typeface="ヒラギノ角ゴ ProN W3"/>
        </a:defRPr>
      </a:lvl8pPr>
      <a:lvl9pPr indent="1828800" algn="ctr" defTabSz="584200">
        <a:defRPr>
          <a:solidFill>
            <a:schemeClr val="tx1"/>
          </a:solidFill>
          <a:latin typeface="+mn-lt"/>
          <a:ea typeface="+mn-ea"/>
          <a:cs typeface="+mn-cs"/>
          <a:sym typeface="ヒラギノ角ゴ ProN W3"/>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chart" Target="../charts/chart9.xml"/><Relationship Id="rId4" Type="http://schemas.openxmlformats.org/officeDocument/2006/relationships/image" Target="../media/image1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chart" Target="../charts/chart7.xml"/><Relationship Id="rId8" Type="http://schemas.openxmlformats.org/officeDocument/2006/relationships/chart" Target="../charts/chart8.xml"/><Relationship Id="rId9" Type="http://schemas.openxmlformats.org/officeDocument/2006/relationships/image" Target="../media/image1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 name="スクリーンショット 2015-02-05 15.07.03.png"/>
          <p:cNvPicPr/>
          <p:nvPr/>
        </p:nvPicPr>
        <p:blipFill>
          <a:blip r:embed="rId3">
            <a:extLst/>
          </a:blip>
          <a:stretch>
            <a:fillRect/>
          </a:stretch>
        </p:blipFill>
        <p:spPr>
          <a:xfrm>
            <a:off x="0" y="15384"/>
            <a:ext cx="13004800" cy="9722832"/>
          </a:xfrm>
          <a:prstGeom prst="rect">
            <a:avLst/>
          </a:prstGeom>
          <a:ln w="12700">
            <a:miter lim="400000"/>
          </a:ln>
        </p:spPr>
      </p:pic>
      <p:pic>
        <p:nvPicPr>
          <p:cNvPr id="46" name="スクリーンショット 2015-02-06 21.56.47.png"/>
          <p:cNvPicPr/>
          <p:nvPr/>
        </p:nvPicPr>
        <p:blipFill>
          <a:blip r:embed="rId4">
            <a:extLst/>
          </a:blip>
          <a:stretch>
            <a:fillRect/>
          </a:stretch>
        </p:blipFill>
        <p:spPr>
          <a:xfrm>
            <a:off x="0" y="33052"/>
            <a:ext cx="13004801" cy="9687495"/>
          </a:xfrm>
          <a:prstGeom prst="rect">
            <a:avLst/>
          </a:prstGeom>
          <a:ln w="12700">
            <a:miter lim="400000"/>
          </a:ln>
        </p:spPr>
      </p:pic>
      <p:pic>
        <p:nvPicPr>
          <p:cNvPr id="47" name="スクリーンショット 2015-02-22 7.14.45.png"/>
          <p:cNvPicPr/>
          <p:nvPr/>
        </p:nvPicPr>
        <p:blipFill>
          <a:blip r:embed="rId5">
            <a:extLst/>
          </a:blip>
          <a:stretch>
            <a:fillRect/>
          </a:stretch>
        </p:blipFill>
        <p:spPr>
          <a:xfrm>
            <a:off x="0" y="51287"/>
            <a:ext cx="13004801" cy="96510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xfrm>
            <a:off x="952500" y="-30737"/>
            <a:ext cx="11099800" cy="2120901"/>
          </a:xfrm>
          <a:prstGeom prst="rect">
            <a:avLst/>
          </a:prstGeom>
        </p:spPr>
        <p:txBody>
          <a:bodyPr/>
          <a:lstStyle/>
          <a:p>
            <a:pPr lvl="0" defTabSz="800100">
              <a:lnSpc>
                <a:spcPts val="4700"/>
              </a:lnSpc>
              <a:defRPr sz="1800">
                <a:solidFill>
                  <a:srgbClr val="000000"/>
                </a:solidFill>
              </a:defRPr>
            </a:pPr>
            <a:r>
              <a:rPr sz="4200">
                <a:solidFill>
                  <a:srgbClr val="FFFFFF"/>
                </a:solidFill>
                <a:latin typeface="ヒラギノ角ゴ Pro W6"/>
                <a:ea typeface="ヒラギノ角ゴ Pro W6"/>
                <a:cs typeface="ヒラギノ角ゴ Pro W6"/>
                <a:sym typeface="ヒラギノ角ゴ Pro W6"/>
              </a:rPr>
              <a:t>年齢階級別傷病分類別</a:t>
            </a:r>
            <a:r>
              <a:rPr sz="4200">
                <a:solidFill>
                  <a:srgbClr val="FFFC79"/>
                </a:solidFill>
                <a:latin typeface="ヒラギノ角ゴ Pro W6"/>
                <a:ea typeface="ヒラギノ角ゴ Pro W6"/>
                <a:cs typeface="ヒラギノ角ゴ Pro W6"/>
                <a:sym typeface="ヒラギノ角ゴ Pro W6"/>
              </a:rPr>
              <a:t>外来</a:t>
            </a:r>
            <a:r>
              <a:rPr sz="4200">
                <a:solidFill>
                  <a:srgbClr val="FFFFFF"/>
                </a:solidFill>
                <a:latin typeface="ヒラギノ角ゴ Pro W6"/>
                <a:ea typeface="ヒラギノ角ゴ Pro W6"/>
                <a:cs typeface="ヒラギノ角ゴ Pro W6"/>
                <a:sym typeface="ヒラギノ角ゴ Pro W6"/>
              </a:rPr>
              <a:t>患者数 </a:t>
            </a:r>
            <a:r>
              <a:rPr sz="2400">
                <a:solidFill>
                  <a:srgbClr val="FFFFFF"/>
                </a:solidFill>
                <a:latin typeface="ヒラギノ角ゴ Pro W6"/>
                <a:ea typeface="ヒラギノ角ゴ Pro W6"/>
                <a:cs typeface="ヒラギノ角ゴ Pro W6"/>
                <a:sym typeface="ヒラギノ角ゴ Pro W6"/>
              </a:rPr>
              <a:t>(2011年調査)</a:t>
            </a:r>
          </a:p>
        </p:txBody>
      </p:sp>
      <p:graphicFrame>
        <p:nvGraphicFramePr>
          <p:cNvPr id="149" name="Chart 149"/>
          <p:cNvGraphicFramePr/>
          <p:nvPr/>
        </p:nvGraphicFramePr>
        <p:xfrm>
          <a:off x="178350" y="2330530"/>
          <a:ext cx="12808790" cy="5829295"/>
        </p:xfrm>
        <a:graphic xmlns:a="http://schemas.openxmlformats.org/drawingml/2006/main">
          <a:graphicData uri="http://schemas.openxmlformats.org/drawingml/2006/chart">
            <c:chart xmlns:c="http://schemas.openxmlformats.org/drawingml/2006/chart" r:id="rId3"/>
          </a:graphicData>
        </a:graphic>
      </p:graphicFrame>
      <p:sp>
        <p:nvSpPr>
          <p:cNvPr id="150" name="Shape 150"/>
          <p:cNvSpPr/>
          <p:nvPr/>
        </p:nvSpPr>
        <p:spPr>
          <a:xfrm rot="19019689">
            <a:off x="3994768" y="2985435"/>
            <a:ext cx="2438573" cy="36232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rgbClr val="FF2600"/>
            </a:solidFill>
            <a:miter lim="400000"/>
          </a:ln>
          <a:effectLst>
            <a:outerShdw sx="100000" sy="100000" kx="0" ky="0" algn="b" rotWithShape="0" blurRad="0" dist="0" dir="18900000">
              <a:srgbClr val="000000"/>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51" name="Shape 151"/>
          <p:cNvSpPr/>
          <p:nvPr/>
        </p:nvSpPr>
        <p:spPr>
          <a:xfrm>
            <a:off x="8820134" y="7136546"/>
            <a:ext cx="4051072" cy="777819"/>
          </a:xfrm>
          <a:prstGeom prst="roundRect">
            <a:avLst>
              <a:gd name="adj" fmla="val 35551"/>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52" name="Shape 152"/>
          <p:cNvSpPr/>
          <p:nvPr/>
        </p:nvSpPr>
        <p:spPr>
          <a:xfrm>
            <a:off x="8757877" y="6156026"/>
            <a:ext cx="4175587" cy="444155"/>
          </a:xfrm>
          <a:prstGeom prst="roundRect">
            <a:avLst>
              <a:gd name="adj" fmla="val 40101"/>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53" name="Shape 153"/>
          <p:cNvSpPr/>
          <p:nvPr/>
        </p:nvSpPr>
        <p:spPr>
          <a:xfrm>
            <a:off x="12417000" y="9318719"/>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10</a:t>
            </a:r>
          </a:p>
        </p:txBody>
      </p:sp>
      <p:pic>
        <p:nvPicPr>
          <p:cNvPr id="154" name="スクリーンショット 2015-02-08 15.52.10.png"/>
          <p:cNvPicPr/>
          <p:nvPr/>
        </p:nvPicPr>
        <p:blipFill>
          <a:blip r:embed="rId4">
            <a:extLst/>
          </a:blip>
          <a:stretch>
            <a:fillRect/>
          </a:stretch>
        </p:blipFill>
        <p:spPr>
          <a:xfrm>
            <a:off x="-1" y="-50419"/>
            <a:ext cx="13004801" cy="9694916"/>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xfrm>
            <a:off x="1270000" y="3902292"/>
            <a:ext cx="10464800" cy="920156"/>
          </a:xfrm>
          <a:prstGeom prst="rect">
            <a:avLst/>
          </a:prstGeom>
        </p:spPr>
        <p:txBody>
          <a:bodyPr/>
          <a:lstStyle>
            <a:lvl1pPr defTabSz="792098">
              <a:lnSpc>
                <a:spcPts val="6700"/>
              </a:lnSpc>
              <a:defRPr sz="5841">
                <a:latin typeface="ヒラギノ角ゴ Pro W6"/>
                <a:ea typeface="ヒラギノ角ゴ Pro W6"/>
                <a:cs typeface="ヒラギノ角ゴ Pro W6"/>
                <a:sym typeface="ヒラギノ角ゴ Pro W6"/>
              </a:defRPr>
            </a:lvl1pPr>
          </a:lstStyle>
          <a:p>
            <a:pPr lvl="0">
              <a:defRPr sz="1800">
                <a:solidFill>
                  <a:srgbClr val="000000"/>
                </a:solidFill>
              </a:defRPr>
            </a:pPr>
            <a:r>
              <a:rPr sz="5841">
                <a:solidFill>
                  <a:srgbClr val="FFFFFF"/>
                </a:solidFill>
              </a:rPr>
              <a:t>ロコモティブシンドロームとは</a:t>
            </a:r>
          </a:p>
        </p:txBody>
      </p:sp>
      <p:sp>
        <p:nvSpPr>
          <p:cNvPr id="159" name="Shape 159"/>
          <p:cNvSpPr/>
          <p:nvPr/>
        </p:nvSpPr>
        <p:spPr>
          <a:xfrm>
            <a:off x="12375495" y="9297967"/>
            <a:ext cx="464293"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11</a:t>
            </a:r>
          </a:p>
        </p:txBody>
      </p:sp>
      <p:pic>
        <p:nvPicPr>
          <p:cNvPr id="160" name="スクリーンショット 2015-02-06 21.40.21.png"/>
          <p:cNvPicPr/>
          <p:nvPr/>
        </p:nvPicPr>
        <p:blipFill>
          <a:blip r:embed="rId3">
            <a:extLst/>
          </a:blip>
          <a:stretch>
            <a:fillRect/>
          </a:stretch>
        </p:blipFill>
        <p:spPr>
          <a:xfrm>
            <a:off x="-1" y="17995"/>
            <a:ext cx="13004801" cy="971761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7094706" y="1282483"/>
            <a:ext cx="5727536" cy="3447007"/>
          </a:xfrm>
          <a:prstGeom prst="roundRect">
            <a:avLst>
              <a:gd name="adj" fmla="val 5527"/>
            </a:avLst>
          </a:prstGeom>
          <a:gradFill>
            <a:gsLst>
              <a:gs pos="0">
                <a:srgbClr val="189B1A"/>
              </a:gs>
              <a:gs pos="100000">
                <a:srgbClr val="235D0B"/>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65" name="Shape 165"/>
          <p:cNvSpPr/>
          <p:nvPr>
            <p:ph type="title"/>
          </p:nvPr>
        </p:nvSpPr>
        <p:spPr>
          <a:xfrm>
            <a:off x="-3520087" y="16107"/>
            <a:ext cx="11099801" cy="1420020"/>
          </a:xfrm>
          <a:prstGeom prst="rect">
            <a:avLst/>
          </a:prstGeom>
        </p:spPr>
        <p:txBody>
          <a:bodyPr/>
          <a:lstStyle>
            <a:lvl1pPr defTabSz="800100">
              <a:lnSpc>
                <a:spcPts val="4100"/>
              </a:lnSpc>
              <a:defRPr sz="3700">
                <a:latin typeface="ヒラギノ角ゴ Pro W6"/>
                <a:ea typeface="ヒラギノ角ゴ Pro W6"/>
                <a:cs typeface="ヒラギノ角ゴ Pro W6"/>
                <a:sym typeface="ヒラギノ角ゴ Pro W6"/>
              </a:defRPr>
            </a:lvl1pPr>
          </a:lstStyle>
          <a:p>
            <a:pPr lvl="0">
              <a:defRPr sz="1800">
                <a:solidFill>
                  <a:srgbClr val="000000"/>
                </a:solidFill>
              </a:defRPr>
            </a:pPr>
            <a:r>
              <a:rPr sz="3700">
                <a:solidFill>
                  <a:srgbClr val="FFFFFF"/>
                </a:solidFill>
              </a:rPr>
              <a:t>年齢とともに…</a:t>
            </a:r>
          </a:p>
        </p:txBody>
      </p:sp>
      <p:sp>
        <p:nvSpPr>
          <p:cNvPr id="166" name="Shape 166"/>
          <p:cNvSpPr/>
          <p:nvPr/>
        </p:nvSpPr>
        <p:spPr>
          <a:xfrm>
            <a:off x="371768" y="1765588"/>
            <a:ext cx="5295749" cy="2480797"/>
          </a:xfrm>
          <a:prstGeom prst="roundRect">
            <a:avLst>
              <a:gd name="adj" fmla="val 7679"/>
            </a:avLst>
          </a:prstGeom>
          <a:gradFill>
            <a:gsLst>
              <a:gs pos="0">
                <a:srgbClr val="A6AAA8"/>
              </a:gs>
              <a:gs pos="100000">
                <a:srgbClr val="53585F"/>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67" name="Shape 167"/>
          <p:cNvSpPr/>
          <p:nvPr/>
        </p:nvSpPr>
        <p:spPr>
          <a:xfrm>
            <a:off x="7094706" y="2351936"/>
            <a:ext cx="5727536"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900">
                <a:solidFill>
                  <a:srgbClr val="FFFB00"/>
                </a:solidFill>
                <a:latin typeface="ヒラギノ角ゴ ProN W6"/>
                <a:ea typeface="ヒラギノ角ゴ ProN W6"/>
                <a:cs typeface="ヒラギノ角ゴ ProN W6"/>
                <a:sym typeface="ヒラギノ角ゴ ProN W6"/>
              </a:rPr>
              <a:t>筋肉量の保持・筋力強化</a:t>
            </a:r>
            <a:endParaRPr sz="3900">
              <a:solidFill>
                <a:srgbClr val="FFFB00"/>
              </a:solidFill>
              <a:latin typeface="ヒラギノ角ゴ ProN W6"/>
              <a:ea typeface="ヒラギノ角ゴ ProN W6"/>
              <a:cs typeface="ヒラギノ角ゴ ProN W6"/>
              <a:sym typeface="ヒラギノ角ゴ ProN W6"/>
            </a:endParaRPr>
          </a:p>
          <a:p>
            <a:pPr lvl="0">
              <a:defRPr sz="1800"/>
            </a:pPr>
            <a:r>
              <a:rPr sz="3600">
                <a:solidFill>
                  <a:srgbClr val="FFFFFF"/>
                </a:solidFill>
                <a:latin typeface="ヒラギノ角ゴ ProN W6"/>
                <a:ea typeface="ヒラギノ角ゴ ProN W6"/>
                <a:cs typeface="ヒラギノ角ゴ ProN W6"/>
                <a:sym typeface="ヒラギノ角ゴ ProN W6"/>
              </a:rPr>
              <a:t>(特に体幹・下肢筋)</a:t>
            </a:r>
          </a:p>
        </p:txBody>
      </p:sp>
      <p:sp>
        <p:nvSpPr>
          <p:cNvPr id="168" name="Shape 168"/>
          <p:cNvSpPr/>
          <p:nvPr/>
        </p:nvSpPr>
        <p:spPr>
          <a:xfrm rot="45773">
            <a:off x="6074058" y="2608039"/>
            <a:ext cx="906933" cy="930879"/>
          </a:xfrm>
          <a:prstGeom prst="rightArrow">
            <a:avLst>
              <a:gd name="adj1" fmla="val 31681"/>
              <a:gd name="adj2" fmla="val 606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69" name="Shape 169"/>
          <p:cNvSpPr/>
          <p:nvPr/>
        </p:nvSpPr>
        <p:spPr>
          <a:xfrm>
            <a:off x="-365567" y="2322888"/>
            <a:ext cx="6770419" cy="149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000">
                <a:solidFill>
                  <a:srgbClr val="FF9300"/>
                </a:solidFill>
                <a:latin typeface="ヒラギノ角ゴ ProN W6"/>
                <a:ea typeface="ヒラギノ角ゴ ProN W6"/>
                <a:cs typeface="ヒラギノ角ゴ ProN W6"/>
                <a:sym typeface="ヒラギノ角ゴ ProN W6"/>
              </a:rPr>
              <a:t>体幹・下肢の筋力</a:t>
            </a:r>
            <a:r>
              <a:rPr sz="3000">
                <a:solidFill>
                  <a:srgbClr val="FFFFFF"/>
                </a:solidFill>
                <a:latin typeface="ヒラギノ角ゴ ProN W6"/>
                <a:ea typeface="ヒラギノ角ゴ ProN W6"/>
                <a:cs typeface="ヒラギノ角ゴ ProN W6"/>
                <a:sym typeface="ヒラギノ角ゴ ProN W6"/>
              </a:rPr>
              <a:t>が衰える</a:t>
            </a:r>
            <a:endParaRPr sz="3000">
              <a:solidFill>
                <a:srgbClr val="FFFFFF"/>
              </a:solidFill>
              <a:latin typeface="ヒラギノ角ゴ ProN W6"/>
              <a:ea typeface="ヒラギノ角ゴ ProN W6"/>
              <a:cs typeface="ヒラギノ角ゴ ProN W6"/>
              <a:sym typeface="ヒラギノ角ゴ ProN W6"/>
            </a:endParaRPr>
          </a:p>
          <a:p>
            <a:pPr lvl="0">
              <a:defRPr sz="1800"/>
            </a:pPr>
            <a:r>
              <a:rPr sz="2600">
                <a:solidFill>
                  <a:srgbClr val="FFFFFF"/>
                </a:solidFill>
                <a:latin typeface="ヒラギノ角ゴ ProN W6"/>
                <a:ea typeface="ヒラギノ角ゴ ProN W6"/>
                <a:cs typeface="ヒラギノ角ゴ ProN W6"/>
                <a:sym typeface="ヒラギノ角ゴ ProN W6"/>
              </a:rPr>
              <a:t>(上肢筋力・筋肉量は</a:t>
            </a:r>
            <a:endParaRPr sz="2600">
              <a:solidFill>
                <a:srgbClr val="FFFFFF"/>
              </a:solidFill>
              <a:latin typeface="ヒラギノ角ゴ ProN W6"/>
              <a:ea typeface="ヒラギノ角ゴ ProN W6"/>
              <a:cs typeface="ヒラギノ角ゴ ProN W6"/>
              <a:sym typeface="ヒラギノ角ゴ ProN W6"/>
            </a:endParaRPr>
          </a:p>
          <a:p>
            <a:pPr lvl="0">
              <a:defRPr sz="1800"/>
            </a:pPr>
            <a:r>
              <a:rPr sz="2600">
                <a:solidFill>
                  <a:srgbClr val="FFFFFF"/>
                </a:solidFill>
                <a:latin typeface="ヒラギノ角ゴ ProN W6"/>
                <a:ea typeface="ヒラギノ角ゴ ProN W6"/>
                <a:cs typeface="ヒラギノ角ゴ ProN W6"/>
                <a:sym typeface="ヒラギノ角ゴ ProN W6"/>
              </a:rPr>
              <a:t>比較的保たれている。)</a:t>
            </a:r>
          </a:p>
        </p:txBody>
      </p:sp>
      <p:sp>
        <p:nvSpPr>
          <p:cNvPr id="170" name="Shape 170"/>
          <p:cNvSpPr/>
          <p:nvPr/>
        </p:nvSpPr>
        <p:spPr>
          <a:xfrm>
            <a:off x="7021948" y="5327294"/>
            <a:ext cx="5800294" cy="3624175"/>
          </a:xfrm>
          <a:prstGeom prst="roundRect">
            <a:avLst>
              <a:gd name="adj" fmla="val 5256"/>
            </a:avLst>
          </a:prstGeom>
          <a:gradFill>
            <a:gsLst>
              <a:gs pos="0">
                <a:srgbClr val="00A6AC"/>
              </a:gs>
              <a:gs pos="100000">
                <a:srgbClr val="005C5F"/>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71" name="Shape 171"/>
          <p:cNvSpPr/>
          <p:nvPr/>
        </p:nvSpPr>
        <p:spPr>
          <a:xfrm>
            <a:off x="236568" y="5717990"/>
            <a:ext cx="5508007" cy="2480796"/>
          </a:xfrm>
          <a:prstGeom prst="roundRect">
            <a:avLst>
              <a:gd name="adj" fmla="val 7679"/>
            </a:avLst>
          </a:prstGeom>
          <a:solidFill>
            <a:srgbClr val="DCDEE0"/>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72" name="Shape 172"/>
          <p:cNvSpPr/>
          <p:nvPr/>
        </p:nvSpPr>
        <p:spPr>
          <a:xfrm>
            <a:off x="7058327" y="6304337"/>
            <a:ext cx="5800294"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800">
                <a:solidFill>
                  <a:srgbClr val="FFFFFF"/>
                </a:solidFill>
                <a:latin typeface="ヒラギノ角ゴ ProN W6"/>
                <a:ea typeface="ヒラギノ角ゴ ProN W6"/>
                <a:cs typeface="ヒラギノ角ゴ ProN W6"/>
                <a:sym typeface="ヒラギノ角ゴ ProN W6"/>
              </a:rPr>
              <a:t>総合的な</a:t>
            </a:r>
            <a:r>
              <a:rPr sz="3800">
                <a:solidFill>
                  <a:srgbClr val="FFFB00"/>
                </a:solidFill>
                <a:latin typeface="ヒラギノ角ゴ ProN W6"/>
                <a:ea typeface="ヒラギノ角ゴ ProN W6"/>
                <a:cs typeface="ヒラギノ角ゴ ProN W6"/>
                <a:sym typeface="ヒラギノ角ゴ ProN W6"/>
              </a:rPr>
              <a:t>平衡機能</a:t>
            </a:r>
            <a:r>
              <a:rPr sz="3800">
                <a:solidFill>
                  <a:srgbClr val="FFFFFF"/>
                </a:solidFill>
                <a:latin typeface="ヒラギノ角ゴ ProN W6"/>
                <a:ea typeface="ヒラギノ角ゴ ProN W6"/>
                <a:cs typeface="ヒラギノ角ゴ ProN W6"/>
                <a:sym typeface="ヒラギノ角ゴ ProN W6"/>
              </a:rPr>
              <a:t>の</a:t>
            </a:r>
            <a:endParaRPr sz="3800">
              <a:solidFill>
                <a:srgbClr val="FFFFFF"/>
              </a:solidFill>
              <a:latin typeface="ヒラギノ角ゴ ProN W6"/>
              <a:ea typeface="ヒラギノ角ゴ ProN W6"/>
              <a:cs typeface="ヒラギノ角ゴ ProN W6"/>
              <a:sym typeface="ヒラギノ角ゴ ProN W6"/>
            </a:endParaRPr>
          </a:p>
          <a:p>
            <a:pPr lvl="0">
              <a:defRPr sz="1800"/>
            </a:pPr>
            <a:r>
              <a:rPr sz="3800">
                <a:solidFill>
                  <a:srgbClr val="FFFFFF"/>
                </a:solidFill>
                <a:latin typeface="ヒラギノ角ゴ ProN W6"/>
                <a:ea typeface="ヒラギノ角ゴ ProN W6"/>
                <a:cs typeface="ヒラギノ角ゴ ProN W6"/>
                <a:sym typeface="ヒラギノ角ゴ ProN W6"/>
              </a:rPr>
              <a:t>維持・確保(バランス能力)</a:t>
            </a:r>
          </a:p>
        </p:txBody>
      </p:sp>
      <p:sp>
        <p:nvSpPr>
          <p:cNvPr id="173" name="Shape 173"/>
          <p:cNvSpPr/>
          <p:nvPr/>
        </p:nvSpPr>
        <p:spPr>
          <a:xfrm rot="45773">
            <a:off x="6088737" y="6663674"/>
            <a:ext cx="883350" cy="954310"/>
          </a:xfrm>
          <a:prstGeom prst="rightArrow">
            <a:avLst>
              <a:gd name="adj1" fmla="val 31681"/>
              <a:gd name="adj2" fmla="val 62309"/>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74" name="Shape 174"/>
          <p:cNvSpPr/>
          <p:nvPr/>
        </p:nvSpPr>
        <p:spPr>
          <a:xfrm>
            <a:off x="1137517" y="6456737"/>
            <a:ext cx="3354224"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000">
                <a:solidFill>
                  <a:srgbClr val="FF9300"/>
                </a:solidFill>
                <a:latin typeface="ヒラギノ角ゴ ProN W6"/>
                <a:ea typeface="ヒラギノ角ゴ ProN W6"/>
                <a:cs typeface="ヒラギノ角ゴ ProN W6"/>
                <a:sym typeface="ヒラギノ角ゴ ProN W6"/>
              </a:rPr>
              <a:t>つまづき易い</a:t>
            </a:r>
            <a:endParaRPr sz="3000">
              <a:solidFill>
                <a:srgbClr val="FF9300"/>
              </a:solidFill>
              <a:latin typeface="ヒラギノ角ゴ ProN W6"/>
              <a:ea typeface="ヒラギノ角ゴ ProN W6"/>
              <a:cs typeface="ヒラギノ角ゴ ProN W6"/>
              <a:sym typeface="ヒラギノ角ゴ ProN W6"/>
            </a:endParaRPr>
          </a:p>
          <a:p>
            <a:pPr lvl="0">
              <a:defRPr sz="1800"/>
            </a:pPr>
            <a:r>
              <a:rPr sz="2600">
                <a:solidFill>
                  <a:srgbClr val="FF9300"/>
                </a:solidFill>
                <a:latin typeface="ヒラギノ角ゴ ProN W6"/>
                <a:ea typeface="ヒラギノ角ゴ ProN W6"/>
                <a:cs typeface="ヒラギノ角ゴ ProN W6"/>
                <a:sym typeface="ヒラギノ角ゴ ProN W6"/>
              </a:rPr>
              <a:t>(ついついすり足に。)</a:t>
            </a:r>
          </a:p>
        </p:txBody>
      </p:sp>
      <p:sp>
        <p:nvSpPr>
          <p:cNvPr id="175" name="Shape 175"/>
          <p:cNvSpPr/>
          <p:nvPr/>
        </p:nvSpPr>
        <p:spPr>
          <a:xfrm>
            <a:off x="12417000" y="9339471"/>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12</a:t>
            </a:r>
          </a:p>
        </p:txBody>
      </p:sp>
      <p:pic>
        <p:nvPicPr>
          <p:cNvPr id="176" name="スクリーンショット 2015-02-06 21.39.41.png"/>
          <p:cNvPicPr/>
          <p:nvPr/>
        </p:nvPicPr>
        <p:blipFill>
          <a:blip r:embed="rId3">
            <a:extLst/>
          </a:blip>
          <a:stretch>
            <a:fillRect/>
          </a:stretch>
        </p:blipFill>
        <p:spPr>
          <a:xfrm>
            <a:off x="0" y="35858"/>
            <a:ext cx="13004801" cy="9681884"/>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nvSpPr>
        <p:spPr>
          <a:xfrm>
            <a:off x="1216195" y="5962920"/>
            <a:ext cx="10572410" cy="925002"/>
          </a:xfrm>
          <a:prstGeom prst="roundRect">
            <a:avLst>
              <a:gd name="adj" fmla="val 20595"/>
            </a:avLst>
          </a:prstGeom>
          <a:gradFill>
            <a:gsLst>
              <a:gs pos="0">
                <a:srgbClr val="971817"/>
              </a:gs>
              <a:gs pos="100000">
                <a:srgbClr val="720C04"/>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81" name="Shape 181"/>
          <p:cNvSpPr/>
          <p:nvPr/>
        </p:nvSpPr>
        <p:spPr>
          <a:xfrm>
            <a:off x="9704433" y="5183600"/>
            <a:ext cx="2795702" cy="145310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82" name="Shape 182"/>
          <p:cNvSpPr/>
          <p:nvPr/>
        </p:nvSpPr>
        <p:spPr>
          <a:xfrm>
            <a:off x="306125" y="1879718"/>
            <a:ext cx="3436729" cy="1719011"/>
          </a:xfrm>
          <a:prstGeom prst="roundRect">
            <a:avLst>
              <a:gd name="adj" fmla="val 8495"/>
            </a:avLst>
          </a:prstGeom>
          <a:solidFill>
            <a:srgbClr val="E8A433"/>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83" name="Shape 183"/>
          <p:cNvSpPr/>
          <p:nvPr/>
        </p:nvSpPr>
        <p:spPr>
          <a:xfrm rot="5398024">
            <a:off x="2999616" y="1939033"/>
            <a:ext cx="639679" cy="664382"/>
          </a:xfrm>
          <a:prstGeom prst="rightArrow">
            <a:avLst>
              <a:gd name="adj1" fmla="val 33617"/>
              <a:gd name="adj2" fmla="val 443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84" name="Shape 184"/>
          <p:cNvSpPr/>
          <p:nvPr/>
        </p:nvSpPr>
        <p:spPr>
          <a:xfrm>
            <a:off x="1388613" y="1991792"/>
            <a:ext cx="10287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筋量</a:t>
            </a:r>
          </a:p>
        </p:txBody>
      </p:sp>
      <p:sp>
        <p:nvSpPr>
          <p:cNvPr id="185" name="Shape 185"/>
          <p:cNvSpPr/>
          <p:nvPr/>
        </p:nvSpPr>
        <p:spPr>
          <a:xfrm>
            <a:off x="1549086" y="8324013"/>
            <a:ext cx="10572409" cy="925002"/>
          </a:xfrm>
          <a:prstGeom prst="roundRect">
            <a:avLst>
              <a:gd name="adj" fmla="val 20595"/>
            </a:avLst>
          </a:prstGeom>
          <a:gradFill>
            <a:gsLst>
              <a:gs pos="0">
                <a:srgbClr val="971817"/>
              </a:gs>
              <a:gs pos="100000">
                <a:srgbClr val="720C04"/>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86" name="Shape 186"/>
          <p:cNvSpPr/>
          <p:nvPr/>
        </p:nvSpPr>
        <p:spPr>
          <a:xfrm>
            <a:off x="2249117" y="8507114"/>
            <a:ext cx="9172347"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FFFFFF"/>
                </a:solidFill>
              </a:rPr>
              <a:t>歩けない、立ち上がれない(要支援・要介護)</a:t>
            </a:r>
          </a:p>
        </p:txBody>
      </p:sp>
      <p:sp>
        <p:nvSpPr>
          <p:cNvPr id="187" name="Shape 187"/>
          <p:cNvSpPr/>
          <p:nvPr/>
        </p:nvSpPr>
        <p:spPr>
          <a:xfrm rot="5367220">
            <a:off x="5972992" y="4868321"/>
            <a:ext cx="974077" cy="907374"/>
          </a:xfrm>
          <a:prstGeom prst="rightArrow">
            <a:avLst>
              <a:gd name="adj1" fmla="val 31681"/>
              <a:gd name="adj2" fmla="val 60659"/>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88" name="Shape 188"/>
          <p:cNvSpPr/>
          <p:nvPr/>
        </p:nvSpPr>
        <p:spPr>
          <a:xfrm>
            <a:off x="931413" y="2860326"/>
            <a:ext cx="19431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神経活動</a:t>
            </a:r>
          </a:p>
        </p:txBody>
      </p:sp>
      <p:sp>
        <p:nvSpPr>
          <p:cNvPr id="189" name="Shape 189"/>
          <p:cNvSpPr/>
          <p:nvPr/>
        </p:nvSpPr>
        <p:spPr>
          <a:xfrm rot="5398024">
            <a:off x="2999616" y="2807567"/>
            <a:ext cx="639679" cy="664382"/>
          </a:xfrm>
          <a:prstGeom prst="rightArrow">
            <a:avLst>
              <a:gd name="adj1" fmla="val 33617"/>
              <a:gd name="adj2" fmla="val 443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90" name="Shape 190"/>
          <p:cNvSpPr/>
          <p:nvPr/>
        </p:nvSpPr>
        <p:spPr>
          <a:xfrm>
            <a:off x="4786655" y="1879718"/>
            <a:ext cx="3436729" cy="1719011"/>
          </a:xfrm>
          <a:prstGeom prst="roundRect">
            <a:avLst>
              <a:gd name="adj" fmla="val 8495"/>
            </a:avLst>
          </a:prstGeom>
          <a:solidFill>
            <a:srgbClr val="E8A433"/>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91" name="Shape 191"/>
          <p:cNvSpPr/>
          <p:nvPr/>
        </p:nvSpPr>
        <p:spPr>
          <a:xfrm rot="5398024">
            <a:off x="7447325" y="1998410"/>
            <a:ext cx="639679" cy="664382"/>
          </a:xfrm>
          <a:prstGeom prst="rightArrow">
            <a:avLst>
              <a:gd name="adj1" fmla="val 33617"/>
              <a:gd name="adj2" fmla="val 443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92" name="Shape 192"/>
          <p:cNvSpPr/>
          <p:nvPr/>
        </p:nvSpPr>
        <p:spPr>
          <a:xfrm>
            <a:off x="5434645" y="2010697"/>
            <a:ext cx="19431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関節軟骨</a:t>
            </a:r>
          </a:p>
        </p:txBody>
      </p:sp>
      <p:sp>
        <p:nvSpPr>
          <p:cNvPr id="193" name="Shape 193"/>
          <p:cNvSpPr/>
          <p:nvPr/>
        </p:nvSpPr>
        <p:spPr>
          <a:xfrm>
            <a:off x="5716476" y="2860326"/>
            <a:ext cx="14859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椎間板</a:t>
            </a:r>
          </a:p>
        </p:txBody>
      </p:sp>
      <p:sp>
        <p:nvSpPr>
          <p:cNvPr id="194" name="Shape 194"/>
          <p:cNvSpPr/>
          <p:nvPr/>
        </p:nvSpPr>
        <p:spPr>
          <a:xfrm rot="5398024">
            <a:off x="7447325" y="2807567"/>
            <a:ext cx="639679" cy="664382"/>
          </a:xfrm>
          <a:prstGeom prst="rightArrow">
            <a:avLst>
              <a:gd name="adj1" fmla="val 33617"/>
              <a:gd name="adj2" fmla="val 443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95" name="Shape 195"/>
          <p:cNvSpPr/>
          <p:nvPr/>
        </p:nvSpPr>
        <p:spPr>
          <a:xfrm>
            <a:off x="9267186" y="1879718"/>
            <a:ext cx="3436729" cy="1719011"/>
          </a:xfrm>
          <a:prstGeom prst="roundRect">
            <a:avLst>
              <a:gd name="adj" fmla="val 8495"/>
            </a:avLst>
          </a:prstGeom>
          <a:solidFill>
            <a:srgbClr val="E8A433"/>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96" name="Shape 196"/>
          <p:cNvSpPr/>
          <p:nvPr/>
        </p:nvSpPr>
        <p:spPr>
          <a:xfrm rot="5398024">
            <a:off x="11895033" y="2407064"/>
            <a:ext cx="639679" cy="664383"/>
          </a:xfrm>
          <a:prstGeom prst="rightArrow">
            <a:avLst>
              <a:gd name="adj1" fmla="val 33617"/>
              <a:gd name="adj2" fmla="val 44388"/>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197" name="Shape 197"/>
          <p:cNvSpPr/>
          <p:nvPr/>
        </p:nvSpPr>
        <p:spPr>
          <a:xfrm>
            <a:off x="10395076" y="2459823"/>
            <a:ext cx="118094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骨 量</a:t>
            </a:r>
          </a:p>
        </p:txBody>
      </p:sp>
      <p:sp>
        <p:nvSpPr>
          <p:cNvPr id="198" name="Shape 198"/>
          <p:cNvSpPr/>
          <p:nvPr/>
        </p:nvSpPr>
        <p:spPr>
          <a:xfrm>
            <a:off x="698368" y="4095029"/>
            <a:ext cx="2409191" cy="431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6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600">
                <a:solidFill>
                  <a:srgbClr val="FFFFFF"/>
                </a:solidFill>
              </a:rPr>
              <a:t>・サルコペニア</a:t>
            </a:r>
          </a:p>
        </p:txBody>
      </p:sp>
      <p:sp>
        <p:nvSpPr>
          <p:cNvPr id="199" name="Shape 199"/>
          <p:cNvSpPr/>
          <p:nvPr/>
        </p:nvSpPr>
        <p:spPr>
          <a:xfrm>
            <a:off x="4792977" y="3752625"/>
            <a:ext cx="3086101" cy="927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2600">
                <a:solidFill>
                  <a:srgbClr val="FFFFFF"/>
                </a:solidFill>
                <a:latin typeface="ヒラギノ角ゴ ProN W6"/>
                <a:ea typeface="ヒラギノ角ゴ ProN W6"/>
                <a:cs typeface="ヒラギノ角ゴ ProN W6"/>
                <a:sym typeface="ヒラギノ角ゴ ProN W6"/>
              </a:rPr>
              <a:t>・変形性膝関節症</a:t>
            </a:r>
            <a:endParaRPr sz="2600">
              <a:solidFill>
                <a:srgbClr val="FFFFFF"/>
              </a:solidFill>
              <a:latin typeface="ヒラギノ角ゴ ProN W6"/>
              <a:ea typeface="ヒラギノ角ゴ ProN W6"/>
              <a:cs typeface="ヒラギノ角ゴ ProN W6"/>
              <a:sym typeface="ヒラギノ角ゴ ProN W6"/>
            </a:endParaRPr>
          </a:p>
          <a:p>
            <a:pPr lvl="0">
              <a:defRPr sz="1800"/>
            </a:pPr>
            <a:r>
              <a:rPr sz="2600">
                <a:solidFill>
                  <a:srgbClr val="FFFFFF"/>
                </a:solidFill>
                <a:latin typeface="ヒラギノ角ゴ ProN W6"/>
                <a:ea typeface="ヒラギノ角ゴ ProN W6"/>
                <a:cs typeface="ヒラギノ角ゴ ProN W6"/>
                <a:sym typeface="ヒラギノ角ゴ ProN W6"/>
              </a:rPr>
              <a:t>・腰部脊柱管狭窄症</a:t>
            </a:r>
          </a:p>
        </p:txBody>
      </p:sp>
      <p:sp>
        <p:nvSpPr>
          <p:cNvPr id="200" name="Shape 200"/>
          <p:cNvSpPr/>
          <p:nvPr/>
        </p:nvSpPr>
        <p:spPr>
          <a:xfrm>
            <a:off x="10102900" y="4040856"/>
            <a:ext cx="1765301" cy="431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6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600">
                <a:solidFill>
                  <a:srgbClr val="FFFFFF"/>
                </a:solidFill>
              </a:rPr>
              <a:t>・骨粗鬆症</a:t>
            </a:r>
          </a:p>
        </p:txBody>
      </p:sp>
      <p:sp>
        <p:nvSpPr>
          <p:cNvPr id="201" name="Shape 201"/>
          <p:cNvSpPr/>
          <p:nvPr/>
        </p:nvSpPr>
        <p:spPr>
          <a:xfrm rot="5367220">
            <a:off x="5909014" y="7172185"/>
            <a:ext cx="995577" cy="942720"/>
          </a:xfrm>
          <a:prstGeom prst="rightArrow">
            <a:avLst>
              <a:gd name="adj1" fmla="val 31681"/>
              <a:gd name="adj2" fmla="val 59563"/>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202" name="Shape 202"/>
          <p:cNvSpPr/>
          <p:nvPr/>
        </p:nvSpPr>
        <p:spPr>
          <a:xfrm>
            <a:off x="6223981" y="9391245"/>
            <a:ext cx="6372175" cy="254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FFFFFF"/>
                </a:solidFill>
              </a:defRPr>
            </a:lvl1pPr>
          </a:lstStyle>
          <a:p>
            <a:pPr lvl="0">
              <a:defRPr sz="1800">
                <a:solidFill>
                  <a:srgbClr val="000000"/>
                </a:solidFill>
              </a:defRPr>
            </a:pPr>
            <a:r>
              <a:rPr sz="1200">
                <a:solidFill>
                  <a:srgbClr val="FFFFFF"/>
                </a:solidFill>
              </a:rPr>
              <a:t>日本整形外科学会編 ロコモティブシンドローム診療ガイド2010 (文光堂, 東京)</a:t>
            </a:r>
          </a:p>
        </p:txBody>
      </p:sp>
      <p:sp>
        <p:nvSpPr>
          <p:cNvPr id="203" name="Shape 203"/>
          <p:cNvSpPr/>
          <p:nvPr/>
        </p:nvSpPr>
        <p:spPr>
          <a:xfrm>
            <a:off x="968833" y="198920"/>
            <a:ext cx="9020875" cy="628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00100">
              <a:lnSpc>
                <a:spcPts val="4600"/>
              </a:lnSpc>
              <a:defRPr sz="4100">
                <a:solidFill>
                  <a:srgbClr val="FFFFFF"/>
                </a:solidFill>
                <a:latin typeface="ヒラギノ角ゴ Pro W6"/>
                <a:ea typeface="ヒラギノ角ゴ Pro W6"/>
                <a:cs typeface="ヒラギノ角ゴ Pro W6"/>
                <a:sym typeface="ヒラギノ角ゴ Pro W6"/>
              </a:defRPr>
            </a:lvl1pPr>
          </a:lstStyle>
          <a:p>
            <a:pPr lvl="0">
              <a:defRPr sz="1800">
                <a:solidFill>
                  <a:srgbClr val="000000"/>
                </a:solidFill>
              </a:defRPr>
            </a:pPr>
            <a:r>
              <a:rPr sz="4100">
                <a:solidFill>
                  <a:srgbClr val="FFFFFF"/>
                </a:solidFill>
              </a:rPr>
              <a:t>ーロコモティブシンドローム (ロコモ)</a:t>
            </a:r>
          </a:p>
        </p:txBody>
      </p:sp>
      <p:sp>
        <p:nvSpPr>
          <p:cNvPr id="204" name="Shape 204"/>
          <p:cNvSpPr/>
          <p:nvPr/>
        </p:nvSpPr>
        <p:spPr>
          <a:xfrm>
            <a:off x="5080986" y="6065227"/>
            <a:ext cx="2044701"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800">
                <a:solidFill>
                  <a:srgbClr val="FFFFFF"/>
                </a:solidFill>
              </a:rPr>
              <a:t>歩行障害</a:t>
            </a:r>
          </a:p>
        </p:txBody>
      </p:sp>
      <p:sp>
        <p:nvSpPr>
          <p:cNvPr id="205" name="Shape 205"/>
          <p:cNvSpPr/>
          <p:nvPr/>
        </p:nvSpPr>
        <p:spPr>
          <a:xfrm>
            <a:off x="10039400" y="5297376"/>
            <a:ext cx="1892301" cy="12255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500">
                <a:solidFill>
                  <a:srgbClr val="FFFFFF"/>
                </a:solidFill>
                <a:latin typeface="ヒラギノ角ゴ ProN W6"/>
                <a:ea typeface="ヒラギノ角ゴ ProN W6"/>
                <a:cs typeface="ヒラギノ角ゴ ProN W6"/>
                <a:sym typeface="ヒラギノ角ゴ ProN W6"/>
              </a:rPr>
              <a:t>運動器</a:t>
            </a:r>
            <a:endParaRPr sz="3500">
              <a:solidFill>
                <a:srgbClr val="FFFFFF"/>
              </a:solidFill>
              <a:latin typeface="ヒラギノ角ゴ ProN W6"/>
              <a:ea typeface="ヒラギノ角ゴ ProN W6"/>
              <a:cs typeface="ヒラギノ角ゴ ProN W6"/>
              <a:sym typeface="ヒラギノ角ゴ ProN W6"/>
            </a:endParaRPr>
          </a:p>
          <a:p>
            <a:pPr lvl="0">
              <a:defRPr sz="1800"/>
            </a:pPr>
            <a:r>
              <a:rPr sz="3500">
                <a:solidFill>
                  <a:srgbClr val="FFFFFF"/>
                </a:solidFill>
                <a:latin typeface="ヒラギノ角ゴ ProN W6"/>
                <a:ea typeface="ヒラギノ角ゴ ProN W6"/>
                <a:cs typeface="ヒラギノ角ゴ ProN W6"/>
                <a:sym typeface="ヒラギノ角ゴ ProN W6"/>
              </a:rPr>
              <a:t>不安定症</a:t>
            </a:r>
          </a:p>
        </p:txBody>
      </p:sp>
      <p:sp>
        <p:nvSpPr>
          <p:cNvPr id="206" name="Shape 206"/>
          <p:cNvSpPr/>
          <p:nvPr/>
        </p:nvSpPr>
        <p:spPr>
          <a:xfrm>
            <a:off x="7904182" y="1039319"/>
            <a:ext cx="3738373" cy="628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1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100">
                <a:solidFill>
                  <a:srgbClr val="FFFFFF"/>
                </a:solidFill>
              </a:rPr>
              <a:t>をめぐる病像ー</a:t>
            </a:r>
          </a:p>
        </p:txBody>
      </p:sp>
      <p:sp>
        <p:nvSpPr>
          <p:cNvPr id="207" name="Shape 207"/>
          <p:cNvSpPr/>
          <p:nvPr/>
        </p:nvSpPr>
        <p:spPr>
          <a:xfrm>
            <a:off x="12464104" y="9353145"/>
            <a:ext cx="41468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13</a:t>
            </a:r>
          </a:p>
        </p:txBody>
      </p:sp>
      <p:pic>
        <p:nvPicPr>
          <p:cNvPr id="208" name="スクリーンショット 2015-02-06 21.38.19.png"/>
          <p:cNvPicPr/>
          <p:nvPr/>
        </p:nvPicPr>
        <p:blipFill>
          <a:blip r:embed="rId3">
            <a:extLst/>
          </a:blip>
          <a:stretch>
            <a:fillRect/>
          </a:stretch>
        </p:blipFill>
        <p:spPr>
          <a:xfrm>
            <a:off x="2619" y="5998"/>
            <a:ext cx="13004801" cy="9741604"/>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p:nvPr>
        </p:nvSpPr>
        <p:spPr>
          <a:xfrm>
            <a:off x="1270000" y="4046332"/>
            <a:ext cx="10464800" cy="920156"/>
          </a:xfrm>
          <a:prstGeom prst="rect">
            <a:avLst/>
          </a:prstGeom>
        </p:spPr>
        <p:txBody>
          <a:bodyPr/>
          <a:lstStyle>
            <a:lvl1pPr defTabSz="800100">
              <a:lnSpc>
                <a:spcPts val="6700"/>
              </a:lnSpc>
              <a:defRPr sz="5900">
                <a:latin typeface="ヒラギノ角ゴ Pro W6"/>
                <a:ea typeface="ヒラギノ角ゴ Pro W6"/>
                <a:cs typeface="ヒラギノ角ゴ Pro W6"/>
                <a:sym typeface="ヒラギノ角ゴ Pro W6"/>
              </a:defRPr>
            </a:lvl1pPr>
          </a:lstStyle>
          <a:p>
            <a:pPr lvl="0">
              <a:defRPr sz="1800">
                <a:solidFill>
                  <a:srgbClr val="000000"/>
                </a:solidFill>
              </a:defRPr>
            </a:pPr>
            <a:r>
              <a:rPr sz="5900">
                <a:solidFill>
                  <a:srgbClr val="FFFFFF"/>
                </a:solidFill>
              </a:rPr>
              <a:t>健康寿命とロコモ対策</a:t>
            </a:r>
          </a:p>
        </p:txBody>
      </p:sp>
      <p:sp>
        <p:nvSpPr>
          <p:cNvPr id="213" name="Shape 213"/>
          <p:cNvSpPr/>
          <p:nvPr/>
        </p:nvSpPr>
        <p:spPr>
          <a:xfrm>
            <a:off x="12428942" y="9292007"/>
            <a:ext cx="415595"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14</a:t>
            </a:r>
          </a:p>
        </p:txBody>
      </p:sp>
      <p:pic>
        <p:nvPicPr>
          <p:cNvPr id="214" name="スクリーンショット 2015-02-06 21.37.11.png"/>
          <p:cNvPicPr/>
          <p:nvPr/>
        </p:nvPicPr>
        <p:blipFill>
          <a:blip r:embed="rId3">
            <a:extLst/>
          </a:blip>
          <a:stretch>
            <a:fillRect/>
          </a:stretch>
        </p:blipFill>
        <p:spPr>
          <a:xfrm>
            <a:off x="0" y="29992"/>
            <a:ext cx="13004801" cy="9693616"/>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nvSpPr>
        <p:spPr>
          <a:xfrm>
            <a:off x="2295102" y="2082846"/>
            <a:ext cx="7912101" cy="1308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3800">
                <a:solidFill>
                  <a:srgbClr val="FFFFFF"/>
                </a:solidFill>
              </a:rPr>
              <a:t>・</a:t>
            </a:r>
            <a:r>
              <a:rPr sz="3800">
                <a:solidFill>
                  <a:srgbClr val="FFFFFF"/>
                </a:solidFill>
                <a:latin typeface="ヒラギノ角ゴ ProN W6"/>
                <a:ea typeface="ヒラギノ角ゴ ProN W6"/>
                <a:cs typeface="ヒラギノ角ゴ ProN W6"/>
                <a:sym typeface="ヒラギノ角ゴ ProN W6"/>
              </a:rPr>
              <a:t>「要支援」の</a:t>
            </a:r>
            <a:r>
              <a:rPr sz="3800">
                <a:solidFill>
                  <a:srgbClr val="FFFC79"/>
                </a:solidFill>
                <a:latin typeface="ヒラギノ角ゴ ProN W6"/>
                <a:ea typeface="ヒラギノ角ゴ ProN W6"/>
                <a:cs typeface="ヒラギノ角ゴ ProN W6"/>
                <a:sym typeface="ヒラギノ角ゴ ProN W6"/>
              </a:rPr>
              <a:t>40％</a:t>
            </a:r>
            <a:r>
              <a:rPr sz="3800">
                <a:solidFill>
                  <a:srgbClr val="FFFFFF"/>
                </a:solidFill>
              </a:rPr>
              <a:t>は</a:t>
            </a:r>
            <a:r>
              <a:rPr sz="3800">
                <a:solidFill>
                  <a:srgbClr val="FFFFFF"/>
                </a:solidFill>
                <a:latin typeface="ヒラギノ角ゴ ProN W6"/>
                <a:ea typeface="ヒラギノ角ゴ ProN W6"/>
                <a:cs typeface="ヒラギノ角ゴ ProN W6"/>
                <a:sym typeface="ヒラギノ角ゴ ProN W6"/>
              </a:rPr>
              <a:t>運動器疾患</a:t>
            </a:r>
            <a:endParaRPr sz="3800">
              <a:solidFill>
                <a:srgbClr val="FFFFFF"/>
              </a:solidFill>
              <a:latin typeface="ヒラギノ角ゴ ProN W6"/>
              <a:ea typeface="ヒラギノ角ゴ ProN W6"/>
              <a:cs typeface="ヒラギノ角ゴ ProN W6"/>
              <a:sym typeface="ヒラギノ角ゴ ProN W6"/>
            </a:endParaRPr>
          </a:p>
          <a:p>
            <a:pPr lvl="0" algn="l">
              <a:defRPr sz="1800"/>
            </a:pPr>
            <a:r>
              <a:rPr sz="3800">
                <a:solidFill>
                  <a:srgbClr val="FFFFFF"/>
                </a:solidFill>
              </a:rPr>
              <a:t>・</a:t>
            </a:r>
            <a:r>
              <a:rPr sz="3600">
                <a:solidFill>
                  <a:srgbClr val="FFFFFF"/>
                </a:solidFill>
                <a:latin typeface="ヒラギノ角ゴ ProN W6"/>
                <a:ea typeface="ヒラギノ角ゴ ProN W6"/>
                <a:cs typeface="ヒラギノ角ゴ ProN W6"/>
                <a:sym typeface="ヒラギノ角ゴ ProN W6"/>
              </a:rPr>
              <a:t>「要支援」未満＝「ロコモ予備軍」</a:t>
            </a:r>
          </a:p>
        </p:txBody>
      </p:sp>
      <p:sp>
        <p:nvSpPr>
          <p:cNvPr id="219" name="Shape 219"/>
          <p:cNvSpPr/>
          <p:nvPr/>
        </p:nvSpPr>
        <p:spPr>
          <a:xfrm>
            <a:off x="4732492" y="4364376"/>
            <a:ext cx="3919945" cy="10350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2900">
                <a:latin typeface="ヒラギノ角ゴ ProN W6"/>
                <a:ea typeface="ヒラギノ角ゴ ProN W6"/>
                <a:cs typeface="ヒラギノ角ゴ ProN W6"/>
                <a:sym typeface="ヒラギノ角ゴ ProN W6"/>
              </a:rPr>
              <a:t>これら両群への対策を</a:t>
            </a:r>
            <a:endParaRPr sz="2900">
              <a:latin typeface="ヒラギノ角ゴ ProN W6"/>
              <a:ea typeface="ヒラギノ角ゴ ProN W6"/>
              <a:cs typeface="ヒラギノ角ゴ ProN W6"/>
              <a:sym typeface="ヒラギノ角ゴ ProN W6"/>
            </a:endParaRPr>
          </a:p>
          <a:p>
            <a:pPr lvl="0" algn="l">
              <a:defRPr sz="1800"/>
            </a:pPr>
            <a:r>
              <a:rPr sz="2900">
                <a:latin typeface="ヒラギノ角ゴ ProN W6"/>
                <a:ea typeface="ヒラギノ角ゴ ProN W6"/>
                <a:cs typeface="ヒラギノ角ゴ ProN W6"/>
                <a:sym typeface="ヒラギノ角ゴ ProN W6"/>
              </a:rPr>
              <a:t>考える上で</a:t>
            </a:r>
          </a:p>
        </p:txBody>
      </p:sp>
      <p:sp>
        <p:nvSpPr>
          <p:cNvPr id="220" name="Shape 220"/>
          <p:cNvSpPr/>
          <p:nvPr/>
        </p:nvSpPr>
        <p:spPr>
          <a:xfrm>
            <a:off x="1686347" y="6372855"/>
            <a:ext cx="6668987" cy="2609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4900">
                <a:solidFill>
                  <a:srgbClr val="00FDFF"/>
                </a:solidFill>
                <a:latin typeface="ヒラギノ角ゴ ProN W6"/>
                <a:ea typeface="ヒラギノ角ゴ ProN W6"/>
                <a:cs typeface="ヒラギノ角ゴ ProN W6"/>
                <a:sym typeface="ヒラギノ角ゴ ProN W6"/>
              </a:rPr>
              <a:t>１.転びにくい</a:t>
            </a:r>
            <a:endParaRPr sz="4900">
              <a:solidFill>
                <a:srgbClr val="00FDFF"/>
              </a:solidFill>
              <a:latin typeface="ヒラギノ角ゴ ProN W6"/>
              <a:ea typeface="ヒラギノ角ゴ ProN W6"/>
              <a:cs typeface="ヒラギノ角ゴ ProN W6"/>
              <a:sym typeface="ヒラギノ角ゴ ProN W6"/>
            </a:endParaRPr>
          </a:p>
          <a:p>
            <a:pPr lvl="0" algn="l">
              <a:defRPr sz="1800"/>
            </a:pPr>
            <a:r>
              <a:rPr sz="4900">
                <a:solidFill>
                  <a:srgbClr val="00FDFF"/>
                </a:solidFill>
                <a:latin typeface="ヒラギノ角ゴ ProN W6"/>
                <a:ea typeface="ヒラギノ角ゴ ProN W6"/>
                <a:cs typeface="ヒラギノ角ゴ ProN W6"/>
                <a:sym typeface="ヒラギノ角ゴ ProN W6"/>
              </a:rPr>
              <a:t>２.転んでも折れにくい</a:t>
            </a:r>
            <a:endParaRPr sz="4900">
              <a:solidFill>
                <a:srgbClr val="00FDFF"/>
              </a:solidFill>
              <a:latin typeface="ヒラギノ角ゴ ProN W6"/>
              <a:ea typeface="ヒラギノ角ゴ ProN W6"/>
              <a:cs typeface="ヒラギノ角ゴ ProN W6"/>
              <a:sym typeface="ヒラギノ角ゴ ProN W6"/>
            </a:endParaRPr>
          </a:p>
          <a:p>
            <a:pPr lvl="0" algn="l">
              <a:defRPr sz="1800"/>
            </a:pPr>
            <a:r>
              <a:rPr sz="4900">
                <a:solidFill>
                  <a:srgbClr val="00FDFF"/>
                </a:solidFill>
                <a:latin typeface="ヒラギノ角ゴ ProN W6"/>
                <a:ea typeface="ヒラギノ角ゴ ProN W6"/>
                <a:cs typeface="ヒラギノ角ゴ ProN W6"/>
                <a:sym typeface="ヒラギノ角ゴ ProN W6"/>
              </a:rPr>
              <a:t>３.折れてもまた歩ける</a:t>
            </a:r>
          </a:p>
        </p:txBody>
      </p:sp>
      <p:sp>
        <p:nvSpPr>
          <p:cNvPr id="221" name="Shape 221"/>
          <p:cNvSpPr/>
          <p:nvPr/>
        </p:nvSpPr>
        <p:spPr>
          <a:xfrm>
            <a:off x="10266452" y="7694527"/>
            <a:ext cx="1944752" cy="4762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29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900">
                <a:solidFill>
                  <a:srgbClr val="FFFFFF"/>
                </a:solidFill>
              </a:rPr>
              <a:t>体をつくる</a:t>
            </a:r>
          </a:p>
        </p:txBody>
      </p:sp>
      <p:sp>
        <p:nvSpPr>
          <p:cNvPr id="222" name="Shape 222"/>
          <p:cNvSpPr/>
          <p:nvPr/>
        </p:nvSpPr>
        <p:spPr>
          <a:xfrm>
            <a:off x="8907849" y="6318881"/>
            <a:ext cx="1176478" cy="27177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defRPr sz="206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0600">
                <a:solidFill>
                  <a:srgbClr val="FFFFFF"/>
                </a:solidFill>
              </a:rPr>
              <a:t>]</a:t>
            </a:r>
          </a:p>
        </p:txBody>
      </p:sp>
      <p:sp>
        <p:nvSpPr>
          <p:cNvPr id="223" name="Shape 223"/>
          <p:cNvSpPr/>
          <p:nvPr/>
        </p:nvSpPr>
        <p:spPr>
          <a:xfrm>
            <a:off x="12437752" y="9339471"/>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15</a:t>
            </a:r>
          </a:p>
        </p:txBody>
      </p:sp>
      <p:pic>
        <p:nvPicPr>
          <p:cNvPr id="224" name="スクリーンショット 2015-03-19 23.40.19.jpg"/>
          <p:cNvPicPr/>
          <p:nvPr/>
        </p:nvPicPr>
        <p:blipFill>
          <a:blip r:embed="rId3">
            <a:extLst/>
          </a:blip>
          <a:stretch>
            <a:fillRect/>
          </a:stretch>
        </p:blipFill>
        <p:spPr>
          <a:xfrm>
            <a:off x="-1" y="26490"/>
            <a:ext cx="13004801" cy="9710822"/>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xfrm>
            <a:off x="1026187" y="4416722"/>
            <a:ext cx="10464801" cy="920156"/>
          </a:xfrm>
          <a:prstGeom prst="rect">
            <a:avLst/>
          </a:prstGeom>
        </p:spPr>
        <p:txBody>
          <a:bodyPr/>
          <a:lstStyle>
            <a:lvl1pPr defTabSz="584073">
              <a:lnSpc>
                <a:spcPts val="4900"/>
              </a:lnSpc>
              <a:defRPr sz="4307">
                <a:latin typeface="ヒラギノ角ゴ Pro W6"/>
                <a:ea typeface="ヒラギノ角ゴ Pro W6"/>
                <a:cs typeface="ヒラギノ角ゴ Pro W6"/>
                <a:sym typeface="ヒラギノ角ゴ Pro W6"/>
              </a:defRPr>
            </a:lvl1pPr>
          </a:lstStyle>
          <a:p>
            <a:pPr lvl="0">
              <a:defRPr sz="1800">
                <a:solidFill>
                  <a:srgbClr val="000000"/>
                </a:solidFill>
              </a:defRPr>
            </a:pPr>
            <a:r>
              <a:rPr sz="4307">
                <a:solidFill>
                  <a:srgbClr val="FFFFFF"/>
                </a:solidFill>
              </a:rPr>
              <a:t>（ロコモーショントレーニング）について</a:t>
            </a:r>
          </a:p>
        </p:txBody>
      </p:sp>
      <p:sp>
        <p:nvSpPr>
          <p:cNvPr id="229" name="Shape 229"/>
          <p:cNvSpPr/>
          <p:nvPr/>
        </p:nvSpPr>
        <p:spPr>
          <a:xfrm>
            <a:off x="4514224" y="3365172"/>
            <a:ext cx="3111501" cy="8572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59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5900">
                <a:solidFill>
                  <a:srgbClr val="FFFFFF"/>
                </a:solidFill>
              </a:rPr>
              <a:t>ロコトレ</a:t>
            </a:r>
          </a:p>
        </p:txBody>
      </p:sp>
      <p:sp>
        <p:nvSpPr>
          <p:cNvPr id="230" name="Shape 230"/>
          <p:cNvSpPr/>
          <p:nvPr/>
        </p:nvSpPr>
        <p:spPr>
          <a:xfrm>
            <a:off x="12327160" y="9230663"/>
            <a:ext cx="41468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16</a:t>
            </a:r>
          </a:p>
        </p:txBody>
      </p:sp>
      <p:pic>
        <p:nvPicPr>
          <p:cNvPr id="231" name="スクリーンショット 2015-02-06 21.35.07.png"/>
          <p:cNvPicPr/>
          <p:nvPr/>
        </p:nvPicPr>
        <p:blipFill>
          <a:blip r:embed="rId3">
            <a:extLst/>
          </a:blip>
          <a:stretch>
            <a:fillRect/>
          </a:stretch>
        </p:blipFill>
        <p:spPr>
          <a:xfrm>
            <a:off x="95786" y="260279"/>
            <a:ext cx="12813228" cy="9616930"/>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p:nvPr>
        </p:nvSpPr>
        <p:spPr>
          <a:xfrm>
            <a:off x="3541678" y="600965"/>
            <a:ext cx="5921443" cy="815630"/>
          </a:xfrm>
          <a:prstGeom prst="rect">
            <a:avLst/>
          </a:prstGeom>
        </p:spPr>
        <p:txBody>
          <a:bodyPr/>
          <a:lstStyle/>
          <a:p>
            <a:pPr lvl="0">
              <a:lnSpc>
                <a:spcPct val="80000"/>
              </a:lnSpc>
              <a:defRPr b="0" sz="1800">
                <a:solidFill>
                  <a:srgbClr val="000000"/>
                </a:solidFill>
              </a:defRPr>
            </a:pPr>
            <a:r>
              <a:rPr sz="5000">
                <a:solidFill>
                  <a:srgbClr val="53585F"/>
                </a:solidFill>
                <a:latin typeface="ヒラギノ角ゴ Pro W6"/>
                <a:ea typeface="ヒラギノ角ゴ Pro W6"/>
                <a:cs typeface="ヒラギノ角ゴ Pro W6"/>
                <a:sym typeface="ヒラギノ角ゴ Pro W6"/>
              </a:rPr>
              <a:t>ロコトレ1</a:t>
            </a:r>
            <a:r>
              <a:rPr sz="5000">
                <a:solidFill>
                  <a:srgbClr val="FFFFFF"/>
                </a:solidFill>
                <a:latin typeface="ヒラギノ角ゴ Pro W6"/>
                <a:ea typeface="ヒラギノ角ゴ Pro W6"/>
                <a:cs typeface="ヒラギノ角ゴ Pro W6"/>
                <a:sym typeface="ヒラギノ角ゴ Pro W6"/>
              </a:rPr>
              <a:t> 片脚立ち</a:t>
            </a:r>
          </a:p>
        </p:txBody>
      </p:sp>
      <p:sp>
        <p:nvSpPr>
          <p:cNvPr id="236" name="Shape 236"/>
          <p:cNvSpPr/>
          <p:nvPr/>
        </p:nvSpPr>
        <p:spPr>
          <a:xfrm>
            <a:off x="5765494" y="9269163"/>
            <a:ext cx="6175757"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solidFill>
                  <a:srgbClr val="FFFFFF"/>
                </a:solidFill>
              </a:defRPr>
            </a:lvl1pPr>
          </a:lstStyle>
          <a:p>
            <a:pPr lvl="0">
              <a:defRPr sz="1800">
                <a:solidFill>
                  <a:srgbClr val="000000"/>
                </a:solidFill>
              </a:defRPr>
            </a:pPr>
            <a:r>
              <a:rPr sz="1600">
                <a:solidFill>
                  <a:srgbClr val="FFFFFF"/>
                </a:solidFill>
              </a:rPr>
              <a:t>ロコモチャレンジ！ロコモティブシンドローム予防啓発公式サイト</a:t>
            </a:r>
          </a:p>
        </p:txBody>
      </p:sp>
      <p:pic>
        <p:nvPicPr>
          <p:cNvPr id="237" name="スクリーンショット 2015-01-15 10.03.59.png"/>
          <p:cNvPicPr/>
          <p:nvPr/>
        </p:nvPicPr>
        <p:blipFill>
          <a:blip r:embed="rId3">
            <a:extLst/>
          </a:blip>
          <a:stretch>
            <a:fillRect/>
          </a:stretch>
        </p:blipFill>
        <p:spPr>
          <a:xfrm>
            <a:off x="848915" y="1933986"/>
            <a:ext cx="11306970" cy="7060407"/>
          </a:xfrm>
          <a:prstGeom prst="rect">
            <a:avLst/>
          </a:prstGeom>
          <a:ln w="12700">
            <a:miter lim="400000"/>
          </a:ln>
        </p:spPr>
      </p:pic>
      <p:sp>
        <p:nvSpPr>
          <p:cNvPr id="238" name="Shape 238"/>
          <p:cNvSpPr/>
          <p:nvPr/>
        </p:nvSpPr>
        <p:spPr>
          <a:xfrm>
            <a:off x="12479257" y="9256463"/>
            <a:ext cx="414681"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17</a:t>
            </a:r>
          </a:p>
        </p:txBody>
      </p:sp>
      <p:pic>
        <p:nvPicPr>
          <p:cNvPr id="239" name="スクリーンショット 2015-02-05 17.33.41.png"/>
          <p:cNvPicPr/>
          <p:nvPr/>
        </p:nvPicPr>
        <p:blipFill>
          <a:blip r:embed="rId4">
            <a:extLst/>
          </a:blip>
          <a:stretch>
            <a:fillRect/>
          </a:stretch>
        </p:blipFill>
        <p:spPr>
          <a:xfrm>
            <a:off x="0" y="37804"/>
            <a:ext cx="13004800" cy="9677992"/>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xfrm>
            <a:off x="3153059" y="620279"/>
            <a:ext cx="6698682" cy="815630"/>
          </a:xfrm>
          <a:prstGeom prst="rect">
            <a:avLst/>
          </a:prstGeom>
        </p:spPr>
        <p:txBody>
          <a:bodyPr/>
          <a:lstStyle/>
          <a:p>
            <a:pPr lvl="0">
              <a:lnSpc>
                <a:spcPct val="80000"/>
              </a:lnSpc>
              <a:defRPr b="0" sz="1800">
                <a:solidFill>
                  <a:srgbClr val="000000"/>
                </a:solidFill>
              </a:defRPr>
            </a:pPr>
            <a:r>
              <a:rPr sz="5000">
                <a:solidFill>
                  <a:srgbClr val="53585F"/>
                </a:solidFill>
                <a:latin typeface="ヒラギノ角ゴ Pro W6"/>
                <a:ea typeface="ヒラギノ角ゴ Pro W6"/>
                <a:cs typeface="ヒラギノ角ゴ Pro W6"/>
                <a:sym typeface="ヒラギノ角ゴ Pro W6"/>
              </a:rPr>
              <a:t>ロコトレ2</a:t>
            </a:r>
            <a:r>
              <a:rPr sz="5000">
                <a:solidFill>
                  <a:srgbClr val="FFFFFF"/>
                </a:solidFill>
                <a:latin typeface="ヒラギノ角ゴ Pro W6"/>
                <a:ea typeface="ヒラギノ角ゴ Pro W6"/>
                <a:cs typeface="ヒラギノ角ゴ Pro W6"/>
                <a:sym typeface="ヒラギノ角ゴ Pro W6"/>
              </a:rPr>
              <a:t> スクワット</a:t>
            </a:r>
          </a:p>
        </p:txBody>
      </p:sp>
      <p:sp>
        <p:nvSpPr>
          <p:cNvPr id="244" name="Shape 244"/>
          <p:cNvSpPr/>
          <p:nvPr/>
        </p:nvSpPr>
        <p:spPr>
          <a:xfrm>
            <a:off x="5620228" y="9207834"/>
            <a:ext cx="6175757"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600">
                <a:solidFill>
                  <a:srgbClr val="FFFFFF"/>
                </a:solidFill>
              </a:defRPr>
            </a:lvl1pPr>
          </a:lstStyle>
          <a:p>
            <a:pPr lvl="0">
              <a:defRPr sz="1800">
                <a:solidFill>
                  <a:srgbClr val="000000"/>
                </a:solidFill>
              </a:defRPr>
            </a:pPr>
            <a:r>
              <a:rPr sz="1600">
                <a:solidFill>
                  <a:srgbClr val="FFFFFF"/>
                </a:solidFill>
              </a:rPr>
              <a:t>ロコモチャレンジ！ロコモティブシンドローム予防啓発公式サイト</a:t>
            </a:r>
          </a:p>
        </p:txBody>
      </p:sp>
      <p:pic>
        <p:nvPicPr>
          <p:cNvPr id="245" name="スクリーンショット 2015-01-15 10.06.03.png"/>
          <p:cNvPicPr/>
          <p:nvPr/>
        </p:nvPicPr>
        <p:blipFill>
          <a:blip r:embed="rId3">
            <a:extLst/>
          </a:blip>
          <a:stretch>
            <a:fillRect/>
          </a:stretch>
        </p:blipFill>
        <p:spPr>
          <a:xfrm>
            <a:off x="788127" y="1797621"/>
            <a:ext cx="11428413" cy="7048501"/>
          </a:xfrm>
          <a:prstGeom prst="rect">
            <a:avLst/>
          </a:prstGeom>
          <a:ln w="12700">
            <a:miter lim="400000"/>
          </a:ln>
        </p:spPr>
      </p:pic>
      <p:sp>
        <p:nvSpPr>
          <p:cNvPr id="246" name="Shape 246"/>
          <p:cNvSpPr/>
          <p:nvPr/>
        </p:nvSpPr>
        <p:spPr>
          <a:xfrm>
            <a:off x="12470295" y="9358717"/>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18</a:t>
            </a:r>
          </a:p>
        </p:txBody>
      </p:sp>
      <p:pic>
        <p:nvPicPr>
          <p:cNvPr id="247" name="スクリーンショット 2015-02-05 17.33.03.png"/>
          <p:cNvPicPr/>
          <p:nvPr/>
        </p:nvPicPr>
        <p:blipFill>
          <a:blip r:embed="rId4">
            <a:extLst/>
          </a:blip>
          <a:stretch>
            <a:fillRect/>
          </a:stretch>
        </p:blipFill>
        <p:spPr>
          <a:xfrm>
            <a:off x="8422" y="0"/>
            <a:ext cx="12987956" cy="9753600"/>
          </a:xfrm>
          <a:prstGeom prst="rect">
            <a:avLst/>
          </a:prstGeom>
          <a:ln w="12700">
            <a:miter lim="400000"/>
          </a:ln>
        </p:spPr>
      </p:pic>
    </p:spTree>
  </p:cSld>
  <p:clrMapOvr>
    <a:masterClrMapping/>
  </p:clrMapOvr>
  <p:transition spd="fast"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開眼片脚起立_スクワット_54sec.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64583" y="1218237"/>
            <a:ext cx="13004801" cy="7309490"/>
          </a:xfrm>
          <a:prstGeom prst="rect">
            <a:avLst/>
          </a:prstGeom>
        </p:spPr>
      </p:pic>
      <p:sp>
        <p:nvSpPr>
          <p:cNvPr id="252" name="Shape 252"/>
          <p:cNvSpPr/>
          <p:nvPr/>
        </p:nvSpPr>
        <p:spPr>
          <a:xfrm>
            <a:off x="12368055" y="8658125"/>
            <a:ext cx="414682"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19</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2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nvSpPr>
        <p:spPr>
          <a:xfrm>
            <a:off x="8862026" y="3141347"/>
            <a:ext cx="1828801" cy="450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悪性新生物</a:t>
            </a:r>
          </a:p>
        </p:txBody>
      </p:sp>
      <p:sp>
        <p:nvSpPr>
          <p:cNvPr id="52" name="Shape 52"/>
          <p:cNvSpPr/>
          <p:nvPr/>
        </p:nvSpPr>
        <p:spPr>
          <a:xfrm>
            <a:off x="8357146" y="5940308"/>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心疾患</a:t>
            </a:r>
          </a:p>
        </p:txBody>
      </p:sp>
      <p:sp>
        <p:nvSpPr>
          <p:cNvPr id="53" name="Shape 53"/>
          <p:cNvSpPr/>
          <p:nvPr/>
        </p:nvSpPr>
        <p:spPr>
          <a:xfrm>
            <a:off x="6217742" y="6909700"/>
            <a:ext cx="800101" cy="450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肺炎</a:t>
            </a:r>
          </a:p>
        </p:txBody>
      </p:sp>
      <p:sp>
        <p:nvSpPr>
          <p:cNvPr id="54" name="Shape 54"/>
          <p:cNvSpPr/>
          <p:nvPr/>
        </p:nvSpPr>
        <p:spPr>
          <a:xfrm>
            <a:off x="3465718" y="6443208"/>
            <a:ext cx="18288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脳血管疾患</a:t>
            </a:r>
          </a:p>
        </p:txBody>
      </p:sp>
      <p:sp>
        <p:nvSpPr>
          <p:cNvPr id="55" name="Shape 55"/>
          <p:cNvSpPr/>
          <p:nvPr/>
        </p:nvSpPr>
        <p:spPr>
          <a:xfrm>
            <a:off x="2595301" y="5554687"/>
            <a:ext cx="18288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不慮の事故</a:t>
            </a:r>
          </a:p>
        </p:txBody>
      </p:sp>
      <p:sp>
        <p:nvSpPr>
          <p:cNvPr id="56" name="Shape 56"/>
          <p:cNvSpPr/>
          <p:nvPr/>
        </p:nvSpPr>
        <p:spPr>
          <a:xfrm>
            <a:off x="3232696" y="4859434"/>
            <a:ext cx="8001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老衰</a:t>
            </a:r>
          </a:p>
        </p:txBody>
      </p:sp>
      <p:sp>
        <p:nvSpPr>
          <p:cNvPr id="57" name="Shape 57"/>
          <p:cNvSpPr/>
          <p:nvPr/>
        </p:nvSpPr>
        <p:spPr>
          <a:xfrm>
            <a:off x="3109651" y="4280471"/>
            <a:ext cx="8001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自殺</a:t>
            </a:r>
          </a:p>
        </p:txBody>
      </p:sp>
      <p:sp>
        <p:nvSpPr>
          <p:cNvPr id="58" name="Shape 58"/>
          <p:cNvSpPr/>
          <p:nvPr/>
        </p:nvSpPr>
        <p:spPr>
          <a:xfrm>
            <a:off x="3061246" y="3006255"/>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その他</a:t>
            </a:r>
          </a:p>
        </p:txBody>
      </p:sp>
      <p:pic>
        <p:nvPicPr>
          <p:cNvPr id="59" name=""/>
          <p:cNvPicPr/>
          <p:nvPr/>
        </p:nvPicPr>
        <p:blipFill>
          <a:blip r:embed="rId3">
            <a:extLst/>
          </a:blip>
          <a:stretch>
            <a:fillRect/>
          </a:stretch>
        </p:blipFill>
        <p:spPr>
          <a:xfrm>
            <a:off x="3130149" y="6108612"/>
            <a:ext cx="2499939" cy="1120043"/>
          </a:xfrm>
          <a:prstGeom prst="rect">
            <a:avLst/>
          </a:prstGeom>
          <a:effectLst>
            <a:outerShdw sx="100000" sy="100000" kx="0" ky="0" algn="b" rotWithShape="0" blurRad="76200" dist="0" dir="18900000">
              <a:srgbClr val="000000">
                <a:alpha val="80000"/>
              </a:srgbClr>
            </a:outerShdw>
          </a:effectLst>
        </p:spPr>
      </p:pic>
      <p:pic>
        <p:nvPicPr>
          <p:cNvPr id="60" name=""/>
          <p:cNvPicPr/>
          <p:nvPr/>
        </p:nvPicPr>
        <p:blipFill>
          <a:blip r:embed="rId4">
            <a:extLst/>
          </a:blip>
          <a:stretch>
            <a:fillRect/>
          </a:stretch>
        </p:blipFill>
        <p:spPr>
          <a:xfrm>
            <a:off x="7678677" y="5605712"/>
            <a:ext cx="2499939" cy="1120043"/>
          </a:xfrm>
          <a:prstGeom prst="rect">
            <a:avLst/>
          </a:prstGeom>
          <a:effectLst>
            <a:outerShdw sx="100000" sy="100000" kx="0" ky="0" algn="b" rotWithShape="0" blurRad="76200" dist="0" dir="18900000">
              <a:srgbClr val="000000">
                <a:alpha val="80000"/>
              </a:srgbClr>
            </a:outerShdw>
          </a:effectLst>
        </p:spPr>
      </p:pic>
      <p:pic>
        <p:nvPicPr>
          <p:cNvPr id="61" name=""/>
          <p:cNvPicPr/>
          <p:nvPr/>
        </p:nvPicPr>
        <p:blipFill>
          <a:blip r:embed="rId5">
            <a:extLst/>
          </a:blip>
          <a:stretch>
            <a:fillRect/>
          </a:stretch>
        </p:blipFill>
        <p:spPr>
          <a:xfrm>
            <a:off x="8526457" y="2806750"/>
            <a:ext cx="2499938" cy="1120044"/>
          </a:xfrm>
          <a:prstGeom prst="rect">
            <a:avLst/>
          </a:prstGeom>
          <a:effectLst>
            <a:outerShdw sx="100000" sy="100000" kx="0" ky="0" algn="b" rotWithShape="0" blurRad="76200" dist="0" dir="18900000">
              <a:srgbClr val="000000">
                <a:alpha val="80000"/>
              </a:srgbClr>
            </a:outerShdw>
          </a:effectLst>
        </p:spPr>
      </p:pic>
      <p:sp>
        <p:nvSpPr>
          <p:cNvPr id="62" name="Shape 62"/>
          <p:cNvSpPr/>
          <p:nvPr/>
        </p:nvSpPr>
        <p:spPr>
          <a:xfrm>
            <a:off x="10008972" y="7310249"/>
            <a:ext cx="2354679"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1200">
                <a:solidFill>
                  <a:srgbClr val="FFFFFF"/>
                </a:solidFill>
              </a:rPr>
              <a:t>平成23年人口動態統計</a:t>
            </a:r>
            <a:endParaRPr sz="1200">
              <a:solidFill>
                <a:srgbClr val="FFFFFF"/>
              </a:solidFill>
            </a:endParaRPr>
          </a:p>
          <a:p>
            <a:pPr lvl="0">
              <a:defRPr sz="1800"/>
            </a:pPr>
            <a:r>
              <a:rPr sz="1200">
                <a:solidFill>
                  <a:srgbClr val="FFFFFF"/>
                </a:solidFill>
              </a:rPr>
              <a:t>月報年計 (概数)の概況</a:t>
            </a:r>
            <a:endParaRPr sz="1200">
              <a:solidFill>
                <a:srgbClr val="FFFFFF"/>
              </a:solidFill>
            </a:endParaRPr>
          </a:p>
          <a:p>
            <a:pPr lvl="0">
              <a:defRPr sz="1800"/>
            </a:pPr>
            <a:r>
              <a:rPr sz="1200">
                <a:solidFill>
                  <a:srgbClr val="FFFFFF"/>
                </a:solidFill>
              </a:rPr>
              <a:t>-厚労省-</a:t>
            </a:r>
          </a:p>
        </p:txBody>
      </p:sp>
      <p:pic>
        <p:nvPicPr>
          <p:cNvPr id="63" name="スクリーンショット 2015-02-05 15.09.22.png"/>
          <p:cNvPicPr/>
          <p:nvPr/>
        </p:nvPicPr>
        <p:blipFill>
          <a:blip r:embed="rId6">
            <a:extLst/>
          </a:blip>
          <a:stretch>
            <a:fillRect/>
          </a:stretch>
        </p:blipFill>
        <p:spPr>
          <a:xfrm>
            <a:off x="115392" y="96219"/>
            <a:ext cx="13004801" cy="9561162"/>
          </a:xfrm>
          <a:prstGeom prst="rect">
            <a:avLst/>
          </a:prstGeom>
          <a:ln w="12700">
            <a:miter lim="400000"/>
          </a:ln>
        </p:spPr>
      </p:pic>
      <p:pic>
        <p:nvPicPr>
          <p:cNvPr id="64" name="スクリーンショット 2015-02-06 21.56.24.png"/>
          <p:cNvPicPr/>
          <p:nvPr/>
        </p:nvPicPr>
        <p:blipFill>
          <a:blip r:embed="rId7">
            <a:extLst/>
          </a:blip>
          <a:stretch>
            <a:fillRect/>
          </a:stretch>
        </p:blipFill>
        <p:spPr>
          <a:xfrm>
            <a:off x="-1" y="226054"/>
            <a:ext cx="13004801" cy="9717611"/>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p:nvPr>
        </p:nvSpPr>
        <p:spPr>
          <a:xfrm>
            <a:off x="1270000" y="3960273"/>
            <a:ext cx="10464800" cy="920156"/>
          </a:xfrm>
          <a:prstGeom prst="rect">
            <a:avLst/>
          </a:prstGeom>
        </p:spPr>
        <p:txBody>
          <a:bodyPr/>
          <a:lstStyle>
            <a:lvl1pPr defTabSz="736092">
              <a:lnSpc>
                <a:spcPts val="6200"/>
              </a:lnSpc>
              <a:defRPr sz="5428">
                <a:latin typeface="ヒラギノ角ゴ Pro W6"/>
                <a:ea typeface="ヒラギノ角ゴ Pro W6"/>
                <a:cs typeface="ヒラギノ角ゴ Pro W6"/>
                <a:sym typeface="ヒラギノ角ゴ Pro W6"/>
              </a:defRPr>
            </a:lvl1pPr>
          </a:lstStyle>
          <a:p>
            <a:pPr lvl="0">
              <a:defRPr sz="1800">
                <a:solidFill>
                  <a:srgbClr val="000000"/>
                </a:solidFill>
              </a:defRPr>
            </a:pPr>
            <a:r>
              <a:rPr sz="5428">
                <a:solidFill>
                  <a:srgbClr val="FFFFFF"/>
                </a:solidFill>
              </a:rPr>
              <a:t>ロコモコーディネーターについて</a:t>
            </a:r>
          </a:p>
        </p:txBody>
      </p:sp>
      <p:sp>
        <p:nvSpPr>
          <p:cNvPr id="257" name="Shape 257"/>
          <p:cNvSpPr/>
          <p:nvPr/>
        </p:nvSpPr>
        <p:spPr>
          <a:xfrm>
            <a:off x="12259491" y="9296125"/>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20</a:t>
            </a:r>
          </a:p>
        </p:txBody>
      </p:sp>
      <p:pic>
        <p:nvPicPr>
          <p:cNvPr id="258" name="スクリーンショット 2015-02-05 17.32.15.png"/>
          <p:cNvPicPr/>
          <p:nvPr/>
        </p:nvPicPr>
        <p:blipFill>
          <a:blip r:embed="rId3">
            <a:extLst/>
          </a:blip>
          <a:stretch>
            <a:fillRect/>
          </a:stretch>
        </p:blipFill>
        <p:spPr>
          <a:xfrm>
            <a:off x="0" y="47532"/>
            <a:ext cx="13004800" cy="9658537"/>
          </a:xfrm>
          <a:prstGeom prst="rect">
            <a:avLst/>
          </a:prstGeom>
          <a:ln w="12700">
            <a:miter lim="400000"/>
          </a:ln>
        </p:spPr>
      </p:pic>
    </p:spTree>
  </p:cSld>
  <p:clrMapOvr>
    <a:masterClrMapping/>
  </p:clrMapOvr>
  <p:transition spd="fast"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nvSpPr>
        <p:spPr>
          <a:xfrm>
            <a:off x="12445844" y="9269176"/>
            <a:ext cx="414681"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21</a:t>
            </a:r>
          </a:p>
        </p:txBody>
      </p:sp>
      <p:sp>
        <p:nvSpPr>
          <p:cNvPr id="263" name="Shape 263"/>
          <p:cNvSpPr/>
          <p:nvPr/>
        </p:nvSpPr>
        <p:spPr>
          <a:xfrm>
            <a:off x="3195849" y="506002"/>
            <a:ext cx="6109463" cy="1098551"/>
          </a:xfrm>
          <a:prstGeom prst="roundRect">
            <a:avLst>
              <a:gd name="adj" fmla="val 17341"/>
            </a:avLst>
          </a:prstGeom>
          <a:gradFill>
            <a:gsLst>
              <a:gs pos="0">
                <a:srgbClr val="0066C1"/>
              </a:gs>
              <a:gs pos="100000">
                <a:srgbClr val="094593"/>
              </a:gs>
            </a:gsLst>
            <a:lin ang="5400000"/>
          </a:gradFill>
          <a:ln w="63500">
            <a:solidFill>
              <a:srgbClr val="85888D"/>
            </a:solidFill>
            <a:miter lim="400000"/>
          </a:ln>
        </p:spPr>
        <p:txBody>
          <a:bodyPr lIns="0" tIns="0" rIns="0" bIns="0" anchor="ctr"/>
          <a:lstStyle/>
          <a:p>
            <a:pPr lvl="0">
              <a:defRPr sz="2400"/>
            </a:pPr>
          </a:p>
        </p:txBody>
      </p:sp>
      <p:sp>
        <p:nvSpPr>
          <p:cNvPr id="264" name="Shape 264"/>
          <p:cNvSpPr/>
          <p:nvPr/>
        </p:nvSpPr>
        <p:spPr>
          <a:xfrm>
            <a:off x="3903340" y="7182656"/>
            <a:ext cx="4530881" cy="10930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265" name="Shape 265"/>
          <p:cNvSpPr/>
          <p:nvPr/>
        </p:nvSpPr>
        <p:spPr>
          <a:xfrm>
            <a:off x="1945257" y="2032419"/>
            <a:ext cx="9015324" cy="2488024"/>
          </a:xfrm>
          <a:prstGeom prst="roundRect">
            <a:avLst>
              <a:gd name="adj" fmla="val 7657"/>
            </a:avLst>
          </a:prstGeom>
          <a:gradFill>
            <a:gsLst>
              <a:gs pos="0">
                <a:srgbClr val="EF951A"/>
              </a:gs>
              <a:gs pos="100000">
                <a:srgbClr val="DE6A10"/>
              </a:gs>
            </a:gsLst>
            <a:lin ang="5400000"/>
          </a:gradFill>
          <a:ln w="12700">
            <a:miter lim="400000"/>
          </a:ln>
        </p:spPr>
        <p:txBody>
          <a:bodyPr lIns="0" tIns="0" rIns="0" bIns="0" anchor="ctr"/>
          <a:lstStyle/>
          <a:p>
            <a:pPr lvl="0">
              <a:defRPr sz="2400"/>
            </a:pPr>
          </a:p>
        </p:txBody>
      </p:sp>
      <p:sp>
        <p:nvSpPr>
          <p:cNvPr id="266" name="Shape 266"/>
          <p:cNvSpPr/>
          <p:nvPr/>
        </p:nvSpPr>
        <p:spPr>
          <a:xfrm>
            <a:off x="5564780" y="603981"/>
            <a:ext cx="1371601" cy="527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300">
                <a:solidFill>
                  <a:srgbClr val="FFFFFF"/>
                </a:solidFill>
              </a:rPr>
              <a:t>自治体</a:t>
            </a:r>
          </a:p>
        </p:txBody>
      </p:sp>
      <p:sp>
        <p:nvSpPr>
          <p:cNvPr id="267" name="Shape 267"/>
          <p:cNvSpPr/>
          <p:nvPr/>
        </p:nvSpPr>
        <p:spPr>
          <a:xfrm>
            <a:off x="-313697" y="1601199"/>
            <a:ext cx="13533232" cy="257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6200">
                <a:solidFill>
                  <a:srgbClr val="FFFFFF"/>
                </a:solidFill>
                <a:latin typeface="ヒラギノ角ゴ ProN W6"/>
                <a:ea typeface="ヒラギノ角ゴ ProN W6"/>
                <a:cs typeface="ヒラギノ角ゴ ProN W6"/>
                <a:sym typeface="ヒラギノ角ゴ ProN W6"/>
              </a:rPr>
              <a:t>ロコモコーディネーター</a:t>
            </a:r>
            <a:endParaRPr sz="6200">
              <a:solidFill>
                <a:srgbClr val="FFFFFF"/>
              </a:solidFill>
              <a:latin typeface="ヒラギノ角ゴ ProN W6"/>
              <a:ea typeface="ヒラギノ角ゴ ProN W6"/>
              <a:cs typeface="ヒラギノ角ゴ ProN W6"/>
              <a:sym typeface="ヒラギノ角ゴ ProN W6"/>
            </a:endParaRPr>
          </a:p>
          <a:p>
            <a:pPr lvl="0">
              <a:lnSpc>
                <a:spcPct val="150000"/>
              </a:lnSpc>
              <a:defRPr sz="1800"/>
            </a:pPr>
            <a:r>
              <a:rPr sz="4800">
                <a:solidFill>
                  <a:srgbClr val="FFFFFF"/>
                </a:solidFill>
                <a:latin typeface="ヒラギノ角ゴ ProN W6"/>
                <a:ea typeface="ヒラギノ角ゴ ProN W6"/>
                <a:cs typeface="ヒラギノ角ゴ ProN W6"/>
                <a:sym typeface="ヒラギノ角ゴ ProN W6"/>
              </a:rPr>
              <a:t>医療・介護系有資格者</a:t>
            </a:r>
          </a:p>
        </p:txBody>
      </p:sp>
      <p:sp>
        <p:nvSpPr>
          <p:cNvPr id="268" name="Shape 268"/>
          <p:cNvSpPr/>
          <p:nvPr/>
        </p:nvSpPr>
        <p:spPr>
          <a:xfrm>
            <a:off x="4740030" y="7449792"/>
            <a:ext cx="28575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ヒラギノ角ゴ ProN W6"/>
                <a:ea typeface="ヒラギノ角ゴ ProN W6"/>
                <a:cs typeface="ヒラギノ角ゴ ProN W6"/>
                <a:sym typeface="ヒラギノ角ゴ ProN W6"/>
              </a:defRPr>
            </a:lvl1pPr>
          </a:lstStyle>
          <a:p>
            <a:pPr lvl="0">
              <a:defRPr sz="1800"/>
            </a:pPr>
            <a:r>
              <a:rPr sz="3600"/>
              <a:t>ロコトレ指導</a:t>
            </a:r>
          </a:p>
        </p:txBody>
      </p:sp>
      <p:sp>
        <p:nvSpPr>
          <p:cNvPr id="269" name="Shape 269"/>
          <p:cNvSpPr/>
          <p:nvPr/>
        </p:nvSpPr>
        <p:spPr>
          <a:xfrm>
            <a:off x="4477025" y="1109838"/>
            <a:ext cx="3547111" cy="425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500">
                <a:solidFill>
                  <a:srgbClr val="FFFFFF"/>
                </a:solidFill>
              </a:rPr>
              <a:t>(地域包括支援センター)</a:t>
            </a:r>
          </a:p>
        </p:txBody>
      </p:sp>
      <p:grpSp>
        <p:nvGrpSpPr>
          <p:cNvPr id="272" name="Group 272"/>
          <p:cNvGrpSpPr/>
          <p:nvPr/>
        </p:nvGrpSpPr>
        <p:grpSpPr>
          <a:xfrm>
            <a:off x="1274931" y="5195648"/>
            <a:ext cx="4212636" cy="1311802"/>
            <a:chOff x="0" y="0"/>
            <a:chExt cx="4212635" cy="1311801"/>
          </a:xfrm>
        </p:grpSpPr>
        <p:sp>
          <p:nvSpPr>
            <p:cNvPr id="270" name="Shape 270"/>
            <p:cNvSpPr/>
            <p:nvPr/>
          </p:nvSpPr>
          <p:spPr>
            <a:xfrm>
              <a:off x="326717" y="0"/>
              <a:ext cx="3559202" cy="1311802"/>
            </a:xfrm>
            <a:prstGeom prst="roundRect">
              <a:avLst>
                <a:gd name="adj" fmla="val 13816"/>
              </a:avLst>
            </a:prstGeom>
            <a:noFill/>
            <a:ln w="63500" cap="flat">
              <a:solidFill>
                <a:srgbClr val="85888D"/>
              </a:solidFill>
              <a:prstDash val="solid"/>
              <a:miter lim="400000"/>
            </a:ln>
            <a:effectLst/>
          </p:spPr>
          <p:txBody>
            <a:bodyPr wrap="square" lIns="0" tIns="0" rIns="0" bIns="0" numCol="1" anchor="ctr">
              <a:noAutofit/>
            </a:bodyPr>
            <a:lstStyle/>
            <a:p>
              <a:pPr lvl="0">
                <a:defRPr sz="2400"/>
              </a:pPr>
            </a:p>
          </p:txBody>
        </p:sp>
        <p:sp>
          <p:nvSpPr>
            <p:cNvPr id="271" name="Shape 271"/>
            <p:cNvSpPr/>
            <p:nvPr/>
          </p:nvSpPr>
          <p:spPr>
            <a:xfrm>
              <a:off x="0" y="332694"/>
              <a:ext cx="4212636" cy="6464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500">
                  <a:solidFill>
                    <a:srgbClr val="FFFFFF"/>
                  </a:solidFill>
                </a:rPr>
                <a:t>ボランティア</a:t>
              </a:r>
            </a:p>
          </p:txBody>
        </p:sp>
      </p:grpSp>
      <p:sp>
        <p:nvSpPr>
          <p:cNvPr id="273" name="Shape 273"/>
          <p:cNvSpPr/>
          <p:nvPr/>
        </p:nvSpPr>
        <p:spPr>
          <a:xfrm>
            <a:off x="6211934" y="4988438"/>
            <a:ext cx="5087303" cy="17335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2300">
                <a:solidFill>
                  <a:srgbClr val="FFFFFF"/>
                </a:solidFill>
                <a:latin typeface="ヒラギノ角ゴ ProN W6"/>
                <a:ea typeface="ヒラギノ角ゴ ProN W6"/>
                <a:cs typeface="ヒラギノ角ゴ ProN W6"/>
                <a:sym typeface="ヒラギノ角ゴ ProN W6"/>
              </a:rPr>
              <a:t>ロコモ普及員(浜松市)</a:t>
            </a:r>
            <a:endParaRPr sz="2300">
              <a:solidFill>
                <a:srgbClr val="FFFFFF"/>
              </a:solidFill>
              <a:latin typeface="ヒラギノ角ゴ ProN W6"/>
              <a:ea typeface="ヒラギノ角ゴ ProN W6"/>
              <a:cs typeface="ヒラギノ角ゴ ProN W6"/>
              <a:sym typeface="ヒラギノ角ゴ ProN W6"/>
            </a:endParaRPr>
          </a:p>
          <a:p>
            <a:pPr lvl="0" algn="l">
              <a:defRPr sz="1800"/>
            </a:pPr>
            <a:r>
              <a:rPr sz="2300">
                <a:solidFill>
                  <a:srgbClr val="FFFFFF"/>
                </a:solidFill>
                <a:latin typeface="ヒラギノ角ゴ ProN W6"/>
                <a:ea typeface="ヒラギノ角ゴ ProN W6"/>
                <a:cs typeface="ヒラギノ角ゴ ProN W6"/>
                <a:sym typeface="ヒラギノ角ゴ ProN W6"/>
              </a:rPr>
              <a:t>シルバーリハビリ体操指導士(茨城県)</a:t>
            </a:r>
            <a:endParaRPr sz="2300">
              <a:solidFill>
                <a:srgbClr val="FFFFFF"/>
              </a:solidFill>
              <a:latin typeface="ヒラギノ角ゴ ProN W6"/>
              <a:ea typeface="ヒラギノ角ゴ ProN W6"/>
              <a:cs typeface="ヒラギノ角ゴ ProN W6"/>
              <a:sym typeface="ヒラギノ角ゴ ProN W6"/>
            </a:endParaRPr>
          </a:p>
          <a:p>
            <a:pPr lvl="0" algn="l">
              <a:defRPr sz="1800"/>
            </a:pPr>
            <a:r>
              <a:rPr sz="2300">
                <a:solidFill>
                  <a:srgbClr val="FFFFFF"/>
                </a:solidFill>
                <a:latin typeface="ヒラギノ角ゴ ProN W6"/>
                <a:ea typeface="ヒラギノ角ゴ ProN W6"/>
                <a:cs typeface="ヒラギノ角ゴ ProN W6"/>
                <a:sym typeface="ヒラギノ角ゴ ProN W6"/>
              </a:rPr>
              <a:t>介護予防リーダー(愛知県)</a:t>
            </a:r>
            <a:endParaRPr sz="2300">
              <a:solidFill>
                <a:srgbClr val="FFFFFF"/>
              </a:solidFill>
              <a:latin typeface="ヒラギノ角ゴ ProN W6"/>
              <a:ea typeface="ヒラギノ角ゴ ProN W6"/>
              <a:cs typeface="ヒラギノ角ゴ ProN W6"/>
              <a:sym typeface="ヒラギノ角ゴ ProN W6"/>
            </a:endParaRPr>
          </a:p>
          <a:p>
            <a:pPr lvl="0" algn="l">
              <a:defRPr sz="1800"/>
            </a:pPr>
            <a:r>
              <a:rPr sz="2300">
                <a:solidFill>
                  <a:srgbClr val="FFFFFF"/>
                </a:solidFill>
                <a:latin typeface="ヒラギノ角ゴ ProN W6"/>
                <a:ea typeface="ヒラギノ角ゴ ProN W6"/>
                <a:cs typeface="ヒラギノ角ゴ ProN W6"/>
                <a:sym typeface="ヒラギノ角ゴ ProN W6"/>
              </a:rPr>
              <a:t>ロコモ予防推進員 (福岡県)</a:t>
            </a:r>
          </a:p>
        </p:txBody>
      </p:sp>
      <p:sp>
        <p:nvSpPr>
          <p:cNvPr id="274" name="Shape 274"/>
          <p:cNvSpPr/>
          <p:nvPr/>
        </p:nvSpPr>
        <p:spPr>
          <a:xfrm>
            <a:off x="2414991" y="8571295"/>
            <a:ext cx="7507579" cy="908051"/>
          </a:xfrm>
          <a:prstGeom prst="roundRect">
            <a:avLst>
              <a:gd name="adj" fmla="val 20979"/>
            </a:avLst>
          </a:prstGeom>
          <a:gradFill>
            <a:gsLst>
              <a:gs pos="0">
                <a:srgbClr val="00A6AC"/>
              </a:gs>
              <a:gs pos="100000">
                <a:srgbClr val="005C5F"/>
              </a:gs>
            </a:gsLst>
            <a:lin ang="5400000"/>
          </a:gradFill>
          <a:ln w="63500">
            <a:solidFill>
              <a:srgbClr val="85888D"/>
            </a:solidFill>
            <a:miter lim="400000"/>
          </a:ln>
        </p:spPr>
        <p:txBody>
          <a:bodyPr lIns="0" tIns="0" rIns="0" bIns="0" anchor="ctr"/>
          <a:lstStyle/>
          <a:p>
            <a:pPr lvl="0">
              <a:defRPr sz="2400"/>
            </a:pPr>
          </a:p>
        </p:txBody>
      </p:sp>
      <p:sp>
        <p:nvSpPr>
          <p:cNvPr id="275" name="Shape 275"/>
          <p:cNvSpPr/>
          <p:nvPr/>
        </p:nvSpPr>
        <p:spPr>
          <a:xfrm>
            <a:off x="3841751" y="8736394"/>
            <a:ext cx="1524001"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700">
                <a:solidFill>
                  <a:srgbClr val="FFFFFF"/>
                </a:solidFill>
              </a:rPr>
              <a:t>現　場</a:t>
            </a:r>
          </a:p>
        </p:txBody>
      </p:sp>
      <p:sp>
        <p:nvSpPr>
          <p:cNvPr id="276" name="Shape 276"/>
          <p:cNvSpPr/>
          <p:nvPr/>
        </p:nvSpPr>
        <p:spPr>
          <a:xfrm>
            <a:off x="6660719" y="8593519"/>
            <a:ext cx="259689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400">
                <a:solidFill>
                  <a:srgbClr val="FFFFFF"/>
                </a:solidFill>
                <a:latin typeface="ヒラギノ角ゴ ProN W6"/>
                <a:ea typeface="ヒラギノ角ゴ ProN W6"/>
                <a:cs typeface="ヒラギノ角ゴ ProN W6"/>
                <a:sym typeface="ヒラギノ角ゴ ProN W6"/>
              </a:rPr>
              <a:t>・サロン型(集団)</a:t>
            </a:r>
            <a:endParaRPr sz="2400">
              <a:solidFill>
                <a:srgbClr val="FFFFFF"/>
              </a:solidFill>
              <a:latin typeface="ヒラギノ角ゴ ProN W6"/>
              <a:ea typeface="ヒラギノ角ゴ ProN W6"/>
              <a:cs typeface="ヒラギノ角ゴ ProN W6"/>
              <a:sym typeface="ヒラギノ角ゴ ProN W6"/>
            </a:endParaRPr>
          </a:p>
          <a:p>
            <a:pPr lvl="0" algn="l">
              <a:defRPr sz="1800"/>
            </a:pPr>
            <a:r>
              <a:rPr sz="2400">
                <a:solidFill>
                  <a:srgbClr val="FFFFFF"/>
                </a:solidFill>
                <a:latin typeface="ヒラギノ角ゴ ProN W6"/>
                <a:ea typeface="ヒラギノ角ゴ ProN W6"/>
                <a:cs typeface="ヒラギノ角ゴ ProN W6"/>
                <a:sym typeface="ヒラギノ角ゴ ProN W6"/>
              </a:rPr>
              <a:t>・在宅型(個別)</a:t>
            </a:r>
          </a:p>
        </p:txBody>
      </p:sp>
      <p:sp>
        <p:nvSpPr>
          <p:cNvPr id="277" name="Shape 277"/>
          <p:cNvSpPr/>
          <p:nvPr/>
        </p:nvSpPr>
        <p:spPr>
          <a:xfrm rot="16214590">
            <a:off x="8938044" y="4787224"/>
            <a:ext cx="6244308" cy="580881"/>
          </a:xfrm>
          <a:prstGeom prst="leftRightArrow">
            <a:avLst>
              <a:gd name="adj1" fmla="val 32000"/>
              <a:gd name="adj2" fmla="val 109359"/>
            </a:avLst>
          </a:prstGeom>
          <a:solidFill>
            <a:srgbClr val="FFFFFF"/>
          </a:soli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
        <p:nvSpPr>
          <p:cNvPr id="278" name="Shape 278"/>
          <p:cNvSpPr/>
          <p:nvPr/>
        </p:nvSpPr>
        <p:spPr>
          <a:xfrm rot="5418375">
            <a:off x="354072" y="2818786"/>
            <a:ext cx="2016712" cy="1093423"/>
          </a:xfrm>
          <a:prstGeom prst="rightArrow">
            <a:avLst>
              <a:gd name="adj1" fmla="val 25973"/>
              <a:gd name="adj2" fmla="val 46032"/>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279" name="Shape 279"/>
          <p:cNvSpPr/>
          <p:nvPr/>
        </p:nvSpPr>
        <p:spPr>
          <a:xfrm rot="5418375">
            <a:off x="540699" y="7322171"/>
            <a:ext cx="1641453" cy="1128137"/>
          </a:xfrm>
          <a:prstGeom prst="rightArrow">
            <a:avLst>
              <a:gd name="adj1" fmla="val 25973"/>
              <a:gd name="adj2" fmla="val 44615"/>
            </a:avLst>
          </a:prstGeom>
          <a:solidFill>
            <a:srgbClr val="FFFFFF"/>
          </a:soli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280" name="Shape 280"/>
          <p:cNvSpPr/>
          <p:nvPr/>
        </p:nvSpPr>
        <p:spPr>
          <a:xfrm>
            <a:off x="206894" y="3035131"/>
            <a:ext cx="1003174"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9300"/>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9300"/>
                </a:solidFill>
              </a:rPr>
              <a:t>養 成</a:t>
            </a:r>
          </a:p>
        </p:txBody>
      </p:sp>
      <p:sp>
        <p:nvSpPr>
          <p:cNvPr id="281" name="Shape 281"/>
          <p:cNvSpPr/>
          <p:nvPr/>
        </p:nvSpPr>
        <p:spPr>
          <a:xfrm>
            <a:off x="11241047" y="3037084"/>
            <a:ext cx="1638301"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9300"/>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9300"/>
                </a:solidFill>
              </a:rPr>
              <a:t>派遣調整</a:t>
            </a:r>
          </a:p>
        </p:txBody>
      </p:sp>
      <p:pic>
        <p:nvPicPr>
          <p:cNvPr id="282" name="スクリーンショット 2015-02-05 17.31.42.png"/>
          <p:cNvPicPr/>
          <p:nvPr/>
        </p:nvPicPr>
        <p:blipFill>
          <a:blip r:embed="rId3">
            <a:extLst/>
          </a:blip>
          <a:stretch>
            <a:fillRect/>
          </a:stretch>
        </p:blipFill>
        <p:spPr>
          <a:xfrm>
            <a:off x="0" y="56927"/>
            <a:ext cx="13004800" cy="9639746"/>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xfrm>
            <a:off x="957692" y="3720036"/>
            <a:ext cx="10464801" cy="920156"/>
          </a:xfrm>
          <a:prstGeom prst="rect">
            <a:avLst/>
          </a:prstGeom>
        </p:spPr>
        <p:txBody>
          <a:bodyPr/>
          <a:lstStyle>
            <a:lvl1pPr defTabSz="800100">
              <a:lnSpc>
                <a:spcPts val="6700"/>
              </a:lnSpc>
              <a:defRPr sz="5900">
                <a:latin typeface="ヒラギノ角ゴ Pro W6"/>
                <a:ea typeface="ヒラギノ角ゴ Pro W6"/>
                <a:cs typeface="ヒラギノ角ゴ Pro W6"/>
                <a:sym typeface="ヒラギノ角ゴ Pro W6"/>
              </a:defRPr>
            </a:lvl1pPr>
          </a:lstStyle>
          <a:p>
            <a:pPr lvl="0">
              <a:defRPr sz="1800">
                <a:solidFill>
                  <a:srgbClr val="000000"/>
                </a:solidFill>
              </a:defRPr>
            </a:pPr>
            <a:r>
              <a:rPr sz="5900">
                <a:solidFill>
                  <a:srgbClr val="FFFFFF"/>
                </a:solidFill>
              </a:rPr>
              <a:t>ロコトレの効果について</a:t>
            </a:r>
          </a:p>
        </p:txBody>
      </p:sp>
      <p:sp>
        <p:nvSpPr>
          <p:cNvPr id="287" name="Shape 287"/>
          <p:cNvSpPr/>
          <p:nvPr/>
        </p:nvSpPr>
        <p:spPr>
          <a:xfrm>
            <a:off x="12479257" y="9339471"/>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22</a:t>
            </a:r>
          </a:p>
        </p:txBody>
      </p:sp>
      <p:pic>
        <p:nvPicPr>
          <p:cNvPr id="288" name="スクリーンショット 2015-02-05 17.31.05.png"/>
          <p:cNvPicPr/>
          <p:nvPr/>
        </p:nvPicPr>
        <p:blipFill>
          <a:blip r:embed="rId3">
            <a:extLst/>
          </a:blip>
          <a:stretch>
            <a:fillRect/>
          </a:stretch>
        </p:blipFill>
        <p:spPr>
          <a:xfrm>
            <a:off x="12700" y="0"/>
            <a:ext cx="12979400" cy="975360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A6AAA8"/>
            </a:gs>
            <a:gs pos="100000">
              <a:srgbClr val="53585F"/>
            </a:gs>
          </a:gsLst>
          <a:lin ang="5400000" scaled="0"/>
        </a:gradFill>
      </p:bgPr>
    </p:bg>
    <p:spTree>
      <p:nvGrpSpPr>
        <p:cNvPr id="1" name=""/>
        <p:cNvGrpSpPr/>
        <p:nvPr/>
      </p:nvGrpSpPr>
      <p:grpSpPr>
        <a:xfrm>
          <a:off x="0" y="0"/>
          <a:ext cx="0" cy="0"/>
          <a:chOff x="0" y="0"/>
          <a:chExt cx="0" cy="0"/>
        </a:xfrm>
      </p:grpSpPr>
      <p:sp>
        <p:nvSpPr>
          <p:cNvPr id="292" name="Shape 292"/>
          <p:cNvSpPr/>
          <p:nvPr/>
        </p:nvSpPr>
        <p:spPr>
          <a:xfrm>
            <a:off x="346368" y="1275333"/>
            <a:ext cx="5946765" cy="5329140"/>
          </a:xfrm>
          <a:prstGeom prst="roundRect">
            <a:avLst>
              <a:gd name="adj" fmla="val 3575"/>
            </a:avLst>
          </a:prstGeom>
          <a:gradFill>
            <a:gsLst>
              <a:gs pos="0">
                <a:srgbClr val="51A7F9"/>
              </a:gs>
              <a:gs pos="100000">
                <a:srgbClr val="0365C0"/>
              </a:gs>
            </a:gsLst>
            <a:lin ang="5400000"/>
          </a:gra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
        <p:nvSpPr>
          <p:cNvPr id="293" name="Shape 293"/>
          <p:cNvSpPr/>
          <p:nvPr/>
        </p:nvSpPr>
        <p:spPr>
          <a:xfrm>
            <a:off x="2078568" y="3144717"/>
            <a:ext cx="2095348"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要支援１</a:t>
            </a: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3600">
                <a:solidFill>
                  <a:srgbClr val="FFFFFF"/>
                </a:solidFill>
                <a:latin typeface="ヒラギノ角ゴ ProN W6"/>
                <a:ea typeface="ヒラギノ角ゴ ProN W6"/>
                <a:cs typeface="ヒラギノ角ゴ ProN W6"/>
                <a:sym typeface="ヒラギノ角ゴ ProN W6"/>
              </a:rPr>
              <a:t>1,000人</a:t>
            </a:r>
          </a:p>
        </p:txBody>
      </p:sp>
      <p:pic>
        <p:nvPicPr>
          <p:cNvPr id="294" name="スクリーンショット 2015-02-05 17.30.25.png"/>
          <p:cNvPicPr/>
          <p:nvPr/>
        </p:nvPicPr>
        <p:blipFill>
          <a:blip r:embed="rId3">
            <a:extLst/>
          </a:blip>
          <a:stretch>
            <a:fillRect/>
          </a:stretch>
        </p:blipFill>
        <p:spPr>
          <a:xfrm>
            <a:off x="7418625" y="1124848"/>
            <a:ext cx="4296570" cy="5284392"/>
          </a:xfrm>
          <a:prstGeom prst="rect">
            <a:avLst/>
          </a:prstGeom>
          <a:ln w="12700">
            <a:miter lim="400000"/>
          </a:ln>
          <a:effectLst>
            <a:outerShdw sx="100000" sy="100000" kx="0" ky="0" algn="b" rotWithShape="0" blurRad="38100" dist="25400" dir="5400000">
              <a:srgbClr val="000000">
                <a:alpha val="50000"/>
              </a:srgbClr>
            </a:outerShdw>
          </a:effectLst>
        </p:spPr>
      </p:pic>
      <p:sp>
        <p:nvSpPr>
          <p:cNvPr id="295" name="Shape 295"/>
          <p:cNvSpPr/>
          <p:nvPr/>
        </p:nvSpPr>
        <p:spPr>
          <a:xfrm>
            <a:off x="7355750" y="6671540"/>
            <a:ext cx="4422464" cy="1714640"/>
          </a:xfrm>
          <a:prstGeom prst="roundRect">
            <a:avLst>
              <a:gd name="adj" fmla="val 11110"/>
            </a:avLst>
          </a:prstGeom>
          <a:gradFill>
            <a:gsLst>
              <a:gs pos="0">
                <a:srgbClr val="FBE12B"/>
              </a:gs>
              <a:gs pos="100000">
                <a:srgbClr val="BE9A1A"/>
              </a:gs>
            </a:gsLst>
            <a:lin ang="5400000"/>
          </a:gradFill>
          <a:ln w="12700">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
        <p:nvSpPr>
          <p:cNvPr id="296" name="Shape 296"/>
          <p:cNvSpPr/>
          <p:nvPr/>
        </p:nvSpPr>
        <p:spPr>
          <a:xfrm>
            <a:off x="8598283" y="3167118"/>
            <a:ext cx="2095348"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要支援１</a:t>
            </a: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3600">
                <a:solidFill>
                  <a:srgbClr val="FFFFFF"/>
                </a:solidFill>
                <a:latin typeface="ヒラギノ角ゴ ProN W6"/>
                <a:ea typeface="ヒラギノ角ゴ ProN W6"/>
                <a:cs typeface="ヒラギノ角ゴ ProN W6"/>
                <a:sym typeface="ヒラギノ角ゴ ProN W6"/>
              </a:rPr>
              <a:t>611人</a:t>
            </a:r>
          </a:p>
        </p:txBody>
      </p:sp>
      <p:sp>
        <p:nvSpPr>
          <p:cNvPr id="297" name="Shape 297"/>
          <p:cNvSpPr/>
          <p:nvPr/>
        </p:nvSpPr>
        <p:spPr>
          <a:xfrm>
            <a:off x="8221512" y="6933895"/>
            <a:ext cx="2848890"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400">
                <a:solidFill>
                  <a:srgbClr val="FFFFFF"/>
                </a:solidFill>
                <a:latin typeface="ヒラギノ角ゴ ProN W6"/>
                <a:ea typeface="ヒラギノ角ゴ ProN W6"/>
                <a:cs typeface="ヒラギノ角ゴ ProN W6"/>
                <a:sym typeface="ヒラギノ角ゴ ProN W6"/>
              </a:rPr>
              <a:t>要支援２以上</a:t>
            </a:r>
            <a:endParaRPr sz="3400">
              <a:solidFill>
                <a:srgbClr val="FFFFFF"/>
              </a:solidFill>
              <a:latin typeface="ヒラギノ角ゴ ProN W6"/>
              <a:ea typeface="ヒラギノ角ゴ ProN W6"/>
              <a:cs typeface="ヒラギノ角ゴ ProN W6"/>
              <a:sym typeface="ヒラギノ角ゴ ProN W6"/>
            </a:endParaRPr>
          </a:p>
          <a:p>
            <a:pPr lvl="0">
              <a:defRPr sz="1800"/>
            </a:pPr>
            <a:r>
              <a:rPr sz="3400">
                <a:solidFill>
                  <a:srgbClr val="FFFFFF"/>
                </a:solidFill>
                <a:latin typeface="ヒラギノ角ゴ ProN W6"/>
                <a:ea typeface="ヒラギノ角ゴ ProN W6"/>
                <a:cs typeface="ヒラギノ角ゴ ProN W6"/>
                <a:sym typeface="ヒラギノ角ゴ ProN W6"/>
              </a:rPr>
              <a:t>389人</a:t>
            </a:r>
          </a:p>
        </p:txBody>
      </p:sp>
      <p:sp>
        <p:nvSpPr>
          <p:cNvPr id="298" name="Shape 298"/>
          <p:cNvSpPr/>
          <p:nvPr/>
        </p:nvSpPr>
        <p:spPr>
          <a:xfrm>
            <a:off x="11878147" y="7245045"/>
            <a:ext cx="10287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FFFFFF"/>
                </a:solidFill>
              </a:rPr>
              <a:t>悪化</a:t>
            </a:r>
          </a:p>
        </p:txBody>
      </p:sp>
      <p:sp>
        <p:nvSpPr>
          <p:cNvPr id="299" name="Shape 299"/>
          <p:cNvSpPr/>
          <p:nvPr/>
        </p:nvSpPr>
        <p:spPr>
          <a:xfrm>
            <a:off x="11878147" y="3660503"/>
            <a:ext cx="10287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600">
                <a:solidFill>
                  <a:srgbClr val="FFFFFF"/>
                </a:solidFill>
              </a:rPr>
              <a:t>維持</a:t>
            </a:r>
          </a:p>
        </p:txBody>
      </p:sp>
      <p:sp>
        <p:nvSpPr>
          <p:cNvPr id="300" name="Shape 300"/>
          <p:cNvSpPr/>
          <p:nvPr/>
        </p:nvSpPr>
        <p:spPr>
          <a:xfrm>
            <a:off x="909701" y="231909"/>
            <a:ext cx="1118539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300">
                <a:solidFill>
                  <a:srgbClr val="FFFFFF"/>
                </a:solidFill>
                <a:latin typeface="ヒラギノ角ゴ ProN W6"/>
                <a:ea typeface="ヒラギノ角ゴ ProN W6"/>
                <a:cs typeface="ヒラギノ角ゴ ProN W6"/>
                <a:sym typeface="ヒラギノ角ゴ ProN W6"/>
              </a:rPr>
              <a:t>要支援１　ロコトレ未実施１年後</a:t>
            </a:r>
            <a:r>
              <a:rPr sz="4200">
                <a:solidFill>
                  <a:srgbClr val="424242"/>
                </a:solidFill>
                <a:latin typeface="ヒラギノ角ゴ ProN W6"/>
                <a:ea typeface="ヒラギノ角ゴ ProN W6"/>
                <a:cs typeface="ヒラギノ角ゴ ProN W6"/>
                <a:sym typeface="ヒラギノ角ゴ ProN W6"/>
              </a:rPr>
              <a:t>（コントロール群）</a:t>
            </a:r>
          </a:p>
        </p:txBody>
      </p:sp>
      <p:sp>
        <p:nvSpPr>
          <p:cNvPr id="301" name="Shape 301"/>
          <p:cNvSpPr/>
          <p:nvPr/>
        </p:nvSpPr>
        <p:spPr>
          <a:xfrm>
            <a:off x="3891929" y="8956263"/>
            <a:ext cx="7714717" cy="374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FFFF"/>
                </a:solidFill>
              </a:defRPr>
            </a:lvl1pPr>
          </a:lstStyle>
          <a:p>
            <a:pPr lvl="0">
              <a:defRPr sz="1800">
                <a:solidFill>
                  <a:srgbClr val="000000"/>
                </a:solidFill>
              </a:defRPr>
            </a:pPr>
            <a:r>
              <a:rPr sz="2100">
                <a:solidFill>
                  <a:srgbClr val="FFFFFF"/>
                </a:solidFill>
              </a:rPr>
              <a:t>2009年東京都「運動器の機能向上マニュアル分担研究班」より</a:t>
            </a:r>
          </a:p>
        </p:txBody>
      </p:sp>
      <p:sp>
        <p:nvSpPr>
          <p:cNvPr id="302" name="Shape 302"/>
          <p:cNvSpPr/>
          <p:nvPr/>
        </p:nvSpPr>
        <p:spPr>
          <a:xfrm rot="2595330">
            <a:off x="5849779" y="6642684"/>
            <a:ext cx="1673321" cy="1015892"/>
          </a:xfrm>
          <a:prstGeom prst="rightArrow">
            <a:avLst>
              <a:gd name="adj1" fmla="val 25530"/>
              <a:gd name="adj2" fmla="val 66056"/>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pic>
        <p:nvPicPr>
          <p:cNvPr id="303" name="スクリーンショット 2015-01-11 15.54.16.png"/>
          <p:cNvPicPr/>
          <p:nvPr/>
        </p:nvPicPr>
        <p:blipFill>
          <a:blip r:embed="rId4">
            <a:extLst/>
          </a:blip>
          <a:stretch>
            <a:fillRect/>
          </a:stretch>
        </p:blipFill>
        <p:spPr>
          <a:xfrm>
            <a:off x="-18877355" y="7059384"/>
            <a:ext cx="13004801" cy="9245938"/>
          </a:xfrm>
          <a:prstGeom prst="rect">
            <a:avLst/>
          </a:prstGeom>
          <a:ln w="12700">
            <a:miter lim="400000"/>
          </a:ln>
        </p:spPr>
      </p:pic>
      <p:sp>
        <p:nvSpPr>
          <p:cNvPr id="304" name="Shape 304"/>
          <p:cNvSpPr/>
          <p:nvPr/>
        </p:nvSpPr>
        <p:spPr>
          <a:xfrm>
            <a:off x="5731457" y="3353737"/>
            <a:ext cx="1309285" cy="1172332"/>
          </a:xfrm>
          <a:prstGeom prst="rightArrow">
            <a:avLst>
              <a:gd name="adj1" fmla="val 27850"/>
              <a:gd name="adj2" fmla="val 60846"/>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305" name="Shape 305"/>
          <p:cNvSpPr/>
          <p:nvPr/>
        </p:nvSpPr>
        <p:spPr>
          <a:xfrm>
            <a:off x="7431036" y="5686919"/>
            <a:ext cx="1220624" cy="584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800">
                <a:solidFill>
                  <a:srgbClr val="FFFFFF"/>
                </a:solidFill>
                <a:latin typeface="ヒラギノ角ゴ ProN W6"/>
                <a:ea typeface="ヒラギノ角ゴ ProN W6"/>
                <a:cs typeface="ヒラギノ角ゴ ProN W6"/>
                <a:sym typeface="ヒラギノ角ゴ ProN W6"/>
              </a:rPr>
              <a:t>61</a:t>
            </a:r>
            <a:r>
              <a:rPr sz="3300">
                <a:solidFill>
                  <a:srgbClr val="FFFFFF"/>
                </a:solidFill>
                <a:latin typeface="ヒラギノ角ゴ ProN W6"/>
                <a:ea typeface="ヒラギノ角ゴ ProN W6"/>
                <a:cs typeface="ヒラギノ角ゴ ProN W6"/>
                <a:sym typeface="ヒラギノ角ゴ ProN W6"/>
              </a:rPr>
              <a:t>％</a:t>
            </a:r>
          </a:p>
        </p:txBody>
      </p:sp>
      <p:sp>
        <p:nvSpPr>
          <p:cNvPr id="306" name="Shape 306"/>
          <p:cNvSpPr/>
          <p:nvPr/>
        </p:nvSpPr>
        <p:spPr>
          <a:xfrm>
            <a:off x="7569568" y="7787464"/>
            <a:ext cx="943560" cy="4762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2900">
                <a:solidFill>
                  <a:srgbClr val="FFFFFF"/>
                </a:solidFill>
                <a:latin typeface="ヒラギノ角ゴ ProN W6"/>
                <a:ea typeface="ヒラギノ角ゴ ProN W6"/>
                <a:cs typeface="ヒラギノ角ゴ ProN W6"/>
                <a:sym typeface="ヒラギノ角ゴ ProN W6"/>
              </a:rPr>
              <a:t>39</a:t>
            </a:r>
            <a:r>
              <a:rPr sz="2400">
                <a:solidFill>
                  <a:srgbClr val="FFFFFF"/>
                </a:solidFill>
                <a:latin typeface="ヒラギノ角ゴ ProN W6"/>
                <a:ea typeface="ヒラギノ角ゴ ProN W6"/>
                <a:cs typeface="ヒラギノ角ゴ ProN W6"/>
                <a:sym typeface="ヒラギノ角ゴ ProN W6"/>
              </a:rPr>
              <a:t>％</a:t>
            </a:r>
          </a:p>
        </p:txBody>
      </p:sp>
      <p:sp>
        <p:nvSpPr>
          <p:cNvPr id="307" name="Shape 307"/>
          <p:cNvSpPr/>
          <p:nvPr/>
        </p:nvSpPr>
        <p:spPr>
          <a:xfrm>
            <a:off x="12376441" y="9234503"/>
            <a:ext cx="414681"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23</a:t>
            </a:r>
          </a:p>
        </p:txBody>
      </p:sp>
      <p:pic>
        <p:nvPicPr>
          <p:cNvPr id="308" name="スクリーンショット 2015-02-05 17.30.25.png"/>
          <p:cNvPicPr/>
          <p:nvPr/>
        </p:nvPicPr>
        <p:blipFill>
          <a:blip r:embed="rId5">
            <a:extLst/>
          </a:blip>
          <a:stretch>
            <a:fillRect/>
          </a:stretch>
        </p:blipFill>
        <p:spPr>
          <a:xfrm>
            <a:off x="0" y="9506"/>
            <a:ext cx="13004800" cy="9734588"/>
          </a:xfrm>
          <a:prstGeom prst="rect">
            <a:avLst/>
          </a:prstGeom>
          <a:ln w="12700">
            <a:miter lim="400000"/>
          </a:ln>
        </p:spPr>
      </p:pic>
      <p:pic>
        <p:nvPicPr>
          <p:cNvPr id="309" name="スクリーンショット 2015-03-23 18.29.45.jpg"/>
          <p:cNvPicPr/>
          <p:nvPr/>
        </p:nvPicPr>
        <p:blipFill>
          <a:blip r:embed="rId6">
            <a:extLst/>
          </a:blip>
          <a:stretch>
            <a:fillRect/>
          </a:stretch>
        </p:blipFill>
        <p:spPr>
          <a:xfrm>
            <a:off x="0" y="10837"/>
            <a:ext cx="13004801" cy="9731926"/>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スクリーンショット 2015-02-05 17.29.22.png"/>
          <p:cNvPicPr/>
          <p:nvPr/>
        </p:nvPicPr>
        <p:blipFill>
          <a:blip r:embed="rId3">
            <a:extLst/>
          </a:blip>
          <a:stretch>
            <a:fillRect/>
          </a:stretch>
        </p:blipFill>
        <p:spPr>
          <a:xfrm>
            <a:off x="0" y="12700"/>
            <a:ext cx="13004800" cy="972820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nvSpPr>
        <p:spPr>
          <a:xfrm>
            <a:off x="12479257" y="9339471"/>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22</a:t>
            </a:r>
          </a:p>
        </p:txBody>
      </p:sp>
      <p:pic>
        <p:nvPicPr>
          <p:cNvPr id="318" name="スクリーンショット 2015-03-23 19.19.21.jpg"/>
          <p:cNvPicPr/>
          <p:nvPr/>
        </p:nvPicPr>
        <p:blipFill>
          <a:blip r:embed="rId3">
            <a:extLst/>
          </a:blip>
          <a:stretch>
            <a:fillRect/>
          </a:stretch>
        </p:blipFill>
        <p:spPr>
          <a:xfrm>
            <a:off x="0" y="2908"/>
            <a:ext cx="13004801" cy="9747784"/>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nvSpPr>
        <p:spPr>
          <a:xfrm>
            <a:off x="12353051" y="9272736"/>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28</a:t>
            </a:r>
          </a:p>
        </p:txBody>
      </p:sp>
      <p:pic>
        <p:nvPicPr>
          <p:cNvPr id="323" name="スクリーンショット 2015-03-23 19.17.43.jpg"/>
          <p:cNvPicPr/>
          <p:nvPr/>
        </p:nvPicPr>
        <p:blipFill>
          <a:blip r:embed="rId3">
            <a:extLst/>
          </a:blip>
          <a:stretch>
            <a:fillRect/>
          </a:stretch>
        </p:blipFill>
        <p:spPr>
          <a:xfrm>
            <a:off x="-1" y="5400"/>
            <a:ext cx="13004801" cy="9742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nvSpPr>
        <p:spPr>
          <a:xfrm>
            <a:off x="8121173" y="4808393"/>
            <a:ext cx="127001"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endParaRPr sz="3000">
              <a:solidFill>
                <a:srgbClr val="FFFFFF"/>
              </a:solidFill>
              <a:latin typeface="ヒラギノ角ゴ ProN W6"/>
              <a:ea typeface="ヒラギノ角ゴ ProN W6"/>
              <a:cs typeface="ヒラギノ角ゴ ProN W6"/>
              <a:sym typeface="ヒラギノ角ゴ ProN W6"/>
            </a:endParaRPr>
          </a:p>
        </p:txBody>
      </p:sp>
      <p:sp>
        <p:nvSpPr>
          <p:cNvPr id="328" name="Shape 328"/>
          <p:cNvSpPr/>
          <p:nvPr/>
        </p:nvSpPr>
        <p:spPr>
          <a:xfrm>
            <a:off x="12449846" y="9271559"/>
            <a:ext cx="414682"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27</a:t>
            </a:r>
          </a:p>
        </p:txBody>
      </p:sp>
      <p:pic>
        <p:nvPicPr>
          <p:cNvPr id="329" name="スクリーンショット 2015-03-23 19.13.04.jpg"/>
          <p:cNvPicPr/>
          <p:nvPr/>
        </p:nvPicPr>
        <p:blipFill>
          <a:blip r:embed="rId3">
            <a:extLst/>
          </a:blip>
          <a:stretch>
            <a:fillRect/>
          </a:stretch>
        </p:blipFill>
        <p:spPr>
          <a:xfrm>
            <a:off x="0" y="10837"/>
            <a:ext cx="13004801" cy="9731926"/>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798876" y="3647966"/>
            <a:ext cx="11407048" cy="920156"/>
          </a:xfrm>
          <a:prstGeom prst="rect">
            <a:avLst/>
          </a:prstGeom>
        </p:spPr>
        <p:txBody>
          <a:bodyPr/>
          <a:lstStyle>
            <a:lvl1pPr defTabSz="632079">
              <a:lnSpc>
                <a:spcPts val="5300"/>
              </a:lnSpc>
              <a:defRPr sz="4661">
                <a:latin typeface="ヒラギノ角ゴ Pro W6"/>
                <a:ea typeface="ヒラギノ角ゴ Pro W6"/>
                <a:cs typeface="ヒラギノ角ゴ Pro W6"/>
                <a:sym typeface="ヒラギノ角ゴ Pro W6"/>
              </a:defRPr>
            </a:lvl1pPr>
          </a:lstStyle>
          <a:p>
            <a:pPr lvl="0">
              <a:defRPr sz="1800">
                <a:solidFill>
                  <a:srgbClr val="000000"/>
                </a:solidFill>
              </a:defRPr>
            </a:pPr>
            <a:r>
              <a:rPr sz="4661">
                <a:solidFill>
                  <a:srgbClr val="FFFFFF"/>
                </a:solidFill>
              </a:rPr>
              <a:t>大腿骨頚部骨折に関わる医療介護経済効果</a:t>
            </a:r>
          </a:p>
        </p:txBody>
      </p:sp>
      <p:sp>
        <p:nvSpPr>
          <p:cNvPr id="334" name="Shape 334"/>
          <p:cNvSpPr/>
          <p:nvPr/>
        </p:nvSpPr>
        <p:spPr>
          <a:xfrm>
            <a:off x="12353051" y="9272736"/>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28</a:t>
            </a:r>
          </a:p>
        </p:txBody>
      </p:sp>
      <p:pic>
        <p:nvPicPr>
          <p:cNvPr id="335" name="スクリーンショット 2015-02-05 17.26.22.png"/>
          <p:cNvPicPr/>
          <p:nvPr/>
        </p:nvPicPr>
        <p:blipFill>
          <a:blip r:embed="rId3">
            <a:extLst/>
          </a:blip>
          <a:stretch>
            <a:fillRect/>
          </a:stretch>
        </p:blipFill>
        <p:spPr>
          <a:xfrm>
            <a:off x="0" y="50800"/>
            <a:ext cx="13004800" cy="96520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xfrm>
            <a:off x="12460161" y="9161295"/>
            <a:ext cx="480957" cy="477478"/>
          </a:xfrm>
          <a:prstGeom prst="rect">
            <a:avLst/>
          </a:prstGeom>
        </p:spPr>
        <p:txBody>
          <a:bodyPr/>
          <a:lstStyle>
            <a:lvl1pPr defTabSz="800100">
              <a:lnSpc>
                <a:spcPts val="1800"/>
              </a:lnSpc>
              <a:defRPr sz="1800">
                <a:latin typeface="ヒラギノ角ゴ Pro W6"/>
                <a:ea typeface="ヒラギノ角ゴ Pro W6"/>
                <a:cs typeface="ヒラギノ角ゴ Pro W6"/>
                <a:sym typeface="ヒラギノ角ゴ Pro W6"/>
              </a:defRPr>
            </a:lvl1pPr>
          </a:lstStyle>
          <a:p>
            <a:pPr lvl="0">
              <a:defRPr>
                <a:solidFill>
                  <a:srgbClr val="000000"/>
                </a:solidFill>
              </a:defRPr>
            </a:pPr>
            <a:r>
              <a:rPr>
                <a:solidFill>
                  <a:srgbClr val="FFFFFF"/>
                </a:solidFill>
              </a:rPr>
              <a:t>29</a:t>
            </a:r>
          </a:p>
        </p:txBody>
      </p:sp>
      <p:sp>
        <p:nvSpPr>
          <p:cNvPr id="340" name="Shape 340"/>
          <p:cNvSpPr/>
          <p:nvPr/>
        </p:nvSpPr>
        <p:spPr>
          <a:xfrm>
            <a:off x="288514" y="2115755"/>
            <a:ext cx="4520313" cy="3689727"/>
          </a:xfrm>
          <a:prstGeom prst="roundRect">
            <a:avLst>
              <a:gd name="adj" fmla="val 5163"/>
            </a:avLst>
          </a:prstGeom>
          <a:gradFill>
            <a:gsLst>
              <a:gs pos="0">
                <a:srgbClr val="00A6AC"/>
              </a:gs>
              <a:gs pos="100000">
                <a:srgbClr val="005C5F"/>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341" name="Shape 341"/>
          <p:cNvSpPr/>
          <p:nvPr/>
        </p:nvSpPr>
        <p:spPr>
          <a:xfrm>
            <a:off x="288227" y="2534384"/>
            <a:ext cx="4200349"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大腿骨骨折患者</a:t>
            </a: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3600">
                <a:solidFill>
                  <a:srgbClr val="FFFFFF"/>
                </a:solidFill>
                <a:latin typeface="ヒラギノ角ゴ ProN W6"/>
                <a:ea typeface="ヒラギノ角ゴ ProN W6"/>
                <a:cs typeface="ヒラギノ角ゴ ProN W6"/>
                <a:sym typeface="ヒラギノ角ゴ ProN W6"/>
              </a:rPr>
              <a:t>約</a:t>
            </a:r>
            <a:r>
              <a:rPr sz="3600">
                <a:solidFill>
                  <a:srgbClr val="FFFB00"/>
                </a:solidFill>
                <a:latin typeface="ヒラギノ角ゴ ProN W6"/>
                <a:ea typeface="ヒラギノ角ゴ ProN W6"/>
                <a:cs typeface="ヒラギノ角ゴ ProN W6"/>
                <a:sym typeface="ヒラギノ角ゴ ProN W6"/>
              </a:rPr>
              <a:t>20万人</a:t>
            </a:r>
            <a:r>
              <a:rPr sz="3600">
                <a:solidFill>
                  <a:srgbClr val="FFFFFF"/>
                </a:solidFill>
                <a:latin typeface="ヒラギノ角ゴ ProN W6"/>
                <a:ea typeface="ヒラギノ角ゴ ProN W6"/>
                <a:cs typeface="ヒラギノ角ゴ ProN W6"/>
                <a:sym typeface="ヒラギノ角ゴ ProN W6"/>
              </a:rPr>
              <a:t>/年 </a:t>
            </a:r>
            <a:r>
              <a:rPr sz="1600">
                <a:solidFill>
                  <a:srgbClr val="FFFFFF"/>
                </a:solidFill>
                <a:latin typeface="ヒラギノ角ゴ ProN W6"/>
                <a:ea typeface="ヒラギノ角ゴ ProN W6"/>
                <a:cs typeface="ヒラギノ角ゴ ProN W6"/>
                <a:sym typeface="ヒラギノ角ゴ ProN W6"/>
              </a:rPr>
              <a:t>(平成26年)</a:t>
            </a:r>
            <a:r>
              <a:rPr sz="3600">
                <a:solidFill>
                  <a:srgbClr val="FFFFFF"/>
                </a:solidFill>
                <a:latin typeface="ヒラギノ角ゴ ProN W6"/>
                <a:ea typeface="ヒラギノ角ゴ ProN W6"/>
                <a:cs typeface="ヒラギノ角ゴ ProN W6"/>
                <a:sym typeface="ヒラギノ角ゴ ProN W6"/>
              </a:rPr>
              <a:t> </a:t>
            </a:r>
          </a:p>
        </p:txBody>
      </p:sp>
      <p:sp>
        <p:nvSpPr>
          <p:cNvPr id="342" name="Shape 342"/>
          <p:cNvSpPr/>
          <p:nvPr/>
        </p:nvSpPr>
        <p:spPr>
          <a:xfrm>
            <a:off x="6208683" y="2115755"/>
            <a:ext cx="3235867" cy="2868539"/>
          </a:xfrm>
          <a:prstGeom prst="roundRect">
            <a:avLst>
              <a:gd name="adj" fmla="val 6641"/>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343" name="Shape 343"/>
          <p:cNvSpPr/>
          <p:nvPr/>
        </p:nvSpPr>
        <p:spPr>
          <a:xfrm>
            <a:off x="2124793" y="7115234"/>
            <a:ext cx="7121868" cy="2385913"/>
          </a:xfrm>
          <a:prstGeom prst="roundRect">
            <a:avLst>
              <a:gd name="adj" fmla="val 7984"/>
            </a:avLst>
          </a:prstGeom>
          <a:gradFill>
            <a:gsLst>
              <a:gs pos="0">
                <a:srgbClr val="971817"/>
              </a:gs>
              <a:gs pos="100000">
                <a:srgbClr val="720C04"/>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344" name="Shape 344"/>
          <p:cNvSpPr/>
          <p:nvPr/>
        </p:nvSpPr>
        <p:spPr>
          <a:xfrm>
            <a:off x="6077941" y="2651756"/>
            <a:ext cx="3497352" cy="2114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 【入院医療費】</a:t>
            </a: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2700">
                <a:solidFill>
                  <a:srgbClr val="FFFFFF"/>
                </a:solidFill>
                <a:latin typeface="ヒラギノ角ゴ ProN W6"/>
                <a:ea typeface="ヒラギノ角ゴ ProN W6"/>
                <a:cs typeface="ヒラギノ角ゴ ProN W6"/>
                <a:sym typeface="ヒラギノ角ゴ ProN W6"/>
              </a:rPr>
              <a:t>(人工骨頭置換術)</a:t>
            </a:r>
            <a:endParaRPr sz="2700">
              <a:solidFill>
                <a:srgbClr val="FFFFFF"/>
              </a:solidFill>
              <a:latin typeface="ヒラギノ角ゴ ProN W6"/>
              <a:ea typeface="ヒラギノ角ゴ ProN W6"/>
              <a:cs typeface="ヒラギノ角ゴ ProN W6"/>
              <a:sym typeface="ヒラギノ角ゴ ProN W6"/>
            </a:endParaRPr>
          </a:p>
          <a:p>
            <a:pPr lvl="0">
              <a:defRPr sz="1800"/>
            </a:pPr>
            <a:r>
              <a:rPr sz="2500">
                <a:solidFill>
                  <a:srgbClr val="FFFFFF"/>
                </a:solidFill>
                <a:latin typeface="ヒラギノ角ゴ ProN W6"/>
                <a:ea typeface="ヒラギノ角ゴ ProN W6"/>
                <a:cs typeface="ヒラギノ角ゴ ProN W6"/>
                <a:sym typeface="ヒラギノ角ゴ ProN W6"/>
              </a:rPr>
              <a:t>約200万円×約8万人</a:t>
            </a:r>
            <a:endParaRPr sz="2500">
              <a:solidFill>
                <a:srgbClr val="FFFFFF"/>
              </a:solidFill>
              <a:latin typeface="ヒラギノ角ゴ ProN W6"/>
              <a:ea typeface="ヒラギノ角ゴ ProN W6"/>
              <a:cs typeface="ヒラギノ角ゴ ProN W6"/>
              <a:sym typeface="ヒラギノ角ゴ ProN W6"/>
            </a:endParaRPr>
          </a:p>
          <a:p>
            <a:pPr lvl="0">
              <a:defRPr sz="1800"/>
            </a:pPr>
            <a:r>
              <a:rPr sz="2500">
                <a:solidFill>
                  <a:srgbClr val="FFFFFF"/>
                </a:solidFill>
                <a:latin typeface="ヒラギノ角ゴ ProN W6"/>
                <a:ea typeface="ヒラギノ角ゴ ProN W6"/>
                <a:cs typeface="ヒラギノ角ゴ ProN W6"/>
                <a:sym typeface="ヒラギノ角ゴ ProN W6"/>
              </a:rPr>
              <a:t>=</a:t>
            </a:r>
            <a:r>
              <a:rPr sz="2500">
                <a:solidFill>
                  <a:srgbClr val="FFFB00"/>
                </a:solidFill>
                <a:latin typeface="ヒラギノ角ゴ ProN W6"/>
                <a:ea typeface="ヒラギノ角ゴ ProN W6"/>
                <a:cs typeface="ヒラギノ角ゴ ProN W6"/>
                <a:sym typeface="ヒラギノ角ゴ ProN W6"/>
              </a:rPr>
              <a:t>1,600億円</a:t>
            </a:r>
          </a:p>
        </p:txBody>
      </p:sp>
      <p:sp>
        <p:nvSpPr>
          <p:cNvPr id="345" name="Shape 345"/>
          <p:cNvSpPr/>
          <p:nvPr/>
        </p:nvSpPr>
        <p:spPr>
          <a:xfrm>
            <a:off x="2414905" y="7292190"/>
            <a:ext cx="6541644" cy="203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400">
                <a:solidFill>
                  <a:srgbClr val="FFFFFF"/>
                </a:solidFill>
                <a:latin typeface="ヒラギノ角ゴ ProN W6"/>
                <a:ea typeface="ヒラギノ角ゴ ProN W6"/>
                <a:cs typeface="ヒラギノ角ゴ ProN W6"/>
                <a:sym typeface="ヒラギノ角ゴ ProN W6"/>
              </a:rPr>
              <a:t>合計で節約できる額は</a:t>
            </a:r>
            <a:endParaRPr sz="3400">
              <a:solidFill>
                <a:srgbClr val="FFFFFF"/>
              </a:solidFill>
              <a:latin typeface="ヒラギノ角ゴ ProN W6"/>
              <a:ea typeface="ヒラギノ角ゴ ProN W6"/>
              <a:cs typeface="ヒラギノ角ゴ ProN W6"/>
              <a:sym typeface="ヒラギノ角ゴ ProN W6"/>
            </a:endParaRPr>
          </a:p>
          <a:p>
            <a:pPr lvl="0">
              <a:defRPr sz="1800"/>
            </a:pPr>
            <a:r>
              <a:rPr sz="3400">
                <a:solidFill>
                  <a:srgbClr val="FFFFFF"/>
                </a:solidFill>
                <a:latin typeface="ヒラギノ角ゴ ProN W6"/>
                <a:ea typeface="ヒラギノ角ゴ ProN W6"/>
                <a:cs typeface="ヒラギノ角ゴ ProN W6"/>
                <a:sym typeface="ヒラギノ角ゴ ProN W6"/>
              </a:rPr>
              <a:t>(1600億円＋2000億円)×40%</a:t>
            </a:r>
            <a:endParaRPr sz="3400">
              <a:solidFill>
                <a:srgbClr val="FFFFFF"/>
              </a:solidFill>
              <a:latin typeface="ヒラギノ角ゴ ProN W6"/>
              <a:ea typeface="ヒラギノ角ゴ ProN W6"/>
              <a:cs typeface="ヒラギノ角ゴ ProN W6"/>
              <a:sym typeface="ヒラギノ角ゴ ProN W6"/>
            </a:endParaRPr>
          </a:p>
          <a:p>
            <a:pPr lvl="0">
              <a:defRPr sz="1800"/>
            </a:pPr>
            <a:r>
              <a:rPr sz="3400">
                <a:solidFill>
                  <a:srgbClr val="FFFFFF"/>
                </a:solidFill>
                <a:latin typeface="ヒラギノ角ゴ ProN W6"/>
                <a:ea typeface="ヒラギノ角ゴ ProN W6"/>
                <a:cs typeface="ヒラギノ角ゴ ProN W6"/>
                <a:sym typeface="ヒラギノ角ゴ ProN W6"/>
              </a:rPr>
              <a:t>= </a:t>
            </a:r>
            <a:r>
              <a:rPr sz="5000">
                <a:solidFill>
                  <a:srgbClr val="FFFC79"/>
                </a:solidFill>
                <a:latin typeface="ヒラギノ角ゴ ProN W6"/>
                <a:ea typeface="ヒラギノ角ゴ ProN W6"/>
                <a:cs typeface="ヒラギノ角ゴ ProN W6"/>
                <a:sym typeface="ヒラギノ角ゴ ProN W6"/>
              </a:rPr>
              <a:t>1,500億円</a:t>
            </a:r>
            <a:r>
              <a:rPr sz="3400">
                <a:solidFill>
                  <a:srgbClr val="FFFFFF"/>
                </a:solidFill>
                <a:latin typeface="ヒラギノ角ゴ ProN W6"/>
                <a:ea typeface="ヒラギノ角ゴ ProN W6"/>
                <a:cs typeface="ヒラギノ角ゴ ProN W6"/>
                <a:sym typeface="ヒラギノ角ゴ ProN W6"/>
              </a:rPr>
              <a:t>/年</a:t>
            </a:r>
          </a:p>
        </p:txBody>
      </p:sp>
      <p:sp>
        <p:nvSpPr>
          <p:cNvPr id="346" name="Shape 346"/>
          <p:cNvSpPr/>
          <p:nvPr/>
        </p:nvSpPr>
        <p:spPr>
          <a:xfrm rot="5421703">
            <a:off x="7491133" y="2443857"/>
            <a:ext cx="1455211" cy="7399596"/>
          </a:xfrm>
          <a:prstGeom prst="rightArrow">
            <a:avLst>
              <a:gd name="adj1" fmla="val 46345"/>
              <a:gd name="adj2" fmla="val 47187"/>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347" name="Shape 347"/>
          <p:cNvSpPr/>
          <p:nvPr/>
        </p:nvSpPr>
        <p:spPr>
          <a:xfrm rot="45773">
            <a:off x="4822619" y="2949480"/>
            <a:ext cx="1410854" cy="1518568"/>
          </a:xfrm>
          <a:prstGeom prst="rightArrow">
            <a:avLst>
              <a:gd name="adj1" fmla="val 32823"/>
              <a:gd name="adj2" fmla="val 48576"/>
            </a:avLst>
          </a:prstGeom>
          <a:gradFill>
            <a:gsLst>
              <a:gs pos="0">
                <a:srgbClr val="FBFBFB"/>
              </a:gs>
              <a:gs pos="100000">
                <a:srgbClr val="BEBEBE"/>
              </a:gs>
            </a:gsLst>
            <a:lin ang="5400000"/>
          </a:gra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pPr>
          </a:p>
        </p:txBody>
      </p:sp>
      <p:sp>
        <p:nvSpPr>
          <p:cNvPr id="348" name="Shape 348"/>
          <p:cNvSpPr/>
          <p:nvPr/>
        </p:nvSpPr>
        <p:spPr>
          <a:xfrm>
            <a:off x="580709" y="3928463"/>
            <a:ext cx="3935922"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700">
                <a:latin typeface="ヒラギノ角ゴ ProN W6"/>
                <a:ea typeface="ヒラギノ角ゴ ProN W6"/>
                <a:cs typeface="ヒラギノ角ゴ ProN W6"/>
                <a:sym typeface="ヒラギノ角ゴ ProN W6"/>
              </a:rPr>
              <a:t>うち要支援未満(自立者)</a:t>
            </a:r>
            <a:endParaRPr sz="2700">
              <a:latin typeface="ヒラギノ角ゴ ProN W6"/>
              <a:ea typeface="ヒラギノ角ゴ ProN W6"/>
              <a:cs typeface="ヒラギノ角ゴ ProN W6"/>
              <a:sym typeface="ヒラギノ角ゴ ProN W6"/>
            </a:endParaRPr>
          </a:p>
          <a:p>
            <a:pPr lvl="0">
              <a:defRPr sz="1800"/>
            </a:pPr>
            <a:r>
              <a:rPr sz="2700">
                <a:latin typeface="ヒラギノ角ゴ ProN W6"/>
                <a:ea typeface="ヒラギノ角ゴ ProN W6"/>
                <a:cs typeface="ヒラギノ角ゴ ProN W6"/>
                <a:sym typeface="ヒラギノ角ゴ ProN W6"/>
              </a:rPr>
              <a:t>からの発生</a:t>
            </a:r>
            <a:endParaRPr sz="2700">
              <a:latin typeface="ヒラギノ角ゴ ProN W6"/>
              <a:ea typeface="ヒラギノ角ゴ ProN W6"/>
              <a:cs typeface="ヒラギノ角ゴ ProN W6"/>
              <a:sym typeface="ヒラギノ角ゴ ProN W6"/>
            </a:endParaRPr>
          </a:p>
          <a:p>
            <a:pPr lvl="0">
              <a:defRPr sz="1800"/>
            </a:pPr>
            <a:r>
              <a:rPr sz="2700">
                <a:latin typeface="ヒラギノ角ゴ ProN W6"/>
                <a:ea typeface="ヒラギノ角ゴ ProN W6"/>
                <a:cs typeface="ヒラギノ角ゴ ProN W6"/>
                <a:sym typeface="ヒラギノ角ゴ ProN W6"/>
              </a:rPr>
              <a:t>40%＝</a:t>
            </a:r>
            <a:r>
              <a:rPr sz="3000">
                <a:solidFill>
                  <a:srgbClr val="FFFB00"/>
                </a:solidFill>
                <a:latin typeface="ヒラギノ角ゴ ProN W6"/>
                <a:ea typeface="ヒラギノ角ゴ ProN W6"/>
                <a:cs typeface="ヒラギノ角ゴ ProN W6"/>
                <a:sym typeface="ヒラギノ角ゴ ProN W6"/>
              </a:rPr>
              <a:t>8万人</a:t>
            </a:r>
          </a:p>
        </p:txBody>
      </p:sp>
      <p:sp>
        <p:nvSpPr>
          <p:cNvPr id="349" name="Shape 349"/>
          <p:cNvSpPr/>
          <p:nvPr/>
        </p:nvSpPr>
        <p:spPr>
          <a:xfrm>
            <a:off x="9583553" y="2115755"/>
            <a:ext cx="3235867" cy="2868539"/>
          </a:xfrm>
          <a:prstGeom prst="roundRect">
            <a:avLst>
              <a:gd name="adj" fmla="val 6641"/>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350" name="Shape 350"/>
          <p:cNvSpPr/>
          <p:nvPr/>
        </p:nvSpPr>
        <p:spPr>
          <a:xfrm>
            <a:off x="9452811" y="2753099"/>
            <a:ext cx="3497352" cy="1593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solidFill>
                  <a:srgbClr val="FFFFFF"/>
                </a:solidFill>
                <a:latin typeface="ヒラギノ角ゴ ProN W6"/>
                <a:ea typeface="ヒラギノ角ゴ ProN W6"/>
                <a:cs typeface="ヒラギノ角ゴ ProN W6"/>
                <a:sym typeface="ヒラギノ角ゴ ProN W6"/>
              </a:rPr>
              <a:t>【介護費】</a:t>
            </a:r>
            <a:endParaRPr sz="3600">
              <a:solidFill>
                <a:srgbClr val="FFFFFF"/>
              </a:solidFill>
              <a:latin typeface="ヒラギノ角ゴ ProN W6"/>
              <a:ea typeface="ヒラギノ角ゴ ProN W6"/>
              <a:cs typeface="ヒラギノ角ゴ ProN W6"/>
              <a:sym typeface="ヒラギノ角ゴ ProN W6"/>
            </a:endParaRPr>
          </a:p>
          <a:p>
            <a:pPr lvl="0">
              <a:defRPr sz="1800"/>
            </a:pPr>
            <a:r>
              <a:rPr sz="2500">
                <a:solidFill>
                  <a:srgbClr val="FFFFFF"/>
                </a:solidFill>
                <a:latin typeface="ヒラギノ角ゴ ProN W6"/>
                <a:ea typeface="ヒラギノ角ゴ ProN W6"/>
                <a:cs typeface="ヒラギノ角ゴ ProN W6"/>
                <a:sym typeface="ヒラギノ角ゴ ProN W6"/>
              </a:rPr>
              <a:t>約240万円×約8万人</a:t>
            </a:r>
            <a:endParaRPr sz="2500">
              <a:solidFill>
                <a:srgbClr val="FFFFFF"/>
              </a:solidFill>
              <a:latin typeface="ヒラギノ角ゴ ProN W6"/>
              <a:ea typeface="ヒラギノ角ゴ ProN W6"/>
              <a:cs typeface="ヒラギノ角ゴ ProN W6"/>
              <a:sym typeface="ヒラギノ角ゴ ProN W6"/>
            </a:endParaRPr>
          </a:p>
          <a:p>
            <a:pPr lvl="0">
              <a:defRPr sz="1800"/>
            </a:pPr>
            <a:r>
              <a:rPr sz="2500">
                <a:solidFill>
                  <a:srgbClr val="FFFFFF"/>
                </a:solidFill>
                <a:latin typeface="ヒラギノ角ゴ ProN W6"/>
                <a:ea typeface="ヒラギノ角ゴ ProN W6"/>
                <a:cs typeface="ヒラギノ角ゴ ProN W6"/>
                <a:sym typeface="ヒラギノ角ゴ ProN W6"/>
              </a:rPr>
              <a:t>=</a:t>
            </a:r>
            <a:r>
              <a:rPr sz="2500">
                <a:solidFill>
                  <a:srgbClr val="FFFB00"/>
                </a:solidFill>
                <a:latin typeface="ヒラギノ角ゴ ProN W6"/>
                <a:ea typeface="ヒラギノ角ゴ ProN W6"/>
                <a:cs typeface="ヒラギノ角ゴ ProN W6"/>
                <a:sym typeface="ヒラギノ角ゴ ProN W6"/>
              </a:rPr>
              <a:t>2,000億円</a:t>
            </a:r>
          </a:p>
        </p:txBody>
      </p:sp>
      <p:sp>
        <p:nvSpPr>
          <p:cNvPr id="351" name="Shape 351"/>
          <p:cNvSpPr/>
          <p:nvPr/>
        </p:nvSpPr>
        <p:spPr>
          <a:xfrm>
            <a:off x="6469803" y="5435523"/>
            <a:ext cx="3497353" cy="1187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2100">
                <a:latin typeface="ヒラギノ角ゴ ProN W6"/>
                <a:ea typeface="ヒラギノ角ゴ ProN W6"/>
                <a:cs typeface="ヒラギノ角ゴ ProN W6"/>
                <a:sym typeface="ヒラギノ角ゴ ProN W6"/>
              </a:rPr>
              <a:t>このうちの、さらに40%の方の要支援・要介護への</a:t>
            </a:r>
            <a:endParaRPr sz="2100">
              <a:latin typeface="ヒラギノ角ゴ ProN W6"/>
              <a:ea typeface="ヒラギノ角ゴ ProN W6"/>
              <a:cs typeface="ヒラギノ角ゴ ProN W6"/>
              <a:sym typeface="ヒラギノ角ゴ ProN W6"/>
            </a:endParaRPr>
          </a:p>
          <a:p>
            <a:pPr lvl="0">
              <a:defRPr sz="1800"/>
            </a:pPr>
            <a:r>
              <a:rPr sz="2100">
                <a:latin typeface="ヒラギノ角ゴ ProN W6"/>
                <a:ea typeface="ヒラギノ角ゴ ProN W6"/>
                <a:cs typeface="ヒラギノ角ゴ ProN W6"/>
                <a:sym typeface="ヒラギノ角ゴ ProN W6"/>
              </a:rPr>
              <a:t>移行を阻止できれば</a:t>
            </a:r>
          </a:p>
        </p:txBody>
      </p:sp>
      <p:sp>
        <p:nvSpPr>
          <p:cNvPr id="352" name="Shape 352"/>
          <p:cNvSpPr/>
          <p:nvPr/>
        </p:nvSpPr>
        <p:spPr>
          <a:xfrm>
            <a:off x="9715586" y="8302506"/>
            <a:ext cx="2971801" cy="8826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defRPr sz="1800"/>
            </a:pPr>
            <a:r>
              <a:rPr sz="1500">
                <a:solidFill>
                  <a:srgbClr val="FFFFFF"/>
                </a:solidFill>
                <a:latin typeface="ヒラギノ角ゴ ProN W6"/>
                <a:ea typeface="ヒラギノ角ゴ ProN W6"/>
                <a:cs typeface="ヒラギノ角ゴ ProN W6"/>
                <a:sym typeface="ヒラギノ角ゴ ProN W6"/>
              </a:rPr>
              <a:t>資料提供 : </a:t>
            </a:r>
            <a:endParaRPr sz="1500">
              <a:solidFill>
                <a:srgbClr val="FFFFFF"/>
              </a:solidFill>
              <a:latin typeface="ヒラギノ角ゴ ProN W6"/>
              <a:ea typeface="ヒラギノ角ゴ ProN W6"/>
              <a:cs typeface="ヒラギノ角ゴ ProN W6"/>
              <a:sym typeface="ヒラギノ角ゴ ProN W6"/>
            </a:endParaRPr>
          </a:p>
          <a:p>
            <a:pPr lvl="0" algn="l">
              <a:defRPr sz="1800"/>
            </a:pPr>
            <a:r>
              <a:rPr sz="1500">
                <a:solidFill>
                  <a:srgbClr val="FFFFFF"/>
                </a:solidFill>
                <a:latin typeface="ヒラギノ角ゴ ProN W6"/>
                <a:ea typeface="ヒラギノ角ゴ ProN W6"/>
                <a:cs typeface="ヒラギノ角ゴ ProN W6"/>
                <a:sym typeface="ヒラギノ角ゴ ProN W6"/>
              </a:rPr>
              <a:t>鳥取大学医学部萩野浩先生</a:t>
            </a:r>
            <a:endParaRPr sz="1500">
              <a:solidFill>
                <a:srgbClr val="FFFFFF"/>
              </a:solidFill>
              <a:latin typeface="ヒラギノ角ゴ ProN W6"/>
              <a:ea typeface="ヒラギノ角ゴ ProN W6"/>
              <a:cs typeface="ヒラギノ角ゴ ProN W6"/>
              <a:sym typeface="ヒラギノ角ゴ ProN W6"/>
            </a:endParaRPr>
          </a:p>
          <a:p>
            <a:pPr lvl="0" algn="l">
              <a:defRPr sz="1800"/>
            </a:pPr>
            <a:r>
              <a:rPr sz="1500">
                <a:solidFill>
                  <a:srgbClr val="FFFFFF"/>
                </a:solidFill>
                <a:latin typeface="ヒラギノ角ゴ ProN W6"/>
                <a:ea typeface="ヒラギノ角ゴ ProN W6"/>
                <a:cs typeface="ヒラギノ角ゴ ProN W6"/>
                <a:sym typeface="ヒラギノ角ゴ ProN W6"/>
              </a:rPr>
              <a:t>国立療養所中部病院太田壽城先生</a:t>
            </a:r>
          </a:p>
        </p:txBody>
      </p:sp>
      <p:pic>
        <p:nvPicPr>
          <p:cNvPr id="353" name="スクリーンショット 2015-02-05 17.25.21.png"/>
          <p:cNvPicPr/>
          <p:nvPr/>
        </p:nvPicPr>
        <p:blipFill>
          <a:blip r:embed="rId3">
            <a:extLst/>
          </a:blip>
          <a:stretch>
            <a:fillRect/>
          </a:stretch>
        </p:blipFill>
        <p:spPr>
          <a:xfrm>
            <a:off x="12700" y="11994"/>
            <a:ext cx="12979400" cy="9728201"/>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nvSpPr>
        <p:spPr>
          <a:xfrm>
            <a:off x="12327160" y="9292007"/>
            <a:ext cx="41468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03</a:t>
            </a:r>
          </a:p>
        </p:txBody>
      </p:sp>
      <p:pic>
        <p:nvPicPr>
          <p:cNvPr id="69" name="スクリーンショット 2015-02-06 21.55.38.png"/>
          <p:cNvPicPr/>
          <p:nvPr/>
        </p:nvPicPr>
        <p:blipFill>
          <a:blip r:embed="rId3">
            <a:extLst/>
          </a:blip>
          <a:stretch>
            <a:fillRect/>
          </a:stretch>
        </p:blipFill>
        <p:spPr>
          <a:xfrm>
            <a:off x="0" y="9014"/>
            <a:ext cx="13004801" cy="9735572"/>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nvSpPr>
        <p:spPr>
          <a:xfrm>
            <a:off x="12361825" y="9271559"/>
            <a:ext cx="414682"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30</a:t>
            </a:r>
          </a:p>
        </p:txBody>
      </p:sp>
      <p:pic>
        <p:nvPicPr>
          <p:cNvPr id="358" name="スクリーンショット 2015-02-05 17.14.37.png"/>
          <p:cNvPicPr/>
          <p:nvPr/>
        </p:nvPicPr>
        <p:blipFill>
          <a:blip r:embed="rId3">
            <a:extLst/>
          </a:blip>
          <a:stretch>
            <a:fillRect/>
          </a:stretch>
        </p:blipFill>
        <p:spPr>
          <a:xfrm>
            <a:off x="38100" y="63499"/>
            <a:ext cx="12928601" cy="9626601"/>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xfrm>
            <a:off x="1270000" y="3778829"/>
            <a:ext cx="10464800" cy="920156"/>
          </a:xfrm>
          <a:prstGeom prst="rect">
            <a:avLst/>
          </a:prstGeom>
        </p:spPr>
        <p:txBody>
          <a:bodyPr/>
          <a:lstStyle>
            <a:lvl1pPr defTabSz="800100">
              <a:lnSpc>
                <a:spcPts val="6700"/>
              </a:lnSpc>
              <a:defRPr sz="5900">
                <a:latin typeface="ヒラギノ角ゴ Pro W6"/>
                <a:ea typeface="ヒラギノ角ゴ Pro W6"/>
                <a:cs typeface="ヒラギノ角ゴ Pro W6"/>
                <a:sym typeface="ヒラギノ角ゴ Pro W6"/>
              </a:defRPr>
            </a:lvl1pPr>
          </a:lstStyle>
          <a:p>
            <a:pPr lvl="0">
              <a:defRPr sz="1800">
                <a:solidFill>
                  <a:srgbClr val="000000"/>
                </a:solidFill>
              </a:defRPr>
            </a:pPr>
            <a:r>
              <a:rPr sz="5900">
                <a:solidFill>
                  <a:srgbClr val="FFFFFF"/>
                </a:solidFill>
              </a:rPr>
              <a:t>健康寿命に影響を与える要因</a:t>
            </a:r>
          </a:p>
        </p:txBody>
      </p:sp>
      <p:sp>
        <p:nvSpPr>
          <p:cNvPr id="74" name="Shape 74"/>
          <p:cNvSpPr/>
          <p:nvPr/>
        </p:nvSpPr>
        <p:spPr>
          <a:xfrm>
            <a:off x="12300514" y="9156074"/>
            <a:ext cx="41559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FFFFFF"/>
                </a:solidFill>
              </a:defRPr>
            </a:lvl1pPr>
          </a:lstStyle>
          <a:p>
            <a:pPr lvl="0">
              <a:defRPr>
                <a:solidFill>
                  <a:srgbClr val="000000"/>
                </a:solidFill>
              </a:defRPr>
            </a:pPr>
            <a:r>
              <a:rPr>
                <a:solidFill>
                  <a:srgbClr val="FFFFFF"/>
                </a:solidFill>
              </a:rPr>
              <a:t>04</a:t>
            </a:r>
          </a:p>
        </p:txBody>
      </p:sp>
      <p:pic>
        <p:nvPicPr>
          <p:cNvPr id="75" name="スクリーンショット 2015-02-06 21.53.51.png"/>
          <p:cNvPicPr/>
          <p:nvPr/>
        </p:nvPicPr>
        <p:blipFill>
          <a:blip r:embed="rId3">
            <a:extLst/>
          </a:blip>
          <a:stretch>
            <a:fillRect/>
          </a:stretch>
        </p:blipFill>
        <p:spPr>
          <a:xfrm>
            <a:off x="357836" y="0"/>
            <a:ext cx="11962431" cy="9753601"/>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nvSpPr>
        <p:spPr>
          <a:xfrm>
            <a:off x="12479257" y="9318719"/>
            <a:ext cx="414681"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05</a:t>
            </a:r>
          </a:p>
        </p:txBody>
      </p:sp>
      <p:pic>
        <p:nvPicPr>
          <p:cNvPr id="80" name="スクリーンショット 2015-02-06 21.52.52.png"/>
          <p:cNvPicPr/>
          <p:nvPr/>
        </p:nvPicPr>
        <p:blipFill>
          <a:blip r:embed="rId3">
            <a:extLst/>
          </a:blip>
          <a:stretch>
            <a:fillRect/>
          </a:stretch>
        </p:blipFill>
        <p:spPr>
          <a:xfrm>
            <a:off x="-1" y="45072"/>
            <a:ext cx="13004801" cy="9663456"/>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xfrm>
            <a:off x="7085416" y="8336029"/>
            <a:ext cx="11099801" cy="2120901"/>
          </a:xfrm>
          <a:prstGeom prst="rect">
            <a:avLst/>
          </a:prstGeom>
        </p:spPr>
        <p:txBody>
          <a:bodyPr/>
          <a:lstStyle>
            <a:lvl1pPr defTabSz="800100">
              <a:lnSpc>
                <a:spcPts val="1800"/>
              </a:lnSpc>
              <a:defRPr sz="1800">
                <a:latin typeface="ヒラギノ角ゴ Pro W6"/>
                <a:ea typeface="ヒラギノ角ゴ Pro W6"/>
                <a:cs typeface="ヒラギノ角ゴ Pro W6"/>
                <a:sym typeface="ヒラギノ角ゴ Pro W6"/>
              </a:defRPr>
            </a:lvl1pPr>
          </a:lstStyle>
          <a:p>
            <a:pPr lvl="0">
              <a:defRPr>
                <a:solidFill>
                  <a:srgbClr val="000000"/>
                </a:solidFill>
              </a:defRPr>
            </a:pPr>
            <a:r>
              <a:rPr>
                <a:solidFill>
                  <a:srgbClr val="FFFFFF"/>
                </a:solidFill>
              </a:rPr>
              <a:t>06</a:t>
            </a:r>
          </a:p>
        </p:txBody>
      </p:sp>
      <p:graphicFrame>
        <p:nvGraphicFramePr>
          <p:cNvPr id="85" name="Chart 85"/>
          <p:cNvGraphicFramePr/>
          <p:nvPr/>
        </p:nvGraphicFramePr>
        <p:xfrm>
          <a:off x="1502884" y="1611646"/>
          <a:ext cx="4233232" cy="4233231"/>
        </p:xfrm>
        <a:graphic xmlns:a="http://schemas.openxmlformats.org/drawingml/2006/main">
          <a:graphicData uri="http://schemas.openxmlformats.org/drawingml/2006/chart">
            <c:chart xmlns:c="http://schemas.openxmlformats.org/drawingml/2006/chart" r:id="rId3"/>
          </a:graphicData>
        </a:graphic>
      </p:graphicFrame>
      <p:sp>
        <p:nvSpPr>
          <p:cNvPr id="86" name="Shape 86"/>
          <p:cNvSpPr/>
          <p:nvPr/>
        </p:nvSpPr>
        <p:spPr>
          <a:xfrm>
            <a:off x="4609676" y="3235546"/>
            <a:ext cx="1143001" cy="450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脳卒中</a:t>
            </a:r>
          </a:p>
        </p:txBody>
      </p:sp>
      <p:sp>
        <p:nvSpPr>
          <p:cNvPr id="87" name="Shape 87"/>
          <p:cNvSpPr/>
          <p:nvPr/>
        </p:nvSpPr>
        <p:spPr>
          <a:xfrm>
            <a:off x="5188085" y="5756175"/>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認知症</a:t>
            </a:r>
          </a:p>
        </p:txBody>
      </p:sp>
      <p:sp>
        <p:nvSpPr>
          <p:cNvPr id="88" name="Shape 88"/>
          <p:cNvSpPr/>
          <p:nvPr/>
        </p:nvSpPr>
        <p:spPr>
          <a:xfrm>
            <a:off x="3219450" y="5989126"/>
            <a:ext cx="8001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老衰</a:t>
            </a:r>
          </a:p>
        </p:txBody>
      </p:sp>
      <p:sp>
        <p:nvSpPr>
          <p:cNvPr id="89" name="Shape 89"/>
          <p:cNvSpPr/>
          <p:nvPr/>
        </p:nvSpPr>
        <p:spPr>
          <a:xfrm>
            <a:off x="768485" y="5159448"/>
            <a:ext cx="14859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関節疾患</a:t>
            </a:r>
          </a:p>
        </p:txBody>
      </p:sp>
      <p:sp>
        <p:nvSpPr>
          <p:cNvPr id="90" name="Shape 90"/>
          <p:cNvSpPr/>
          <p:nvPr/>
        </p:nvSpPr>
        <p:spPr>
          <a:xfrm>
            <a:off x="421372" y="4317099"/>
            <a:ext cx="1727201" cy="3492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骨折・転倒</a:t>
            </a:r>
          </a:p>
        </p:txBody>
      </p:sp>
      <p:sp>
        <p:nvSpPr>
          <p:cNvPr id="91" name="Shape 91"/>
          <p:cNvSpPr/>
          <p:nvPr/>
        </p:nvSpPr>
        <p:spPr>
          <a:xfrm>
            <a:off x="713472" y="2861862"/>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その他</a:t>
            </a:r>
          </a:p>
        </p:txBody>
      </p:sp>
      <p:sp>
        <p:nvSpPr>
          <p:cNvPr id="92" name="Shape 92"/>
          <p:cNvSpPr/>
          <p:nvPr/>
        </p:nvSpPr>
        <p:spPr>
          <a:xfrm>
            <a:off x="670259" y="7935767"/>
            <a:ext cx="10682022" cy="635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42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4200">
                <a:solidFill>
                  <a:srgbClr val="FFFFFF"/>
                </a:solidFill>
              </a:rPr>
              <a:t>これからは「ロコモ(運動疾患)対策」が必要</a:t>
            </a:r>
          </a:p>
        </p:txBody>
      </p:sp>
      <p:sp>
        <p:nvSpPr>
          <p:cNvPr id="93" name="Shape 93"/>
          <p:cNvSpPr/>
          <p:nvPr/>
        </p:nvSpPr>
        <p:spPr>
          <a:xfrm>
            <a:off x="7130533" y="8754905"/>
            <a:ext cx="6336327"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1200">
                <a:solidFill>
                  <a:srgbClr val="FFFFFF"/>
                </a:solidFill>
              </a:rPr>
              <a:t>2009年　国民生活基礎調査より引用</a:t>
            </a:r>
            <a:endParaRPr sz="1200">
              <a:solidFill>
                <a:srgbClr val="FFFFFF"/>
              </a:solidFill>
            </a:endParaRPr>
          </a:p>
          <a:p>
            <a:pPr lvl="0">
              <a:defRPr sz="1800"/>
            </a:pPr>
            <a:r>
              <a:rPr sz="1200">
                <a:solidFill>
                  <a:srgbClr val="FFFFFF"/>
                </a:solidFill>
              </a:rPr>
              <a:t>運動器リハビリテーションシラバス(改訂版3版)</a:t>
            </a:r>
            <a:endParaRPr sz="1200">
              <a:solidFill>
                <a:srgbClr val="FFFFFF"/>
              </a:solidFill>
            </a:endParaRPr>
          </a:p>
          <a:p>
            <a:pPr lvl="0">
              <a:defRPr sz="1800"/>
            </a:pPr>
            <a:r>
              <a:rPr sz="1200">
                <a:solidFill>
                  <a:srgbClr val="FFFFFF"/>
                </a:solidFill>
              </a:rPr>
              <a:t>- セラピストのための実話マニュアル -</a:t>
            </a:r>
          </a:p>
        </p:txBody>
      </p:sp>
      <p:graphicFrame>
        <p:nvGraphicFramePr>
          <p:cNvPr id="94" name="Chart 94"/>
          <p:cNvGraphicFramePr/>
          <p:nvPr/>
        </p:nvGraphicFramePr>
        <p:xfrm>
          <a:off x="7499621" y="1543861"/>
          <a:ext cx="4368801" cy="4368801"/>
        </p:xfrm>
        <a:graphic xmlns:a="http://schemas.openxmlformats.org/drawingml/2006/main">
          <a:graphicData uri="http://schemas.openxmlformats.org/drawingml/2006/chart">
            <c:chart xmlns:c="http://schemas.openxmlformats.org/drawingml/2006/chart" r:id="rId4"/>
          </a:graphicData>
        </a:graphic>
      </p:graphicFrame>
      <p:sp>
        <p:nvSpPr>
          <p:cNvPr id="95" name="Shape 95"/>
          <p:cNvSpPr/>
          <p:nvPr/>
        </p:nvSpPr>
        <p:spPr>
          <a:xfrm>
            <a:off x="9727196" y="5517268"/>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脳卒中</a:t>
            </a:r>
          </a:p>
        </p:txBody>
      </p:sp>
      <p:sp>
        <p:nvSpPr>
          <p:cNvPr id="96" name="Shape 96"/>
          <p:cNvSpPr/>
          <p:nvPr/>
        </p:nvSpPr>
        <p:spPr>
          <a:xfrm>
            <a:off x="11102902" y="4592632"/>
            <a:ext cx="800101" cy="450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老衰</a:t>
            </a:r>
          </a:p>
        </p:txBody>
      </p:sp>
      <p:sp>
        <p:nvSpPr>
          <p:cNvPr id="97" name="Shape 97"/>
          <p:cNvSpPr/>
          <p:nvPr/>
        </p:nvSpPr>
        <p:spPr>
          <a:xfrm>
            <a:off x="10473584" y="2749150"/>
            <a:ext cx="1485901" cy="4508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関節疾患</a:t>
            </a:r>
          </a:p>
        </p:txBody>
      </p:sp>
      <p:sp>
        <p:nvSpPr>
          <p:cNvPr id="98" name="Shape 98"/>
          <p:cNvSpPr/>
          <p:nvPr/>
        </p:nvSpPr>
        <p:spPr>
          <a:xfrm>
            <a:off x="7942210" y="1687779"/>
            <a:ext cx="1727201" cy="3492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骨折・転倒</a:t>
            </a:r>
          </a:p>
        </p:txBody>
      </p:sp>
      <p:sp>
        <p:nvSpPr>
          <p:cNvPr id="99" name="Shape 99"/>
          <p:cNvSpPr/>
          <p:nvPr/>
        </p:nvSpPr>
        <p:spPr>
          <a:xfrm>
            <a:off x="7613355" y="4423640"/>
            <a:ext cx="1143001" cy="450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solidFill>
                  <a:srgbClr val="FFFFFF"/>
                </a:solidFill>
              </a:defRPr>
            </a:lvl1pPr>
          </a:lstStyle>
          <a:p>
            <a:pPr lvl="0">
              <a:defRPr sz="1800">
                <a:solidFill>
                  <a:srgbClr val="000000"/>
                </a:solidFill>
              </a:defRPr>
            </a:pPr>
            <a:r>
              <a:rPr sz="2700">
                <a:solidFill>
                  <a:srgbClr val="FFFFFF"/>
                </a:solidFill>
              </a:rPr>
              <a:t>その他</a:t>
            </a:r>
          </a:p>
        </p:txBody>
      </p:sp>
      <p:sp>
        <p:nvSpPr>
          <p:cNvPr id="100" name="Shape 100"/>
          <p:cNvSpPr/>
          <p:nvPr/>
        </p:nvSpPr>
        <p:spPr>
          <a:xfrm>
            <a:off x="1159831" y="6795171"/>
            <a:ext cx="4368801"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500">
                <a:solidFill>
                  <a:srgbClr val="FFFFFF"/>
                </a:solidFill>
                <a:latin typeface="ヒラギノ角ゴ ProN W6"/>
                <a:ea typeface="ヒラギノ角ゴ ProN W6"/>
                <a:cs typeface="ヒラギノ角ゴ ProN W6"/>
                <a:sym typeface="ヒラギノ角ゴ ProN W6"/>
              </a:rPr>
              <a:t>【要介護】</a:t>
            </a:r>
            <a:r>
              <a:rPr sz="3200">
                <a:solidFill>
                  <a:srgbClr val="FFFFFF"/>
                </a:solidFill>
                <a:latin typeface="ヒラギノ角ゴ ProN W6"/>
                <a:ea typeface="ヒラギノ角ゴ ProN W6"/>
                <a:cs typeface="ヒラギノ角ゴ ProN W6"/>
                <a:sym typeface="ヒラギノ角ゴ ProN W6"/>
              </a:rPr>
              <a:t>となる要因</a:t>
            </a:r>
          </a:p>
        </p:txBody>
      </p:sp>
      <p:sp>
        <p:nvSpPr>
          <p:cNvPr id="101" name="Shape 101"/>
          <p:cNvSpPr/>
          <p:nvPr/>
        </p:nvSpPr>
        <p:spPr>
          <a:xfrm>
            <a:off x="7499621" y="6911646"/>
            <a:ext cx="4368801"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500">
                <a:solidFill>
                  <a:srgbClr val="FFFFFF"/>
                </a:solidFill>
                <a:latin typeface="ヒラギノ角ゴ ProN W6"/>
                <a:ea typeface="ヒラギノ角ゴ ProN W6"/>
                <a:cs typeface="ヒラギノ角ゴ ProN W6"/>
                <a:sym typeface="ヒラギノ角ゴ ProN W6"/>
              </a:rPr>
              <a:t>【要支援】</a:t>
            </a:r>
            <a:r>
              <a:rPr sz="3200">
                <a:solidFill>
                  <a:srgbClr val="FFFFFF"/>
                </a:solidFill>
                <a:latin typeface="ヒラギノ角ゴ ProN W6"/>
                <a:ea typeface="ヒラギノ角ゴ ProN W6"/>
                <a:cs typeface="ヒラギノ角ゴ ProN W6"/>
                <a:sym typeface="ヒラギノ角ゴ ProN W6"/>
              </a:rPr>
              <a:t>となる要因</a:t>
            </a:r>
          </a:p>
        </p:txBody>
      </p:sp>
      <p:sp>
        <p:nvSpPr>
          <p:cNvPr id="102" name="Shape 102"/>
          <p:cNvSpPr/>
          <p:nvPr/>
        </p:nvSpPr>
        <p:spPr>
          <a:xfrm>
            <a:off x="181369" y="3539494"/>
            <a:ext cx="2965457" cy="2382298"/>
          </a:xfrm>
          <a:prstGeom prst="roundRect">
            <a:avLst>
              <a:gd name="adj" fmla="val 15000"/>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03" name="Shape 103"/>
          <p:cNvSpPr/>
          <p:nvPr/>
        </p:nvSpPr>
        <p:spPr>
          <a:xfrm>
            <a:off x="1744543" y="6103397"/>
            <a:ext cx="1162877" cy="5524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solidFill>
                  <a:srgbClr val="FF2600"/>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500">
                <a:solidFill>
                  <a:srgbClr val="FF2600"/>
                </a:solidFill>
              </a:rPr>
              <a:t>17%</a:t>
            </a:r>
          </a:p>
        </p:txBody>
      </p:sp>
      <p:sp>
        <p:nvSpPr>
          <p:cNvPr id="104" name="Shape 104"/>
          <p:cNvSpPr/>
          <p:nvPr/>
        </p:nvSpPr>
        <p:spPr>
          <a:xfrm>
            <a:off x="7881794" y="1455540"/>
            <a:ext cx="4169731" cy="1857300"/>
          </a:xfrm>
          <a:prstGeom prst="roundRect">
            <a:avLst>
              <a:gd name="adj" fmla="val 15000"/>
            </a:avLst>
          </a:prstGeom>
          <a:ln w="63500">
            <a:solidFill>
              <a:srgbClr val="FF2600"/>
            </a:solidFill>
            <a:miter lim="400000"/>
          </a:ln>
          <a:effectLst>
            <a:outerShdw sx="100000" sy="100000" kx="0" ky="0" algn="b" rotWithShape="0" blurRad="76200" dist="0" dir="18900000">
              <a:srgbClr val="000000">
                <a:alpha val="80000"/>
              </a:srgbClr>
            </a:outerShdw>
          </a:effectLst>
        </p:spPr>
        <p:txBody>
          <a:bodyPr lIns="0" tIns="0" rIns="0" bIns="0" anchor="ctr"/>
          <a:lstStyle/>
          <a:p>
            <a:pPr lvl="0">
              <a:defRPr sz="2400">
                <a:solidFill>
                  <a:srgbClr val="FFFFFF"/>
                </a:solidFill>
                <a:effectLst>
                  <a:outerShdw sx="100000" sy="100000" kx="0" ky="0" algn="b" rotWithShape="0" blurRad="25400" dist="23998" dir="2700000">
                    <a:srgbClr val="000000">
                      <a:alpha val="31034"/>
                    </a:srgbClr>
                  </a:outerShdw>
                </a:effectLst>
              </a:defRPr>
            </a:pPr>
          </a:p>
        </p:txBody>
      </p:sp>
      <p:sp>
        <p:nvSpPr>
          <p:cNvPr id="105" name="Shape 105"/>
          <p:cNvSpPr/>
          <p:nvPr/>
        </p:nvSpPr>
        <p:spPr>
          <a:xfrm>
            <a:off x="11229798" y="747634"/>
            <a:ext cx="1162877"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solidFill>
                  <a:srgbClr val="FF2600"/>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500">
                <a:solidFill>
                  <a:srgbClr val="FF2600"/>
                </a:solidFill>
              </a:rPr>
              <a:t>33%</a:t>
            </a:r>
          </a:p>
        </p:txBody>
      </p:sp>
      <p:pic>
        <p:nvPicPr>
          <p:cNvPr id="106" name="スクリーンショット 2015-02-06 21.52.16.png"/>
          <p:cNvPicPr/>
          <p:nvPr/>
        </p:nvPicPr>
        <p:blipFill>
          <a:blip r:embed="rId5">
            <a:extLst/>
          </a:blip>
          <a:stretch>
            <a:fillRect/>
          </a:stretch>
        </p:blipFill>
        <p:spPr>
          <a:xfrm>
            <a:off x="0" y="39679"/>
            <a:ext cx="13004801" cy="9669622"/>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nvSpPr>
        <p:spPr>
          <a:xfrm>
            <a:off x="313491" y="1819746"/>
            <a:ext cx="1380237"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500">
                <a:solidFill>
                  <a:srgbClr val="FFFFFF"/>
                </a:solidFill>
              </a:rPr>
              <a:t>2007</a:t>
            </a:r>
          </a:p>
        </p:txBody>
      </p:sp>
      <p:graphicFrame>
        <p:nvGraphicFramePr>
          <p:cNvPr id="111" name="Chart 111"/>
          <p:cNvGraphicFramePr/>
          <p:nvPr/>
        </p:nvGraphicFramePr>
        <p:xfrm>
          <a:off x="3094851" y="1247919"/>
          <a:ext cx="1687898" cy="1687899"/>
        </p:xfrm>
        <a:graphic xmlns:a="http://schemas.openxmlformats.org/drawingml/2006/main">
          <a:graphicData uri="http://schemas.openxmlformats.org/drawingml/2006/chart">
            <c:chart xmlns:c="http://schemas.openxmlformats.org/drawingml/2006/chart" r:id="rId3"/>
          </a:graphicData>
        </a:graphic>
      </p:graphicFrame>
      <p:graphicFrame>
        <p:nvGraphicFramePr>
          <p:cNvPr id="112" name="Chart 112"/>
          <p:cNvGraphicFramePr/>
          <p:nvPr/>
        </p:nvGraphicFramePr>
        <p:xfrm>
          <a:off x="7202677" y="1104559"/>
          <a:ext cx="5541831" cy="2548395"/>
        </p:xfrm>
        <a:graphic xmlns:a="http://schemas.openxmlformats.org/drawingml/2006/main">
          <a:graphicData uri="http://schemas.openxmlformats.org/drawingml/2006/chart">
            <c:chart xmlns:c="http://schemas.openxmlformats.org/drawingml/2006/chart" r:id="rId4"/>
          </a:graphicData>
        </a:graphic>
      </p:graphicFrame>
      <p:sp>
        <p:nvSpPr>
          <p:cNvPr id="113" name="Shape 113"/>
          <p:cNvSpPr/>
          <p:nvPr/>
        </p:nvSpPr>
        <p:spPr>
          <a:xfrm>
            <a:off x="313491" y="4406984"/>
            <a:ext cx="1380237" cy="5524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500">
                <a:solidFill>
                  <a:srgbClr val="FFFFFF"/>
                </a:solidFill>
              </a:rPr>
              <a:t>2010</a:t>
            </a:r>
          </a:p>
        </p:txBody>
      </p:sp>
      <p:graphicFrame>
        <p:nvGraphicFramePr>
          <p:cNvPr id="114" name="Chart 114"/>
          <p:cNvGraphicFramePr/>
          <p:nvPr/>
        </p:nvGraphicFramePr>
        <p:xfrm>
          <a:off x="2824844" y="3762844"/>
          <a:ext cx="2227911" cy="2227912"/>
        </p:xfrm>
        <a:graphic xmlns:a="http://schemas.openxmlformats.org/drawingml/2006/main">
          <a:graphicData uri="http://schemas.openxmlformats.org/drawingml/2006/chart">
            <c:chart xmlns:c="http://schemas.openxmlformats.org/drawingml/2006/chart" r:id="rId5"/>
          </a:graphicData>
        </a:graphic>
      </p:graphicFrame>
      <p:graphicFrame>
        <p:nvGraphicFramePr>
          <p:cNvPr id="115" name="Chart 115"/>
          <p:cNvGraphicFramePr/>
          <p:nvPr/>
        </p:nvGraphicFramePr>
        <p:xfrm>
          <a:off x="7418785" y="3701163"/>
          <a:ext cx="2351275" cy="2351275"/>
        </p:xfrm>
        <a:graphic xmlns:a="http://schemas.openxmlformats.org/drawingml/2006/main">
          <a:graphicData uri="http://schemas.openxmlformats.org/drawingml/2006/chart">
            <c:chart xmlns:c="http://schemas.openxmlformats.org/drawingml/2006/chart" r:id="rId6"/>
          </a:graphicData>
        </a:graphic>
      </p:graphicFrame>
      <p:sp>
        <p:nvSpPr>
          <p:cNvPr id="116" name="Shape 116"/>
          <p:cNvSpPr/>
          <p:nvPr/>
        </p:nvSpPr>
        <p:spPr>
          <a:xfrm>
            <a:off x="313491" y="6994222"/>
            <a:ext cx="1380237" cy="55245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5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500">
                <a:solidFill>
                  <a:srgbClr val="FFFFFF"/>
                </a:solidFill>
              </a:rPr>
              <a:t>2013</a:t>
            </a:r>
          </a:p>
        </p:txBody>
      </p:sp>
      <p:graphicFrame>
        <p:nvGraphicFramePr>
          <p:cNvPr id="117" name="Chart 117"/>
          <p:cNvGraphicFramePr/>
          <p:nvPr/>
        </p:nvGraphicFramePr>
        <p:xfrm>
          <a:off x="2354379" y="6429028"/>
          <a:ext cx="3168841" cy="3168841"/>
        </p:xfrm>
        <a:graphic xmlns:a="http://schemas.openxmlformats.org/drawingml/2006/main">
          <a:graphicData uri="http://schemas.openxmlformats.org/drawingml/2006/chart">
            <c:chart xmlns:c="http://schemas.openxmlformats.org/drawingml/2006/chart" r:id="rId7"/>
          </a:graphicData>
        </a:graphic>
      </p:graphicFrame>
      <p:graphicFrame>
        <p:nvGraphicFramePr>
          <p:cNvPr id="118" name="Chart 118"/>
          <p:cNvGraphicFramePr/>
          <p:nvPr/>
        </p:nvGraphicFramePr>
        <p:xfrm>
          <a:off x="7125189" y="6429028"/>
          <a:ext cx="3168841" cy="3168841"/>
        </p:xfrm>
        <a:graphic xmlns:a="http://schemas.openxmlformats.org/drawingml/2006/main">
          <a:graphicData uri="http://schemas.openxmlformats.org/drawingml/2006/chart">
            <c:chart xmlns:c="http://schemas.openxmlformats.org/drawingml/2006/chart" r:id="rId8"/>
          </a:graphicData>
        </a:graphic>
      </p:graphicFrame>
      <p:sp>
        <p:nvSpPr>
          <p:cNvPr id="119" name="Shape 119"/>
          <p:cNvSpPr/>
          <p:nvPr/>
        </p:nvSpPr>
        <p:spPr>
          <a:xfrm>
            <a:off x="551916" y="8601727"/>
            <a:ext cx="1625601" cy="647700"/>
          </a:xfrm>
          <a:prstGeom prst="rect">
            <a:avLst/>
          </a:prstGeom>
          <a:ln w="63500">
            <a:solidFill>
              <a:srgbClr val="FFFFFF"/>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800">
                <a:solidFill>
                  <a:srgbClr val="FFFFFF"/>
                </a:solidFill>
              </a:rPr>
              <a:t>要支援</a:t>
            </a:r>
          </a:p>
        </p:txBody>
      </p:sp>
      <p:sp>
        <p:nvSpPr>
          <p:cNvPr id="120" name="Shape 120"/>
          <p:cNvSpPr/>
          <p:nvPr/>
        </p:nvSpPr>
        <p:spPr>
          <a:xfrm>
            <a:off x="10471603" y="8601727"/>
            <a:ext cx="1625601" cy="647700"/>
          </a:xfrm>
          <a:prstGeom prst="rect">
            <a:avLst/>
          </a:prstGeom>
          <a:ln w="63500">
            <a:solidFill>
              <a:srgbClr val="FFFFFF"/>
            </a:solidFill>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8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800">
                <a:solidFill>
                  <a:srgbClr val="FFFFFF"/>
                </a:solidFill>
              </a:rPr>
              <a:t>要介護</a:t>
            </a:r>
          </a:p>
        </p:txBody>
      </p:sp>
      <p:sp>
        <p:nvSpPr>
          <p:cNvPr id="121" name="Shape 121"/>
          <p:cNvSpPr/>
          <p:nvPr/>
        </p:nvSpPr>
        <p:spPr>
          <a:xfrm>
            <a:off x="3176271" y="9344704"/>
            <a:ext cx="6336327" cy="29845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500">
                <a:solidFill>
                  <a:srgbClr val="FFFFFF"/>
                </a:solidFill>
              </a:defRPr>
            </a:lvl1pPr>
          </a:lstStyle>
          <a:p>
            <a:pPr lvl="0">
              <a:defRPr sz="1800">
                <a:solidFill>
                  <a:srgbClr val="000000"/>
                </a:solidFill>
              </a:defRPr>
            </a:pPr>
            <a:r>
              <a:rPr sz="1500">
                <a:solidFill>
                  <a:srgbClr val="FFFFFF"/>
                </a:solidFill>
              </a:rPr>
              <a:t>- 厚生省国民健康基礎調査より - </a:t>
            </a:r>
          </a:p>
        </p:txBody>
      </p:sp>
      <p:sp>
        <p:nvSpPr>
          <p:cNvPr id="122" name="Shape 122"/>
          <p:cNvSpPr/>
          <p:nvPr/>
        </p:nvSpPr>
        <p:spPr>
          <a:xfrm>
            <a:off x="5282962" y="1231900"/>
            <a:ext cx="656845"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35</a:t>
            </a:r>
          </a:p>
        </p:txBody>
      </p:sp>
      <p:sp>
        <p:nvSpPr>
          <p:cNvPr id="123" name="Shape 123"/>
          <p:cNvSpPr/>
          <p:nvPr/>
        </p:nvSpPr>
        <p:spPr>
          <a:xfrm>
            <a:off x="10036218" y="1231900"/>
            <a:ext cx="656845"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61</a:t>
            </a:r>
          </a:p>
        </p:txBody>
      </p:sp>
      <p:sp>
        <p:nvSpPr>
          <p:cNvPr id="124" name="Shape 124"/>
          <p:cNvSpPr/>
          <p:nvPr/>
        </p:nvSpPr>
        <p:spPr>
          <a:xfrm>
            <a:off x="5282962" y="4060887"/>
            <a:ext cx="656845"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43</a:t>
            </a:r>
          </a:p>
        </p:txBody>
      </p:sp>
      <p:sp>
        <p:nvSpPr>
          <p:cNvPr id="125" name="Shape 125"/>
          <p:cNvSpPr/>
          <p:nvPr/>
        </p:nvSpPr>
        <p:spPr>
          <a:xfrm>
            <a:off x="10036218" y="4060887"/>
            <a:ext cx="656845"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65</a:t>
            </a:r>
          </a:p>
        </p:txBody>
      </p:sp>
      <p:sp>
        <p:nvSpPr>
          <p:cNvPr id="126" name="Shape 126"/>
          <p:cNvSpPr/>
          <p:nvPr/>
        </p:nvSpPr>
        <p:spPr>
          <a:xfrm>
            <a:off x="5282962" y="6702795"/>
            <a:ext cx="656845"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57</a:t>
            </a:r>
          </a:p>
        </p:txBody>
      </p:sp>
      <p:sp>
        <p:nvSpPr>
          <p:cNvPr id="127" name="Shape 127"/>
          <p:cNvSpPr/>
          <p:nvPr/>
        </p:nvSpPr>
        <p:spPr>
          <a:xfrm>
            <a:off x="10036218" y="6702795"/>
            <a:ext cx="656845"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3000">
                <a:solidFill>
                  <a:srgbClr val="FFFFFF"/>
                </a:solidFill>
              </a:rPr>
              <a:t>81</a:t>
            </a:r>
          </a:p>
        </p:txBody>
      </p:sp>
      <p:sp>
        <p:nvSpPr>
          <p:cNvPr id="128" name="Shape 128"/>
          <p:cNvSpPr/>
          <p:nvPr>
            <p:ph type="title"/>
          </p:nvPr>
        </p:nvSpPr>
        <p:spPr>
          <a:xfrm>
            <a:off x="952500" y="99016"/>
            <a:ext cx="11099800" cy="836403"/>
          </a:xfrm>
          <a:prstGeom prst="rect">
            <a:avLst/>
          </a:prstGeom>
        </p:spPr>
        <p:txBody>
          <a:bodyPr/>
          <a:lstStyle>
            <a:lvl1pPr defTabSz="800100">
              <a:lnSpc>
                <a:spcPts val="4700"/>
              </a:lnSpc>
              <a:defRPr sz="4200">
                <a:latin typeface="ヒラギノ角ゴ Pro W6"/>
                <a:ea typeface="ヒラギノ角ゴ Pro W6"/>
                <a:cs typeface="ヒラギノ角ゴ Pro W6"/>
                <a:sym typeface="ヒラギノ角ゴ Pro W6"/>
              </a:defRPr>
            </a:lvl1pPr>
          </a:lstStyle>
          <a:p>
            <a:pPr lvl="0">
              <a:defRPr sz="1800">
                <a:solidFill>
                  <a:srgbClr val="000000"/>
                </a:solidFill>
              </a:defRPr>
            </a:pPr>
            <a:r>
              <a:rPr sz="4200">
                <a:solidFill>
                  <a:srgbClr val="FFFFFF"/>
                </a:solidFill>
              </a:rPr>
              <a:t>【要支援・要介護別年次推移】</a:t>
            </a:r>
          </a:p>
        </p:txBody>
      </p:sp>
      <p:sp>
        <p:nvSpPr>
          <p:cNvPr id="129" name="Shape 129"/>
          <p:cNvSpPr/>
          <p:nvPr/>
        </p:nvSpPr>
        <p:spPr>
          <a:xfrm>
            <a:off x="4964881" y="1819746"/>
            <a:ext cx="82854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000">
                <a:solidFill>
                  <a:srgbClr val="FFFFFF"/>
                </a:solidFill>
              </a:rPr>
              <a:t>(万人)</a:t>
            </a:r>
          </a:p>
        </p:txBody>
      </p:sp>
      <p:sp>
        <p:nvSpPr>
          <p:cNvPr id="130" name="Shape 130"/>
          <p:cNvSpPr/>
          <p:nvPr/>
        </p:nvSpPr>
        <p:spPr>
          <a:xfrm>
            <a:off x="9950366" y="1819746"/>
            <a:ext cx="828549"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000">
                <a:solidFill>
                  <a:srgbClr val="FFFF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sz="2000">
                <a:solidFill>
                  <a:srgbClr val="FFFFFF"/>
                </a:solidFill>
              </a:rPr>
              <a:t>(万人)</a:t>
            </a:r>
          </a:p>
        </p:txBody>
      </p:sp>
      <p:sp>
        <p:nvSpPr>
          <p:cNvPr id="131" name="Shape 131"/>
          <p:cNvSpPr/>
          <p:nvPr/>
        </p:nvSpPr>
        <p:spPr>
          <a:xfrm>
            <a:off x="12447065" y="9328829"/>
            <a:ext cx="414682"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07</a:t>
            </a:r>
          </a:p>
        </p:txBody>
      </p:sp>
      <p:pic>
        <p:nvPicPr>
          <p:cNvPr id="132" name="スクリーンショット 2015-02-06 21.50.43.png"/>
          <p:cNvPicPr/>
          <p:nvPr/>
        </p:nvPicPr>
        <p:blipFill>
          <a:blip r:embed="rId9">
            <a:extLst/>
          </a:blip>
          <a:stretch>
            <a:fillRect/>
          </a:stretch>
        </p:blipFill>
        <p:spPr>
          <a:xfrm>
            <a:off x="50427" y="0"/>
            <a:ext cx="12901462" cy="9753601"/>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xfrm>
            <a:off x="2195974" y="4416722"/>
            <a:ext cx="10464801" cy="920156"/>
          </a:xfrm>
          <a:prstGeom prst="rect">
            <a:avLst/>
          </a:prstGeom>
        </p:spPr>
        <p:txBody>
          <a:bodyPr/>
          <a:lstStyle>
            <a:lvl1pPr defTabSz="800100">
              <a:lnSpc>
                <a:spcPts val="6700"/>
              </a:lnSpc>
              <a:defRPr sz="5900">
                <a:latin typeface="ヒラギノ角ゴ Pro W6"/>
                <a:ea typeface="ヒラギノ角ゴ Pro W6"/>
                <a:cs typeface="ヒラギノ角ゴ Pro W6"/>
                <a:sym typeface="ヒラギノ角ゴ Pro W6"/>
              </a:defRPr>
            </a:lvl1pPr>
          </a:lstStyle>
          <a:p>
            <a:pPr lvl="0">
              <a:defRPr sz="1800">
                <a:solidFill>
                  <a:srgbClr val="000000"/>
                </a:solidFill>
              </a:defRPr>
            </a:pPr>
            <a:r>
              <a:rPr sz="5900">
                <a:solidFill>
                  <a:srgbClr val="FFFFFF"/>
                </a:solidFill>
              </a:rPr>
              <a:t>患者数動態</a:t>
            </a:r>
          </a:p>
        </p:txBody>
      </p:sp>
      <p:sp>
        <p:nvSpPr>
          <p:cNvPr id="137" name="Shape 137"/>
          <p:cNvSpPr/>
          <p:nvPr/>
        </p:nvSpPr>
        <p:spPr>
          <a:xfrm>
            <a:off x="1074030" y="2970207"/>
            <a:ext cx="8058239" cy="92015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lvl1pPr defTabSz="800100">
              <a:lnSpc>
                <a:spcPts val="4700"/>
              </a:lnSpc>
              <a:defRPr sz="4200">
                <a:solidFill>
                  <a:srgbClr val="FFFFFF"/>
                </a:solidFill>
                <a:latin typeface="ヒラギノ角ゴ Pro W3"/>
                <a:ea typeface="ヒラギノ角ゴ Pro W3"/>
                <a:cs typeface="ヒラギノ角ゴ Pro W3"/>
                <a:sym typeface="ヒラギノ角ゴ Pro W3"/>
              </a:defRPr>
            </a:lvl1pPr>
          </a:lstStyle>
          <a:p>
            <a:pPr lvl="0">
              <a:defRPr sz="1800">
                <a:solidFill>
                  <a:srgbClr val="000000"/>
                </a:solidFill>
              </a:defRPr>
            </a:pPr>
            <a:r>
              <a:rPr sz="4200">
                <a:solidFill>
                  <a:srgbClr val="FFFFFF"/>
                </a:solidFill>
              </a:rPr>
              <a:t>年齢階級別傷病分類別</a:t>
            </a:r>
          </a:p>
        </p:txBody>
      </p:sp>
      <p:sp>
        <p:nvSpPr>
          <p:cNvPr id="138" name="Shape 138"/>
          <p:cNvSpPr/>
          <p:nvPr/>
        </p:nvSpPr>
        <p:spPr>
          <a:xfrm>
            <a:off x="12408951" y="9251111"/>
            <a:ext cx="41468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08</a:t>
            </a:r>
          </a:p>
        </p:txBody>
      </p:sp>
      <p:pic>
        <p:nvPicPr>
          <p:cNvPr id="139" name="スクリーンショット 2015-02-06 21.49.29.png"/>
          <p:cNvPicPr/>
          <p:nvPr/>
        </p:nvPicPr>
        <p:blipFill>
          <a:blip r:embed="rId3">
            <a:extLst/>
          </a:blip>
          <a:stretch>
            <a:fillRect/>
          </a:stretch>
        </p:blipFill>
        <p:spPr>
          <a:xfrm>
            <a:off x="19970" y="0"/>
            <a:ext cx="12964860" cy="9753601"/>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nvSpPr>
        <p:spPr>
          <a:xfrm>
            <a:off x="12368055" y="9271559"/>
            <a:ext cx="414682" cy="330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800">
                <a:solidFill>
                  <a:srgbClr val="FFFFFF"/>
                </a:solidFill>
              </a:defRPr>
            </a:lvl1pPr>
          </a:lstStyle>
          <a:p>
            <a:pPr lvl="0">
              <a:defRPr>
                <a:solidFill>
                  <a:srgbClr val="000000"/>
                </a:solidFill>
              </a:defRPr>
            </a:pPr>
            <a:r>
              <a:rPr>
                <a:solidFill>
                  <a:srgbClr val="FFFFFF"/>
                </a:solidFill>
              </a:rPr>
              <a:t>09</a:t>
            </a:r>
          </a:p>
        </p:txBody>
      </p:sp>
      <p:pic>
        <p:nvPicPr>
          <p:cNvPr id="144" name="スクリーンショット 2015-02-08 15.50.54.png"/>
          <p:cNvPicPr/>
          <p:nvPr/>
        </p:nvPicPr>
        <p:blipFill>
          <a:blip r:embed="rId3">
            <a:extLst/>
          </a:blip>
          <a:stretch>
            <a:fillRect/>
          </a:stretch>
        </p:blipFill>
        <p:spPr>
          <a:xfrm>
            <a:off x="0" y="14645"/>
            <a:ext cx="13004801" cy="9724310"/>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