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70"/>
  </p:notesMasterIdLst>
  <p:sldIdLst>
    <p:sldId id="1499" r:id="rId2"/>
    <p:sldId id="1576" r:id="rId3"/>
    <p:sldId id="1502" r:id="rId4"/>
    <p:sldId id="1605" r:id="rId5"/>
    <p:sldId id="1595" r:id="rId6"/>
    <p:sldId id="1594" r:id="rId7"/>
    <p:sldId id="1607" r:id="rId8"/>
    <p:sldId id="1604" r:id="rId9"/>
    <p:sldId id="1603" r:id="rId10"/>
    <p:sldId id="1602" r:id="rId11"/>
    <p:sldId id="1503" r:id="rId12"/>
    <p:sldId id="1579" r:id="rId13"/>
    <p:sldId id="1580" r:id="rId14"/>
    <p:sldId id="1567" r:id="rId15"/>
    <p:sldId id="1508" r:id="rId16"/>
    <p:sldId id="1509" r:id="rId17"/>
    <p:sldId id="1510" r:id="rId18"/>
    <p:sldId id="1511" r:id="rId19"/>
    <p:sldId id="1514" r:id="rId20"/>
    <p:sldId id="1515" r:id="rId21"/>
    <p:sldId id="1516" r:id="rId22"/>
    <p:sldId id="1517" r:id="rId23"/>
    <p:sldId id="1518" r:id="rId24"/>
    <p:sldId id="1519" r:id="rId25"/>
    <p:sldId id="1520" r:id="rId26"/>
    <p:sldId id="1521" r:id="rId27"/>
    <p:sldId id="1587" r:id="rId28"/>
    <p:sldId id="1585" r:id="rId29"/>
    <p:sldId id="1598" r:id="rId30"/>
    <p:sldId id="1599" r:id="rId31"/>
    <p:sldId id="1588" r:id="rId32"/>
    <p:sldId id="1524" r:id="rId33"/>
    <p:sldId id="1525" r:id="rId34"/>
    <p:sldId id="1526" r:id="rId35"/>
    <p:sldId id="1527" r:id="rId36"/>
    <p:sldId id="1528" r:id="rId37"/>
    <p:sldId id="1530" r:id="rId38"/>
    <p:sldId id="1531" r:id="rId39"/>
    <p:sldId id="1532" r:id="rId40"/>
    <p:sldId id="1534" r:id="rId41"/>
    <p:sldId id="1535" r:id="rId42"/>
    <p:sldId id="1577" r:id="rId43"/>
    <p:sldId id="1578" r:id="rId44"/>
    <p:sldId id="1536" r:id="rId45"/>
    <p:sldId id="1537" r:id="rId46"/>
    <p:sldId id="1538" r:id="rId47"/>
    <p:sldId id="1539" r:id="rId48"/>
    <p:sldId id="1540" r:id="rId49"/>
    <p:sldId id="1541" r:id="rId50"/>
    <p:sldId id="1542" r:id="rId51"/>
    <p:sldId id="1543" r:id="rId52"/>
    <p:sldId id="1544" r:id="rId53"/>
    <p:sldId id="1545" r:id="rId54"/>
    <p:sldId id="1547" r:id="rId55"/>
    <p:sldId id="1606" r:id="rId56"/>
    <p:sldId id="1551" r:id="rId57"/>
    <p:sldId id="1553" r:id="rId58"/>
    <p:sldId id="1574" r:id="rId59"/>
    <p:sldId id="1575" r:id="rId60"/>
    <p:sldId id="1592" r:id="rId61"/>
    <p:sldId id="1555" r:id="rId62"/>
    <p:sldId id="1556" r:id="rId63"/>
    <p:sldId id="1557" r:id="rId64"/>
    <p:sldId id="1558" r:id="rId65"/>
    <p:sldId id="1559" r:id="rId66"/>
    <p:sldId id="1560" r:id="rId67"/>
    <p:sldId id="1600" r:id="rId68"/>
    <p:sldId id="1561" r:id="rId69"/>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45" autoAdjust="0"/>
    <p:restoredTop sz="50000" autoAdjust="0"/>
  </p:normalViewPr>
  <p:slideViewPr>
    <p:cSldViewPr>
      <p:cViewPr>
        <p:scale>
          <a:sx n="66" d="100"/>
          <a:sy n="66" d="100"/>
        </p:scale>
        <p:origin x="1768" y="1104"/>
      </p:cViewPr>
      <p:guideLst>
        <p:guide orient="horz" pos="2160"/>
        <p:guide pos="2880"/>
      </p:guideLst>
    </p:cSldViewPr>
  </p:slideViewPr>
  <p:outlineViewPr>
    <p:cViewPr>
      <p:scale>
        <a:sx n="33" d="100"/>
        <a:sy n="33" d="100"/>
      </p:scale>
      <p:origin x="786" y="0"/>
    </p:cViewPr>
  </p:outlineViewPr>
  <p:notesTextViewPr>
    <p:cViewPr>
      <p:scale>
        <a:sx n="1" d="1"/>
        <a:sy n="1" d="1"/>
      </p:scale>
      <p:origin x="0" y="0"/>
    </p:cViewPr>
  </p:notesTextViewPr>
  <p:sorterViewPr>
    <p:cViewPr>
      <p:scale>
        <a:sx n="100" d="100"/>
        <a:sy n="100" d="100"/>
      </p:scale>
      <p:origin x="0" y="24816"/>
    </p:cViewPr>
  </p:sorterViewPr>
  <p:notesViewPr>
    <p:cSldViewPr>
      <p:cViewPr varScale="1">
        <p:scale>
          <a:sx n="57" d="100"/>
          <a:sy n="57" d="100"/>
        </p:scale>
        <p:origin x="-1718" y="-86"/>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71799" cy="497284"/>
          </a:xfrm>
          <a:prstGeom prst="rect">
            <a:avLst/>
          </a:prstGeom>
        </p:spPr>
        <p:txBody>
          <a:bodyPr vert="horz" lIns="94330" tIns="47165" rIns="94330" bIns="471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2"/>
            <a:ext cx="2971799" cy="497284"/>
          </a:xfrm>
          <a:prstGeom prst="rect">
            <a:avLst/>
          </a:prstGeom>
        </p:spPr>
        <p:txBody>
          <a:bodyPr vert="horz" lIns="94330" tIns="47165" rIns="94330" bIns="47165" rtlCol="0"/>
          <a:lstStyle>
            <a:lvl1pPr algn="r">
              <a:defRPr sz="1200"/>
            </a:lvl1pPr>
          </a:lstStyle>
          <a:p>
            <a:fld id="{82A8758E-FEE0-4AB8-9CA5-BF5487899FA0}" type="datetimeFigureOut">
              <a:rPr kumimoji="1" lang="ja-JP" altLang="en-US" smtClean="0"/>
              <a:t>2017/1/25</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4330" tIns="47165" rIns="94330" bIns="47165" rtlCol="0" anchor="ctr"/>
          <a:lstStyle/>
          <a:p>
            <a:endParaRPr lang="ja-JP" altLang="en-US"/>
          </a:p>
        </p:txBody>
      </p:sp>
      <p:sp>
        <p:nvSpPr>
          <p:cNvPr id="5" name="ノート プレースホルダー 4"/>
          <p:cNvSpPr>
            <a:spLocks noGrp="1"/>
          </p:cNvSpPr>
          <p:nvPr>
            <p:ph type="body" sz="quarter" idx="3"/>
          </p:nvPr>
        </p:nvSpPr>
        <p:spPr>
          <a:xfrm>
            <a:off x="685800" y="4724205"/>
            <a:ext cx="5486400" cy="4475559"/>
          </a:xfrm>
          <a:prstGeom prst="rect">
            <a:avLst/>
          </a:prstGeom>
        </p:spPr>
        <p:txBody>
          <a:bodyPr vert="horz" lIns="94330" tIns="47165" rIns="94330" bIns="4716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6679"/>
            <a:ext cx="2971799" cy="497284"/>
          </a:xfrm>
          <a:prstGeom prst="rect">
            <a:avLst/>
          </a:prstGeom>
        </p:spPr>
        <p:txBody>
          <a:bodyPr vert="horz" lIns="94330" tIns="47165" rIns="94330" bIns="471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6679"/>
            <a:ext cx="2971799" cy="497284"/>
          </a:xfrm>
          <a:prstGeom prst="rect">
            <a:avLst/>
          </a:prstGeom>
        </p:spPr>
        <p:txBody>
          <a:bodyPr vert="horz" lIns="94330" tIns="47165" rIns="94330" bIns="47165" rtlCol="0" anchor="b"/>
          <a:lstStyle>
            <a:lvl1pPr algn="r">
              <a:defRPr sz="1200"/>
            </a:lvl1pPr>
          </a:lstStyle>
          <a:p>
            <a:fld id="{3E93B311-AC05-4C28-81ED-8113F0F60DFB}" type="slidenum">
              <a:rPr kumimoji="1" lang="ja-JP" altLang="en-US" smtClean="0"/>
              <a:t>‹#›</a:t>
            </a:fld>
            <a:endParaRPr kumimoji="1" lang="ja-JP" altLang="en-US"/>
          </a:p>
        </p:txBody>
      </p:sp>
    </p:spTree>
    <p:extLst>
      <p:ext uri="{BB962C8B-B14F-4D97-AF65-F5344CB8AC3E}">
        <p14:creationId xmlns:p14="http://schemas.microsoft.com/office/powerpoint/2010/main" val="21655560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a:t>
            </a:fld>
            <a:endParaRPr kumimoji="1" lang="ja-JP" altLang="en-US"/>
          </a:p>
        </p:txBody>
      </p:sp>
    </p:spTree>
    <p:extLst>
      <p:ext uri="{BB962C8B-B14F-4D97-AF65-F5344CB8AC3E}">
        <p14:creationId xmlns:p14="http://schemas.microsoft.com/office/powerpoint/2010/main" val="312992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13</a:t>
            </a:fld>
            <a:endParaRPr kumimoji="1" lang="ja-JP" altLang="en-US"/>
          </a:p>
        </p:txBody>
      </p:sp>
    </p:spTree>
    <p:extLst>
      <p:ext uri="{BB962C8B-B14F-4D97-AF65-F5344CB8AC3E}">
        <p14:creationId xmlns:p14="http://schemas.microsoft.com/office/powerpoint/2010/main" val="143752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介護保険の仕組みです。</a:t>
            </a:r>
            <a:endParaRPr kumimoji="1" lang="en-US" altLang="ja-JP" sz="2000" dirty="0" smtClean="0"/>
          </a:p>
          <a:p>
            <a:r>
              <a:rPr lang="ja-JP" altLang="en-US" sz="2000" dirty="0"/>
              <a:t>財源</a:t>
            </a:r>
            <a:r>
              <a:rPr lang="ja-JP" altLang="en-US" sz="2000" dirty="0" smtClean="0"/>
              <a:t>は、税金と保険料が半々で、市町村が保険者</a:t>
            </a:r>
            <a:r>
              <a:rPr lang="ja-JP" altLang="en-US" sz="2000" dirty="0"/>
              <a:t>となっています</a:t>
            </a:r>
            <a:r>
              <a:rPr lang="ja-JP" altLang="en-US" sz="2000" dirty="0" smtClean="0"/>
              <a:t>。</a:t>
            </a:r>
            <a:endParaRPr lang="en-US" altLang="ja-JP" sz="2000" dirty="0" smtClean="0"/>
          </a:p>
          <a:p>
            <a:r>
              <a:rPr kumimoji="1" lang="ja-JP" altLang="en-US" sz="2000" dirty="0" smtClean="0"/>
              <a:t>このうち保険料は、後で述べる第一号被保険者が２１％、第二被保険者が２９％の割合です。</a:t>
            </a:r>
            <a:endParaRPr kumimoji="1" lang="en-US" altLang="ja-JP" sz="2000" dirty="0" smtClean="0"/>
          </a:p>
          <a:p>
            <a:endParaRPr lang="en-US" altLang="ja-JP" sz="2000" dirty="0"/>
          </a:p>
          <a:p>
            <a:r>
              <a:rPr kumimoji="1" lang="ja-JP" altLang="en-US" sz="2000" dirty="0" smtClean="0"/>
              <a:t>加入者すなわち被保険者は、要介護認定を受けると保険料を市町村に支払い、サービス業者に各種サービスが受けられます。この際、加入者は１割を自己負担し、サービス業者は残りの９割を市町村から受け取ることになります。</a:t>
            </a:r>
            <a:endParaRPr kumimoji="1" lang="en-US" altLang="ja-JP" sz="2000" dirty="0" smtClean="0"/>
          </a:p>
          <a:p>
            <a:r>
              <a:rPr lang="ja-JP" altLang="en-US" sz="2000" dirty="0" smtClean="0"/>
              <a:t>２０１５年から年金収入２００万円以上は自己負担が２割になりました。</a:t>
            </a:r>
            <a:endParaRPr kumimoji="1" lang="ja-JP" altLang="en-US" sz="2000" dirty="0"/>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14</a:t>
            </a:fld>
            <a:endParaRPr kumimoji="1" lang="ja-JP" altLang="en-US"/>
          </a:p>
        </p:txBody>
      </p:sp>
    </p:spTree>
    <p:extLst>
      <p:ext uri="{BB962C8B-B14F-4D97-AF65-F5344CB8AC3E}">
        <p14:creationId xmlns:p14="http://schemas.microsoft.com/office/powerpoint/2010/main" val="89317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介護保険の財源は、</a:t>
            </a:r>
            <a:endParaRPr kumimoji="1" lang="en-US" altLang="ja-JP" sz="2000" dirty="0" smtClean="0">
              <a:latin typeface="+mj-ea"/>
              <a:ea typeface="+mj-ea"/>
            </a:endParaRPr>
          </a:p>
          <a:p>
            <a:r>
              <a:rPr kumimoji="1" lang="ja-JP" altLang="en-US" sz="2000" dirty="0" smtClean="0">
                <a:latin typeface="+mj-ea"/>
                <a:ea typeface="+mj-ea"/>
              </a:rPr>
              <a:t>国および地方自治体から２５％ずつ拠出する５０％の税金と６５歳以上の第１号被保険者と第２号被保険者から徴収する保険料５０％で、成り立っています。</a:t>
            </a:r>
            <a:endParaRPr kumimoji="1" lang="en-US" altLang="ja-JP" sz="2000" dirty="0" smtClean="0">
              <a:latin typeface="+mj-ea"/>
              <a:ea typeface="+mj-ea"/>
            </a:endParaRPr>
          </a:p>
          <a:p>
            <a:r>
              <a:rPr kumimoji="1" lang="ja-JP" altLang="en-US" sz="2000" dirty="0" smtClean="0">
                <a:latin typeface="+mj-ea"/>
                <a:ea typeface="+mj-ea"/>
              </a:rPr>
              <a:t>第１号被保険者と第２号被保険者の徴収割合は、人口比で決められており、今後第１号被保険者の</a:t>
            </a:r>
            <a:endParaRPr kumimoji="1" lang="en-US" altLang="ja-JP" sz="2000" dirty="0" smtClean="0">
              <a:latin typeface="+mj-ea"/>
              <a:ea typeface="+mj-ea"/>
            </a:endParaRPr>
          </a:p>
          <a:p>
            <a:r>
              <a:rPr kumimoji="1" lang="ja-JP" altLang="en-US" sz="2000" dirty="0" smtClean="0">
                <a:latin typeface="+mj-ea"/>
                <a:ea typeface="+mj-ea"/>
              </a:rPr>
              <a:t>増加と第２号被保険者の減少によりこの比率が変わってきます。</a:t>
            </a:r>
            <a:endParaRPr kumimoji="1" lang="en-US" altLang="ja-JP" sz="2000"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15</a:t>
            </a:fld>
            <a:endParaRPr kumimoji="1" lang="ja-JP" altLang="en-US"/>
          </a:p>
        </p:txBody>
      </p:sp>
    </p:spTree>
    <p:extLst>
      <p:ext uri="{BB962C8B-B14F-4D97-AF65-F5344CB8AC3E}">
        <p14:creationId xmlns:p14="http://schemas.microsoft.com/office/powerpoint/2010/main" val="168488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６５歳以上の第１号被保険者は、</a:t>
            </a:r>
            <a:r>
              <a:rPr kumimoji="1" lang="en-US" altLang="ja-JP" sz="2000" dirty="0" smtClean="0">
                <a:latin typeface="+mj-ea"/>
                <a:ea typeface="+mj-ea"/>
              </a:rPr>
              <a:t>ADL</a:t>
            </a:r>
            <a:r>
              <a:rPr kumimoji="1" lang="ja-JP" altLang="en-US" sz="2000" dirty="0" smtClean="0">
                <a:latin typeface="+mj-ea"/>
                <a:ea typeface="+mj-ea"/>
              </a:rPr>
              <a:t>で介護や支援が必要な人が給付対象者であり、</a:t>
            </a:r>
            <a:endParaRPr kumimoji="1" lang="en-US" altLang="ja-JP" sz="2000" dirty="0" smtClean="0">
              <a:latin typeface="+mj-ea"/>
              <a:ea typeface="+mj-ea"/>
            </a:endParaRPr>
          </a:p>
          <a:p>
            <a:r>
              <a:rPr kumimoji="1" lang="ja-JP" altLang="en-US" sz="2000" dirty="0" smtClean="0">
                <a:latin typeface="+mj-ea"/>
                <a:ea typeface="+mj-ea"/>
              </a:rPr>
              <a:t>保険料は所得に応じて市町村毎に設定し、保険料の支払方法は、</a:t>
            </a:r>
            <a:endParaRPr kumimoji="1" lang="en-US" altLang="ja-JP" sz="2000" dirty="0" smtClean="0">
              <a:latin typeface="+mj-ea"/>
              <a:ea typeface="+mj-ea"/>
            </a:endParaRPr>
          </a:p>
          <a:p>
            <a:r>
              <a:rPr kumimoji="1" lang="ja-JP" altLang="en-US" sz="2000" dirty="0" smtClean="0">
                <a:latin typeface="+mj-ea"/>
                <a:ea typeface="+mj-ea"/>
              </a:rPr>
              <a:t>年金１８万円以上は、年金から天引き、それ未満は市町村に個別支払です。</a:t>
            </a:r>
            <a:endParaRPr kumimoji="1" lang="en-US" altLang="ja-JP" sz="2000" dirty="0" smtClean="0">
              <a:latin typeface="+mj-ea"/>
              <a:ea typeface="+mj-ea"/>
            </a:endParaRPr>
          </a:p>
          <a:p>
            <a:endParaRPr kumimoji="1" lang="en-US" altLang="ja-JP" sz="2000" dirty="0" smtClean="0">
              <a:latin typeface="+mj-ea"/>
              <a:ea typeface="+mj-ea"/>
            </a:endParaRPr>
          </a:p>
          <a:p>
            <a:r>
              <a:rPr kumimoji="1" lang="ja-JP" altLang="en-US" sz="2000" dirty="0" smtClean="0">
                <a:latin typeface="+mj-ea"/>
                <a:ea typeface="+mj-ea"/>
              </a:rPr>
              <a:t>一方、４０歳以上６５歳未満の第２被保険者は、認知症、脳血管障害、末期がんなど１６の特定疾患によって介護が必要になった人が給付対象者であり、保険料は加入している</a:t>
            </a:r>
            <a:endParaRPr kumimoji="1" lang="en-US" altLang="ja-JP" sz="20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j-ea"/>
                <a:ea typeface="+mj-ea"/>
              </a:rPr>
              <a:t>医療保険の計算方法に基づいて設定し、医療保険と一括して支払います。</a:t>
            </a:r>
            <a:endParaRPr kumimoji="1" lang="en-US" altLang="ja-JP" sz="2000" dirty="0" smtClean="0">
              <a:latin typeface="+mj-ea"/>
              <a:ea typeface="+mj-ea"/>
            </a:endParaRPr>
          </a:p>
          <a:p>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16</a:t>
            </a:fld>
            <a:endParaRPr kumimoji="1" lang="ja-JP" altLang="en-US"/>
          </a:p>
        </p:txBody>
      </p:sp>
    </p:spTree>
    <p:extLst>
      <p:ext uri="{BB962C8B-B14F-4D97-AF65-F5344CB8AC3E}">
        <p14:creationId xmlns:p14="http://schemas.microsoft.com/office/powerpoint/2010/main" val="254230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第１号被保険者は保険料は、</a:t>
            </a:r>
            <a:endParaRPr kumimoji="1" lang="en-US" altLang="ja-JP" sz="2000" dirty="0" smtClean="0">
              <a:latin typeface="+mj-ea"/>
              <a:ea typeface="+mj-ea"/>
            </a:endParaRPr>
          </a:p>
          <a:p>
            <a:r>
              <a:rPr kumimoji="1" lang="ja-JP" altLang="en-US" sz="2000" dirty="0" smtClean="0">
                <a:latin typeface="+mj-ea"/>
                <a:ea typeface="+mj-ea"/>
              </a:rPr>
              <a:t>①市町村</a:t>
            </a:r>
            <a:r>
              <a:rPr kumimoji="1" lang="en-US" altLang="ja-JP" sz="2000" dirty="0" smtClean="0">
                <a:latin typeface="+mj-ea"/>
                <a:ea typeface="+mj-ea"/>
              </a:rPr>
              <a:t>(</a:t>
            </a:r>
            <a:r>
              <a:rPr kumimoji="1" lang="ja-JP" altLang="en-US" sz="2000" dirty="0" smtClean="0">
                <a:latin typeface="+mj-ea"/>
                <a:ea typeface="+mj-ea"/>
              </a:rPr>
              <a:t>保険者</a:t>
            </a:r>
            <a:r>
              <a:rPr kumimoji="1" lang="en-US" altLang="ja-JP" sz="2000" dirty="0" smtClean="0">
                <a:latin typeface="+mj-ea"/>
                <a:ea typeface="+mj-ea"/>
              </a:rPr>
              <a:t>)</a:t>
            </a:r>
            <a:r>
              <a:rPr kumimoji="1" lang="ja-JP" altLang="en-US" sz="2000" dirty="0" smtClean="0">
                <a:latin typeface="+mj-ea"/>
                <a:ea typeface="+mj-ea"/>
              </a:rPr>
              <a:t>は、介護保険給付の２１％に相当する額を保険料として賦課します。</a:t>
            </a:r>
            <a:endParaRPr kumimoji="1" lang="en-US" altLang="ja-JP" sz="2000" dirty="0" smtClean="0">
              <a:latin typeface="+mj-ea"/>
              <a:ea typeface="+mj-ea"/>
            </a:endParaRPr>
          </a:p>
          <a:p>
            <a:r>
              <a:rPr kumimoji="1" lang="ja-JP" altLang="en-US" sz="2000" dirty="0" smtClean="0">
                <a:latin typeface="+mj-ea"/>
                <a:ea typeface="+mj-ea"/>
              </a:rPr>
              <a:t>②サービス基盤の整備の状況やサービス利用の見込みに応じて市町村（保険者）ごとに設定します。</a:t>
            </a:r>
            <a:endParaRPr kumimoji="1" lang="en-US" altLang="ja-JP" sz="2000" dirty="0" smtClean="0">
              <a:latin typeface="+mj-ea"/>
              <a:ea typeface="+mj-ea"/>
            </a:endParaRPr>
          </a:p>
          <a:p>
            <a:r>
              <a:rPr kumimoji="1" lang="ja-JP" altLang="en-US" sz="2000" dirty="0" smtClean="0">
                <a:latin typeface="+mj-ea"/>
                <a:ea typeface="+mj-ea"/>
              </a:rPr>
              <a:t>③低所得者等に配慮し、市町村民税の課税状況等に応じて、通常６段階に設定されています。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17</a:t>
            </a:fld>
            <a:endParaRPr kumimoji="1" lang="ja-JP" altLang="en-US"/>
          </a:p>
        </p:txBody>
      </p:sp>
    </p:spTree>
    <p:extLst>
      <p:ext uri="{BB962C8B-B14F-4D97-AF65-F5344CB8AC3E}">
        <p14:creationId xmlns:p14="http://schemas.microsoft.com/office/powerpoint/2010/main" val="414769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18</a:t>
            </a:fld>
            <a:endParaRPr kumimoji="1" lang="ja-JP" altLang="en-US"/>
          </a:p>
        </p:txBody>
      </p:sp>
    </p:spTree>
    <p:extLst>
      <p:ext uri="{BB962C8B-B14F-4D97-AF65-F5344CB8AC3E}">
        <p14:creationId xmlns:p14="http://schemas.microsoft.com/office/powerpoint/2010/main" val="208876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685800" y="4724205"/>
            <a:ext cx="5486400" cy="4785143"/>
          </a:xfrm>
        </p:spPr>
        <p:txBody>
          <a:bodyPr/>
          <a:lstStyle/>
          <a:p>
            <a:r>
              <a:rPr lang="ja-JP" altLang="en-US" sz="2000" dirty="0">
                <a:solidFill>
                  <a:srgbClr val="000000"/>
                </a:solidFill>
                <a:latin typeface="+mn-ea"/>
              </a:rPr>
              <a:t>介護保険のサービスを受けるためには介護認定を受けなければなりません。</a:t>
            </a:r>
            <a:endParaRPr lang="en-US" altLang="ja-JP" sz="2000" dirty="0">
              <a:solidFill>
                <a:srgbClr val="000000"/>
              </a:solidFill>
              <a:latin typeface="+mn-ea"/>
            </a:endParaRPr>
          </a:p>
          <a:p>
            <a:r>
              <a:rPr lang="ja-JP" altLang="en-US" sz="2000" dirty="0">
                <a:solidFill>
                  <a:srgbClr val="000000"/>
                </a:solidFill>
                <a:latin typeface="+mn-ea"/>
              </a:rPr>
              <a:t>要介護認定の流れは、</a:t>
            </a:r>
            <a:endParaRPr lang="en-US" altLang="ja-JP" sz="2000" dirty="0">
              <a:solidFill>
                <a:srgbClr val="000000"/>
              </a:solidFill>
              <a:latin typeface="+mn-ea"/>
            </a:endParaRPr>
          </a:p>
          <a:p>
            <a:r>
              <a:rPr lang="ja-JP" altLang="en-US" sz="2000" dirty="0">
                <a:solidFill>
                  <a:srgbClr val="000000"/>
                </a:solidFill>
                <a:latin typeface="+mn-ea"/>
              </a:rPr>
              <a:t>主治医意見書と調査員の調査による基本</a:t>
            </a:r>
            <a:r>
              <a:rPr lang="en-US" altLang="ja-JP" sz="2000" dirty="0">
                <a:solidFill>
                  <a:srgbClr val="000000"/>
                </a:solidFill>
                <a:latin typeface="+mn-ea"/>
              </a:rPr>
              <a:t>74</a:t>
            </a:r>
            <a:r>
              <a:rPr lang="ja-JP" altLang="en-US" sz="2000" dirty="0">
                <a:solidFill>
                  <a:srgbClr val="000000"/>
                </a:solidFill>
                <a:latin typeface="+mn-ea"/>
              </a:rPr>
              <a:t>項目と特記事項により</a:t>
            </a:r>
            <a:r>
              <a:rPr lang="ja-JP" altLang="en-US" sz="2000" dirty="0" smtClean="0">
                <a:solidFill>
                  <a:srgbClr val="000000"/>
                </a:solidFill>
                <a:latin typeface="+mn-ea"/>
              </a:rPr>
              <a:t>、コンピュータ</a:t>
            </a:r>
            <a:r>
              <a:rPr lang="ja-JP" altLang="en-US" sz="2000" dirty="0">
                <a:solidFill>
                  <a:srgbClr val="000000"/>
                </a:solidFill>
                <a:latin typeface="+mn-ea"/>
              </a:rPr>
              <a:t>による一次判定の後、介護認定審査会による二次判定を経て要介護認定が行われます。</a:t>
            </a:r>
            <a:endParaRPr lang="en-US" altLang="ja-JP" sz="2000" dirty="0">
              <a:solidFill>
                <a:srgbClr val="000000"/>
              </a:solidFill>
              <a:latin typeface="+mn-ea"/>
            </a:endParaRPr>
          </a:p>
          <a:p>
            <a:r>
              <a:rPr lang="ja-JP" altLang="en-US" sz="2000" dirty="0">
                <a:solidFill>
                  <a:srgbClr val="000000"/>
                </a:solidFill>
                <a:latin typeface="+mn-ea"/>
              </a:rPr>
              <a:t>その結果、非該当、要支援、要介護に振り分けられます</a:t>
            </a:r>
            <a:r>
              <a:rPr lang="ja-JP" altLang="en-US" sz="2000" dirty="0" smtClean="0">
                <a:solidFill>
                  <a:srgbClr val="000000"/>
                </a:solidFill>
                <a:latin typeface="+mn-ea"/>
              </a:rPr>
              <a:t>。</a:t>
            </a:r>
            <a:endParaRPr lang="en-US" altLang="ja-JP" sz="2000" dirty="0" smtClean="0">
              <a:solidFill>
                <a:srgbClr val="000000"/>
              </a:solidFill>
              <a:latin typeface="+mn-ea"/>
            </a:endParaRPr>
          </a:p>
          <a:p>
            <a:endParaRPr lang="en-US" altLang="ja-JP" sz="2000" dirty="0" smtClean="0">
              <a:solidFill>
                <a:srgbClr val="000000"/>
              </a:solidFill>
              <a:latin typeface="+mn-ea"/>
            </a:endParaRPr>
          </a:p>
          <a:p>
            <a:r>
              <a:rPr lang="ja-JP" altLang="en-US" sz="2000" dirty="0" smtClean="0">
                <a:solidFill>
                  <a:srgbClr val="000000"/>
                </a:solidFill>
                <a:latin typeface="+mn-ea"/>
              </a:rPr>
              <a:t>二次判定には主治医意見書および特記事項が反映されます。</a:t>
            </a:r>
            <a:endParaRPr lang="en-US" altLang="ja-JP" sz="2000" dirty="0" smtClean="0">
              <a:solidFill>
                <a:srgbClr val="000000"/>
              </a:solidFill>
              <a:latin typeface="+mn-ea"/>
            </a:endParaRPr>
          </a:p>
          <a:p>
            <a:r>
              <a:rPr lang="ja-JP" altLang="en-US" sz="2000" dirty="0" smtClean="0">
                <a:solidFill>
                  <a:srgbClr val="000000"/>
                </a:solidFill>
                <a:latin typeface="+mn-ea"/>
              </a:rPr>
              <a:t>したがって医師、調査員ともに、介護の手間の観点に基づき、具体的にしっかり記載することが求められます。</a:t>
            </a:r>
            <a:endParaRPr lang="en-US" altLang="ja-JP" sz="2000" dirty="0" smtClean="0">
              <a:solidFill>
                <a:srgbClr val="000000"/>
              </a:solidFill>
              <a:latin typeface="+mn-ea"/>
            </a:endParaRPr>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19</a:t>
            </a:fld>
            <a:endParaRPr lang="ja-JP" altLang="en-US"/>
          </a:p>
        </p:txBody>
      </p:sp>
    </p:spTree>
    <p:extLst>
      <p:ext uri="{BB962C8B-B14F-4D97-AF65-F5344CB8AC3E}">
        <p14:creationId xmlns:p14="http://schemas.microsoft.com/office/powerpoint/2010/main" val="281420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基本調査は、身体機能や生活機能に加え、認知機能や精神・行動障害そして社会生活への適応</a:t>
            </a:r>
            <a:endParaRPr kumimoji="1" lang="en-US" altLang="ja-JP" sz="2000" dirty="0" smtClean="0">
              <a:latin typeface="+mj-ea"/>
              <a:ea typeface="+mj-ea"/>
            </a:endParaRPr>
          </a:p>
          <a:p>
            <a:r>
              <a:rPr kumimoji="1" lang="ja-JP" altLang="en-US" sz="2000" dirty="0" smtClean="0">
                <a:latin typeface="+mj-ea"/>
                <a:ea typeface="+mj-ea"/>
              </a:rPr>
              <a:t>などロコモおよび認知機能のチェックがメインとなっています。</a:t>
            </a:r>
            <a:endParaRPr kumimoji="1" lang="en-US" altLang="ja-JP" sz="2000" dirty="0" smtClean="0">
              <a:latin typeface="+mj-ea"/>
              <a:ea typeface="+mj-ea"/>
            </a:endParaRPr>
          </a:p>
          <a:p>
            <a:r>
              <a:rPr kumimoji="1" lang="ja-JP" altLang="en-US" sz="2000" dirty="0" smtClean="0">
                <a:latin typeface="+mj-ea"/>
                <a:ea typeface="+mj-ea"/>
              </a:rPr>
              <a:t>これに点滴管理・透析・ストーマ管理などの特別な医療における管理の状況もチェック項目に入っています。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20</a:t>
            </a:fld>
            <a:endParaRPr kumimoji="1" lang="ja-JP" altLang="en-US"/>
          </a:p>
        </p:txBody>
      </p:sp>
    </p:spTree>
    <p:extLst>
      <p:ext uri="{BB962C8B-B14F-4D97-AF65-F5344CB8AC3E}">
        <p14:creationId xmlns:p14="http://schemas.microsoft.com/office/powerpoint/2010/main" val="2172355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t>調査員による特記事項は、二次判定に反映されるので、具体的な「介護の手間」の記載が求められます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21</a:t>
            </a:fld>
            <a:endParaRPr kumimoji="1" lang="ja-JP" altLang="en-US"/>
          </a:p>
        </p:txBody>
      </p:sp>
    </p:spTree>
    <p:extLst>
      <p:ext uri="{BB962C8B-B14F-4D97-AF65-F5344CB8AC3E}">
        <p14:creationId xmlns:p14="http://schemas.microsoft.com/office/powerpoint/2010/main" val="359622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pPr defTabSz="471739" fontAlgn="base">
              <a:spcBef>
                <a:spcPct val="30000"/>
              </a:spcBef>
              <a:spcAft>
                <a:spcPct val="0"/>
              </a:spcAft>
              <a:defRPr/>
            </a:pPr>
            <a:r>
              <a:rPr lang="ja-JP" altLang="en-US" sz="2000" dirty="0">
                <a:solidFill>
                  <a:srgbClr val="000000"/>
                </a:solidFill>
                <a:latin typeface="+mj-ea"/>
                <a:ea typeface="+mj-ea"/>
              </a:rPr>
              <a:t>介護認定の際に重要な項目が、</a:t>
            </a:r>
            <a:r>
              <a:rPr lang="ja-JP" altLang="en-US" sz="2000" dirty="0">
                <a:solidFill>
                  <a:srgbClr val="0000FF"/>
                </a:solidFill>
                <a:latin typeface="+mj-ea"/>
                <a:ea typeface="+mj-ea"/>
              </a:rPr>
              <a:t>日常生活自立度判定基準です。</a:t>
            </a:r>
            <a:endParaRPr lang="en-US" altLang="ja-JP" sz="2000" dirty="0">
              <a:solidFill>
                <a:srgbClr val="000000"/>
              </a:solidFill>
              <a:latin typeface="+mj-ea"/>
              <a:ea typeface="+mj-ea"/>
            </a:endParaRPr>
          </a:p>
          <a:p>
            <a:pPr defTabSz="471739" fontAlgn="base">
              <a:spcBef>
                <a:spcPct val="30000"/>
              </a:spcBef>
              <a:spcAft>
                <a:spcPct val="0"/>
              </a:spcAft>
              <a:defRPr/>
            </a:pPr>
            <a:r>
              <a:rPr lang="ja-JP" altLang="en-US" sz="2000" dirty="0">
                <a:solidFill>
                  <a:srgbClr val="000000"/>
                </a:solidFill>
                <a:latin typeface="+mj-ea"/>
                <a:ea typeface="+mj-ea"/>
              </a:rPr>
              <a:t>ランクＪは日常生活がほぼ自立しているグループ。</a:t>
            </a:r>
            <a:endParaRPr lang="en-US" altLang="ja-JP" sz="2000" dirty="0">
              <a:solidFill>
                <a:srgbClr val="000000"/>
              </a:solidFill>
              <a:latin typeface="+mj-ea"/>
              <a:ea typeface="+mj-ea"/>
            </a:endParaRPr>
          </a:p>
          <a:p>
            <a:pPr defTabSz="471739" fontAlgn="base">
              <a:spcBef>
                <a:spcPct val="30000"/>
              </a:spcBef>
              <a:spcAft>
                <a:spcPct val="0"/>
              </a:spcAft>
              <a:defRPr/>
            </a:pPr>
            <a:endParaRPr lang="en-US" altLang="ja-JP" sz="2000" dirty="0" smtClean="0">
              <a:solidFill>
                <a:srgbClr val="000000"/>
              </a:solidFill>
              <a:latin typeface="+mj-ea"/>
              <a:ea typeface="+mj-ea"/>
            </a:endParaRPr>
          </a:p>
          <a:p>
            <a:pPr defTabSz="471739" fontAlgn="base">
              <a:spcBef>
                <a:spcPct val="30000"/>
              </a:spcBef>
              <a:spcAft>
                <a:spcPct val="0"/>
              </a:spcAft>
              <a:defRPr/>
            </a:pPr>
            <a:r>
              <a:rPr lang="ja-JP" altLang="en-US" sz="2000" dirty="0" smtClean="0">
                <a:solidFill>
                  <a:srgbClr val="000000"/>
                </a:solidFill>
                <a:latin typeface="+mj-ea"/>
                <a:ea typeface="+mj-ea"/>
              </a:rPr>
              <a:t>ランク</a:t>
            </a:r>
            <a:r>
              <a:rPr lang="ja-JP" altLang="en-US" sz="2000" dirty="0">
                <a:solidFill>
                  <a:srgbClr val="000000"/>
                </a:solidFill>
                <a:latin typeface="+mj-ea"/>
                <a:ea typeface="+mj-ea"/>
              </a:rPr>
              <a:t>Ａは準寝たきりもしくは寝たきり予備軍であり</a:t>
            </a:r>
            <a:r>
              <a:rPr lang="en-US" altLang="ja-JP" sz="2000" dirty="0">
                <a:solidFill>
                  <a:srgbClr val="000000"/>
                </a:solidFill>
                <a:latin typeface="+mj-ea"/>
                <a:ea typeface="+mj-ea"/>
              </a:rPr>
              <a:t>house-bound</a:t>
            </a:r>
            <a:r>
              <a:rPr lang="ja-JP" altLang="en-US" sz="2000" dirty="0">
                <a:solidFill>
                  <a:srgbClr val="000000"/>
                </a:solidFill>
                <a:latin typeface="+mj-ea"/>
                <a:ea typeface="+mj-ea"/>
              </a:rPr>
              <a:t>（</a:t>
            </a:r>
            <a:r>
              <a:rPr lang="ja-JP" altLang="en-US" sz="2000" u="sng" dirty="0">
                <a:solidFill>
                  <a:srgbClr val="000000"/>
                </a:solidFill>
                <a:latin typeface="+mj-ea"/>
                <a:ea typeface="+mj-ea"/>
              </a:rPr>
              <a:t>家の外に出れない</a:t>
            </a:r>
            <a:r>
              <a:rPr lang="ja-JP" altLang="en-US" sz="2000" dirty="0">
                <a:solidFill>
                  <a:srgbClr val="000000"/>
                </a:solidFill>
                <a:latin typeface="+mj-ea"/>
                <a:ea typeface="+mj-ea"/>
              </a:rPr>
              <a:t>）に相当。</a:t>
            </a:r>
            <a:endParaRPr lang="en-US" altLang="ja-JP" sz="2000" dirty="0">
              <a:solidFill>
                <a:srgbClr val="000000"/>
              </a:solidFill>
              <a:latin typeface="+mj-ea"/>
              <a:ea typeface="+mj-ea"/>
            </a:endParaRPr>
          </a:p>
          <a:p>
            <a:pPr defTabSz="471739" fontAlgn="base">
              <a:spcBef>
                <a:spcPct val="30000"/>
              </a:spcBef>
              <a:spcAft>
                <a:spcPct val="0"/>
              </a:spcAft>
              <a:defRPr/>
            </a:pPr>
            <a:endParaRPr lang="en-US" altLang="ja-JP" sz="2000" dirty="0" smtClean="0">
              <a:solidFill>
                <a:srgbClr val="000000"/>
              </a:solidFill>
              <a:latin typeface="+mj-ea"/>
              <a:ea typeface="+mj-ea"/>
            </a:endParaRPr>
          </a:p>
          <a:p>
            <a:pPr defTabSz="471739" fontAlgn="base">
              <a:spcBef>
                <a:spcPct val="30000"/>
              </a:spcBef>
              <a:spcAft>
                <a:spcPct val="0"/>
              </a:spcAft>
              <a:defRPr/>
            </a:pPr>
            <a:r>
              <a:rPr lang="ja-JP" altLang="en-US" sz="2000" dirty="0" smtClean="0">
                <a:solidFill>
                  <a:srgbClr val="000000"/>
                </a:solidFill>
                <a:latin typeface="+mj-ea"/>
                <a:ea typeface="+mj-ea"/>
              </a:rPr>
              <a:t>ランク</a:t>
            </a:r>
            <a:r>
              <a:rPr lang="ja-JP" altLang="en-US" sz="2000" dirty="0">
                <a:solidFill>
                  <a:srgbClr val="000000"/>
                </a:solidFill>
                <a:latin typeface="+mj-ea"/>
                <a:ea typeface="+mj-ea"/>
              </a:rPr>
              <a:t>Ｂは</a:t>
            </a:r>
            <a:r>
              <a:rPr lang="en-US" altLang="ja-JP" sz="2000" dirty="0">
                <a:solidFill>
                  <a:srgbClr val="000000"/>
                </a:solidFill>
                <a:latin typeface="+mj-ea"/>
                <a:ea typeface="+mj-ea"/>
                <a:cs typeface="ＭＳ Ｐゴシック" charset="0"/>
              </a:rPr>
              <a:t>.</a:t>
            </a:r>
            <a:r>
              <a:rPr lang="ja-JP" altLang="en-US" sz="2000" dirty="0">
                <a:solidFill>
                  <a:srgbClr val="000000"/>
                </a:solidFill>
                <a:latin typeface="+mj-ea"/>
                <a:ea typeface="+mj-ea"/>
                <a:cs typeface="ＭＳ Ｐゴシック" charset="0"/>
              </a:rPr>
              <a:t>寝たきりに分類されるグループであり、</a:t>
            </a:r>
            <a:r>
              <a:rPr lang="en-US" altLang="ja-JP" sz="2000" dirty="0">
                <a:solidFill>
                  <a:srgbClr val="000000"/>
                </a:solidFill>
                <a:latin typeface="+mj-ea"/>
                <a:ea typeface="+mj-ea"/>
                <a:cs typeface="ＭＳ Ｐゴシック" charset="0"/>
              </a:rPr>
              <a:t>chair-bound(</a:t>
            </a:r>
            <a:r>
              <a:rPr lang="ja-JP" altLang="en-US" sz="2000" u="sng" dirty="0">
                <a:solidFill>
                  <a:srgbClr val="000000"/>
                </a:solidFill>
                <a:latin typeface="+mj-ea"/>
                <a:ea typeface="+mj-ea"/>
                <a:cs typeface="ＭＳ Ｐゴシック" charset="0"/>
              </a:rPr>
              <a:t>車いすに頼って移動</a:t>
            </a:r>
            <a:r>
              <a:rPr lang="ja-JP" altLang="en-US" sz="2000" dirty="0">
                <a:solidFill>
                  <a:srgbClr val="000000"/>
                </a:solidFill>
                <a:latin typeface="+mj-ea"/>
                <a:ea typeface="+mj-ea"/>
                <a:cs typeface="ＭＳ Ｐゴシック" charset="0"/>
              </a:rPr>
              <a:t>）に相当。</a:t>
            </a:r>
            <a:endParaRPr lang="ja-JP" altLang="en-US" sz="2000" dirty="0">
              <a:solidFill>
                <a:srgbClr val="000000"/>
              </a:solidFill>
              <a:latin typeface="+mj-ea"/>
              <a:ea typeface="+mj-ea"/>
            </a:endParaRPr>
          </a:p>
          <a:p>
            <a:pPr defTabSz="471739" fontAlgn="base">
              <a:spcBef>
                <a:spcPct val="30000"/>
              </a:spcBef>
              <a:spcAft>
                <a:spcPct val="0"/>
              </a:spcAft>
              <a:defRPr/>
            </a:pPr>
            <a:endParaRPr lang="en-US" altLang="ja-JP" sz="2000" dirty="0" smtClean="0">
              <a:solidFill>
                <a:srgbClr val="000000"/>
              </a:solidFill>
              <a:latin typeface="+mj-ea"/>
              <a:ea typeface="+mj-ea"/>
            </a:endParaRPr>
          </a:p>
          <a:p>
            <a:pPr defTabSz="471739" fontAlgn="base">
              <a:spcBef>
                <a:spcPct val="30000"/>
              </a:spcBef>
              <a:spcAft>
                <a:spcPct val="0"/>
              </a:spcAft>
              <a:defRPr/>
            </a:pPr>
            <a:r>
              <a:rPr lang="ja-JP" altLang="en-US" sz="2000" dirty="0" smtClean="0">
                <a:solidFill>
                  <a:srgbClr val="000000"/>
                </a:solidFill>
                <a:latin typeface="+mj-ea"/>
                <a:ea typeface="+mj-ea"/>
              </a:rPr>
              <a:t>ランク</a:t>
            </a:r>
            <a:r>
              <a:rPr lang="ja-JP" altLang="en-US" sz="2000" dirty="0">
                <a:solidFill>
                  <a:srgbClr val="000000"/>
                </a:solidFill>
                <a:latin typeface="+mj-ea"/>
                <a:ea typeface="+mj-ea"/>
              </a:rPr>
              <a:t>Ｃは</a:t>
            </a:r>
            <a:r>
              <a:rPr lang="en-US" altLang="ja-JP" sz="2000" dirty="0">
                <a:solidFill>
                  <a:srgbClr val="000000"/>
                </a:solidFill>
                <a:latin typeface="+mj-ea"/>
                <a:ea typeface="+mj-ea"/>
                <a:cs typeface="ＭＳ Ｐゴシック" charset="0"/>
              </a:rPr>
              <a:t>.</a:t>
            </a:r>
            <a:r>
              <a:rPr lang="ja-JP" altLang="en-US" sz="2000" dirty="0">
                <a:solidFill>
                  <a:srgbClr val="000000"/>
                </a:solidFill>
                <a:latin typeface="+mj-ea"/>
                <a:ea typeface="+mj-ea"/>
                <a:cs typeface="ＭＳ Ｐゴシック" charset="0"/>
              </a:rPr>
              <a:t>寝たきりに分類されるグループであり、</a:t>
            </a:r>
            <a:r>
              <a:rPr lang="en-US" altLang="ja-JP" sz="2000" dirty="0">
                <a:solidFill>
                  <a:srgbClr val="000000"/>
                </a:solidFill>
                <a:latin typeface="+mj-ea"/>
                <a:ea typeface="+mj-ea"/>
                <a:cs typeface="ＭＳ Ｐゴシック" charset="0"/>
              </a:rPr>
              <a:t>bed-bound</a:t>
            </a:r>
            <a:r>
              <a:rPr lang="ja-JP" altLang="en-US" sz="2000" dirty="0">
                <a:solidFill>
                  <a:srgbClr val="000000"/>
                </a:solidFill>
                <a:latin typeface="+mj-ea"/>
                <a:ea typeface="+mj-ea"/>
                <a:cs typeface="ＭＳ Ｐゴシック" charset="0"/>
              </a:rPr>
              <a:t>（</a:t>
            </a:r>
            <a:r>
              <a:rPr lang="ja-JP" altLang="en-US" sz="2000" u="sng" dirty="0">
                <a:solidFill>
                  <a:srgbClr val="000000"/>
                </a:solidFill>
                <a:latin typeface="+mj-ea"/>
                <a:ea typeface="+mj-ea"/>
                <a:cs typeface="ＭＳ Ｐゴシック" charset="0"/>
              </a:rPr>
              <a:t>一日中ベッドで過ごす</a:t>
            </a:r>
            <a:r>
              <a:rPr lang="ja-JP" altLang="en-US" sz="2000" dirty="0">
                <a:solidFill>
                  <a:srgbClr val="000000"/>
                </a:solidFill>
                <a:latin typeface="+mj-ea"/>
                <a:ea typeface="+mj-ea"/>
                <a:cs typeface="ＭＳ Ｐゴシック" charset="0"/>
              </a:rPr>
              <a:t>）に相当します。</a:t>
            </a:r>
            <a:endParaRPr lang="ja-JP" altLang="en-US" sz="2000" dirty="0">
              <a:solidFill>
                <a:srgbClr val="000000"/>
              </a:solidFill>
              <a:latin typeface="+mj-ea"/>
              <a:ea typeface="+mj-ea"/>
            </a:endParaRPr>
          </a:p>
          <a:p>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22</a:t>
            </a:fld>
            <a:endParaRPr lang="ja-JP" altLang="en-US"/>
          </a:p>
        </p:txBody>
      </p:sp>
    </p:spTree>
    <p:extLst>
      <p:ext uri="{BB962C8B-B14F-4D97-AF65-F5344CB8AC3E}">
        <p14:creationId xmlns:p14="http://schemas.microsoft.com/office/powerpoint/2010/main" val="90775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介護保険導入の</a:t>
            </a:r>
            <a:r>
              <a:rPr lang="ja-JP" altLang="en-US" sz="2000" dirty="0"/>
              <a:t>背景に</a:t>
            </a:r>
            <a:r>
              <a:rPr lang="ja-JP" altLang="en-US" sz="2000" dirty="0" smtClean="0"/>
              <a:t>は、少子高齢化そして核家族化の加速化があります。高齢の配偶者がつれをみる老々介護が５１％にのぼり、両親そして実の親と義理の親を見なければならないなどの多重介護が２５％という現実があります。</a:t>
            </a:r>
            <a:endParaRPr lang="en-US" altLang="ja-JP" sz="2000" dirty="0" smtClean="0"/>
          </a:p>
          <a:p>
            <a:r>
              <a:rPr kumimoji="1" lang="ja-JP" altLang="en-US" sz="2000" dirty="0"/>
              <a:t>こう</a:t>
            </a:r>
            <a:r>
              <a:rPr kumimoji="1" lang="ja-JP" altLang="en-US" sz="2000" dirty="0" smtClean="0"/>
              <a:t>した背景から、平成１２年、高齢者の介護を社会全体で</a:t>
            </a:r>
            <a:r>
              <a:rPr lang="ja-JP" altLang="en-US" sz="2000" dirty="0" smtClean="0"/>
              <a:t>支える</a:t>
            </a:r>
            <a:r>
              <a:rPr lang="ja-JP" altLang="en-US" sz="2000" dirty="0"/>
              <a:t>仕組みと</a:t>
            </a:r>
            <a:r>
              <a:rPr lang="ja-JP" altLang="en-US" sz="2000" dirty="0" smtClean="0"/>
              <a:t>してスタートしました。</a:t>
            </a:r>
            <a:endParaRPr lang="en-US" altLang="ja-JP" sz="2000" dirty="0" smtClean="0"/>
          </a:p>
          <a:p>
            <a:endParaRPr kumimoji="1" lang="ja-JP" altLang="en-US" sz="2000" dirty="0"/>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2</a:t>
            </a:fld>
            <a:endParaRPr kumimoji="1" lang="ja-JP" altLang="en-US"/>
          </a:p>
        </p:txBody>
      </p:sp>
    </p:spTree>
    <p:extLst>
      <p:ext uri="{BB962C8B-B14F-4D97-AF65-F5344CB8AC3E}">
        <p14:creationId xmlns:p14="http://schemas.microsoft.com/office/powerpoint/2010/main" val="84321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685800" y="4724205"/>
            <a:ext cx="5767536" cy="4857151"/>
          </a:xfrm>
        </p:spPr>
        <p:txBody>
          <a:bodyPr/>
          <a:lstStyle/>
          <a:p>
            <a:r>
              <a:rPr lang="ja-JP" altLang="en-US" sz="2000" dirty="0">
                <a:solidFill>
                  <a:srgbClr val="000000"/>
                </a:solidFill>
                <a:latin typeface="+mj-ea"/>
                <a:ea typeface="+mj-ea"/>
              </a:rPr>
              <a:t>もう一つ重要な項目が、認知症老人の日常生活自立度判定基準です。</a:t>
            </a:r>
            <a:endParaRPr lang="en-US" altLang="ja-JP" sz="2000" dirty="0">
              <a:solidFill>
                <a:srgbClr val="000000"/>
              </a:solidFill>
              <a:latin typeface="+mj-ea"/>
              <a:ea typeface="+mj-ea"/>
            </a:endParaRPr>
          </a:p>
          <a:p>
            <a:r>
              <a:rPr lang="en-US" altLang="ja-JP" sz="2000" dirty="0" smtClean="0">
                <a:solidFill>
                  <a:srgbClr val="000000"/>
                </a:solidFill>
                <a:latin typeface="+mj-ea"/>
                <a:ea typeface="+mj-ea"/>
              </a:rPr>
              <a:t>Ⅰ</a:t>
            </a:r>
            <a:r>
              <a:rPr lang="ja-JP" altLang="en-US" sz="2000" dirty="0" smtClean="0">
                <a:solidFill>
                  <a:srgbClr val="000000"/>
                </a:solidFill>
                <a:latin typeface="+mj-ea"/>
                <a:ea typeface="+mj-ea"/>
              </a:rPr>
              <a:t>）は</a:t>
            </a:r>
            <a:r>
              <a:rPr lang="ja-JP" altLang="en-US" sz="2000" dirty="0">
                <a:solidFill>
                  <a:srgbClr val="000000"/>
                </a:solidFill>
                <a:latin typeface="+mj-ea"/>
                <a:ea typeface="+mj-ea"/>
                <a:cs typeface="ＭＳ Ｐゴシック" charset="0"/>
              </a:rPr>
              <a:t>何らかの痴呆を有するが、日常生活は</a:t>
            </a:r>
            <a:r>
              <a:rPr lang="ja-JP" altLang="en-US" sz="2000" dirty="0" smtClean="0">
                <a:solidFill>
                  <a:srgbClr val="000000"/>
                </a:solidFill>
                <a:latin typeface="+mj-ea"/>
                <a:ea typeface="+mj-ea"/>
                <a:cs typeface="ＭＳ Ｐゴシック" charset="0"/>
              </a:rPr>
              <a:t>家庭内</a:t>
            </a:r>
            <a:endParaRPr lang="en-US" altLang="ja-JP" sz="2000" dirty="0" smtClean="0">
              <a:solidFill>
                <a:srgbClr val="000000"/>
              </a:solidFill>
              <a:latin typeface="+mj-ea"/>
              <a:ea typeface="+mj-ea"/>
              <a:cs typeface="ＭＳ Ｐゴシック" charset="0"/>
            </a:endParaRPr>
          </a:p>
          <a:p>
            <a:r>
              <a:rPr lang="ja-JP" altLang="en-US" sz="2000" dirty="0">
                <a:solidFill>
                  <a:srgbClr val="000000"/>
                </a:solidFill>
                <a:latin typeface="+mj-ea"/>
                <a:ea typeface="+mj-ea"/>
                <a:cs typeface="ＭＳ Ｐゴシック" charset="0"/>
              </a:rPr>
              <a:t>　</a:t>
            </a:r>
            <a:r>
              <a:rPr lang="ja-JP" altLang="en-US" sz="2000" dirty="0" smtClean="0">
                <a:solidFill>
                  <a:srgbClr val="000000"/>
                </a:solidFill>
                <a:latin typeface="+mj-ea"/>
                <a:ea typeface="+mj-ea"/>
                <a:cs typeface="ＭＳ Ｐゴシック" charset="0"/>
              </a:rPr>
              <a:t>　及び</a:t>
            </a:r>
            <a:r>
              <a:rPr lang="ja-JP" altLang="en-US" sz="2000" dirty="0">
                <a:solidFill>
                  <a:srgbClr val="000000"/>
                </a:solidFill>
                <a:latin typeface="+mj-ea"/>
                <a:ea typeface="+mj-ea"/>
                <a:cs typeface="ＭＳ Ｐゴシック" charset="0"/>
              </a:rPr>
              <a:t>社会的にほぼ自立している</a:t>
            </a:r>
            <a:endParaRPr lang="en-US" altLang="ja-JP" sz="2000" dirty="0">
              <a:solidFill>
                <a:srgbClr val="000000"/>
              </a:solidFill>
              <a:latin typeface="+mj-ea"/>
              <a:ea typeface="+mj-ea"/>
              <a:cs typeface="ＭＳ Ｐゴシック" charset="0"/>
            </a:endParaRPr>
          </a:p>
          <a:p>
            <a:pPr defTabSz="471739" fontAlgn="base">
              <a:spcBef>
                <a:spcPct val="30000"/>
              </a:spcBef>
              <a:spcAft>
                <a:spcPct val="0"/>
              </a:spcAft>
              <a:defRPr/>
            </a:pPr>
            <a:r>
              <a:rPr lang="en-US" altLang="ja-JP" sz="2000" dirty="0" smtClean="0">
                <a:solidFill>
                  <a:srgbClr val="000000"/>
                </a:solidFill>
                <a:latin typeface="+mj-ea"/>
                <a:ea typeface="+mj-ea"/>
                <a:cs typeface="ＭＳ Ｐゴシック" charset="0"/>
              </a:rPr>
              <a:t>Ⅱ</a:t>
            </a:r>
            <a:r>
              <a:rPr lang="ja-JP" altLang="en-US" sz="2000" dirty="0" smtClean="0">
                <a:solidFill>
                  <a:srgbClr val="000000"/>
                </a:solidFill>
                <a:latin typeface="+mj-ea"/>
                <a:ea typeface="+mj-ea"/>
                <a:cs typeface="ＭＳ Ｐゴシック" charset="0"/>
              </a:rPr>
              <a:t>）は</a:t>
            </a:r>
            <a:r>
              <a:rPr lang="ja-JP" altLang="en-US" sz="2000" dirty="0">
                <a:solidFill>
                  <a:srgbClr val="000000"/>
                </a:solidFill>
                <a:latin typeface="+mj-ea"/>
                <a:ea typeface="+mj-ea"/>
                <a:cs typeface="ＭＳ Ｐゴシック" charset="0"/>
              </a:rPr>
              <a:t>認知症状はあるが、誰かが注意して</a:t>
            </a:r>
            <a:r>
              <a:rPr lang="ja-JP" altLang="en-US" sz="2000" dirty="0" smtClean="0">
                <a:solidFill>
                  <a:srgbClr val="000000"/>
                </a:solidFill>
                <a:latin typeface="+mj-ea"/>
                <a:ea typeface="+mj-ea"/>
                <a:cs typeface="ＭＳ Ｐゴシック" charset="0"/>
              </a:rPr>
              <a:t>いれば</a:t>
            </a:r>
            <a:endParaRPr lang="en-US" altLang="ja-JP" sz="2000" dirty="0" smtClean="0">
              <a:solidFill>
                <a:srgbClr val="000000"/>
              </a:solidFill>
              <a:latin typeface="+mj-ea"/>
              <a:ea typeface="+mj-ea"/>
              <a:cs typeface="ＭＳ Ｐゴシック" charset="0"/>
            </a:endParaRPr>
          </a:p>
          <a:p>
            <a:pPr defTabSz="471739" fontAlgn="base">
              <a:spcBef>
                <a:spcPct val="30000"/>
              </a:spcBef>
              <a:spcAft>
                <a:spcPct val="0"/>
              </a:spcAft>
              <a:defRPr/>
            </a:pPr>
            <a:r>
              <a:rPr lang="ja-JP" altLang="en-US" sz="2000" dirty="0">
                <a:solidFill>
                  <a:srgbClr val="000000"/>
                </a:solidFill>
                <a:latin typeface="+mj-ea"/>
                <a:ea typeface="+mj-ea"/>
                <a:cs typeface="ＭＳ Ｐゴシック" charset="0"/>
              </a:rPr>
              <a:t>　</a:t>
            </a:r>
            <a:r>
              <a:rPr lang="ja-JP" altLang="en-US" sz="2000" dirty="0" smtClean="0">
                <a:solidFill>
                  <a:srgbClr val="000000"/>
                </a:solidFill>
                <a:latin typeface="+mj-ea"/>
                <a:ea typeface="+mj-ea"/>
                <a:cs typeface="ＭＳ Ｐゴシック" charset="0"/>
              </a:rPr>
              <a:t>　自立</a:t>
            </a:r>
            <a:r>
              <a:rPr lang="ja-JP" altLang="en-US" sz="2000" dirty="0">
                <a:solidFill>
                  <a:srgbClr val="000000"/>
                </a:solidFill>
                <a:latin typeface="+mj-ea"/>
                <a:ea typeface="+mj-ea"/>
                <a:cs typeface="ＭＳ Ｐゴシック" charset="0"/>
              </a:rPr>
              <a:t>できる。</a:t>
            </a:r>
            <a:endParaRPr lang="en-US" altLang="ja-JP" sz="2000" dirty="0">
              <a:solidFill>
                <a:srgbClr val="000000"/>
              </a:solidFill>
              <a:latin typeface="+mj-ea"/>
              <a:ea typeface="+mj-ea"/>
              <a:cs typeface="ＭＳ Ｐゴシック" charset="0"/>
            </a:endParaRPr>
          </a:p>
          <a:p>
            <a:pPr defTabSz="471739" fontAlgn="base">
              <a:spcBef>
                <a:spcPct val="30000"/>
              </a:spcBef>
              <a:spcAft>
                <a:spcPct val="0"/>
              </a:spcAft>
              <a:defRPr/>
            </a:pPr>
            <a:r>
              <a:rPr lang="en-US" altLang="ja-JP" sz="2000" dirty="0" smtClean="0">
                <a:solidFill>
                  <a:srgbClr val="000000"/>
                </a:solidFill>
                <a:latin typeface="+mj-ea"/>
                <a:ea typeface="+mj-ea"/>
                <a:cs typeface="ＭＳ Ｐゴシック" charset="0"/>
              </a:rPr>
              <a:t>Ⅲ</a:t>
            </a:r>
            <a:r>
              <a:rPr lang="ja-JP" altLang="en-US" sz="2000" dirty="0" smtClean="0">
                <a:solidFill>
                  <a:srgbClr val="000000"/>
                </a:solidFill>
                <a:latin typeface="+mj-ea"/>
                <a:ea typeface="+mj-ea"/>
                <a:cs typeface="ＭＳ Ｐゴシック" charset="0"/>
              </a:rPr>
              <a:t>）は</a:t>
            </a:r>
            <a:r>
              <a:rPr lang="ja-JP" altLang="en-US" sz="2000" dirty="0">
                <a:solidFill>
                  <a:srgbClr val="000000"/>
                </a:solidFill>
                <a:latin typeface="+mj-ea"/>
                <a:ea typeface="+mj-ea"/>
                <a:cs typeface="ＭＳ Ｐゴシック" charset="0"/>
              </a:rPr>
              <a:t>認知症状があり、介護を必要とする。</a:t>
            </a:r>
            <a:endParaRPr lang="en-US" altLang="ja-JP" sz="2000" dirty="0">
              <a:solidFill>
                <a:srgbClr val="000000"/>
              </a:solidFill>
              <a:latin typeface="+mj-ea"/>
              <a:ea typeface="+mj-ea"/>
              <a:cs typeface="ＭＳ Ｐゴシック" charset="0"/>
            </a:endParaRPr>
          </a:p>
          <a:p>
            <a:pPr defTabSz="471739" fontAlgn="base">
              <a:spcBef>
                <a:spcPct val="30000"/>
              </a:spcBef>
              <a:spcAft>
                <a:spcPct val="0"/>
              </a:spcAft>
              <a:defRPr/>
            </a:pPr>
            <a:r>
              <a:rPr lang="en-US" altLang="ja-JP" sz="2000" dirty="0" smtClean="0">
                <a:solidFill>
                  <a:srgbClr val="000000"/>
                </a:solidFill>
                <a:latin typeface="+mj-ea"/>
                <a:ea typeface="+mj-ea"/>
                <a:cs typeface="ＭＳ Ｐゴシック" charset="0"/>
              </a:rPr>
              <a:t>Ⅳ</a:t>
            </a:r>
            <a:r>
              <a:rPr lang="ja-JP" altLang="en-US" sz="2000" dirty="0" smtClean="0">
                <a:solidFill>
                  <a:srgbClr val="000000"/>
                </a:solidFill>
                <a:latin typeface="+mj-ea"/>
                <a:ea typeface="+mj-ea"/>
                <a:cs typeface="ＭＳ Ｐゴシック" charset="0"/>
              </a:rPr>
              <a:t>）は</a:t>
            </a:r>
            <a:r>
              <a:rPr lang="ja-JP" altLang="en-US" sz="2000" dirty="0">
                <a:solidFill>
                  <a:srgbClr val="000000"/>
                </a:solidFill>
                <a:latin typeface="+mj-ea"/>
                <a:ea typeface="+mj-ea"/>
                <a:cs typeface="ＭＳ Ｐゴシック" charset="0"/>
              </a:rPr>
              <a:t>認知症状があり、常に介護を必要とする。</a:t>
            </a:r>
            <a:endParaRPr lang="en-US" altLang="ja-JP" sz="2000" dirty="0">
              <a:solidFill>
                <a:srgbClr val="000000"/>
              </a:solidFill>
              <a:latin typeface="+mj-ea"/>
              <a:ea typeface="+mj-ea"/>
              <a:cs typeface="ＭＳ Ｐゴシック" charset="0"/>
            </a:endParaRPr>
          </a:p>
          <a:p>
            <a:pPr defTabSz="471739" fontAlgn="base">
              <a:spcBef>
                <a:spcPct val="30000"/>
              </a:spcBef>
              <a:spcAft>
                <a:spcPct val="0"/>
              </a:spcAft>
              <a:defRPr/>
            </a:pPr>
            <a:r>
              <a:rPr lang="en-US" altLang="ja-JP" sz="2000" dirty="0" smtClean="0">
                <a:solidFill>
                  <a:srgbClr val="000000"/>
                </a:solidFill>
                <a:latin typeface="+mj-ea"/>
                <a:ea typeface="+mj-ea"/>
                <a:cs typeface="ＭＳ Ｐゴシック" charset="0"/>
              </a:rPr>
              <a:t>Ⅴ</a:t>
            </a:r>
            <a:r>
              <a:rPr lang="ja-JP" altLang="en-US" sz="2000" dirty="0" smtClean="0">
                <a:solidFill>
                  <a:srgbClr val="000000"/>
                </a:solidFill>
                <a:latin typeface="+mj-ea"/>
                <a:ea typeface="+mj-ea"/>
                <a:cs typeface="ＭＳ Ｐゴシック" charset="0"/>
              </a:rPr>
              <a:t>）</a:t>
            </a:r>
            <a:r>
              <a:rPr lang="en-US" altLang="ja-JP" sz="2000" dirty="0" smtClean="0">
                <a:solidFill>
                  <a:srgbClr val="000000"/>
                </a:solidFill>
                <a:latin typeface="+mj-ea"/>
                <a:ea typeface="+mj-ea"/>
                <a:cs typeface="ＭＳ Ｐゴシック" charset="0"/>
              </a:rPr>
              <a:t>.</a:t>
            </a:r>
            <a:r>
              <a:rPr lang="ja-JP" altLang="en-US" sz="2000" dirty="0">
                <a:solidFill>
                  <a:srgbClr val="000000"/>
                </a:solidFill>
                <a:latin typeface="+mj-ea"/>
                <a:ea typeface="+mj-ea"/>
                <a:cs typeface="ＭＳ Ｐゴシック" charset="0"/>
              </a:rPr>
              <a:t>著しい精神症状があり、専門医療を必要とする</a:t>
            </a:r>
            <a:r>
              <a:rPr lang="ja-JP" altLang="en-US" sz="2000" dirty="0" smtClean="0">
                <a:solidFill>
                  <a:srgbClr val="000000"/>
                </a:solidFill>
                <a:latin typeface="+mj-ea"/>
                <a:ea typeface="+mj-ea"/>
                <a:cs typeface="ＭＳ Ｐゴシック" charset="0"/>
              </a:rPr>
              <a:t>。</a:t>
            </a:r>
            <a:endParaRPr lang="en-US" altLang="ja-JP" sz="2000" dirty="0" smtClean="0">
              <a:solidFill>
                <a:srgbClr val="FF0000"/>
              </a:solidFill>
              <a:latin typeface="+mj-ea"/>
              <a:ea typeface="+mj-ea"/>
            </a:endParaRPr>
          </a:p>
          <a:p>
            <a:pPr marL="0" marR="0" indent="0" algn="l" defTabSz="471739" rtl="0" eaLnBrk="1" fontAlgn="base" latinLnBrk="0" hangingPunct="1">
              <a:lnSpc>
                <a:spcPct val="100000"/>
              </a:lnSpc>
              <a:spcBef>
                <a:spcPct val="30000"/>
              </a:spcBef>
              <a:spcAft>
                <a:spcPct val="0"/>
              </a:spcAft>
              <a:buClrTx/>
              <a:buSzTx/>
              <a:buFontTx/>
              <a:buNone/>
              <a:tabLst/>
              <a:defRPr/>
            </a:pPr>
            <a:r>
              <a:rPr lang="ja-JP" altLang="en-US" sz="2000" dirty="0" smtClean="0">
                <a:solidFill>
                  <a:srgbClr val="FF0000"/>
                </a:solidFill>
                <a:latin typeface="+mj-ea"/>
                <a:ea typeface="+mj-ea"/>
              </a:rPr>
              <a:t>「主治医意見書」にて、認知症をしっかり判定する。</a:t>
            </a:r>
            <a:r>
              <a:rPr kumimoji="1" lang="en-US" altLang="ja-JP" sz="2000" kern="1200" dirty="0" err="1" smtClean="0">
                <a:solidFill>
                  <a:schemeClr val="dk1"/>
                </a:solidFill>
                <a:latin typeface="+mj-ea"/>
                <a:ea typeface="+mj-ea"/>
              </a:rPr>
              <a:t>Ⅲa</a:t>
            </a:r>
            <a:r>
              <a:rPr kumimoji="1" lang="ja-JP" altLang="en-US" sz="2000" kern="1200" dirty="0" smtClean="0">
                <a:solidFill>
                  <a:schemeClr val="tx1"/>
                </a:solidFill>
                <a:latin typeface="+mj-ea"/>
                <a:ea typeface="+mj-ea"/>
              </a:rPr>
              <a:t>以上なら認知症加算がとれる。</a:t>
            </a:r>
            <a:endParaRPr kumimoji="1" lang="en-US" altLang="ja-JP" sz="2000" kern="1200" dirty="0" smtClean="0">
              <a:solidFill>
                <a:schemeClr val="tx1"/>
              </a:solidFill>
              <a:latin typeface="+mj-ea"/>
              <a:ea typeface="+mj-ea"/>
            </a:endParaRPr>
          </a:p>
          <a:p>
            <a:pPr marL="0" marR="0" indent="0" algn="l" defTabSz="471739" rtl="0" eaLnBrk="1" fontAlgn="base" latinLnBrk="0" hangingPunct="1">
              <a:lnSpc>
                <a:spcPct val="100000"/>
              </a:lnSpc>
              <a:spcBef>
                <a:spcPct val="30000"/>
              </a:spcBef>
              <a:spcAft>
                <a:spcPct val="0"/>
              </a:spcAft>
              <a:buClrTx/>
              <a:buSzTx/>
              <a:buFontTx/>
              <a:buNone/>
              <a:tabLst/>
              <a:defRPr/>
            </a:pPr>
            <a:r>
              <a:rPr kumimoji="1" lang="ja-JP" altLang="en-US" sz="2000" b="0" i="0" u="none" strike="noStrike" kern="1200" baseline="0" dirty="0" smtClean="0">
                <a:solidFill>
                  <a:schemeClr val="tx1"/>
                </a:solidFill>
                <a:latin typeface="+mj-ea"/>
                <a:ea typeface="+mj-ea"/>
              </a:rPr>
              <a:t>口頭も含めて「医師の判定」を確認できた場合、最も新しい判定を基に、認知症加算を算定可能。</a:t>
            </a:r>
            <a:endParaRPr lang="ja-JP" altLang="en-US" sz="2000" dirty="0">
              <a:solidFill>
                <a:srgbClr val="FF0000"/>
              </a:solidFill>
              <a:latin typeface="+mj-ea"/>
              <a:ea typeface="+mj-ea"/>
            </a:endParaRPr>
          </a:p>
          <a:p>
            <a:pPr defTabSz="471739" fontAlgn="base">
              <a:spcBef>
                <a:spcPct val="30000"/>
              </a:spcBef>
              <a:spcAft>
                <a:spcPct val="0"/>
              </a:spcAf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23</a:t>
            </a:fld>
            <a:endParaRPr lang="ja-JP" altLang="en-US"/>
          </a:p>
        </p:txBody>
      </p:sp>
    </p:spTree>
    <p:extLst>
      <p:ext uri="{BB962C8B-B14F-4D97-AF65-F5344CB8AC3E}">
        <p14:creationId xmlns:p14="http://schemas.microsoft.com/office/powerpoint/2010/main" val="325168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332656" y="4612804"/>
            <a:ext cx="6525344" cy="5221483"/>
          </a:xfrm>
        </p:spPr>
        <p:txBody>
          <a:bodyPr/>
          <a:lstStyle/>
          <a:p>
            <a:r>
              <a:rPr kumimoji="1" lang="ja-JP" altLang="en-US" sz="2000" dirty="0" smtClean="0">
                <a:latin typeface="+mj-ea"/>
                <a:ea typeface="+mj-ea"/>
              </a:rPr>
              <a:t>最終的には、要介護者の日常生活にどの程度支障があるかによって介護度が決められます。</a:t>
            </a:r>
            <a:endParaRPr kumimoji="1" lang="en-US" altLang="ja-JP" sz="2000" dirty="0" smtClean="0">
              <a:latin typeface="+mj-ea"/>
              <a:ea typeface="+mj-ea"/>
            </a:endParaRPr>
          </a:p>
          <a:p>
            <a:r>
              <a:rPr kumimoji="1" lang="ja-JP" altLang="en-US" sz="2000" b="0" dirty="0" smtClean="0">
                <a:latin typeface="+mj-ea"/>
                <a:ea typeface="+mj-ea"/>
              </a:rPr>
              <a:t>要支援は、</a:t>
            </a:r>
            <a:r>
              <a:rPr lang="ja-JP" altLang="en-US" sz="2000" dirty="0">
                <a:solidFill>
                  <a:srgbClr val="000000"/>
                </a:solidFill>
                <a:latin typeface="+mj-ea"/>
                <a:ea typeface="+mj-ea"/>
              </a:rPr>
              <a:t>日常生活にはほとんど支障ないが、</a:t>
            </a:r>
            <a:r>
              <a:rPr lang="ja-JP" altLang="en-US" sz="2000" dirty="0">
                <a:solidFill>
                  <a:srgbClr val="FF0000"/>
                </a:solidFill>
                <a:latin typeface="+mj-ea"/>
                <a:ea typeface="+mj-ea"/>
              </a:rPr>
              <a:t>入浴など一部の動作に介助</a:t>
            </a:r>
            <a:r>
              <a:rPr lang="ja-JP" altLang="en-US" sz="2000" dirty="0">
                <a:solidFill>
                  <a:srgbClr val="000000"/>
                </a:solidFill>
                <a:latin typeface="+mj-ea"/>
                <a:ea typeface="+mj-ea"/>
              </a:rPr>
              <a:t>が必要</a:t>
            </a:r>
            <a:endParaRPr lang="en-US" altLang="ja-JP" sz="2000" dirty="0">
              <a:solidFill>
                <a:srgbClr val="000000"/>
              </a:solidFill>
              <a:latin typeface="+mj-ea"/>
              <a:ea typeface="+mj-ea"/>
            </a:endParaRPr>
          </a:p>
          <a:p>
            <a:r>
              <a:rPr lang="ja-JP" altLang="en-US" sz="2000" dirty="0">
                <a:solidFill>
                  <a:srgbClr val="000000"/>
                </a:solidFill>
                <a:latin typeface="+mj-ea"/>
                <a:ea typeface="+mj-ea"/>
              </a:rPr>
              <a:t>要介護</a:t>
            </a:r>
            <a:r>
              <a:rPr lang="en-US" altLang="ja-JP" sz="2000" dirty="0">
                <a:solidFill>
                  <a:srgbClr val="000000"/>
                </a:solidFill>
                <a:latin typeface="+mj-ea"/>
                <a:ea typeface="+mj-ea"/>
              </a:rPr>
              <a:t>1</a:t>
            </a:r>
            <a:r>
              <a:rPr lang="ja-JP" altLang="en-US" sz="2000" dirty="0">
                <a:solidFill>
                  <a:srgbClr val="000000"/>
                </a:solidFill>
                <a:latin typeface="+mj-ea"/>
                <a:ea typeface="+mj-ea"/>
              </a:rPr>
              <a:t>は、</a:t>
            </a:r>
            <a:r>
              <a:rPr lang="ja-JP" altLang="en-US" sz="2000" dirty="0">
                <a:solidFill>
                  <a:srgbClr val="FF0000"/>
                </a:solidFill>
                <a:latin typeface="+mj-ea"/>
                <a:ea typeface="+mj-ea"/>
              </a:rPr>
              <a:t>起立や歩行</a:t>
            </a:r>
            <a:r>
              <a:rPr lang="ja-JP" altLang="en-US" sz="2000" dirty="0">
                <a:solidFill>
                  <a:srgbClr val="000000"/>
                </a:solidFill>
                <a:latin typeface="+mj-ea"/>
                <a:ea typeface="+mj-ea"/>
              </a:rPr>
              <a:t>などに不安定さが現れ，</a:t>
            </a:r>
            <a:r>
              <a:rPr lang="ja-JP" altLang="en-US" sz="2000" dirty="0">
                <a:solidFill>
                  <a:srgbClr val="FF0000"/>
                </a:solidFill>
                <a:latin typeface="+mj-ea"/>
                <a:ea typeface="+mj-ea"/>
              </a:rPr>
              <a:t>入浴や排泄など</a:t>
            </a:r>
            <a:r>
              <a:rPr lang="ja-JP" altLang="en-US" sz="2000" dirty="0">
                <a:solidFill>
                  <a:srgbClr val="000000"/>
                </a:solidFill>
                <a:latin typeface="+mj-ea"/>
                <a:ea typeface="+mj-ea"/>
              </a:rPr>
              <a:t>に一部介助または全介助が必要</a:t>
            </a:r>
            <a:endParaRPr lang="en-US" altLang="ja-JP" sz="2000" dirty="0">
              <a:solidFill>
                <a:srgbClr val="000000"/>
              </a:solidFill>
              <a:latin typeface="+mj-ea"/>
              <a:ea typeface="+mj-ea"/>
            </a:endParaRPr>
          </a:p>
          <a:p>
            <a:r>
              <a:rPr lang="ja-JP" altLang="en-US" sz="2000" dirty="0">
                <a:solidFill>
                  <a:srgbClr val="000000"/>
                </a:solidFill>
                <a:latin typeface="+mj-ea"/>
                <a:ea typeface="+mj-ea"/>
              </a:rPr>
              <a:t>要介護</a:t>
            </a:r>
            <a:r>
              <a:rPr lang="en-US" altLang="ja-JP" sz="2000" dirty="0">
                <a:solidFill>
                  <a:srgbClr val="000000"/>
                </a:solidFill>
                <a:latin typeface="+mj-ea"/>
                <a:ea typeface="+mj-ea"/>
              </a:rPr>
              <a:t>2</a:t>
            </a:r>
            <a:r>
              <a:rPr lang="ja-JP" altLang="en-US" sz="2000" dirty="0">
                <a:solidFill>
                  <a:srgbClr val="000000"/>
                </a:solidFill>
                <a:latin typeface="+mj-ea"/>
                <a:ea typeface="+mj-ea"/>
              </a:rPr>
              <a:t>は、自力での</a:t>
            </a:r>
            <a:r>
              <a:rPr lang="ja-JP" altLang="en-US" sz="2000" dirty="0">
                <a:solidFill>
                  <a:srgbClr val="FF0000"/>
                </a:solidFill>
                <a:latin typeface="+mj-ea"/>
                <a:ea typeface="+mj-ea"/>
              </a:rPr>
              <a:t>起立や歩行</a:t>
            </a:r>
            <a:r>
              <a:rPr lang="ja-JP" altLang="en-US" sz="2000" dirty="0">
                <a:solidFill>
                  <a:srgbClr val="000000"/>
                </a:solidFill>
                <a:latin typeface="+mj-ea"/>
                <a:ea typeface="+mj-ea"/>
              </a:rPr>
              <a:t>が困難。</a:t>
            </a:r>
            <a:r>
              <a:rPr lang="ja-JP" altLang="en-US" sz="2000" dirty="0">
                <a:solidFill>
                  <a:srgbClr val="FF0000"/>
                </a:solidFill>
                <a:latin typeface="+mj-ea"/>
                <a:ea typeface="+mj-ea"/>
              </a:rPr>
              <a:t>入浴や排泄</a:t>
            </a:r>
            <a:r>
              <a:rPr lang="ja-JP" altLang="en-US" sz="2000" dirty="0">
                <a:solidFill>
                  <a:srgbClr val="000000"/>
                </a:solidFill>
                <a:latin typeface="+mj-ea"/>
                <a:ea typeface="+mj-ea"/>
              </a:rPr>
              <a:t>などに一部介助または全介助が必要</a:t>
            </a:r>
            <a:endParaRPr lang="en-US" altLang="ja-JP" sz="2000" dirty="0">
              <a:solidFill>
                <a:srgbClr val="000000"/>
              </a:solidFill>
              <a:latin typeface="+mj-ea"/>
              <a:ea typeface="+mj-ea"/>
            </a:endParaRPr>
          </a:p>
          <a:p>
            <a:r>
              <a:rPr lang="ja-JP" altLang="en-US" sz="2000" dirty="0">
                <a:solidFill>
                  <a:srgbClr val="000000"/>
                </a:solidFill>
                <a:latin typeface="+mj-ea"/>
                <a:ea typeface="+mj-ea"/>
              </a:rPr>
              <a:t>要介護</a:t>
            </a:r>
            <a:r>
              <a:rPr lang="en-US" altLang="ja-JP" sz="2000" dirty="0">
                <a:solidFill>
                  <a:srgbClr val="000000"/>
                </a:solidFill>
                <a:latin typeface="+mj-ea"/>
                <a:ea typeface="+mj-ea"/>
              </a:rPr>
              <a:t>3</a:t>
            </a:r>
            <a:r>
              <a:rPr lang="ja-JP" altLang="en-US" sz="2000" dirty="0">
                <a:solidFill>
                  <a:srgbClr val="000000"/>
                </a:solidFill>
                <a:latin typeface="+mj-ea"/>
                <a:ea typeface="+mj-ea"/>
              </a:rPr>
              <a:t>は、起立や歩行は不可能。入浴や排泄、衣服の着脱などに全介助が必要</a:t>
            </a:r>
            <a:endParaRPr lang="en-US" altLang="ja-JP" sz="2000" dirty="0">
              <a:solidFill>
                <a:srgbClr val="000000"/>
              </a:solidFill>
              <a:latin typeface="+mj-ea"/>
              <a:ea typeface="+mj-ea"/>
            </a:endParaRPr>
          </a:p>
          <a:p>
            <a:pPr defTabSz="943478">
              <a:defRPr/>
            </a:pPr>
            <a:r>
              <a:rPr lang="ja-JP" altLang="en-US" sz="2000" dirty="0">
                <a:solidFill>
                  <a:srgbClr val="000000"/>
                </a:solidFill>
                <a:latin typeface="+mj-ea"/>
                <a:ea typeface="+mj-ea"/>
              </a:rPr>
              <a:t>要介護４は、介助なしに日常生活を送ることが困難。</a:t>
            </a:r>
            <a:r>
              <a:rPr lang="ja-JP" altLang="en-US" sz="2000" dirty="0">
                <a:solidFill>
                  <a:srgbClr val="FF0000"/>
                </a:solidFill>
                <a:latin typeface="+mj-ea"/>
                <a:ea typeface="+mj-ea"/>
              </a:rPr>
              <a:t>入浴、排泄、</a:t>
            </a:r>
            <a:r>
              <a:rPr lang="ja-JP" altLang="en-US" sz="2000" dirty="0" smtClean="0">
                <a:solidFill>
                  <a:srgbClr val="FF0000"/>
                </a:solidFill>
                <a:latin typeface="+mj-ea"/>
                <a:ea typeface="+mj-ea"/>
              </a:rPr>
              <a:t>衣服着脱</a:t>
            </a:r>
            <a:r>
              <a:rPr lang="ja-JP" altLang="en-US" sz="2000" dirty="0">
                <a:solidFill>
                  <a:srgbClr val="000000"/>
                </a:solidFill>
                <a:latin typeface="+mj-ea"/>
                <a:ea typeface="+mj-ea"/>
              </a:rPr>
              <a:t>などに全介助、</a:t>
            </a:r>
            <a:r>
              <a:rPr lang="ja-JP" altLang="en-US" sz="2000" dirty="0">
                <a:solidFill>
                  <a:srgbClr val="FF0000"/>
                </a:solidFill>
                <a:latin typeface="+mj-ea"/>
                <a:ea typeface="+mj-ea"/>
              </a:rPr>
              <a:t>食事摂取</a:t>
            </a:r>
            <a:r>
              <a:rPr lang="ja-JP" altLang="en-US" sz="2000" dirty="0">
                <a:solidFill>
                  <a:srgbClr val="000000"/>
                </a:solidFill>
                <a:latin typeface="+mj-ea"/>
                <a:ea typeface="+mj-ea"/>
              </a:rPr>
              <a:t>に一部</a:t>
            </a:r>
            <a:r>
              <a:rPr lang="ja-JP" altLang="en-US" sz="2000" dirty="0" smtClean="0">
                <a:solidFill>
                  <a:srgbClr val="000000"/>
                </a:solidFill>
                <a:latin typeface="+mj-ea"/>
                <a:ea typeface="+mj-ea"/>
              </a:rPr>
              <a:t>介助要</a:t>
            </a:r>
            <a:endParaRPr lang="ja-JP" altLang="en-US" sz="2000" dirty="0">
              <a:solidFill>
                <a:srgbClr val="000000"/>
              </a:solidFill>
              <a:latin typeface="+mj-ea"/>
              <a:ea typeface="+mj-ea"/>
            </a:endParaRPr>
          </a:p>
          <a:p>
            <a:pPr algn="l" fontAlgn="ctr"/>
            <a:r>
              <a:rPr kumimoji="1" lang="ja-JP" altLang="en-US" sz="2000" b="0" dirty="0" smtClean="0">
                <a:latin typeface="+mj-ea"/>
                <a:ea typeface="+mj-ea"/>
              </a:rPr>
              <a:t>要介護</a:t>
            </a:r>
            <a:r>
              <a:rPr kumimoji="1" lang="en-US" altLang="ja-JP" sz="2000" b="0" dirty="0" smtClean="0">
                <a:latin typeface="+mj-ea"/>
                <a:ea typeface="+mj-ea"/>
              </a:rPr>
              <a:t>5</a:t>
            </a:r>
            <a:r>
              <a:rPr kumimoji="1" lang="ja-JP" altLang="en-US" sz="2000" b="0" dirty="0" smtClean="0">
                <a:latin typeface="+mj-ea"/>
                <a:ea typeface="+mj-ea"/>
              </a:rPr>
              <a:t>は、</a:t>
            </a:r>
            <a:r>
              <a:rPr lang="ja-JP" altLang="en-US" sz="2000" dirty="0">
                <a:solidFill>
                  <a:srgbClr val="000000"/>
                </a:solidFill>
                <a:latin typeface="+mj-ea"/>
                <a:ea typeface="+mj-ea"/>
              </a:rPr>
              <a:t>日常生活のほぼすべて</a:t>
            </a:r>
            <a:r>
              <a:rPr lang="ja-JP" altLang="en-US" sz="2000" dirty="0" smtClean="0">
                <a:solidFill>
                  <a:srgbClr val="000000"/>
                </a:solidFill>
                <a:latin typeface="+mj-ea"/>
                <a:ea typeface="+mj-ea"/>
              </a:rPr>
              <a:t>に全介助</a:t>
            </a:r>
            <a:r>
              <a:rPr lang="ja-JP" altLang="en-US" sz="2000" dirty="0">
                <a:solidFill>
                  <a:srgbClr val="000000"/>
                </a:solidFill>
                <a:latin typeface="+mj-ea"/>
                <a:ea typeface="+mj-ea"/>
              </a:rPr>
              <a:t>が必要</a:t>
            </a:r>
            <a:r>
              <a:rPr kumimoji="1" lang="ja-JP" altLang="en-US" sz="2000" b="0" dirty="0" smtClean="0">
                <a:latin typeface="+mj-ea"/>
                <a:ea typeface="+mj-ea"/>
              </a:rPr>
              <a:t>です。</a:t>
            </a:r>
            <a:endParaRPr kumimoji="1" lang="en-US" altLang="ja-JP" sz="2000" b="0" dirty="0" smtClean="0">
              <a:latin typeface="+mj-ea"/>
              <a:ea typeface="+mj-ea"/>
            </a:endParaRPr>
          </a:p>
          <a:p>
            <a:endParaRPr kumimoji="1" lang="en-US" altLang="ja-JP" sz="2000" dirty="0" smtClean="0">
              <a:latin typeface="+mj-ea"/>
              <a:ea typeface="+mj-ea"/>
            </a:endParaRPr>
          </a:p>
          <a:p>
            <a:r>
              <a:rPr kumimoji="1" lang="ja-JP" altLang="en-US" sz="2000" dirty="0" smtClean="0">
                <a:latin typeface="+mj-ea"/>
                <a:ea typeface="+mj-ea"/>
              </a:rPr>
              <a:t>すなわち、日常生活動作に支障がない状態を保つことが</a:t>
            </a:r>
            <a:endParaRPr kumimoji="1" lang="en-US" altLang="ja-JP" sz="2000" dirty="0" smtClean="0">
              <a:latin typeface="+mj-ea"/>
              <a:ea typeface="+mj-ea"/>
            </a:endParaRPr>
          </a:p>
          <a:p>
            <a:r>
              <a:rPr kumimoji="1" lang="ja-JP" altLang="en-US" sz="2000" dirty="0" smtClean="0">
                <a:latin typeface="+mj-ea"/>
                <a:ea typeface="+mj-ea"/>
              </a:rPr>
              <a:t>できれば、健康寿命を長くできるということになります。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24</a:t>
            </a:fld>
            <a:endParaRPr kumimoji="1" lang="ja-JP" altLang="en-US"/>
          </a:p>
        </p:txBody>
      </p:sp>
    </p:spTree>
    <p:extLst>
      <p:ext uri="{BB962C8B-B14F-4D97-AF65-F5344CB8AC3E}">
        <p14:creationId xmlns:p14="http://schemas.microsoft.com/office/powerpoint/2010/main" val="380695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685800" y="4724205"/>
            <a:ext cx="5623520" cy="4785143"/>
          </a:xfrm>
        </p:spPr>
        <p:txBody>
          <a:bodyPr/>
          <a:lstStyle/>
          <a:p>
            <a:r>
              <a:rPr kumimoji="1" lang="ja-JP" altLang="en-US" sz="2000" dirty="0" smtClean="0">
                <a:latin typeface="+mj-ea"/>
                <a:ea typeface="+mj-ea"/>
              </a:rPr>
              <a:t>認定の結果、要介護に認定された方は、ケアマネージャーによって介護サービスの計画が立てられます。</a:t>
            </a:r>
            <a:endParaRPr kumimoji="1" lang="en-US" altLang="ja-JP" sz="2000" dirty="0" smtClean="0">
              <a:latin typeface="+mj-ea"/>
              <a:ea typeface="+mj-ea"/>
            </a:endParaRPr>
          </a:p>
          <a:p>
            <a:r>
              <a:rPr kumimoji="1" lang="ja-JP" altLang="en-US" sz="2000" dirty="0" smtClean="0">
                <a:latin typeface="+mj-ea"/>
                <a:ea typeface="+mj-ea"/>
              </a:rPr>
              <a:t>要支援と認定された方は、介護予防ケアプランを立ててもらうこととなります。</a:t>
            </a:r>
            <a:endParaRPr kumimoji="1" lang="en-US" altLang="ja-JP" sz="2000" dirty="0" smtClean="0">
              <a:latin typeface="+mj-ea"/>
              <a:ea typeface="+mj-ea"/>
            </a:endParaRPr>
          </a:p>
          <a:p>
            <a:r>
              <a:rPr kumimoji="1" lang="ja-JP" altLang="en-US" sz="2000" dirty="0" smtClean="0">
                <a:latin typeface="+mj-ea"/>
                <a:ea typeface="+mj-ea"/>
              </a:rPr>
              <a:t>要支援者に対する予防給付は、予防するための介護予防運動等が中心です。</a:t>
            </a:r>
            <a:endParaRPr kumimoji="1" lang="en-US" altLang="ja-JP" sz="2000" dirty="0" smtClean="0">
              <a:latin typeface="+mj-ea"/>
              <a:ea typeface="+mj-ea"/>
            </a:endParaRPr>
          </a:p>
          <a:p>
            <a:r>
              <a:rPr kumimoji="1" lang="ja-JP" altLang="en-US" sz="2000" dirty="0" smtClean="0">
                <a:latin typeface="+mj-ea"/>
                <a:ea typeface="+mj-ea"/>
              </a:rPr>
              <a:t>しかし、現状では、生活支援を受けているだけ、または効果がみられないデイサービスに行っているだけの方が多くおられます。</a:t>
            </a:r>
            <a:endParaRPr kumimoji="1" lang="en-US" altLang="ja-JP" sz="2000" dirty="0" smtClean="0">
              <a:latin typeface="+mj-ea"/>
              <a:ea typeface="+mj-ea"/>
            </a:endParaRPr>
          </a:p>
          <a:p>
            <a:r>
              <a:rPr kumimoji="1" lang="ja-JP" altLang="en-US" sz="2000" dirty="0" smtClean="0">
                <a:latin typeface="+mj-ea"/>
                <a:ea typeface="+mj-ea"/>
              </a:rPr>
              <a:t>介護予防事業として、非該当と判定された方や地域に住む６５歳以上の方を対象に、機能低下が認められなかった元気な方（一次予防の対象者）向けと、機能低下がみられた元気アップシニア（二次予防対象者）に地域支援事業が行われ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25</a:t>
            </a:fld>
            <a:endParaRPr kumimoji="1" lang="ja-JP" altLang="en-US"/>
          </a:p>
        </p:txBody>
      </p:sp>
    </p:spTree>
    <p:extLst>
      <p:ext uri="{BB962C8B-B14F-4D97-AF65-F5344CB8AC3E}">
        <p14:creationId xmlns:p14="http://schemas.microsoft.com/office/powerpoint/2010/main" val="2758897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pPr defTabSz="943478">
              <a:defRPr/>
            </a:pPr>
            <a:r>
              <a:rPr kumimoji="1" lang="en-US" altLang="ja-JP" sz="2000" dirty="0" smtClean="0">
                <a:latin typeface="+mn-ea"/>
              </a:rPr>
              <a:t>H12</a:t>
            </a:r>
            <a:r>
              <a:rPr kumimoji="1" lang="ja-JP" altLang="en-US" sz="2000" dirty="0" smtClean="0">
                <a:latin typeface="+mn-ea"/>
              </a:rPr>
              <a:t>介護保険開始以降、年々　要介護認定者数が増えています。</a:t>
            </a:r>
            <a:endParaRPr kumimoji="1" lang="en-US" altLang="ja-JP" sz="2000" dirty="0" smtClean="0">
              <a:latin typeface="+mn-ea"/>
            </a:endParaRPr>
          </a:p>
          <a:p>
            <a:r>
              <a:rPr lang="ja-JP" altLang="en-US" sz="2000" dirty="0">
                <a:solidFill>
                  <a:srgbClr val="000000"/>
                </a:solidFill>
                <a:latin typeface="+mn-ea"/>
              </a:rPr>
              <a:t>要介護別認定者数の推移を見ると、</a:t>
            </a:r>
            <a:r>
              <a:rPr lang="ja-JP" altLang="en-US" sz="2000" dirty="0">
                <a:solidFill>
                  <a:srgbClr val="000000"/>
                </a:solidFill>
                <a:latin typeface="+mn-ea"/>
                <a:cs typeface="ＭＳ Ｐゴシック" charset="0"/>
              </a:rPr>
              <a:t>要支援，要介護</a:t>
            </a:r>
            <a:r>
              <a:rPr lang="en-US" altLang="ja-JP" sz="2000" dirty="0">
                <a:solidFill>
                  <a:srgbClr val="000000"/>
                </a:solidFill>
                <a:latin typeface="+mn-ea"/>
                <a:cs typeface="ＭＳ Ｐゴシック" charset="0"/>
              </a:rPr>
              <a:t>1 </a:t>
            </a:r>
            <a:r>
              <a:rPr lang="ja-JP" altLang="en-US" sz="2000" dirty="0">
                <a:solidFill>
                  <a:srgbClr val="000000"/>
                </a:solidFill>
                <a:latin typeface="+mn-ea"/>
                <a:cs typeface="ＭＳ Ｐゴシック" charset="0"/>
              </a:rPr>
              <a:t>といった軽度要介護者の伸びが</a:t>
            </a:r>
            <a:r>
              <a:rPr lang="ja-JP" altLang="en-US" sz="2000" dirty="0" smtClean="0">
                <a:solidFill>
                  <a:srgbClr val="000000"/>
                </a:solidFill>
                <a:latin typeface="+mn-ea"/>
                <a:cs typeface="ＭＳ Ｐゴシック" charset="0"/>
              </a:rPr>
              <a:t>、</a:t>
            </a:r>
            <a:r>
              <a:rPr lang="en-US" altLang="ja-JP" sz="2000" dirty="0" smtClean="0">
                <a:solidFill>
                  <a:srgbClr val="000000"/>
                </a:solidFill>
                <a:latin typeface="+mn-ea"/>
                <a:cs typeface="ＭＳ Ｐゴシック" charset="0"/>
              </a:rPr>
              <a:t>282</a:t>
            </a:r>
            <a:r>
              <a:rPr lang="ja-JP" altLang="en-US" sz="2000" dirty="0">
                <a:solidFill>
                  <a:srgbClr val="000000"/>
                </a:solidFill>
                <a:latin typeface="+mn-ea"/>
                <a:cs typeface="ＭＳ Ｐゴシック" charset="0"/>
              </a:rPr>
              <a:t>％と要介護</a:t>
            </a:r>
            <a:r>
              <a:rPr lang="en-US" altLang="ja-JP" sz="2000" dirty="0">
                <a:solidFill>
                  <a:srgbClr val="000000"/>
                </a:solidFill>
                <a:latin typeface="+mn-ea"/>
                <a:cs typeface="ＭＳ Ｐゴシック" charset="0"/>
              </a:rPr>
              <a:t>2 </a:t>
            </a:r>
            <a:r>
              <a:rPr lang="ja-JP" altLang="en-US" sz="2000" dirty="0">
                <a:solidFill>
                  <a:srgbClr val="000000"/>
                </a:solidFill>
                <a:latin typeface="+mn-ea"/>
                <a:cs typeface="ＭＳ Ｐゴシック" charset="0"/>
              </a:rPr>
              <a:t>以上に</a:t>
            </a:r>
            <a:r>
              <a:rPr lang="ja-JP" altLang="en-US" sz="2000" dirty="0" smtClean="0">
                <a:solidFill>
                  <a:srgbClr val="000000"/>
                </a:solidFill>
                <a:latin typeface="+mn-ea"/>
                <a:cs typeface="ＭＳ Ｐゴシック" charset="0"/>
              </a:rPr>
              <a:t>比べ顕著</a:t>
            </a:r>
            <a:r>
              <a:rPr lang="ja-JP" altLang="en-US" sz="2000" dirty="0">
                <a:solidFill>
                  <a:srgbClr val="000000"/>
                </a:solidFill>
                <a:latin typeface="+mn-ea"/>
                <a:cs typeface="ＭＳ Ｐゴシック" charset="0"/>
              </a:rPr>
              <a:t>です。</a:t>
            </a:r>
            <a:endParaRPr lang="en-US" altLang="ja-JP" sz="2000" dirty="0">
              <a:solidFill>
                <a:srgbClr val="000000"/>
              </a:solidFill>
              <a:latin typeface="+mn-ea"/>
              <a:cs typeface="ＭＳ Ｐゴシック" charset="0"/>
            </a:endParaRPr>
          </a:p>
          <a:p>
            <a:pPr defTabSz="943478">
              <a:defRPr/>
            </a:pPr>
            <a:r>
              <a:rPr kumimoji="1" lang="ja-JP" altLang="en-US" sz="2000" dirty="0" smtClean="0">
                <a:latin typeface="+mn-ea"/>
              </a:rPr>
              <a:t>しかも、　要支援＋要介護１で　</a:t>
            </a:r>
            <a:r>
              <a:rPr kumimoji="1" lang="en-US" altLang="ja-JP" sz="2000" dirty="0" smtClean="0">
                <a:latin typeface="+mn-ea"/>
              </a:rPr>
              <a:t>40-50</a:t>
            </a:r>
            <a:r>
              <a:rPr kumimoji="1" lang="ja-JP" altLang="en-US" sz="2000" dirty="0" smtClean="0">
                <a:latin typeface="+mn-ea"/>
              </a:rPr>
              <a:t>％を占めています。</a:t>
            </a:r>
            <a:endParaRPr kumimoji="1" lang="en-US" altLang="ja-JP" sz="2000" dirty="0" smtClean="0">
              <a:latin typeface="+mn-ea"/>
            </a:endParaRPr>
          </a:p>
          <a:p>
            <a:pPr defTabSz="943478">
              <a:defRPr/>
            </a:pPr>
            <a:r>
              <a:rPr kumimoji="1" lang="ja-JP" altLang="en-US" sz="2000" dirty="0" smtClean="0">
                <a:latin typeface="+mn-ea"/>
              </a:rPr>
              <a:t>この時期は、ロコモ対策で介護度悪化を食い止め、改善させる絶好の時期です。</a:t>
            </a:r>
            <a:endParaRPr kumimoji="1" lang="en-US" altLang="ja-JP" sz="2000" dirty="0" smtClean="0">
              <a:latin typeface="+mn-ea"/>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26</a:t>
            </a:fld>
            <a:endParaRPr kumimoji="1" lang="ja-JP" altLang="en-US"/>
          </a:p>
        </p:txBody>
      </p:sp>
    </p:spTree>
    <p:extLst>
      <p:ext uri="{BB962C8B-B14F-4D97-AF65-F5344CB8AC3E}">
        <p14:creationId xmlns:p14="http://schemas.microsoft.com/office/powerpoint/2010/main" val="219275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27</a:t>
            </a:fld>
            <a:endParaRPr kumimoji="1" lang="ja-JP" altLang="en-US"/>
          </a:p>
        </p:txBody>
      </p:sp>
    </p:spTree>
    <p:extLst>
      <p:ext uri="{BB962C8B-B14F-4D97-AF65-F5344CB8AC3E}">
        <p14:creationId xmlns:p14="http://schemas.microsoft.com/office/powerpoint/2010/main" val="1570666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介護保険は、</a:t>
            </a:r>
            <a:r>
              <a:rPr kumimoji="1" lang="en-US" altLang="ja-JP" sz="2000" dirty="0" smtClean="0">
                <a:latin typeface="+mj-ea"/>
                <a:ea typeface="+mj-ea"/>
              </a:rPr>
              <a:t>3</a:t>
            </a:r>
            <a:r>
              <a:rPr kumimoji="1" lang="ja-JP" altLang="en-US" sz="2000" dirty="0" smtClean="0">
                <a:latin typeface="+mj-ea"/>
                <a:ea typeface="+mj-ea"/>
              </a:rPr>
              <a:t>年ごとに修正が行われています。</a:t>
            </a:r>
            <a:endParaRPr kumimoji="1" lang="en-US" altLang="ja-JP" sz="2000" dirty="0" smtClean="0">
              <a:latin typeface="+mj-ea"/>
              <a:ea typeface="+mj-ea"/>
            </a:endParaRPr>
          </a:p>
          <a:p>
            <a:r>
              <a:rPr kumimoji="1" lang="ja-JP" altLang="en-US" sz="2000" dirty="0" smtClean="0">
                <a:latin typeface="+mj-ea"/>
                <a:ea typeface="+mj-ea"/>
              </a:rPr>
              <a:t>介護保険を運用していくと多くの問題が、浮き彫りにされてきました。</a:t>
            </a:r>
            <a:endParaRPr kumimoji="1" lang="en-US" altLang="ja-JP" sz="2000" dirty="0" smtClean="0">
              <a:latin typeface="+mj-ea"/>
              <a:ea typeface="+mj-ea"/>
            </a:endParaRPr>
          </a:p>
          <a:p>
            <a:r>
              <a:rPr kumimoji="1" lang="ja-JP" altLang="en-US" sz="2000" dirty="0" smtClean="0">
                <a:latin typeface="+mj-ea"/>
                <a:ea typeface="+mj-ea"/>
              </a:rPr>
              <a:t>問題点を改善する目的で、制度の変更が行われてきました。</a:t>
            </a:r>
            <a:endParaRPr kumimoji="1" lang="en-US" altLang="ja-JP" sz="2000" dirty="0" smtClean="0">
              <a:latin typeface="+mj-ea"/>
              <a:ea typeface="+mj-ea"/>
            </a:endParaRPr>
          </a:p>
          <a:p>
            <a:r>
              <a:rPr kumimoji="1" lang="ja-JP" altLang="en-US" sz="2000" dirty="0" smtClean="0">
                <a:latin typeface="+mj-ea"/>
                <a:ea typeface="+mj-ea"/>
              </a:rPr>
              <a:t>大きな変更は、平成</a:t>
            </a:r>
            <a:r>
              <a:rPr kumimoji="1" lang="en-US" altLang="ja-JP" sz="2000" dirty="0" smtClean="0">
                <a:latin typeface="+mj-ea"/>
                <a:ea typeface="+mj-ea"/>
              </a:rPr>
              <a:t>18</a:t>
            </a:r>
            <a:r>
              <a:rPr kumimoji="1" lang="ja-JP" altLang="en-US" sz="2000" dirty="0" smtClean="0">
                <a:latin typeface="+mj-ea"/>
                <a:ea typeface="+mj-ea"/>
              </a:rPr>
              <a:t>年度から介護予防が導入されたことと、</a:t>
            </a:r>
            <a:endParaRPr kumimoji="1" lang="en-US" altLang="ja-JP" sz="2000" dirty="0" smtClean="0">
              <a:latin typeface="+mj-ea"/>
              <a:ea typeface="+mj-ea"/>
            </a:endParaRPr>
          </a:p>
          <a:p>
            <a:r>
              <a:rPr kumimoji="1" lang="ja-JP" altLang="en-US" sz="2000" dirty="0" smtClean="0">
                <a:latin typeface="+mj-ea"/>
                <a:ea typeface="+mj-ea"/>
              </a:rPr>
              <a:t>平成</a:t>
            </a:r>
            <a:r>
              <a:rPr kumimoji="1" lang="en-US" altLang="ja-JP" sz="2000" dirty="0" smtClean="0">
                <a:latin typeface="+mj-ea"/>
                <a:ea typeface="+mj-ea"/>
              </a:rPr>
              <a:t>24</a:t>
            </a:r>
            <a:r>
              <a:rPr kumimoji="1" lang="ja-JP" altLang="en-US" sz="2000" dirty="0" smtClean="0">
                <a:latin typeface="+mj-ea"/>
                <a:ea typeface="+mj-ea"/>
              </a:rPr>
              <a:t>年度から地域包括ケアの推進が謳われたことです。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28</a:t>
            </a:fld>
            <a:endParaRPr kumimoji="1" lang="ja-JP" altLang="en-US"/>
          </a:p>
        </p:txBody>
      </p:sp>
    </p:spTree>
    <p:extLst>
      <p:ext uri="{BB962C8B-B14F-4D97-AF65-F5344CB8AC3E}">
        <p14:creationId xmlns:p14="http://schemas.microsoft.com/office/powerpoint/2010/main" val="3796580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29</a:t>
            </a:fld>
            <a:endParaRPr kumimoji="1" lang="ja-JP" altLang="en-US"/>
          </a:p>
        </p:txBody>
      </p:sp>
    </p:spTree>
    <p:extLst>
      <p:ext uri="{BB962C8B-B14F-4D97-AF65-F5344CB8AC3E}">
        <p14:creationId xmlns:p14="http://schemas.microsoft.com/office/powerpoint/2010/main" val="1233070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30</a:t>
            </a:fld>
            <a:endParaRPr kumimoji="1" lang="ja-JP" altLang="en-US"/>
          </a:p>
        </p:txBody>
      </p:sp>
    </p:spTree>
    <p:extLst>
      <p:ext uri="{BB962C8B-B14F-4D97-AF65-F5344CB8AC3E}">
        <p14:creationId xmlns:p14="http://schemas.microsoft.com/office/powerpoint/2010/main" val="299433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介護保険でのサービスの基本は、生活援助と介護予防です。</a:t>
            </a:r>
            <a:endParaRPr kumimoji="1" lang="en-US" altLang="ja-JP" sz="2000" dirty="0" smtClean="0">
              <a:latin typeface="+mj-ea"/>
              <a:ea typeface="+mj-ea"/>
            </a:endParaRPr>
          </a:p>
          <a:p>
            <a:r>
              <a:rPr kumimoji="1" lang="ja-JP" altLang="en-US" sz="2000" dirty="0" smtClean="0">
                <a:latin typeface="+mj-ea"/>
                <a:ea typeface="+mj-ea"/>
              </a:rPr>
              <a:t>一般的には、まだまだ介護予防を行うという認識が乏しいのが現状です。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31</a:t>
            </a:fld>
            <a:endParaRPr kumimoji="1" lang="ja-JP" altLang="en-US"/>
          </a:p>
        </p:txBody>
      </p:sp>
    </p:spTree>
    <p:extLst>
      <p:ext uri="{BB962C8B-B14F-4D97-AF65-F5344CB8AC3E}">
        <p14:creationId xmlns:p14="http://schemas.microsoft.com/office/powerpoint/2010/main" val="3260418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xfrm>
            <a:off x="9429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ノート プレースホルダー 2"/>
          <p:cNvSpPr>
            <a:spLocks noGrp="1"/>
          </p:cNvSpPr>
          <p:nvPr>
            <p:ph type="body" idx="1"/>
          </p:nvPr>
        </p:nvSpPr>
        <p:spPr bwMode="auto">
          <a:xfrm>
            <a:off x="260648" y="4724205"/>
            <a:ext cx="6408712" cy="4475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800" dirty="0" smtClean="0">
                <a:latin typeface="+mj-ea"/>
                <a:ea typeface="+mj-ea"/>
              </a:rPr>
              <a:t>リハビリといえば、医療機関でのリハビリが頭に浮かびます。</a:t>
            </a:r>
            <a:r>
              <a:rPr lang="ja-JP" altLang="en-US" sz="1800" dirty="0">
                <a:latin typeface="+mj-ea"/>
                <a:ea typeface="+mj-ea"/>
              </a:rPr>
              <a:t>　</a:t>
            </a:r>
            <a:r>
              <a:rPr lang="ja-JP" altLang="en-US" sz="1800" dirty="0" smtClean="0">
                <a:latin typeface="+mj-ea"/>
                <a:ea typeface="+mj-ea"/>
              </a:rPr>
              <a:t>しかし</a:t>
            </a:r>
            <a:r>
              <a:rPr lang="ja-JP" altLang="en-US" sz="1800" u="sng" dirty="0" smtClean="0">
                <a:latin typeface="+mj-ea"/>
                <a:ea typeface="+mj-ea"/>
              </a:rPr>
              <a:t>、医療</a:t>
            </a:r>
            <a:r>
              <a:rPr lang="ja-JP" altLang="en-US" sz="1800" u="sng" dirty="0">
                <a:latin typeface="+mj-ea"/>
                <a:ea typeface="+mj-ea"/>
              </a:rPr>
              <a:t>での運動器リハビリテーションは原則</a:t>
            </a:r>
            <a:r>
              <a:rPr lang="en-US" altLang="ja-JP" sz="1800" u="sng" dirty="0">
                <a:latin typeface="+mj-ea"/>
                <a:ea typeface="+mj-ea"/>
              </a:rPr>
              <a:t>150 </a:t>
            </a:r>
            <a:r>
              <a:rPr lang="ja-JP" altLang="en-US" sz="1800" u="sng" dirty="0">
                <a:latin typeface="+mj-ea"/>
                <a:ea typeface="+mj-ea"/>
              </a:rPr>
              <a:t>日を限度</a:t>
            </a:r>
            <a:r>
              <a:rPr lang="ja-JP" altLang="en-US" sz="1800" dirty="0" smtClean="0">
                <a:latin typeface="+mj-ea"/>
                <a:ea typeface="+mj-ea"/>
              </a:rPr>
              <a:t>。要介護</a:t>
            </a:r>
            <a:r>
              <a:rPr lang="ja-JP" altLang="en-US" sz="1800" dirty="0">
                <a:latin typeface="+mj-ea"/>
                <a:ea typeface="+mj-ea"/>
              </a:rPr>
              <a:t>・要支援の認定者で、上限日数を超えて継続してリハが必要な場合</a:t>
            </a:r>
            <a:r>
              <a:rPr lang="ja-JP" altLang="en-US" sz="1800" dirty="0" smtClean="0">
                <a:latin typeface="+mj-ea"/>
                <a:ea typeface="+mj-ea"/>
              </a:rPr>
              <a:t>，維持期</a:t>
            </a:r>
            <a:r>
              <a:rPr lang="ja-JP" altLang="en-US" sz="1800" dirty="0">
                <a:latin typeface="+mj-ea"/>
                <a:ea typeface="+mj-ea"/>
              </a:rPr>
              <a:t>リハとして原則介護保険を利用し，介護施設でリハビリテーションを継続</a:t>
            </a:r>
            <a:r>
              <a:rPr lang="ja-JP" altLang="en-US" sz="1800" dirty="0" smtClean="0">
                <a:latin typeface="+mj-ea"/>
                <a:ea typeface="+mj-ea"/>
              </a:rPr>
              <a:t>するということが、決められています。</a:t>
            </a:r>
            <a:r>
              <a:rPr lang="ja-JP" altLang="en-US" sz="1800" dirty="0">
                <a:latin typeface="+mj-ea"/>
                <a:ea typeface="+mj-ea"/>
              </a:rPr>
              <a:t>　また</a:t>
            </a:r>
            <a:r>
              <a:rPr lang="ja-JP" altLang="en-US" sz="1800" u="sng" dirty="0">
                <a:latin typeface="+mj-ea"/>
                <a:ea typeface="+mj-ea"/>
              </a:rPr>
              <a:t>医療と介護の連携については「リハビリテーションにおける介護優先」という原則</a:t>
            </a:r>
            <a:r>
              <a:rPr lang="ja-JP" altLang="en-US" sz="1800" dirty="0">
                <a:latin typeface="+mj-ea"/>
                <a:ea typeface="+mj-ea"/>
              </a:rPr>
              <a:t>があり</a:t>
            </a:r>
            <a:r>
              <a:rPr lang="ja-JP" altLang="en-US" sz="1800" dirty="0" smtClean="0">
                <a:latin typeface="+mj-ea"/>
                <a:ea typeface="+mj-ea"/>
              </a:rPr>
              <a:t>，通所リハビリ（デイケア）施設</a:t>
            </a:r>
            <a:r>
              <a:rPr lang="ja-JP" altLang="en-US" sz="1800" dirty="0">
                <a:latin typeface="+mj-ea"/>
                <a:ea typeface="+mj-ea"/>
              </a:rPr>
              <a:t>を利用する場合，同時</a:t>
            </a:r>
            <a:r>
              <a:rPr lang="ja-JP" altLang="en-US" sz="1800" dirty="0" smtClean="0">
                <a:latin typeface="+mj-ea"/>
                <a:ea typeface="+mj-ea"/>
              </a:rPr>
              <a:t>に医療</a:t>
            </a:r>
            <a:r>
              <a:rPr lang="ja-JP" altLang="en-US" sz="1800" dirty="0">
                <a:latin typeface="+mj-ea"/>
                <a:ea typeface="+mj-ea"/>
              </a:rPr>
              <a:t>施設でのリハビリテーションは</a:t>
            </a:r>
            <a:r>
              <a:rPr lang="ja-JP" altLang="en-US" sz="1800" dirty="0" smtClean="0">
                <a:latin typeface="+mj-ea"/>
                <a:ea typeface="+mj-ea"/>
              </a:rPr>
              <a:t>受けられません。これからは、介護施設でのリハビリのレベルを向上させ、要介護者、要支援者に対し、リハビリを行うことによって生活レベルの維持、向上できる技術を備えなければならない時代になりました。医療機関も、現在のレベルに満足することなく、急性期および回復期の虚弱高齢者の運動器機能向上に寄与する運動器リハビリレベルを進化させ、その情報を介護施設に伝えていかなければなりませんまた、</a:t>
            </a:r>
            <a:r>
              <a:rPr lang="ja-JP" altLang="en-US" sz="1800" u="sng" dirty="0" smtClean="0">
                <a:latin typeface="+mj-ea"/>
                <a:ea typeface="+mj-ea"/>
              </a:rPr>
              <a:t>一旦維持期に入った方のレベルが急に著しく低下した場合は、一旦医療機関に原因を調べてもらい、リハプランを見直すことが大事です。</a:t>
            </a:r>
            <a:endParaRPr lang="ja-JP" altLang="en-US" sz="1800" u="sng"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E0289FA5-8CB8-B14E-8DDE-6AA97E82E01E}" type="slidenum">
              <a:rPr lang="ja-JP" altLang="en-US" smtClean="0"/>
              <a:pPr>
                <a:defRPr/>
              </a:pPr>
              <a:t>32</a:t>
            </a:fld>
            <a:endParaRPr lang="ja-JP" altLang="en-US" dirty="0"/>
          </a:p>
        </p:txBody>
      </p:sp>
    </p:spTree>
    <p:extLst>
      <p:ext uri="{BB962C8B-B14F-4D97-AF65-F5344CB8AC3E}">
        <p14:creationId xmlns:p14="http://schemas.microsoft.com/office/powerpoint/2010/main" val="338450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a:xfrm>
            <a:off x="685800" y="4724205"/>
            <a:ext cx="5695528" cy="4475559"/>
          </a:xfrm>
        </p:spPr>
        <p:txBody>
          <a:bodyPr/>
          <a:lstStyle/>
          <a:p>
            <a:r>
              <a:rPr kumimoji="1" lang="ja-JP" altLang="en-US" sz="2000" dirty="0" smtClean="0">
                <a:latin typeface="+mj-ea"/>
                <a:ea typeface="+mj-ea"/>
              </a:rPr>
              <a:t>高齢化が進む一方、少子化も急速に進んでいます。</a:t>
            </a:r>
            <a:endParaRPr kumimoji="1" lang="en-US" altLang="ja-JP" sz="2000" dirty="0" smtClean="0">
              <a:latin typeface="+mj-ea"/>
              <a:ea typeface="+mj-ea"/>
            </a:endParaRPr>
          </a:p>
          <a:p>
            <a:r>
              <a:rPr kumimoji="1" lang="ja-JP" altLang="en-US" sz="2000" dirty="0" smtClean="0">
                <a:latin typeface="+mj-ea"/>
                <a:ea typeface="+mj-ea"/>
              </a:rPr>
              <a:t>老人１人を支える</a:t>
            </a:r>
            <a:r>
              <a:rPr kumimoji="1" lang="en-US" altLang="ja-JP" sz="2000" dirty="0" smtClean="0">
                <a:latin typeface="+mj-ea"/>
                <a:ea typeface="+mj-ea"/>
              </a:rPr>
              <a:t>15</a:t>
            </a:r>
            <a:r>
              <a:rPr kumimoji="1" lang="ja-JP" altLang="en-US" sz="2000" dirty="0" smtClean="0">
                <a:latin typeface="+mj-ea"/>
                <a:ea typeface="+mj-ea"/>
              </a:rPr>
              <a:t>～</a:t>
            </a:r>
            <a:r>
              <a:rPr kumimoji="1" lang="en-US" altLang="ja-JP" sz="2000" dirty="0" smtClean="0">
                <a:latin typeface="+mj-ea"/>
                <a:ea typeface="+mj-ea"/>
              </a:rPr>
              <a:t>64</a:t>
            </a:r>
            <a:r>
              <a:rPr kumimoji="1" lang="ja-JP" altLang="en-US" sz="2000" dirty="0" smtClean="0">
                <a:latin typeface="+mj-ea"/>
                <a:ea typeface="+mj-ea"/>
              </a:rPr>
              <a:t>歳までの生産年齢人口は</a:t>
            </a:r>
            <a:endParaRPr kumimoji="1" lang="en-US" altLang="ja-JP" sz="2000" dirty="0" smtClean="0">
              <a:latin typeface="+mj-ea"/>
              <a:ea typeface="+mj-ea"/>
            </a:endParaRPr>
          </a:p>
          <a:p>
            <a:r>
              <a:rPr lang="ja-JP" altLang="en-US" sz="2000" dirty="0" smtClean="0">
                <a:latin typeface="+mj-ea"/>
                <a:ea typeface="+mj-ea"/>
              </a:rPr>
              <a:t>年々減り続けます。</a:t>
            </a:r>
            <a:endParaRPr kumimoji="1" lang="en-US" altLang="ja-JP" sz="2000" dirty="0" smtClean="0">
              <a:latin typeface="+mj-ea"/>
              <a:ea typeface="+mj-ea"/>
            </a:endParaRPr>
          </a:p>
          <a:p>
            <a:r>
              <a:rPr kumimoji="1" lang="ja-JP" altLang="en-US" sz="2000" dirty="0" smtClean="0">
                <a:latin typeface="+mj-ea"/>
                <a:ea typeface="+mj-ea"/>
              </a:rPr>
              <a:t>３０年前</a:t>
            </a:r>
            <a:r>
              <a:rPr lang="ja-JP" altLang="en-US" sz="2000" dirty="0" smtClean="0">
                <a:latin typeface="+mj-ea"/>
                <a:ea typeface="+mj-ea"/>
              </a:rPr>
              <a:t>、１：</a:t>
            </a:r>
            <a:r>
              <a:rPr kumimoji="1" lang="en-US" altLang="ja-JP" sz="2000" dirty="0" smtClean="0">
                <a:latin typeface="+mj-ea"/>
                <a:ea typeface="+mj-ea"/>
              </a:rPr>
              <a:t>7.4</a:t>
            </a:r>
            <a:r>
              <a:rPr kumimoji="1" lang="ja-JP" altLang="en-US" sz="2000" dirty="0" smtClean="0">
                <a:latin typeface="+mj-ea"/>
                <a:ea typeface="+mj-ea"/>
              </a:rPr>
              <a:t>人の胴上げ型から</a:t>
            </a:r>
            <a:endParaRPr kumimoji="1" lang="en-US" altLang="ja-JP" sz="2000" dirty="0" smtClean="0">
              <a:latin typeface="+mj-ea"/>
              <a:ea typeface="+mj-ea"/>
            </a:endParaRPr>
          </a:p>
          <a:p>
            <a:r>
              <a:rPr kumimoji="1" lang="ja-JP" altLang="en-US" sz="2000" dirty="0" smtClean="0">
                <a:latin typeface="+mj-ea"/>
                <a:ea typeface="+mj-ea"/>
              </a:rPr>
              <a:t>現在</a:t>
            </a:r>
            <a:r>
              <a:rPr lang="ja-JP" altLang="en-US" sz="2000" dirty="0">
                <a:latin typeface="+mj-ea"/>
                <a:ea typeface="+mj-ea"/>
              </a:rPr>
              <a:t>、</a:t>
            </a:r>
            <a:r>
              <a:rPr kumimoji="1" lang="ja-JP" altLang="en-US" sz="2000" dirty="0" smtClean="0">
                <a:latin typeface="+mj-ea"/>
                <a:ea typeface="+mj-ea"/>
              </a:rPr>
              <a:t>約３名の騎馬戦型、</a:t>
            </a:r>
            <a:endParaRPr kumimoji="1" lang="en-US" altLang="ja-JP" sz="2000" dirty="0" smtClean="0">
              <a:latin typeface="+mj-ea"/>
              <a:ea typeface="+mj-ea"/>
            </a:endParaRPr>
          </a:p>
          <a:p>
            <a:r>
              <a:rPr kumimoji="1" lang="en-US" altLang="ja-JP" sz="2000" dirty="0" smtClean="0">
                <a:latin typeface="+mj-ea"/>
                <a:ea typeface="+mj-ea"/>
              </a:rPr>
              <a:t>25</a:t>
            </a:r>
            <a:r>
              <a:rPr kumimoji="1" lang="ja-JP" altLang="en-US" sz="2000" dirty="0" smtClean="0">
                <a:latin typeface="+mj-ea"/>
                <a:ea typeface="+mj-ea"/>
              </a:rPr>
              <a:t>年後、１：１．７人</a:t>
            </a:r>
            <a:r>
              <a:rPr lang="ja-JP" altLang="en-US" sz="2000" dirty="0">
                <a:latin typeface="+mj-ea"/>
                <a:ea typeface="+mj-ea"/>
              </a:rPr>
              <a:t>の</a:t>
            </a:r>
            <a:r>
              <a:rPr kumimoji="1" lang="ja-JP" altLang="en-US" sz="2000" dirty="0" smtClean="0">
                <a:latin typeface="+mj-ea"/>
                <a:ea typeface="+mj-ea"/>
              </a:rPr>
              <a:t>担架型、</a:t>
            </a:r>
            <a:endParaRPr kumimoji="1" lang="en-US" altLang="ja-JP" sz="2000" dirty="0" smtClean="0">
              <a:latin typeface="+mj-ea"/>
              <a:ea typeface="+mj-ea"/>
            </a:endParaRPr>
          </a:p>
          <a:p>
            <a:r>
              <a:rPr kumimoji="1" lang="ja-JP" altLang="en-US" sz="2000" dirty="0" smtClean="0">
                <a:latin typeface="+mj-ea"/>
                <a:ea typeface="+mj-ea"/>
              </a:rPr>
              <a:t>４０年後の１：１．３人の肩車型になっていきます。</a:t>
            </a:r>
            <a:endParaRPr kumimoji="1" lang="en-US" altLang="ja-JP" sz="2000" dirty="0" smtClean="0">
              <a:latin typeface="+mj-ea"/>
              <a:ea typeface="+mj-ea"/>
            </a:endParaRPr>
          </a:p>
          <a:p>
            <a:r>
              <a:rPr kumimoji="1" lang="ja-JP" altLang="en-US" sz="2000" dirty="0" smtClean="0">
                <a:latin typeface="+mj-ea"/>
                <a:ea typeface="+mj-ea"/>
              </a:rPr>
              <a:t>この事は，</a:t>
            </a:r>
            <a:endParaRPr kumimoji="1" lang="en-US" altLang="ja-JP" sz="2000" dirty="0" smtClean="0">
              <a:latin typeface="+mj-ea"/>
              <a:ea typeface="+mj-ea"/>
            </a:endParaRPr>
          </a:p>
          <a:p>
            <a:r>
              <a:rPr kumimoji="1" lang="ja-JP" altLang="en-US" sz="2000" dirty="0" smtClean="0">
                <a:latin typeface="+mj-ea"/>
                <a:ea typeface="+mj-ea"/>
              </a:rPr>
              <a:t>老々介護や多重介護の増加に拍車がかかります。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3</a:t>
            </a:fld>
            <a:endParaRPr kumimoji="1" lang="ja-JP" altLang="en-US"/>
          </a:p>
        </p:txBody>
      </p:sp>
    </p:spTree>
    <p:extLst>
      <p:ext uri="{BB962C8B-B14F-4D97-AF65-F5344CB8AC3E}">
        <p14:creationId xmlns:p14="http://schemas.microsoft.com/office/powerpoint/2010/main" val="3770613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xfrm>
            <a:off x="9429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　</a:t>
            </a:r>
            <a:r>
              <a:rPr lang="ja-JP" altLang="en-US" sz="2000" dirty="0">
                <a:latin typeface="+mj-ea"/>
                <a:ea typeface="+mj-ea"/>
              </a:rPr>
              <a:t>わが国の医療（診療報酬点数表）における「リハビリテーション」とは</a:t>
            </a:r>
            <a:r>
              <a:rPr lang="ja-JP" altLang="en-US" sz="2000" dirty="0" smtClean="0">
                <a:latin typeface="+mj-ea"/>
                <a:ea typeface="+mj-ea"/>
              </a:rPr>
              <a:t>，基本的</a:t>
            </a:r>
            <a:r>
              <a:rPr lang="ja-JP" altLang="en-US" sz="2000" dirty="0">
                <a:latin typeface="+mj-ea"/>
                <a:ea typeface="+mj-ea"/>
              </a:rPr>
              <a:t>動作能力の回復を目指す理学療法</a:t>
            </a:r>
            <a:r>
              <a:rPr lang="ja-JP" altLang="en-US" sz="2000" dirty="0" smtClean="0">
                <a:latin typeface="+mj-ea"/>
                <a:ea typeface="+mj-ea"/>
              </a:rPr>
              <a:t>，応用</a:t>
            </a:r>
            <a:r>
              <a:rPr lang="ja-JP" altLang="en-US" sz="2000" dirty="0">
                <a:latin typeface="+mj-ea"/>
                <a:ea typeface="+mj-ea"/>
              </a:rPr>
              <a:t>動作能力，社会的適応能力の回復等を目指す作業療法</a:t>
            </a:r>
            <a:r>
              <a:rPr lang="ja-JP" altLang="en-US" sz="2000" dirty="0" smtClean="0">
                <a:latin typeface="+mj-ea"/>
                <a:ea typeface="+mj-ea"/>
              </a:rPr>
              <a:t>，言語</a:t>
            </a:r>
            <a:r>
              <a:rPr lang="ja-JP" altLang="en-US" sz="2000" dirty="0">
                <a:latin typeface="+mj-ea"/>
                <a:ea typeface="+mj-ea"/>
              </a:rPr>
              <a:t>聴覚能力の回復等を目指す言語聴覚療法等</a:t>
            </a:r>
            <a:r>
              <a:rPr lang="ja-JP" altLang="en-US" sz="2000" dirty="0" smtClean="0">
                <a:latin typeface="+mj-ea"/>
                <a:ea typeface="+mj-ea"/>
              </a:rPr>
              <a:t>を意味します。</a:t>
            </a:r>
            <a:endParaRPr lang="en-US" altLang="ja-JP" sz="2000" dirty="0">
              <a:latin typeface="+mj-ea"/>
              <a:ea typeface="+mj-ea"/>
            </a:endParaRPr>
          </a:p>
          <a:p>
            <a:r>
              <a:rPr lang="ja-JP" altLang="en-US" sz="2000" dirty="0">
                <a:latin typeface="+mj-ea"/>
                <a:ea typeface="+mj-ea"/>
              </a:rPr>
              <a:t>　</a:t>
            </a:r>
            <a:r>
              <a:rPr lang="ja-JP" altLang="en-US" sz="2000" dirty="0" smtClean="0">
                <a:latin typeface="+mj-ea"/>
                <a:ea typeface="+mj-ea"/>
              </a:rPr>
              <a:t>介護</a:t>
            </a:r>
            <a:r>
              <a:rPr lang="ja-JP" altLang="en-US" sz="2000" dirty="0">
                <a:latin typeface="+mj-ea"/>
                <a:ea typeface="+mj-ea"/>
              </a:rPr>
              <a:t>保険における「リハビリテーション」は一定の基準を満たす施設において医師の指示のもとに</a:t>
            </a:r>
            <a:r>
              <a:rPr lang="en-US" altLang="ja-JP" sz="2000" dirty="0">
                <a:latin typeface="+mj-ea"/>
                <a:ea typeface="+mj-ea"/>
              </a:rPr>
              <a:t>PT</a:t>
            </a:r>
            <a:r>
              <a:rPr lang="ja-JP" altLang="en-US" sz="2000" dirty="0">
                <a:latin typeface="+mj-ea"/>
                <a:ea typeface="+mj-ea"/>
              </a:rPr>
              <a:t>・</a:t>
            </a:r>
            <a:r>
              <a:rPr lang="en-US" altLang="ja-JP" sz="2000" dirty="0">
                <a:latin typeface="+mj-ea"/>
                <a:ea typeface="+mj-ea"/>
              </a:rPr>
              <a:t>OT</a:t>
            </a:r>
            <a:r>
              <a:rPr lang="ja-JP" altLang="en-US" sz="2000" dirty="0">
                <a:latin typeface="+mj-ea"/>
                <a:ea typeface="+mj-ea"/>
              </a:rPr>
              <a:t>・</a:t>
            </a:r>
            <a:r>
              <a:rPr lang="en-US" altLang="ja-JP" sz="2000" dirty="0">
                <a:latin typeface="+mj-ea"/>
                <a:ea typeface="+mj-ea"/>
              </a:rPr>
              <a:t>ST </a:t>
            </a:r>
            <a:r>
              <a:rPr lang="ja-JP" altLang="en-US" sz="2000" dirty="0">
                <a:latin typeface="+mj-ea"/>
                <a:ea typeface="+mj-ea"/>
              </a:rPr>
              <a:t>が実施</a:t>
            </a:r>
            <a:r>
              <a:rPr lang="ja-JP" altLang="en-US" sz="2000" dirty="0" smtClean="0">
                <a:latin typeface="+mj-ea"/>
                <a:ea typeface="+mj-ea"/>
              </a:rPr>
              <a:t>する理学</a:t>
            </a:r>
            <a:r>
              <a:rPr lang="ja-JP" altLang="en-US" sz="2000" dirty="0">
                <a:latin typeface="+mj-ea"/>
                <a:ea typeface="+mj-ea"/>
              </a:rPr>
              <a:t>療法，作業療法，言語聴覚療法</a:t>
            </a:r>
            <a:r>
              <a:rPr lang="ja-JP" altLang="en-US" sz="2000" dirty="0" smtClean="0">
                <a:latin typeface="+mj-ea"/>
                <a:ea typeface="+mj-ea"/>
              </a:rPr>
              <a:t>です．</a:t>
            </a:r>
            <a:endParaRPr lang="en-US" altLang="ja-JP" sz="2000" dirty="0" smtClean="0">
              <a:latin typeface="+mj-ea"/>
              <a:ea typeface="+mj-ea"/>
            </a:endParaRPr>
          </a:p>
          <a:p>
            <a:r>
              <a:rPr lang="ja-JP" altLang="en-US" sz="2000" dirty="0" smtClean="0">
                <a:latin typeface="+mj-ea"/>
                <a:ea typeface="+mj-ea"/>
              </a:rPr>
              <a:t>　介護</a:t>
            </a:r>
            <a:r>
              <a:rPr lang="ja-JP" altLang="en-US" sz="2000" dirty="0">
                <a:latin typeface="+mj-ea"/>
                <a:ea typeface="+mj-ea"/>
              </a:rPr>
              <a:t>保険における運動器リハビリテーションは通常医師の常勤するデイケア施設（通所リハビリテーション）で</a:t>
            </a:r>
            <a:r>
              <a:rPr lang="ja-JP" altLang="en-US" sz="2000" dirty="0" smtClean="0">
                <a:latin typeface="+mj-ea"/>
                <a:ea typeface="+mj-ea"/>
              </a:rPr>
              <a:t>行われます．ゆえに厳密</a:t>
            </a:r>
            <a:r>
              <a:rPr lang="ja-JP" altLang="en-US" sz="2000" dirty="0">
                <a:latin typeface="+mj-ea"/>
                <a:ea typeface="+mj-ea"/>
              </a:rPr>
              <a:t>には，</a:t>
            </a:r>
            <a:r>
              <a:rPr lang="ja-JP" altLang="en-US" sz="2000" u="sng" dirty="0">
                <a:latin typeface="+mj-ea"/>
                <a:ea typeface="+mj-ea"/>
              </a:rPr>
              <a:t>医師のいないデイサービス施設（通所介護）での機能訓練などには“リハビリテーション”という言葉を</a:t>
            </a:r>
            <a:r>
              <a:rPr lang="ja-JP" altLang="en-US" sz="2000" u="sng" dirty="0" smtClean="0">
                <a:latin typeface="+mj-ea"/>
                <a:ea typeface="+mj-ea"/>
              </a:rPr>
              <a:t>使用する</a:t>
            </a:r>
            <a:r>
              <a:rPr lang="ja-JP" altLang="en-US" sz="2000" u="sng" dirty="0">
                <a:latin typeface="+mj-ea"/>
                <a:ea typeface="+mj-ea"/>
              </a:rPr>
              <a:t>ことは</a:t>
            </a:r>
            <a:r>
              <a:rPr lang="ja-JP" altLang="en-US" sz="2000" u="sng" dirty="0" smtClean="0">
                <a:latin typeface="+mj-ea"/>
                <a:ea typeface="+mj-ea"/>
              </a:rPr>
              <a:t>できない</a:t>
            </a:r>
            <a:r>
              <a:rPr lang="ja-JP" altLang="en-US" sz="2000" dirty="0" smtClean="0">
                <a:latin typeface="+mj-ea"/>
                <a:ea typeface="+mj-ea"/>
              </a:rPr>
              <a:t>のです。</a:t>
            </a:r>
            <a:endParaRPr lang="ja-JP" altLang="en-US" sz="200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622720DD-602F-7242-8E3B-4DE7E6E23A23}" type="slidenum">
              <a:rPr lang="ja-JP" altLang="en-US" smtClean="0"/>
              <a:pPr>
                <a:defRPr/>
              </a:pPr>
              <a:t>33</a:t>
            </a:fld>
            <a:endParaRPr lang="ja-JP" altLang="en-US"/>
          </a:p>
        </p:txBody>
      </p:sp>
    </p:spTree>
    <p:extLst>
      <p:ext uri="{BB962C8B-B14F-4D97-AF65-F5344CB8AC3E}">
        <p14:creationId xmlns:p14="http://schemas.microsoft.com/office/powerpoint/2010/main" val="3886907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lang="ja-JP" altLang="en-US" sz="2000" dirty="0">
                <a:latin typeface="+mn-ea"/>
              </a:rPr>
              <a:t>介護保険優先の原則があります。</a:t>
            </a:r>
            <a:endParaRPr lang="en-US" altLang="ja-JP" sz="2000" dirty="0">
              <a:latin typeface="+mn-ea"/>
            </a:endParaRPr>
          </a:p>
          <a:p>
            <a:pPr>
              <a:lnSpc>
                <a:spcPct val="130000"/>
              </a:lnSpc>
              <a:buFont typeface="Wingdings" charset="2"/>
              <a:buChar char="u"/>
              <a:defRPr/>
            </a:pPr>
            <a:r>
              <a:rPr lang="ja-JP" altLang="en-US" sz="2000" dirty="0">
                <a:latin typeface="+mn-ea"/>
                <a:cs typeface="ＭＳ Ｐゴシック" charset="0"/>
              </a:rPr>
              <a:t>デイケアと医療のリハビリテーションは同時に受けられない</a:t>
            </a:r>
            <a:endParaRPr lang="en-US" altLang="ja-JP" sz="2000" dirty="0">
              <a:latin typeface="+mn-ea"/>
              <a:cs typeface="ＭＳ Ｐゴシック" charset="0"/>
            </a:endParaRPr>
          </a:p>
          <a:p>
            <a:pPr>
              <a:lnSpc>
                <a:spcPct val="130000"/>
              </a:lnSpc>
              <a:buFont typeface="Wingdings" charset="2"/>
              <a:buChar char="u"/>
              <a:defRPr/>
            </a:pPr>
            <a:r>
              <a:rPr lang="ja-JP" altLang="en-US" sz="2000" dirty="0">
                <a:latin typeface="+mn-ea"/>
                <a:cs typeface="ＭＳ Ｐゴシック" charset="0"/>
              </a:rPr>
              <a:t>デイケアとデイサービスの違いを理解していない利用者も少なくない</a:t>
            </a:r>
            <a:endParaRPr lang="en-US" altLang="ja-JP" sz="2000" dirty="0">
              <a:latin typeface="+mn-ea"/>
              <a:cs typeface="ＭＳ Ｐゴシック" charset="0"/>
            </a:endParaRPr>
          </a:p>
          <a:p>
            <a:pPr>
              <a:lnSpc>
                <a:spcPct val="130000"/>
              </a:lnSpc>
              <a:buFont typeface="Wingdings" charset="2"/>
              <a:buChar char="u"/>
              <a:defRPr/>
            </a:pPr>
            <a:r>
              <a:rPr lang="ja-JP" altLang="en-US" sz="2000" dirty="0">
                <a:latin typeface="+mn-ea"/>
                <a:cs typeface="ＭＳ Ｐゴシック" charset="0"/>
              </a:rPr>
              <a:t>ケアマネ等</a:t>
            </a:r>
            <a:r>
              <a:rPr lang="en-US" altLang="ja-JP" sz="2000" dirty="0">
                <a:latin typeface="+mn-ea"/>
                <a:cs typeface="ＭＳ Ｐゴシック" charset="0"/>
              </a:rPr>
              <a:t>→</a:t>
            </a:r>
            <a:r>
              <a:rPr lang="ja-JP" altLang="en-US" sz="2000" dirty="0">
                <a:latin typeface="+mn-ea"/>
                <a:cs typeface="ＭＳ Ｐゴシック" charset="0"/>
              </a:rPr>
              <a:t>利用者に理解してもらう</a:t>
            </a:r>
          </a:p>
          <a:p>
            <a:pPr>
              <a:defRPr/>
            </a:pPr>
            <a:r>
              <a:rPr lang="ja-JP" altLang="en-US" sz="2000" dirty="0">
                <a:latin typeface="+mn-ea"/>
              </a:rPr>
              <a:t>要介護・要支援者が、介護保険のリハビリテーション（通所リハ、訪問リハ）を受けている場合は</a:t>
            </a:r>
            <a:endParaRPr lang="en-US" altLang="ja-JP" sz="2000" dirty="0">
              <a:latin typeface="+mn-ea"/>
            </a:endParaRPr>
          </a:p>
          <a:p>
            <a:pPr>
              <a:defRPr/>
            </a:pPr>
            <a:r>
              <a:rPr lang="ja-JP" altLang="en-US" sz="2000" dirty="0">
                <a:latin typeface="+mn-ea"/>
              </a:rPr>
              <a:t>医療機関の疾患別リハビリテーションを受けることはできない（手術、急性増悪等を除く）のです。</a:t>
            </a:r>
            <a:endParaRPr lang="en-US" altLang="ja-JP" sz="2000" dirty="0">
              <a:latin typeface="+mn-ea"/>
            </a:endParaRPr>
          </a:p>
          <a:p>
            <a:endParaRPr kumimoji="1" lang="ja-JP" altLang="en-US" sz="2000" dirty="0"/>
          </a:p>
        </p:txBody>
      </p:sp>
      <p:sp>
        <p:nvSpPr>
          <p:cNvPr id="4" name="スライド番号プレースホルダー 3"/>
          <p:cNvSpPr>
            <a:spLocks noGrp="1"/>
          </p:cNvSpPr>
          <p:nvPr>
            <p:ph type="sldNum" sz="quarter" idx="10"/>
          </p:nvPr>
        </p:nvSpPr>
        <p:spPr/>
        <p:txBody>
          <a:bodyPr/>
          <a:lstStyle/>
          <a:p>
            <a:pPr>
              <a:defRPr/>
            </a:pPr>
            <a:fld id="{4572ACAA-F099-024A-87DD-2C823E32C858}" type="slidenum">
              <a:rPr lang="ja-JP" altLang="en-US" smtClean="0"/>
              <a:pPr>
                <a:defRPr/>
              </a:pPr>
              <a:t>34</a:t>
            </a:fld>
            <a:endParaRPr lang="ja-JP" altLang="en-US"/>
          </a:p>
        </p:txBody>
      </p:sp>
    </p:spTree>
    <p:extLst>
      <p:ext uri="{BB962C8B-B14F-4D97-AF65-F5344CB8AC3E}">
        <p14:creationId xmlns:p14="http://schemas.microsoft.com/office/powerpoint/2010/main" val="1851018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スライド イメージ プレースホルダー 1"/>
          <p:cNvSpPr>
            <a:spLocks noGrp="1" noRot="1" noChangeAspect="1"/>
          </p:cNvSpPr>
          <p:nvPr>
            <p:ph type="sldImg"/>
          </p:nvPr>
        </p:nvSpPr>
        <p:spPr bwMode="auto">
          <a:xfrm>
            <a:off x="9429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2000" dirty="0" smtClean="0">
                <a:solidFill>
                  <a:srgbClr val="800000"/>
                </a:solidFill>
                <a:latin typeface="+mj-ea"/>
                <a:ea typeface="+mj-ea"/>
              </a:rPr>
              <a:t>本当に、きちんとしたリハビリを行えば、要支援、要介護の方々の運動機能は改善するのでしょうか。</a:t>
            </a:r>
            <a:endParaRPr lang="en-US" altLang="ja-JP" sz="2000" dirty="0" smtClean="0">
              <a:solidFill>
                <a:srgbClr val="800000"/>
              </a:solidFill>
              <a:latin typeface="+mj-ea"/>
              <a:ea typeface="+mj-ea"/>
            </a:endParaRPr>
          </a:p>
          <a:p>
            <a:r>
              <a:rPr lang="ja-JP" altLang="en-US" sz="2000" dirty="0" smtClean="0">
                <a:solidFill>
                  <a:srgbClr val="800000"/>
                </a:solidFill>
                <a:latin typeface="+mj-ea"/>
                <a:ea typeface="+mj-ea"/>
              </a:rPr>
              <a:t>要支援</a:t>
            </a:r>
            <a:r>
              <a:rPr lang="en-US" altLang="ja-JP" sz="2000" dirty="0" smtClean="0">
                <a:solidFill>
                  <a:srgbClr val="800000"/>
                </a:solidFill>
                <a:latin typeface="+mj-ea"/>
                <a:ea typeface="+mj-ea"/>
              </a:rPr>
              <a:t>1</a:t>
            </a:r>
            <a:r>
              <a:rPr lang="ja-JP" altLang="en-US" sz="2000" dirty="0" smtClean="0">
                <a:solidFill>
                  <a:srgbClr val="800000"/>
                </a:solidFill>
                <a:latin typeface="+mj-ea"/>
                <a:ea typeface="+mj-ea"/>
              </a:rPr>
              <a:t>の方に対するリハビリテーション開始から</a:t>
            </a:r>
            <a:r>
              <a:rPr lang="en-US" altLang="ja-JP" sz="2000" dirty="0" smtClean="0">
                <a:solidFill>
                  <a:srgbClr val="800000"/>
                </a:solidFill>
                <a:latin typeface="+mj-ea"/>
                <a:ea typeface="+mj-ea"/>
              </a:rPr>
              <a:t>1</a:t>
            </a:r>
            <a:r>
              <a:rPr lang="ja-JP" altLang="en-US" sz="2000" dirty="0" smtClean="0">
                <a:solidFill>
                  <a:srgbClr val="800000"/>
                </a:solidFill>
                <a:latin typeface="+mj-ea"/>
                <a:ea typeface="+mj-ea"/>
              </a:rPr>
              <a:t>年後および</a:t>
            </a:r>
            <a:r>
              <a:rPr lang="en-US" altLang="ja-JP" sz="2000" dirty="0" smtClean="0">
                <a:solidFill>
                  <a:srgbClr val="800000"/>
                </a:solidFill>
                <a:latin typeface="+mj-ea"/>
                <a:ea typeface="+mj-ea"/>
              </a:rPr>
              <a:t>3</a:t>
            </a:r>
            <a:r>
              <a:rPr lang="ja-JP" altLang="en-US" sz="2000" dirty="0" smtClean="0">
                <a:solidFill>
                  <a:srgbClr val="800000"/>
                </a:solidFill>
                <a:latin typeface="+mj-ea"/>
                <a:ea typeface="+mj-ea"/>
              </a:rPr>
              <a:t>年後の介護度の推移です。</a:t>
            </a:r>
            <a:endParaRPr lang="en-US" altLang="ja-JP" sz="2000" dirty="0" smtClean="0">
              <a:latin typeface="+mj-ea"/>
              <a:ea typeface="+mj-ea"/>
            </a:endParaRPr>
          </a:p>
          <a:p>
            <a:endParaRPr lang="en-US" altLang="ja-JP" sz="2000" dirty="0" smtClean="0">
              <a:latin typeface="+mj-ea"/>
              <a:ea typeface="+mj-ea"/>
            </a:endParaRPr>
          </a:p>
          <a:p>
            <a:r>
              <a:rPr lang="ja-JP" altLang="en-US" sz="2000" dirty="0" smtClean="0">
                <a:latin typeface="+mj-ea"/>
                <a:ea typeface="+mj-ea"/>
              </a:rPr>
              <a:t>要支援者</a:t>
            </a:r>
            <a:r>
              <a:rPr lang="en-US" altLang="ja-JP" sz="2000" dirty="0" smtClean="0">
                <a:latin typeface="+mj-ea"/>
                <a:ea typeface="+mj-ea"/>
              </a:rPr>
              <a:t>85</a:t>
            </a:r>
            <a:r>
              <a:rPr lang="ja-JP" altLang="en-US" sz="2000" dirty="0" smtClean="0">
                <a:latin typeface="+mj-ea"/>
                <a:ea typeface="+mj-ea"/>
              </a:rPr>
              <a:t>名中改善維持が</a:t>
            </a:r>
            <a:r>
              <a:rPr lang="en-US" altLang="ja-JP" sz="2000" dirty="0" smtClean="0">
                <a:latin typeface="+mj-ea"/>
                <a:ea typeface="+mj-ea"/>
              </a:rPr>
              <a:t>1</a:t>
            </a:r>
            <a:r>
              <a:rPr lang="ja-JP" altLang="en-US" sz="2000" dirty="0" smtClean="0">
                <a:latin typeface="+mj-ea"/>
                <a:ea typeface="+mj-ea"/>
              </a:rPr>
              <a:t>年後</a:t>
            </a:r>
            <a:r>
              <a:rPr lang="en-US" altLang="ja-JP" sz="2000" dirty="0" smtClean="0">
                <a:latin typeface="+mj-ea"/>
                <a:ea typeface="+mj-ea"/>
              </a:rPr>
              <a:t>76.5</a:t>
            </a:r>
            <a:r>
              <a:rPr lang="ja-JP" altLang="en-US" sz="2000" dirty="0" smtClean="0">
                <a:latin typeface="+mj-ea"/>
                <a:ea typeface="+mj-ea"/>
              </a:rPr>
              <a:t>　</a:t>
            </a:r>
            <a:r>
              <a:rPr lang="en-US" altLang="ja-JP" sz="2000" dirty="0" smtClean="0">
                <a:latin typeface="+mj-ea"/>
                <a:ea typeface="+mj-ea"/>
              </a:rPr>
              <a:t>3</a:t>
            </a:r>
            <a:r>
              <a:rPr lang="ja-JP" altLang="en-US" sz="2000" dirty="0" smtClean="0">
                <a:latin typeface="+mj-ea"/>
                <a:ea typeface="+mj-ea"/>
              </a:rPr>
              <a:t>年後</a:t>
            </a:r>
            <a:r>
              <a:rPr lang="en-US" altLang="ja-JP" sz="2000" dirty="0" smtClean="0">
                <a:latin typeface="+mj-ea"/>
                <a:ea typeface="+mj-ea"/>
              </a:rPr>
              <a:t>77.6</a:t>
            </a:r>
            <a:r>
              <a:rPr lang="ja-JP" altLang="en-US" sz="2000" dirty="0" smtClean="0">
                <a:latin typeface="+mj-ea"/>
                <a:ea typeface="+mj-ea"/>
              </a:rPr>
              <a:t>％で、悪化が</a:t>
            </a:r>
            <a:r>
              <a:rPr lang="en-US" altLang="ja-JP" sz="2000" dirty="0" smtClean="0">
                <a:latin typeface="+mj-ea"/>
                <a:ea typeface="+mj-ea"/>
              </a:rPr>
              <a:t>1</a:t>
            </a:r>
            <a:r>
              <a:rPr lang="ja-JP" altLang="en-US" sz="2000" dirty="0" smtClean="0">
                <a:latin typeface="+mj-ea"/>
                <a:ea typeface="+mj-ea"/>
              </a:rPr>
              <a:t>年後</a:t>
            </a:r>
            <a:r>
              <a:rPr lang="en-US" altLang="ja-JP" sz="2000" dirty="0" smtClean="0">
                <a:latin typeface="+mj-ea"/>
                <a:ea typeface="+mj-ea"/>
              </a:rPr>
              <a:t>24.7</a:t>
            </a:r>
            <a:r>
              <a:rPr lang="ja-JP" altLang="en-US" sz="2000" dirty="0" smtClean="0">
                <a:latin typeface="+mj-ea"/>
                <a:ea typeface="+mj-ea"/>
              </a:rPr>
              <a:t>、</a:t>
            </a:r>
            <a:r>
              <a:rPr lang="en-US" altLang="ja-JP" sz="2000" dirty="0" smtClean="0">
                <a:latin typeface="+mj-ea"/>
                <a:ea typeface="+mj-ea"/>
              </a:rPr>
              <a:t>3</a:t>
            </a:r>
            <a:r>
              <a:rPr lang="ja-JP" altLang="en-US" sz="2000" dirty="0" smtClean="0">
                <a:latin typeface="+mj-ea"/>
                <a:ea typeface="+mj-ea"/>
              </a:rPr>
              <a:t>年後</a:t>
            </a:r>
            <a:r>
              <a:rPr lang="en-US" altLang="ja-JP" sz="2000" dirty="0" smtClean="0">
                <a:latin typeface="+mj-ea"/>
                <a:ea typeface="+mj-ea"/>
              </a:rPr>
              <a:t>22.4</a:t>
            </a:r>
            <a:r>
              <a:rPr lang="ja-JP" altLang="en-US" sz="2000" dirty="0" smtClean="0">
                <a:latin typeface="+mj-ea"/>
                <a:ea typeface="+mj-ea"/>
              </a:rPr>
              <a:t>％であった。</a:t>
            </a:r>
            <a:endParaRPr lang="en-US" altLang="ja-JP" sz="2000" dirty="0" smtClean="0">
              <a:latin typeface="+mj-ea"/>
              <a:ea typeface="+mj-ea"/>
            </a:endParaRPr>
          </a:p>
          <a:p>
            <a:r>
              <a:rPr lang="ja-JP" altLang="en-US" sz="2000" dirty="0" smtClean="0">
                <a:latin typeface="+mj-ea"/>
                <a:ea typeface="+mj-ea"/>
              </a:rPr>
              <a:t>このように、有効なリハビリテーションを継続することによって、虚弱高齢者であっても多くのケースで介護度の</a:t>
            </a:r>
            <a:endParaRPr lang="en-US" altLang="ja-JP" sz="2000" dirty="0" smtClean="0">
              <a:latin typeface="+mj-ea"/>
              <a:ea typeface="+mj-ea"/>
            </a:endParaRPr>
          </a:p>
          <a:p>
            <a:r>
              <a:rPr lang="ja-JP" altLang="en-US" sz="2000" dirty="0" smtClean="0">
                <a:latin typeface="+mj-ea"/>
                <a:ea typeface="+mj-ea"/>
              </a:rPr>
              <a:t>維持・改善が期待できます</a:t>
            </a:r>
            <a:r>
              <a:rPr lang="ja-JP" altLang="en-US" dirty="0" smtClean="0">
                <a:latin typeface="Calibri" charset="0"/>
                <a:ea typeface="ＭＳ Ｐゴシック" charset="0"/>
              </a:rPr>
              <a:t>。</a:t>
            </a:r>
            <a:endParaRPr lang="en-US" altLang="ja-JP" dirty="0" smtClean="0">
              <a:latin typeface="Calibri" charset="0"/>
              <a:ea typeface="ＭＳ Ｐゴシック" charset="0"/>
            </a:endParaRPr>
          </a:p>
        </p:txBody>
      </p:sp>
      <p:sp>
        <p:nvSpPr>
          <p:cNvPr id="4" name="スライド番号プレースホルダー 3"/>
          <p:cNvSpPr>
            <a:spLocks noGrp="1"/>
          </p:cNvSpPr>
          <p:nvPr>
            <p:ph type="sldNum" sz="quarter" idx="5"/>
          </p:nvPr>
        </p:nvSpPr>
        <p:spPr/>
        <p:txBody>
          <a:bodyPr/>
          <a:lstStyle/>
          <a:p>
            <a:pPr>
              <a:defRPr/>
            </a:pPr>
            <a:fld id="{59C6DA78-7316-1248-A30E-4B47485CADB7}" type="slidenum">
              <a:rPr lang="ja-JP" altLang="en-US" smtClean="0"/>
              <a:pPr>
                <a:defRPr/>
              </a:pPr>
              <a:t>35</a:t>
            </a:fld>
            <a:endParaRPr lang="ja-JP" altLang="en-US"/>
          </a:p>
        </p:txBody>
      </p:sp>
    </p:spTree>
    <p:extLst>
      <p:ext uri="{BB962C8B-B14F-4D97-AF65-F5344CB8AC3E}">
        <p14:creationId xmlns:p14="http://schemas.microsoft.com/office/powerpoint/2010/main" val="1271787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332656" y="4724205"/>
            <a:ext cx="6048672" cy="4475559"/>
          </a:xfrm>
        </p:spPr>
        <p:txBody>
          <a:bodyPr/>
          <a:lstStyle/>
          <a:p>
            <a:pPr defTabSz="943478">
              <a:defRPr/>
            </a:pPr>
            <a:r>
              <a:rPr lang="ja-JP" altLang="en-US" sz="2000" dirty="0">
                <a:solidFill>
                  <a:srgbClr val="002060"/>
                </a:solidFill>
                <a:latin typeface="+mj-ea"/>
                <a:ea typeface="+mj-ea"/>
              </a:rPr>
              <a:t>介護の現場におけるロコモの目的は、介護予防です。</a:t>
            </a:r>
          </a:p>
          <a:p>
            <a:pPr>
              <a:lnSpc>
                <a:spcPts val="4953"/>
              </a:lnSpc>
            </a:pPr>
            <a:r>
              <a:rPr lang="ja-JP" altLang="en-US" sz="2000" dirty="0">
                <a:latin typeface="+mj-ea"/>
                <a:ea typeface="+mj-ea"/>
              </a:rPr>
              <a:t>介護予防の最大の目的は、</a:t>
            </a:r>
            <a:r>
              <a:rPr lang="en-US" altLang="ja-JP" sz="2000" dirty="0">
                <a:latin typeface="+mj-ea"/>
                <a:ea typeface="+mj-ea"/>
              </a:rPr>
              <a:t>ADL</a:t>
            </a:r>
            <a:r>
              <a:rPr lang="ja-JP" altLang="en-US" sz="2000" dirty="0">
                <a:latin typeface="+mj-ea"/>
                <a:ea typeface="+mj-ea"/>
              </a:rPr>
              <a:t>（日常生活動作）、</a:t>
            </a:r>
            <a:r>
              <a:rPr lang="en-US" altLang="ja-JP" sz="2000" dirty="0">
                <a:latin typeface="+mj-ea"/>
                <a:ea typeface="+mj-ea"/>
              </a:rPr>
              <a:t>QOL</a:t>
            </a:r>
            <a:r>
              <a:rPr lang="ja-JP" altLang="en-US" sz="2000" dirty="0">
                <a:latin typeface="+mj-ea"/>
                <a:ea typeface="+mj-ea"/>
              </a:rPr>
              <a:t>（生活の質）を改善させて社会復帰させることです。</a:t>
            </a:r>
          </a:p>
          <a:p>
            <a:pPr>
              <a:lnSpc>
                <a:spcPts val="4230"/>
              </a:lnSpc>
            </a:pPr>
            <a:r>
              <a:rPr lang="ja-JP" altLang="en-US" sz="2000" b="1" dirty="0">
                <a:solidFill>
                  <a:srgbClr val="C00000"/>
                </a:solidFill>
                <a:latin typeface="+mj-ea"/>
                <a:ea typeface="+mj-ea"/>
              </a:rPr>
              <a:t>自立した</a:t>
            </a:r>
            <a:r>
              <a:rPr lang="en-US" altLang="ja-JP" sz="2000" b="1" dirty="0">
                <a:solidFill>
                  <a:srgbClr val="C00000"/>
                </a:solidFill>
                <a:latin typeface="+mj-ea"/>
                <a:ea typeface="+mj-ea"/>
              </a:rPr>
              <a:t>ADL</a:t>
            </a:r>
            <a:r>
              <a:rPr lang="ja-JP" altLang="en-US" sz="2000" b="1" dirty="0">
                <a:solidFill>
                  <a:srgbClr val="C00000"/>
                </a:solidFill>
                <a:latin typeface="+mj-ea"/>
                <a:ea typeface="+mj-ea"/>
              </a:rPr>
              <a:t>を獲得させるリハビリ</a:t>
            </a:r>
            <a:r>
              <a:rPr lang="ja-JP" altLang="en-US" sz="2000" dirty="0">
                <a:latin typeface="+mj-ea"/>
                <a:ea typeface="+mj-ea"/>
              </a:rPr>
              <a:t>とは、日常生活動作</a:t>
            </a:r>
            <a:r>
              <a:rPr lang="ja-JP" altLang="en-US" sz="2000" b="1" dirty="0">
                <a:solidFill>
                  <a:srgbClr val="0070C0"/>
                </a:solidFill>
                <a:latin typeface="+mj-ea"/>
                <a:ea typeface="+mj-ea"/>
              </a:rPr>
              <a:t>（起立・歩行・食事・入浴・排泄等）</a:t>
            </a:r>
            <a:r>
              <a:rPr lang="ja-JP" altLang="en-US" sz="2000" dirty="0">
                <a:latin typeface="+mj-ea"/>
                <a:ea typeface="+mj-ea"/>
              </a:rPr>
              <a:t>が</a:t>
            </a:r>
            <a:endParaRPr lang="en-US" altLang="ja-JP" sz="2000" dirty="0">
              <a:latin typeface="+mj-ea"/>
              <a:ea typeface="+mj-ea"/>
            </a:endParaRPr>
          </a:p>
          <a:p>
            <a:pPr>
              <a:lnSpc>
                <a:spcPts val="4230"/>
              </a:lnSpc>
            </a:pPr>
            <a:r>
              <a:rPr lang="ja-JP" altLang="en-US" sz="2000" dirty="0">
                <a:latin typeface="+mj-ea"/>
                <a:ea typeface="+mj-ea"/>
              </a:rPr>
              <a:t>できるだけ自立してできることを目指すリハビリです。</a:t>
            </a:r>
            <a:endParaRPr lang="en-US" altLang="ja-JP" sz="2000" dirty="0">
              <a:latin typeface="+mj-ea"/>
              <a:ea typeface="+mj-ea"/>
            </a:endParaRPr>
          </a:p>
          <a:p>
            <a:pPr>
              <a:lnSpc>
                <a:spcPts val="4230"/>
              </a:lnSpc>
            </a:pPr>
            <a:r>
              <a:rPr lang="ja-JP" altLang="en-US" sz="2000" dirty="0" smtClean="0">
                <a:solidFill>
                  <a:srgbClr val="FF0000"/>
                </a:solidFill>
                <a:latin typeface="+mj-ea"/>
                <a:ea typeface="+mj-ea"/>
              </a:rPr>
              <a:t>すなわち</a:t>
            </a:r>
            <a:r>
              <a:rPr lang="ja-JP" altLang="en-US" sz="2000" dirty="0">
                <a:solidFill>
                  <a:srgbClr val="FF0000"/>
                </a:solidFill>
                <a:latin typeface="+mj-ea"/>
                <a:ea typeface="+mj-ea"/>
              </a:rPr>
              <a:t>日常生活動作訓練を主目的としたリハビリで、</a:t>
            </a:r>
            <a:endParaRPr lang="en-US" altLang="ja-JP" sz="2000" dirty="0">
              <a:solidFill>
                <a:srgbClr val="FF0000"/>
              </a:solidFill>
              <a:latin typeface="+mj-ea"/>
              <a:ea typeface="+mj-ea"/>
            </a:endParaRPr>
          </a:p>
          <a:p>
            <a:pPr>
              <a:lnSpc>
                <a:spcPts val="4230"/>
              </a:lnSpc>
            </a:pPr>
            <a:r>
              <a:rPr lang="ja-JP" altLang="en-US" sz="2000" dirty="0">
                <a:latin typeface="+mj-ea"/>
                <a:ea typeface="+mj-ea"/>
              </a:rPr>
              <a:t>それが、</a:t>
            </a:r>
            <a:r>
              <a:rPr lang="en-US" altLang="ja-JP" sz="2000" b="1" u="sng" dirty="0">
                <a:latin typeface="+mj-ea"/>
                <a:ea typeface="+mj-ea"/>
              </a:rPr>
              <a:t>QOL</a:t>
            </a:r>
            <a:r>
              <a:rPr lang="ja-JP" altLang="en-US" sz="2000" b="1" u="sng" dirty="0">
                <a:latin typeface="+mj-ea"/>
                <a:ea typeface="+mj-ea"/>
              </a:rPr>
              <a:t>改善につながる介護予防リハビリ　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36</a:t>
            </a:fld>
            <a:endParaRPr kumimoji="1" lang="ja-JP" altLang="en-US"/>
          </a:p>
        </p:txBody>
      </p:sp>
    </p:spTree>
    <p:extLst>
      <p:ext uri="{BB962C8B-B14F-4D97-AF65-F5344CB8AC3E}">
        <p14:creationId xmlns:p14="http://schemas.microsoft.com/office/powerpoint/2010/main" val="3430607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介護におけるリハビリは、医師だけ、</a:t>
            </a:r>
            <a:r>
              <a:rPr kumimoji="1" lang="en-US" altLang="ja-JP" sz="2000" dirty="0" smtClean="0">
                <a:latin typeface="+mj-ea"/>
                <a:ea typeface="+mj-ea"/>
              </a:rPr>
              <a:t>PT</a:t>
            </a:r>
            <a:r>
              <a:rPr kumimoji="1" lang="ja-JP" altLang="en-US" sz="2000" dirty="0" err="1" smtClean="0">
                <a:latin typeface="+mj-ea"/>
                <a:ea typeface="+mj-ea"/>
              </a:rPr>
              <a:t>だけで</a:t>
            </a:r>
            <a:r>
              <a:rPr kumimoji="1" lang="ja-JP" altLang="en-US" sz="2000" dirty="0" smtClean="0">
                <a:latin typeface="+mj-ea"/>
                <a:ea typeface="+mj-ea"/>
              </a:rPr>
              <a:t>はできません。</a:t>
            </a:r>
            <a:endParaRPr kumimoji="1" lang="en-US" altLang="ja-JP" sz="2000" dirty="0" smtClean="0">
              <a:latin typeface="+mj-ea"/>
              <a:ea typeface="+mj-ea"/>
            </a:endParaRPr>
          </a:p>
          <a:p>
            <a:r>
              <a:rPr kumimoji="1" lang="ja-JP" altLang="en-US" sz="2000" dirty="0" smtClean="0">
                <a:latin typeface="+mj-ea"/>
                <a:ea typeface="+mj-ea"/>
              </a:rPr>
              <a:t>患者さん（要介護者）、家族の意見を聞いて、他業種の方々の協力が必要です。</a:t>
            </a:r>
            <a:endParaRPr kumimoji="1" lang="en-US" altLang="ja-JP" sz="2000" dirty="0" smtClean="0">
              <a:latin typeface="+mj-ea"/>
              <a:ea typeface="+mj-ea"/>
            </a:endParaRPr>
          </a:p>
          <a:p>
            <a:r>
              <a:rPr kumimoji="1" lang="ja-JP" altLang="en-US" sz="2000" dirty="0" smtClean="0">
                <a:latin typeface="+mj-ea"/>
                <a:ea typeface="+mj-ea"/>
              </a:rPr>
              <a:t>これが、</a:t>
            </a:r>
            <a:r>
              <a:rPr kumimoji="1" lang="ja-JP" altLang="en-US" sz="2000" u="sng" dirty="0" smtClean="0">
                <a:latin typeface="+mj-ea"/>
                <a:ea typeface="+mj-ea"/>
              </a:rPr>
              <a:t>多職種連携で、介護予防連携をうまく行うためにはロコモについての正しい共通認識、</a:t>
            </a:r>
            <a:endParaRPr kumimoji="1" lang="en-US" altLang="ja-JP" sz="2000" u="sng" dirty="0" smtClean="0">
              <a:latin typeface="+mj-ea"/>
              <a:ea typeface="+mj-ea"/>
            </a:endParaRPr>
          </a:p>
          <a:p>
            <a:r>
              <a:rPr kumimoji="1" lang="ja-JP" altLang="en-US" sz="2000" u="sng" dirty="0" smtClean="0">
                <a:latin typeface="+mj-ea"/>
                <a:ea typeface="+mj-ea"/>
              </a:rPr>
              <a:t>共通の方向性が必要</a:t>
            </a:r>
            <a:r>
              <a:rPr kumimoji="1" lang="ja-JP" altLang="en-US" sz="2000" dirty="0" smtClean="0">
                <a:latin typeface="+mj-ea"/>
                <a:ea typeface="+mj-ea"/>
              </a:rPr>
              <a:t>です。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37</a:t>
            </a:fld>
            <a:endParaRPr kumimoji="1" lang="ja-JP" altLang="en-US"/>
          </a:p>
        </p:txBody>
      </p:sp>
    </p:spTree>
    <p:extLst>
      <p:ext uri="{BB962C8B-B14F-4D97-AF65-F5344CB8AC3E}">
        <p14:creationId xmlns:p14="http://schemas.microsoft.com/office/powerpoint/2010/main" val="1991975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pPr defTabSz="943478">
              <a:defRPr/>
            </a:pPr>
            <a:r>
              <a:rPr lang="ja-JP" altLang="en-US" sz="2000" b="1" dirty="0">
                <a:solidFill>
                  <a:srgbClr val="C00000"/>
                </a:solidFill>
                <a:latin typeface="+mj-ea"/>
                <a:ea typeface="+mj-ea"/>
              </a:rPr>
              <a:t>いろいろな疾患に日々の生活の仕方が関わり足腰の廃用症候群になる</a:t>
            </a:r>
            <a:endParaRPr lang="en-US" altLang="ja-JP" sz="2000" b="1" dirty="0">
              <a:solidFill>
                <a:srgbClr val="C00000"/>
              </a:solidFill>
              <a:latin typeface="+mj-ea"/>
              <a:ea typeface="+mj-ea"/>
            </a:endParaRPr>
          </a:p>
          <a:p>
            <a:pPr eaLnBrk="1" hangingPunct="1">
              <a:buFont typeface="Arial" panose="020B0604020202020204" pitchFamily="34" charset="0"/>
              <a:buNone/>
            </a:pPr>
            <a:r>
              <a:rPr lang="ja-JP" altLang="en-US" sz="2000" b="0" dirty="0" smtClean="0">
                <a:solidFill>
                  <a:srgbClr val="002060"/>
                </a:solidFill>
                <a:latin typeface="+mj-ea"/>
                <a:ea typeface="+mj-ea"/>
              </a:rPr>
              <a:t>すなわち、廃用症候群を予防することが、将来的に転倒予防、寝たきり予防するためには最も重要です。</a:t>
            </a:r>
          </a:p>
          <a:p>
            <a:pPr defTabSz="943478">
              <a:defRPr/>
            </a:pPr>
            <a:r>
              <a:rPr lang="ja-JP" altLang="en-US" sz="2000" dirty="0">
                <a:solidFill>
                  <a:srgbClr val="C00000"/>
                </a:solidFill>
                <a:latin typeface="+mj-ea"/>
                <a:ea typeface="+mj-ea"/>
              </a:rPr>
              <a:t>だから、原疾患が何であっても、介護度が何であっても方針は同じなのです。</a:t>
            </a:r>
          </a:p>
          <a:p>
            <a:pPr defTabSz="943478">
              <a:defRPr/>
            </a:pPr>
            <a:r>
              <a:rPr lang="ja-JP" altLang="en-US" sz="2000" dirty="0">
                <a:solidFill>
                  <a:srgbClr val="0070C0"/>
                </a:solidFill>
                <a:latin typeface="+mj-ea"/>
                <a:ea typeface="+mj-ea"/>
              </a:rPr>
              <a:t>適切な運動をして、元気に動ける体を取り戻す・維持する　ことです。</a:t>
            </a:r>
            <a:endParaRPr lang="en-US" altLang="ja-JP" sz="2000" dirty="0">
              <a:solidFill>
                <a:srgbClr val="0070C0"/>
              </a:solidFill>
              <a:latin typeface="+mj-ea"/>
              <a:ea typeface="+mj-ea"/>
            </a:endParaRPr>
          </a:p>
          <a:p>
            <a:pPr defTabSz="943478">
              <a:defRPr/>
            </a:pPr>
            <a:r>
              <a:rPr lang="ja-JP" altLang="en-US" sz="2000" dirty="0">
                <a:solidFill>
                  <a:srgbClr val="0070C0"/>
                </a:solidFill>
                <a:latin typeface="+mj-ea"/>
                <a:ea typeface="+mj-ea"/>
              </a:rPr>
              <a:t>適切な運動が、ロコトレです。</a:t>
            </a:r>
          </a:p>
          <a:p>
            <a:pPr defTabSz="943478">
              <a:defRPr/>
            </a:pPr>
            <a:r>
              <a:rPr lang="ja-JP" altLang="en-US" sz="2000" b="0" dirty="0" smtClean="0">
                <a:solidFill>
                  <a:srgbClr val="0070C0"/>
                </a:solidFill>
                <a:latin typeface="+mj-ea"/>
                <a:ea typeface="+mj-ea"/>
              </a:rPr>
              <a:t>体力を維持する</a:t>
            </a:r>
            <a:r>
              <a:rPr lang="ja-JP" altLang="en-US" sz="2000" b="0" u="sng" dirty="0" smtClean="0">
                <a:solidFill>
                  <a:srgbClr val="C00000"/>
                </a:solidFill>
                <a:latin typeface="+mj-ea"/>
                <a:ea typeface="+mj-ea"/>
              </a:rPr>
              <a:t>適切な運動</a:t>
            </a:r>
            <a:r>
              <a:rPr lang="ja-JP" altLang="en-US" sz="2000" b="0" dirty="0" smtClean="0">
                <a:solidFill>
                  <a:srgbClr val="0070C0"/>
                </a:solidFill>
                <a:latin typeface="+mj-ea"/>
                <a:ea typeface="+mj-ea"/>
              </a:rPr>
              <a:t>は、介護予防だけでなく　認知症予防、生活習慣予防にも有効であることが知られています</a:t>
            </a:r>
            <a:endParaRPr lang="ja-JP" altLang="en-US" sz="2000" dirty="0">
              <a:latin typeface="+mj-ea"/>
              <a:ea typeface="+mj-ea"/>
            </a:endParaRPr>
          </a:p>
          <a:p>
            <a:pPr defTabSz="943478">
              <a:defRPr/>
            </a:pP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38</a:t>
            </a:fld>
            <a:endParaRPr kumimoji="1" lang="ja-JP" altLang="en-US"/>
          </a:p>
        </p:txBody>
      </p:sp>
    </p:spTree>
    <p:extLst>
      <p:ext uri="{BB962C8B-B14F-4D97-AF65-F5344CB8AC3E}">
        <p14:creationId xmlns:p14="http://schemas.microsoft.com/office/powerpoint/2010/main" val="185237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692696" y="4756820"/>
            <a:ext cx="5486400" cy="4475559"/>
          </a:xfrm>
        </p:spPr>
        <p:txBody>
          <a:bodyPr/>
          <a:lstStyle/>
          <a:p>
            <a:r>
              <a:rPr kumimoji="1" lang="ja-JP" altLang="en-US" sz="2000" dirty="0" smtClean="0">
                <a:latin typeface="+mj-ea"/>
                <a:ea typeface="+mj-ea"/>
              </a:rPr>
              <a:t>現在、高齢化率は</a:t>
            </a:r>
            <a:r>
              <a:rPr kumimoji="1" lang="en-US" altLang="ja-JP" sz="2000" dirty="0" smtClean="0">
                <a:latin typeface="+mj-ea"/>
                <a:ea typeface="+mj-ea"/>
              </a:rPr>
              <a:t>25</a:t>
            </a:r>
            <a:r>
              <a:rPr kumimoji="1" lang="ja-JP" altLang="en-US" sz="2000" dirty="0" smtClean="0">
                <a:latin typeface="+mj-ea"/>
                <a:ea typeface="+mj-ea"/>
              </a:rPr>
              <a:t>％を超えた所ですが、</a:t>
            </a:r>
            <a:r>
              <a:rPr lang="ja-JP" altLang="en-US" sz="2000" dirty="0">
                <a:latin typeface="+mj-ea"/>
                <a:ea typeface="+mj-ea"/>
              </a:rPr>
              <a:t>今後</a:t>
            </a:r>
            <a:r>
              <a:rPr kumimoji="1" lang="en-US" altLang="ja-JP" sz="2000" dirty="0" smtClean="0">
                <a:latin typeface="+mj-ea"/>
                <a:ea typeface="+mj-ea"/>
              </a:rPr>
              <a:t>4-50</a:t>
            </a:r>
            <a:r>
              <a:rPr kumimoji="1" lang="ja-JP" altLang="en-US" sz="2000" dirty="0" smtClean="0">
                <a:latin typeface="+mj-ea"/>
                <a:ea typeface="+mj-ea"/>
              </a:rPr>
              <a:t>年は高齢者人口はさらに増え続けます。</a:t>
            </a:r>
            <a:endParaRPr kumimoji="1" lang="en-US" altLang="ja-JP" sz="2000" dirty="0" smtClean="0">
              <a:latin typeface="+mj-ea"/>
              <a:ea typeface="+mj-ea"/>
            </a:endParaRPr>
          </a:p>
          <a:p>
            <a:r>
              <a:rPr kumimoji="1" lang="ja-JP" altLang="en-US" sz="2000" dirty="0" smtClean="0">
                <a:latin typeface="+mj-ea"/>
                <a:ea typeface="+mj-ea"/>
              </a:rPr>
              <a:t>それに伴って、認知症患者数も増えます。高齢者単独世帯や老夫婦だけの世帯も増え続けます。</a:t>
            </a:r>
            <a:endParaRPr kumimoji="1" lang="en-US" altLang="ja-JP" sz="2000" dirty="0" smtClean="0">
              <a:latin typeface="+mj-ea"/>
              <a:ea typeface="+mj-ea"/>
            </a:endParaRPr>
          </a:p>
          <a:p>
            <a:r>
              <a:rPr kumimoji="1" lang="ja-JP" altLang="en-US" sz="2000" dirty="0" smtClean="0">
                <a:latin typeface="+mj-ea"/>
                <a:ea typeface="+mj-ea"/>
              </a:rPr>
              <a:t>このような現象は、地方だけの問題ではなく、都会でも起こります。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39</a:t>
            </a:fld>
            <a:endParaRPr kumimoji="1" lang="ja-JP" altLang="en-US"/>
          </a:p>
        </p:txBody>
      </p:sp>
    </p:spTree>
    <p:extLst>
      <p:ext uri="{BB962C8B-B14F-4D97-AF65-F5344CB8AC3E}">
        <p14:creationId xmlns:p14="http://schemas.microsoft.com/office/powerpoint/2010/main" val="3009538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40</a:t>
            </a:fld>
            <a:endParaRPr kumimoji="1" lang="ja-JP" altLang="en-US"/>
          </a:p>
        </p:txBody>
      </p:sp>
    </p:spTree>
    <p:extLst>
      <p:ext uri="{BB962C8B-B14F-4D97-AF65-F5344CB8AC3E}">
        <p14:creationId xmlns:p14="http://schemas.microsoft.com/office/powerpoint/2010/main" val="1409235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41</a:t>
            </a:fld>
            <a:endParaRPr kumimoji="1" lang="ja-JP" altLang="en-US"/>
          </a:p>
        </p:txBody>
      </p:sp>
    </p:spTree>
    <p:extLst>
      <p:ext uri="{BB962C8B-B14F-4D97-AF65-F5344CB8AC3E}">
        <p14:creationId xmlns:p14="http://schemas.microsoft.com/office/powerpoint/2010/main" val="3581674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42</a:t>
            </a:fld>
            <a:endParaRPr kumimoji="1" lang="ja-JP" altLang="en-US"/>
          </a:p>
        </p:txBody>
      </p:sp>
    </p:spTree>
    <p:extLst>
      <p:ext uri="{BB962C8B-B14F-4D97-AF65-F5344CB8AC3E}">
        <p14:creationId xmlns:p14="http://schemas.microsoft.com/office/powerpoint/2010/main" val="405997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日本の人口の推移をみると、</a:t>
            </a:r>
            <a:r>
              <a:rPr kumimoji="1" lang="en-US" altLang="ja-JP" sz="2000" dirty="0" smtClean="0"/>
              <a:t>1970</a:t>
            </a:r>
            <a:r>
              <a:rPr kumimoji="1" lang="ja-JP" altLang="en-US" sz="2000" dirty="0" smtClean="0"/>
              <a:t>年には高齢者割合が７％以上の高齢化社会に入り、１９９５年には１４％以上の高齢社会そして２００７年には、世界に先駆け２１％という超高齢社会に突入し、現在すでに２６％と、高齢社会をひた走っています。</a:t>
            </a:r>
            <a:endParaRPr kumimoji="1" lang="en-US" altLang="ja-JP" sz="2000" dirty="0" smtClean="0"/>
          </a:p>
          <a:p>
            <a:endParaRPr lang="en-US" altLang="ja-JP" sz="2000" dirty="0"/>
          </a:p>
          <a:p>
            <a:r>
              <a:rPr kumimoji="1" lang="ja-JP" altLang="en-US" sz="2000" dirty="0" smtClean="0"/>
              <a:t>団塊の世代が全員、７５歳以上の後期高齢者となる２０２５年は、１：２の担架型となり、社会保障費の増大により放置すると経済破綻も危惧される、いわゆる</a:t>
            </a:r>
            <a:r>
              <a:rPr lang="ja-JP" altLang="en-US" sz="2000" dirty="0" smtClean="0"/>
              <a:t>２０２５年問題の年となります。</a:t>
            </a:r>
            <a:endParaRPr lang="en-US" altLang="ja-JP" sz="2000" dirty="0" smtClean="0"/>
          </a:p>
          <a:p>
            <a:endParaRPr kumimoji="1" lang="en-US" altLang="ja-JP" sz="2000" dirty="0"/>
          </a:p>
          <a:p>
            <a:r>
              <a:rPr lang="ja-JP" altLang="en-US" sz="2000" dirty="0" smtClean="0"/>
              <a:t>６５歳以上がピークとなるのは団塊ジュニアがその年齢に達する２０４２年といわれています。</a:t>
            </a:r>
            <a:endParaRPr kumimoji="1" lang="ja-JP" altLang="en-US" sz="2000" dirty="0"/>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5</a:t>
            </a:fld>
            <a:endParaRPr kumimoji="1" lang="ja-JP" altLang="en-US"/>
          </a:p>
        </p:txBody>
      </p:sp>
    </p:spTree>
    <p:extLst>
      <p:ext uri="{BB962C8B-B14F-4D97-AF65-F5344CB8AC3E}">
        <p14:creationId xmlns:p14="http://schemas.microsoft.com/office/powerpoint/2010/main" val="620407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虚弱高齢者に対し、</a:t>
            </a:r>
            <a:r>
              <a:rPr kumimoji="1" lang="ja-JP" altLang="en-US" sz="2000" u="sng" dirty="0" smtClean="0">
                <a:latin typeface="+mj-ea"/>
                <a:ea typeface="+mj-ea"/>
              </a:rPr>
              <a:t>生活支援中心のサポートでは、介護費用も急増し、社会保障費の増加が国家予算を逼迫させ</a:t>
            </a:r>
            <a:r>
              <a:rPr kumimoji="1" lang="ja-JP" altLang="en-US" sz="2000" dirty="0" smtClean="0">
                <a:latin typeface="+mj-ea"/>
                <a:ea typeface="+mj-ea"/>
              </a:rPr>
              <a:t>ます。</a:t>
            </a:r>
            <a:endParaRPr kumimoji="1" lang="en-US" altLang="ja-JP" sz="2000" dirty="0" smtClean="0">
              <a:latin typeface="+mj-ea"/>
              <a:ea typeface="+mj-ea"/>
            </a:endParaRPr>
          </a:p>
          <a:p>
            <a:r>
              <a:rPr kumimoji="1" lang="ja-JP" altLang="en-US" sz="2000" dirty="0" smtClean="0">
                <a:latin typeface="+mj-ea"/>
                <a:ea typeface="+mj-ea"/>
              </a:rPr>
              <a:t>このような状況において、今までのような発想、医療介護のありようでは、社会が成り立たなくなることは明らかです</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43</a:t>
            </a:fld>
            <a:endParaRPr kumimoji="1" lang="ja-JP" altLang="en-US"/>
          </a:p>
        </p:txBody>
      </p:sp>
    </p:spTree>
    <p:extLst>
      <p:ext uri="{BB962C8B-B14F-4D97-AF65-F5344CB8AC3E}">
        <p14:creationId xmlns:p14="http://schemas.microsoft.com/office/powerpoint/2010/main" val="675027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dirty="0" smtClean="0"/>
              <a:t>予防給付から地域支援事業への移行による費用の効率化のイメージです</a:t>
            </a:r>
            <a:endParaRPr kumimoji="1" lang="en-US" altLang="ja-JP" dirty="0" smtClean="0"/>
          </a:p>
          <a:p>
            <a:r>
              <a:rPr kumimoji="1" lang="ja-JP" altLang="en-US" dirty="0" smtClean="0"/>
              <a:t>一番の目的は、介護費の抑制です。</a:t>
            </a:r>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44</a:t>
            </a:fld>
            <a:endParaRPr kumimoji="1" lang="ja-JP" altLang="en-US"/>
          </a:p>
        </p:txBody>
      </p:sp>
    </p:spTree>
    <p:extLst>
      <p:ext uri="{BB962C8B-B14F-4D97-AF65-F5344CB8AC3E}">
        <p14:creationId xmlns:p14="http://schemas.microsoft.com/office/powerpoint/2010/main" val="637045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pPr defTabSz="943478">
              <a:defRPr/>
            </a:pPr>
            <a:r>
              <a:rPr kumimoji="1" lang="en-US" altLang="ja-JP" sz="2000" dirty="0" smtClean="0">
                <a:latin typeface="+mj-ea"/>
                <a:ea typeface="+mj-ea"/>
              </a:rPr>
              <a:t>H29</a:t>
            </a:r>
            <a:r>
              <a:rPr kumimoji="1" lang="ja-JP" altLang="en-US" sz="2000" dirty="0" smtClean="0">
                <a:latin typeface="+mj-ea"/>
                <a:ea typeface="+mj-ea"/>
              </a:rPr>
              <a:t>年度から　要支援者に対する介護保険からの予防給付が終了し、</a:t>
            </a:r>
            <a:endParaRPr kumimoji="1" lang="en-US" altLang="ja-JP" sz="2000" dirty="0" smtClean="0">
              <a:latin typeface="+mj-ea"/>
              <a:ea typeface="+mj-ea"/>
            </a:endParaRPr>
          </a:p>
          <a:p>
            <a:pPr defTabSz="943478">
              <a:defRPr/>
            </a:pPr>
            <a:r>
              <a:rPr kumimoji="1" lang="ja-JP" altLang="en-US" sz="2000" dirty="0" smtClean="0">
                <a:latin typeface="+mj-ea"/>
                <a:ea typeface="+mj-ea"/>
              </a:rPr>
              <a:t>要支援者に対しては地域支援事業で対処しなければならなくなります。</a:t>
            </a:r>
            <a:endParaRPr kumimoji="1" lang="en-US" altLang="ja-JP" sz="2000" dirty="0" smtClean="0">
              <a:latin typeface="+mj-ea"/>
              <a:ea typeface="+mj-ea"/>
            </a:endParaRPr>
          </a:p>
          <a:p>
            <a:r>
              <a:rPr kumimoji="1" lang="en-US" altLang="ja-JP" sz="2000" dirty="0" smtClean="0">
                <a:latin typeface="+mj-ea"/>
                <a:ea typeface="+mj-ea"/>
              </a:rPr>
              <a:t>H27,28</a:t>
            </a:r>
            <a:r>
              <a:rPr kumimoji="1" lang="ja-JP" altLang="en-US" sz="2000" dirty="0" smtClean="0">
                <a:latin typeface="+mj-ea"/>
                <a:ea typeface="+mj-ea"/>
              </a:rPr>
              <a:t>年度は、経過措置期間とされ、遅くとも</a:t>
            </a:r>
            <a:r>
              <a:rPr kumimoji="1" lang="en-US" altLang="ja-JP" sz="2000" dirty="0" smtClean="0">
                <a:latin typeface="+mj-ea"/>
                <a:ea typeface="+mj-ea"/>
              </a:rPr>
              <a:t>H29</a:t>
            </a:r>
            <a:r>
              <a:rPr kumimoji="1" lang="ja-JP" altLang="en-US" sz="2000" dirty="0" smtClean="0">
                <a:latin typeface="+mj-ea"/>
                <a:ea typeface="+mj-ea"/>
              </a:rPr>
              <a:t>年度から実施しなければなりません。</a:t>
            </a:r>
            <a:endParaRPr kumimoji="1" lang="en-US" altLang="ja-JP" sz="2000" dirty="0" smtClean="0">
              <a:latin typeface="+mj-ea"/>
              <a:ea typeface="+mj-ea"/>
            </a:endParaRPr>
          </a:p>
          <a:p>
            <a:r>
              <a:rPr kumimoji="1" lang="ja-JP" altLang="en-US" sz="2000" dirty="0" smtClean="0">
                <a:latin typeface="+mj-ea"/>
                <a:ea typeface="+mj-ea"/>
              </a:rPr>
              <a:t>対応が早い市町村では、</a:t>
            </a:r>
            <a:r>
              <a:rPr kumimoji="1" lang="en-US" altLang="ja-JP" sz="2000" dirty="0" smtClean="0">
                <a:latin typeface="+mj-ea"/>
                <a:ea typeface="+mj-ea"/>
              </a:rPr>
              <a:t>27</a:t>
            </a:r>
            <a:r>
              <a:rPr kumimoji="1" lang="ja-JP" altLang="en-US" sz="2000" dirty="0" smtClean="0">
                <a:latin typeface="+mj-ea"/>
                <a:ea typeface="+mj-ea"/>
              </a:rPr>
              <a:t>年度から開始されます。</a:t>
            </a:r>
            <a:endParaRPr kumimoji="1" lang="en-US" altLang="ja-JP" sz="2000" dirty="0" smtClean="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45</a:t>
            </a:fld>
            <a:endParaRPr kumimoji="1" lang="ja-JP" altLang="en-US"/>
          </a:p>
        </p:txBody>
      </p:sp>
    </p:spTree>
    <p:extLst>
      <p:ext uri="{BB962C8B-B14F-4D97-AF65-F5344CB8AC3E}">
        <p14:creationId xmlns:p14="http://schemas.microsoft.com/office/powerpoint/2010/main" val="860023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現在、要支援者は介護保険から予防給付を受けていますが、将来は新しい地域支援事業に組み込まれ、市町村が地域の特性に応じて要支援事業、新しい介護予防事業を行うこととなりました。</a:t>
            </a:r>
            <a:endParaRPr kumimoji="1" lang="en-US" altLang="ja-JP" sz="2000" dirty="0" smtClean="0">
              <a:latin typeface="+mj-ea"/>
              <a:ea typeface="+mj-ea"/>
            </a:endParaRPr>
          </a:p>
          <a:p>
            <a:r>
              <a:rPr kumimoji="1" lang="ja-JP" altLang="en-US" sz="2000" dirty="0" smtClean="0">
                <a:latin typeface="+mj-ea"/>
                <a:ea typeface="+mj-ea"/>
              </a:rPr>
              <a:t>要支援者に対する予防給付と特定高齢者に対する地域支援事業を合わせて、新しい地域支援事業に移行することになりました。</a:t>
            </a:r>
            <a:endParaRPr kumimoji="1" lang="en-US" altLang="ja-JP" sz="2000" dirty="0" smtClean="0">
              <a:latin typeface="+mj-ea"/>
              <a:ea typeface="+mj-ea"/>
            </a:endParaRPr>
          </a:p>
          <a:p>
            <a:endParaRPr kumimoji="1" lang="en-US" altLang="ja-JP" sz="2000" dirty="0" smtClean="0">
              <a:latin typeface="+mj-ea"/>
              <a:ea typeface="+mj-ea"/>
            </a:endParaRPr>
          </a:p>
          <a:p>
            <a:r>
              <a:rPr kumimoji="1" lang="ja-JP" altLang="en-US" sz="2000" dirty="0" smtClean="0">
                <a:latin typeface="+mj-ea"/>
                <a:ea typeface="+mj-ea"/>
              </a:rPr>
              <a:t>要支援者に対する支援事業を考えた時、</a:t>
            </a:r>
            <a:r>
              <a:rPr kumimoji="1" lang="ja-JP" altLang="en-US" sz="2000" u="sng" dirty="0" smtClean="0">
                <a:latin typeface="+mj-ea"/>
                <a:ea typeface="+mj-ea"/>
              </a:rPr>
              <a:t>地域の高齢化率、地形、医療機関や介護事業所の状況、</a:t>
            </a:r>
            <a:endParaRPr kumimoji="1" lang="en-US" altLang="ja-JP" sz="2000" u="sng" dirty="0" smtClean="0">
              <a:latin typeface="+mj-ea"/>
              <a:ea typeface="+mj-ea"/>
            </a:endParaRPr>
          </a:p>
          <a:p>
            <a:r>
              <a:rPr kumimoji="1" lang="ja-JP" altLang="en-US" sz="2000" u="sng" dirty="0" smtClean="0">
                <a:latin typeface="+mj-ea"/>
                <a:ea typeface="+mj-ea"/>
              </a:rPr>
              <a:t>住民同士のつながり具合などを勘案し、地域ごとにプランを立てた方が良い</a:t>
            </a:r>
            <a:r>
              <a:rPr kumimoji="1" lang="ja-JP" altLang="en-US" sz="2000" dirty="0" smtClean="0">
                <a:latin typeface="+mj-ea"/>
                <a:ea typeface="+mj-ea"/>
              </a:rPr>
              <a:t>と考えられたからです。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46</a:t>
            </a:fld>
            <a:endParaRPr kumimoji="1" lang="ja-JP" altLang="en-US"/>
          </a:p>
        </p:txBody>
      </p:sp>
    </p:spTree>
    <p:extLst>
      <p:ext uri="{BB962C8B-B14F-4D97-AF65-F5344CB8AC3E}">
        <p14:creationId xmlns:p14="http://schemas.microsoft.com/office/powerpoint/2010/main" val="2537151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要支援者に対するサービスの見直しのイメージです。</a:t>
            </a:r>
            <a:endParaRPr kumimoji="1" lang="en-US" altLang="ja-JP" sz="2000" dirty="0" smtClean="0">
              <a:latin typeface="+mj-ea"/>
              <a:ea typeface="+mj-ea"/>
            </a:endParaRPr>
          </a:p>
          <a:p>
            <a:r>
              <a:rPr kumimoji="1" lang="ja-JP" altLang="en-US" sz="2000" dirty="0" smtClean="0">
                <a:latin typeface="+mj-ea"/>
                <a:ea typeface="+mj-ea"/>
              </a:rPr>
              <a:t>通所介護の見直しとして、通所型のミニデイというサロンを想定しています。</a:t>
            </a:r>
            <a:endParaRPr kumimoji="1" lang="en-US" altLang="ja-JP" sz="2000" dirty="0" smtClean="0">
              <a:latin typeface="+mj-ea"/>
              <a:ea typeface="+mj-ea"/>
            </a:endParaRPr>
          </a:p>
          <a:p>
            <a:r>
              <a:rPr kumimoji="1" lang="ja-JP" altLang="en-US" sz="2000" u="sng" dirty="0" smtClean="0">
                <a:latin typeface="+mj-ea"/>
                <a:ea typeface="+mj-ea"/>
              </a:rPr>
              <a:t>訪問介護を、ヘルパーから多様な担い手による生活支援に移行させようとしています</a:t>
            </a:r>
            <a:r>
              <a:rPr kumimoji="1" lang="ja-JP" altLang="en-US" sz="2000" dirty="0" smtClean="0">
                <a:latin typeface="+mj-ea"/>
                <a:ea typeface="+mj-ea"/>
              </a:rPr>
              <a:t>。</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47</a:t>
            </a:fld>
            <a:endParaRPr kumimoji="1" lang="ja-JP" altLang="en-US"/>
          </a:p>
        </p:txBody>
      </p:sp>
    </p:spTree>
    <p:extLst>
      <p:ext uri="{BB962C8B-B14F-4D97-AF65-F5344CB8AC3E}">
        <p14:creationId xmlns:p14="http://schemas.microsoft.com/office/powerpoint/2010/main" val="663533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医療・介護連携、認知症施策、地域ケア会議、生活支援、介護予防の充実のスケジュールです。</a:t>
            </a:r>
            <a:endParaRPr kumimoji="1" lang="en-US" altLang="ja-JP" sz="2000" dirty="0" smtClean="0">
              <a:latin typeface="+mj-ea"/>
              <a:ea typeface="+mj-ea"/>
            </a:endParaRPr>
          </a:p>
          <a:p>
            <a:r>
              <a:rPr kumimoji="1" lang="ja-JP" altLang="en-US" sz="2000" dirty="0" smtClean="0">
                <a:latin typeface="+mj-ea"/>
                <a:ea typeface="+mj-ea"/>
              </a:rPr>
              <a:t>ロコモに関連する介護予防では、</a:t>
            </a:r>
            <a:r>
              <a:rPr kumimoji="1" lang="ja-JP" altLang="en-US" sz="2000" b="1" dirty="0" smtClean="0">
                <a:latin typeface="+mj-ea"/>
                <a:ea typeface="+mj-ea"/>
              </a:rPr>
              <a:t>効果的・効率的な介護予防の取り組みの充実</a:t>
            </a:r>
            <a:r>
              <a:rPr kumimoji="1" lang="ja-JP" altLang="en-US" sz="2000" dirty="0" smtClean="0">
                <a:latin typeface="+mj-ea"/>
                <a:ea typeface="+mj-ea"/>
              </a:rPr>
              <a:t>を行っていかなければなりません。</a:t>
            </a:r>
            <a:endParaRPr kumimoji="1" lang="en-US" altLang="ja-JP" sz="2000" dirty="0" smtClean="0">
              <a:latin typeface="+mj-ea"/>
              <a:ea typeface="+mj-ea"/>
            </a:endParaRPr>
          </a:p>
          <a:p>
            <a:pPr defTabSz="943478">
              <a:defRPr/>
            </a:pPr>
            <a:r>
              <a:rPr lang="ja-JP" altLang="en-US" sz="2000" dirty="0">
                <a:solidFill>
                  <a:srgbClr val="C00000"/>
                </a:solidFill>
                <a:latin typeface="+mj-ea"/>
                <a:ea typeface="+mj-ea"/>
              </a:rPr>
              <a:t>このために、</a:t>
            </a:r>
            <a:r>
              <a:rPr kumimoji="1" lang="ja-JP" altLang="en-US" sz="2000" b="0" dirty="0" smtClean="0">
                <a:latin typeface="+mj-ea"/>
                <a:ea typeface="+mj-ea"/>
              </a:rPr>
              <a:t>ロコモに関連する知識を持った</a:t>
            </a:r>
            <a:r>
              <a:rPr lang="ja-JP" altLang="en-US" sz="2000" dirty="0">
                <a:solidFill>
                  <a:srgbClr val="C00000"/>
                </a:solidFill>
                <a:latin typeface="+mj-ea"/>
                <a:ea typeface="+mj-ea"/>
              </a:rPr>
              <a:t>ロコモコーディネーターを多く輩出し、地域で有効なロコトレを行っていくこと</a:t>
            </a:r>
            <a:r>
              <a:rPr lang="ja-JP" altLang="en-US" sz="2000" dirty="0" smtClean="0">
                <a:solidFill>
                  <a:srgbClr val="C00000"/>
                </a:solidFill>
                <a:latin typeface="+mj-ea"/>
                <a:ea typeface="+mj-ea"/>
              </a:rPr>
              <a:t>が求められます</a:t>
            </a:r>
            <a:endParaRPr lang="ja-JP" altLang="en-US" sz="2000" dirty="0">
              <a:solidFill>
                <a:srgbClr val="C00000"/>
              </a:solidFill>
              <a:latin typeface="+mj-ea"/>
              <a:ea typeface="+mj-ea"/>
            </a:endParaRPr>
          </a:p>
          <a:p>
            <a:endParaRPr kumimoji="1" lang="ja-JP" altLang="en-US" sz="2000" b="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48</a:t>
            </a:fld>
            <a:endParaRPr kumimoji="1" lang="ja-JP" altLang="en-US"/>
          </a:p>
        </p:txBody>
      </p:sp>
    </p:spTree>
    <p:extLst>
      <p:ext uri="{BB962C8B-B14F-4D97-AF65-F5344CB8AC3E}">
        <p14:creationId xmlns:p14="http://schemas.microsoft.com/office/powerpoint/2010/main" val="3440203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これからの介護予防として、</a:t>
            </a:r>
            <a:endParaRPr kumimoji="1" lang="en-US" altLang="ja-JP" sz="2000" dirty="0" smtClean="0">
              <a:latin typeface="+mj-ea"/>
              <a:ea typeface="+mj-ea"/>
            </a:endParaRPr>
          </a:p>
          <a:p>
            <a:r>
              <a:rPr kumimoji="1" lang="ja-JP" altLang="en-US" sz="2000" dirty="0" smtClean="0">
                <a:latin typeface="+mj-ea"/>
                <a:ea typeface="+mj-ea"/>
              </a:rPr>
              <a:t>高齢者が要介護状態になっても社会に戻れるサポートに重点を置くことを目指すことが求められています。</a:t>
            </a:r>
            <a:endParaRPr kumimoji="1" lang="en-US" altLang="ja-JP" sz="2000" dirty="0" smtClean="0">
              <a:latin typeface="+mj-ea"/>
              <a:ea typeface="+mj-ea"/>
            </a:endParaRPr>
          </a:p>
          <a:p>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49</a:t>
            </a:fld>
            <a:endParaRPr kumimoji="1" lang="ja-JP" altLang="en-US"/>
          </a:p>
        </p:txBody>
      </p:sp>
    </p:spTree>
    <p:extLst>
      <p:ext uri="{BB962C8B-B14F-4D97-AF65-F5344CB8AC3E}">
        <p14:creationId xmlns:p14="http://schemas.microsoft.com/office/powerpoint/2010/main" val="2585978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476672" y="4724205"/>
            <a:ext cx="5695528" cy="4475559"/>
          </a:xfrm>
        </p:spPr>
        <p:txBody>
          <a:bodyPr/>
          <a:lstStyle/>
          <a:p>
            <a:r>
              <a:rPr kumimoji="1" lang="ja-JP" altLang="en-US" sz="2000" dirty="0" smtClean="0">
                <a:latin typeface="+mj-ea"/>
                <a:ea typeface="+mj-ea"/>
              </a:rPr>
              <a:t>リハビリのイメージとして、</a:t>
            </a:r>
            <a:endParaRPr kumimoji="1" lang="en-US" altLang="ja-JP" sz="2000" dirty="0" smtClean="0">
              <a:latin typeface="+mj-ea"/>
              <a:ea typeface="+mj-ea"/>
            </a:endParaRPr>
          </a:p>
          <a:p>
            <a:r>
              <a:rPr kumimoji="1" lang="ja-JP" altLang="en-US" sz="2000" dirty="0" smtClean="0">
                <a:latin typeface="+mj-ea"/>
                <a:ea typeface="+mj-ea"/>
              </a:rPr>
              <a:t>　機能回復訓練、</a:t>
            </a:r>
            <a:r>
              <a:rPr kumimoji="1" lang="en-US" altLang="ja-JP" sz="2000" dirty="0" smtClean="0">
                <a:latin typeface="+mj-ea"/>
                <a:ea typeface="+mj-ea"/>
              </a:rPr>
              <a:t>ADL</a:t>
            </a:r>
            <a:r>
              <a:rPr kumimoji="1" lang="ja-JP" altLang="en-US" sz="2000" dirty="0" smtClean="0">
                <a:latin typeface="+mj-ea"/>
                <a:ea typeface="+mj-ea"/>
              </a:rPr>
              <a:t>向上、</a:t>
            </a:r>
            <a:r>
              <a:rPr kumimoji="1" lang="en-US" altLang="ja-JP" sz="2000" dirty="0" smtClean="0">
                <a:latin typeface="+mj-ea"/>
                <a:ea typeface="+mj-ea"/>
              </a:rPr>
              <a:t>IADL</a:t>
            </a:r>
            <a:r>
              <a:rPr kumimoji="1" lang="ja-JP" altLang="en-US" sz="2000" dirty="0" smtClean="0">
                <a:latin typeface="+mj-ea"/>
                <a:ea typeface="+mj-ea"/>
              </a:rPr>
              <a:t>の順にリハビリ重点を向上させ、最終的には社会参加へと結びつけることが求められています。</a:t>
            </a:r>
            <a:r>
              <a:rPr kumimoji="1" lang="en-US" altLang="ja-JP" sz="2000" dirty="0" smtClean="0">
                <a:latin typeface="+mj-ea"/>
                <a:ea typeface="+mj-ea"/>
              </a:rPr>
              <a:t>IADL</a:t>
            </a:r>
            <a:r>
              <a:rPr kumimoji="1" lang="ja-JP" altLang="ja-JP" sz="2000" kern="1200" dirty="0" smtClean="0">
                <a:solidFill>
                  <a:schemeClr val="tx1"/>
                </a:solidFill>
                <a:effectLst/>
                <a:latin typeface="+mj-ea"/>
                <a:ea typeface="+mj-ea"/>
              </a:rPr>
              <a:t>（</a:t>
            </a:r>
            <a:r>
              <a:rPr kumimoji="1" lang="ja-JP" altLang="ja-JP" sz="2000" b="1" kern="1200" dirty="0" smtClean="0">
                <a:solidFill>
                  <a:schemeClr val="tx1"/>
                </a:solidFill>
                <a:effectLst/>
                <a:latin typeface="+mj-ea"/>
                <a:ea typeface="+mj-ea"/>
              </a:rPr>
              <a:t>instrumental activities of daily living</a:t>
            </a:r>
            <a:r>
              <a:rPr kumimoji="1" lang="ja-JP" altLang="ja-JP" sz="2000" kern="1200" dirty="0" smtClean="0">
                <a:solidFill>
                  <a:schemeClr val="tx1"/>
                </a:solidFill>
                <a:effectLst/>
                <a:latin typeface="+mj-ea"/>
                <a:ea typeface="+mj-ea"/>
              </a:rPr>
              <a:t>）</a:t>
            </a:r>
            <a:endParaRPr kumimoji="1" lang="en-US" altLang="ja-JP" sz="2000" dirty="0" smtClean="0">
              <a:latin typeface="+mj-ea"/>
              <a:ea typeface="+mj-ea"/>
            </a:endParaRPr>
          </a:p>
          <a:p>
            <a:r>
              <a:rPr kumimoji="1" lang="ja-JP" altLang="en-US" sz="2000" dirty="0" smtClean="0">
                <a:latin typeface="+mj-ea"/>
                <a:ea typeface="+mj-ea"/>
              </a:rPr>
              <a:t>今までの介護予防は、機能回復訓練に重点を置かれ、高齢者が社会に戻れるサポートが行われてこなかったという反省がなされたからです。</a:t>
            </a:r>
            <a:endParaRPr kumimoji="1" lang="en-US" altLang="ja-JP" sz="2000" dirty="0" smtClean="0">
              <a:latin typeface="+mj-ea"/>
              <a:ea typeface="+mj-ea"/>
            </a:endParaRPr>
          </a:p>
          <a:p>
            <a:r>
              <a:rPr kumimoji="1" lang="ja-JP" altLang="en-US" sz="2000" u="sng" dirty="0" smtClean="0">
                <a:latin typeface="+mj-ea"/>
                <a:ea typeface="+mj-ea"/>
              </a:rPr>
              <a:t>地域において、自立支援を行い。社会参加まで回復させることは当然重要です</a:t>
            </a:r>
            <a:r>
              <a:rPr kumimoji="1" lang="ja-JP" altLang="en-US" sz="2000" dirty="0" smtClean="0">
                <a:latin typeface="+mj-ea"/>
                <a:ea typeface="+mj-ea"/>
              </a:rPr>
              <a:t>。</a:t>
            </a:r>
            <a:endParaRPr kumimoji="1" lang="en-US" altLang="ja-JP" sz="2000" dirty="0" smtClean="0">
              <a:latin typeface="+mj-ea"/>
              <a:ea typeface="+mj-ea"/>
            </a:endParaRPr>
          </a:p>
          <a:p>
            <a:r>
              <a:rPr lang="ja-JP" altLang="en-US" sz="2000" dirty="0" smtClean="0">
                <a:latin typeface="+mj-ea"/>
                <a:ea typeface="+mj-ea"/>
              </a:rPr>
              <a:t>そのためには、効果的な機能回復訓練が必要です。</a:t>
            </a:r>
            <a:endParaRPr lang="en-US" altLang="ja-JP" sz="2000" dirty="0" smtClean="0">
              <a:latin typeface="+mj-ea"/>
              <a:ea typeface="+mj-ea"/>
            </a:endParaRPr>
          </a:p>
          <a:p>
            <a:r>
              <a:rPr kumimoji="1" lang="ja-JP" altLang="en-US" sz="2000" dirty="0" smtClean="0">
                <a:latin typeface="+mj-ea"/>
                <a:ea typeface="+mj-ea"/>
              </a:rPr>
              <a:t>しかし、現在行われている機能回復訓練ではまだまだ成果が出せていないというのが現状です。</a:t>
            </a:r>
            <a:endParaRPr kumimoji="1" lang="en-US" altLang="ja-JP" sz="2000" dirty="0" smtClean="0">
              <a:latin typeface="+mj-ea"/>
              <a:ea typeface="+mj-ea"/>
            </a:endParaRPr>
          </a:p>
          <a:p>
            <a:r>
              <a:rPr lang="ja-JP" altLang="en-US" sz="2000" dirty="0" smtClean="0">
                <a:latin typeface="+mj-ea"/>
                <a:ea typeface="+mj-ea"/>
              </a:rPr>
              <a:t>このことを認識したうえで、効果的な機能回復訓練を模索し、行っていかなければなりません。</a:t>
            </a:r>
            <a:endParaRPr lang="en-US" altLang="ja-JP" sz="2000" dirty="0" smtClean="0">
              <a:latin typeface="+mj-ea"/>
              <a:ea typeface="+mj-ea"/>
            </a:endParaRPr>
          </a:p>
          <a:p>
            <a:endParaRPr kumimoji="1" lang="ja-JP" altLang="en-US" sz="2000" dirty="0" smtClean="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50</a:t>
            </a:fld>
            <a:endParaRPr kumimoji="1" lang="ja-JP" altLang="en-US"/>
          </a:p>
        </p:txBody>
      </p:sp>
    </p:spTree>
    <p:extLst>
      <p:ext uri="{BB962C8B-B14F-4D97-AF65-F5344CB8AC3E}">
        <p14:creationId xmlns:p14="http://schemas.microsoft.com/office/powerpoint/2010/main" val="2302326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548680" y="4756820"/>
            <a:ext cx="5976664" cy="4475559"/>
          </a:xfrm>
        </p:spPr>
        <p:txBody>
          <a:bodyPr/>
          <a:lstStyle/>
          <a:p>
            <a:pPr defTabSz="943478">
              <a:defRPr/>
            </a:pPr>
            <a:r>
              <a:rPr lang="ja-JP" altLang="en-US" sz="1400" dirty="0" smtClean="0">
                <a:effectLst/>
                <a:latin typeface="+mj-ea"/>
                <a:ea typeface="+mj-ea"/>
              </a:rPr>
              <a:t>日本は、諸外国に例をみないスピードで高齢化が進行しています。</a:t>
            </a:r>
            <a:br>
              <a:rPr lang="ja-JP" altLang="en-US" sz="1400" dirty="0" smtClean="0">
                <a:effectLst/>
                <a:latin typeface="+mj-ea"/>
                <a:ea typeface="+mj-ea"/>
              </a:rPr>
            </a:br>
            <a:r>
              <a:rPr lang="ja-JP" altLang="en-US" sz="1400" dirty="0" smtClean="0">
                <a:effectLst/>
                <a:latin typeface="+mj-ea"/>
                <a:ea typeface="+mj-ea"/>
              </a:rPr>
              <a:t>　６５歳以上の人口は、現在３，０００万人を超えており（国民の約４人に１人）、</a:t>
            </a:r>
            <a:endParaRPr lang="en-US" altLang="ja-JP" sz="1400" dirty="0" smtClean="0">
              <a:effectLst/>
              <a:latin typeface="+mj-ea"/>
              <a:ea typeface="+mj-ea"/>
            </a:endParaRPr>
          </a:p>
          <a:p>
            <a:pPr defTabSz="943478">
              <a:defRPr/>
            </a:pPr>
            <a:r>
              <a:rPr lang="ja-JP" altLang="en-US" sz="1400" dirty="0" smtClean="0">
                <a:effectLst/>
                <a:latin typeface="+mj-ea"/>
                <a:ea typeface="+mj-ea"/>
              </a:rPr>
              <a:t>２０４２年に約３，９００万人でピークを迎え、その後も、７５歳以上の人口割合のみ増加し続けることが予想されています。</a:t>
            </a:r>
            <a:endParaRPr lang="en-US" altLang="ja-JP" sz="1400" dirty="0" smtClean="0">
              <a:effectLst/>
              <a:latin typeface="+mj-ea"/>
              <a:ea typeface="+mj-ea"/>
            </a:endParaRPr>
          </a:p>
          <a:p>
            <a:pPr defTabSz="943478">
              <a:defRPr/>
            </a:pPr>
            <a:r>
              <a:rPr lang="en-US" altLang="ja-JP" sz="1400" dirty="0">
                <a:latin typeface="+mj-ea"/>
                <a:ea typeface="+mj-ea"/>
              </a:rPr>
              <a:t>50</a:t>
            </a:r>
            <a:r>
              <a:rPr lang="ja-JP" altLang="ja-JP" sz="1400" dirty="0">
                <a:latin typeface="+mj-ea"/>
                <a:ea typeface="+mj-ea"/>
              </a:rPr>
              <a:t>年後</a:t>
            </a:r>
            <a:r>
              <a:rPr lang="ja-JP" altLang="en-US" sz="1400" dirty="0">
                <a:latin typeface="+mj-ea"/>
                <a:ea typeface="+mj-ea"/>
              </a:rPr>
              <a:t>の人口</a:t>
            </a:r>
            <a:r>
              <a:rPr lang="ja-JP" altLang="ja-JP" sz="1400" dirty="0">
                <a:latin typeface="+mj-ea"/>
                <a:ea typeface="+mj-ea"/>
              </a:rPr>
              <a:t>は約</a:t>
            </a:r>
            <a:r>
              <a:rPr lang="en-US" altLang="ja-JP" sz="1400" dirty="0">
                <a:latin typeface="+mj-ea"/>
                <a:ea typeface="+mj-ea"/>
              </a:rPr>
              <a:t>8700</a:t>
            </a:r>
            <a:r>
              <a:rPr lang="ja-JP" altLang="ja-JP" sz="1400" dirty="0">
                <a:latin typeface="+mj-ea"/>
                <a:ea typeface="+mj-ea"/>
              </a:rPr>
              <a:t>万人と現在の</a:t>
            </a:r>
            <a:r>
              <a:rPr lang="en-US" altLang="ja-JP" sz="1400" dirty="0">
                <a:latin typeface="+mj-ea"/>
                <a:ea typeface="+mj-ea"/>
              </a:rPr>
              <a:t>3</a:t>
            </a:r>
            <a:r>
              <a:rPr lang="ja-JP" altLang="ja-JP" sz="1400" dirty="0">
                <a:latin typeface="+mj-ea"/>
                <a:ea typeface="+mj-ea"/>
              </a:rPr>
              <a:t>分の</a:t>
            </a:r>
            <a:r>
              <a:rPr lang="en-US" altLang="ja-JP" sz="1400" dirty="0">
                <a:latin typeface="+mj-ea"/>
                <a:ea typeface="+mj-ea"/>
              </a:rPr>
              <a:t>2</a:t>
            </a:r>
            <a:r>
              <a:rPr lang="ja-JP" altLang="ja-JP" sz="1400" dirty="0">
                <a:latin typeface="+mj-ea"/>
                <a:ea typeface="+mj-ea"/>
              </a:rPr>
              <a:t>の規模まで減少</a:t>
            </a:r>
            <a:r>
              <a:rPr lang="ja-JP" altLang="en-US" sz="1400" dirty="0">
                <a:latin typeface="+mj-ea"/>
                <a:ea typeface="+mj-ea"/>
              </a:rPr>
              <a:t>しますが</a:t>
            </a:r>
            <a:r>
              <a:rPr lang="ja-JP" altLang="ja-JP" sz="1400" dirty="0">
                <a:latin typeface="+mj-ea"/>
                <a:ea typeface="+mj-ea"/>
              </a:rPr>
              <a:t>、人口の約</a:t>
            </a:r>
            <a:r>
              <a:rPr lang="en-US" altLang="ja-JP" sz="1400" dirty="0">
                <a:latin typeface="+mj-ea"/>
                <a:ea typeface="+mj-ea"/>
              </a:rPr>
              <a:t>4</a:t>
            </a:r>
            <a:r>
              <a:rPr lang="ja-JP" altLang="ja-JP" sz="1400" dirty="0">
                <a:latin typeface="+mj-ea"/>
                <a:ea typeface="+mj-ea"/>
              </a:rPr>
              <a:t>割が</a:t>
            </a:r>
            <a:r>
              <a:rPr lang="en-US" altLang="ja-JP" sz="1400" dirty="0">
                <a:latin typeface="+mj-ea"/>
                <a:ea typeface="+mj-ea"/>
              </a:rPr>
              <a:t>65</a:t>
            </a:r>
            <a:r>
              <a:rPr lang="ja-JP" altLang="ja-JP" sz="1400" dirty="0">
                <a:latin typeface="+mj-ea"/>
                <a:ea typeface="+mj-ea"/>
              </a:rPr>
              <a:t>歳以上というかって経験したことのない超高齢社会になる</a:t>
            </a:r>
            <a:r>
              <a:rPr lang="ja-JP" altLang="en-US" sz="1400" dirty="0">
                <a:latin typeface="+mj-ea"/>
                <a:ea typeface="+mj-ea"/>
              </a:rPr>
              <a:t>と予想されています。</a:t>
            </a:r>
            <a:r>
              <a:rPr lang="ja-JP" altLang="en-US" sz="1400" dirty="0" smtClean="0">
                <a:effectLst/>
                <a:latin typeface="+mj-ea"/>
                <a:ea typeface="+mj-ea"/>
              </a:rPr>
              <a:t/>
            </a:r>
            <a:br>
              <a:rPr lang="ja-JP" altLang="en-US" sz="1400" dirty="0" smtClean="0">
                <a:effectLst/>
                <a:latin typeface="+mj-ea"/>
                <a:ea typeface="+mj-ea"/>
              </a:rPr>
            </a:br>
            <a:r>
              <a:rPr lang="ja-JP" altLang="en-US" sz="1400" dirty="0" smtClean="0">
                <a:effectLst/>
                <a:latin typeface="+mj-ea"/>
                <a:ea typeface="+mj-ea"/>
              </a:rPr>
              <a:t>　近々の問題として、団塊の世代（約８００万人）が７５歳以上となる</a:t>
            </a:r>
            <a:r>
              <a:rPr lang="en-US" altLang="ja-JP" sz="1400" dirty="0" smtClean="0">
                <a:effectLst/>
                <a:latin typeface="+mj-ea"/>
                <a:ea typeface="+mj-ea"/>
              </a:rPr>
              <a:t>2025</a:t>
            </a:r>
            <a:r>
              <a:rPr lang="ja-JP" altLang="en-US" sz="1400" dirty="0" smtClean="0">
                <a:effectLst/>
                <a:latin typeface="+mj-ea"/>
                <a:ea typeface="+mj-ea"/>
              </a:rPr>
              <a:t>年（平成</a:t>
            </a:r>
            <a:r>
              <a:rPr lang="en-US" altLang="ja-JP" sz="1400" dirty="0" smtClean="0">
                <a:effectLst/>
                <a:latin typeface="+mj-ea"/>
                <a:ea typeface="+mj-ea"/>
              </a:rPr>
              <a:t>37</a:t>
            </a:r>
            <a:r>
              <a:rPr lang="ja-JP" altLang="en-US" sz="1400" dirty="0" smtClean="0">
                <a:effectLst/>
                <a:latin typeface="+mj-ea"/>
                <a:ea typeface="+mj-ea"/>
              </a:rPr>
              <a:t>年）以降は、国民の医療や介護の需要が、大幅に増加すると予想されています。</a:t>
            </a:r>
            <a:endParaRPr lang="en-US" altLang="ja-JP" sz="1400" dirty="0" smtClean="0">
              <a:effectLst/>
              <a:latin typeface="+mj-ea"/>
              <a:ea typeface="+mj-ea"/>
            </a:endParaRPr>
          </a:p>
          <a:p>
            <a:pPr defTabSz="943478">
              <a:defRPr/>
            </a:pPr>
            <a:r>
              <a:rPr lang="ja-JP" altLang="en-US" sz="1400" dirty="0" smtClean="0">
                <a:effectLst/>
                <a:latin typeface="+mj-ea"/>
                <a:ea typeface="+mj-ea"/>
              </a:rPr>
              <a:t>　また、</a:t>
            </a:r>
            <a:r>
              <a:rPr lang="en-US" altLang="ja-JP" sz="1400" dirty="0" smtClean="0">
                <a:effectLst/>
                <a:latin typeface="+mj-ea"/>
                <a:ea typeface="+mj-ea"/>
              </a:rPr>
              <a:t>1975</a:t>
            </a:r>
            <a:r>
              <a:rPr lang="ja-JP" altLang="en-US" sz="1400" dirty="0" smtClean="0">
                <a:effectLst/>
                <a:latin typeface="+mj-ea"/>
                <a:ea typeface="+mj-ea"/>
              </a:rPr>
              <a:t>年</a:t>
            </a:r>
            <a:r>
              <a:rPr lang="en-US" altLang="ja-JP" sz="1400" dirty="0" smtClean="0">
                <a:effectLst/>
                <a:latin typeface="+mj-ea"/>
                <a:ea typeface="+mj-ea"/>
              </a:rPr>
              <a:t>65</a:t>
            </a:r>
            <a:r>
              <a:rPr lang="ja-JP" altLang="en-US" sz="1400" dirty="0" smtClean="0">
                <a:effectLst/>
                <a:latin typeface="+mj-ea"/>
                <a:ea typeface="+mj-ea"/>
              </a:rPr>
              <a:t>才以上の高齢者のみの世帯は</a:t>
            </a:r>
            <a:r>
              <a:rPr lang="en-US" altLang="ja-JP" sz="1400" dirty="0" smtClean="0">
                <a:effectLst/>
                <a:latin typeface="+mj-ea"/>
                <a:ea typeface="+mj-ea"/>
              </a:rPr>
              <a:t>3.3</a:t>
            </a:r>
            <a:r>
              <a:rPr lang="ja-JP" altLang="en-US" sz="1400" dirty="0" smtClean="0">
                <a:effectLst/>
                <a:latin typeface="+mj-ea"/>
                <a:ea typeface="+mj-ea"/>
              </a:rPr>
              <a:t>％に過ぎませんでしたが、</a:t>
            </a:r>
            <a:r>
              <a:rPr lang="en-US" altLang="ja-JP" sz="1400" dirty="0" smtClean="0">
                <a:effectLst/>
                <a:latin typeface="+mj-ea"/>
                <a:ea typeface="+mj-ea"/>
              </a:rPr>
              <a:t>2011</a:t>
            </a:r>
            <a:r>
              <a:rPr lang="ja-JP" altLang="en-US" sz="1400" dirty="0" smtClean="0">
                <a:effectLst/>
                <a:latin typeface="+mj-ea"/>
                <a:ea typeface="+mj-ea"/>
              </a:rPr>
              <a:t>年には</a:t>
            </a:r>
            <a:r>
              <a:rPr lang="en-US" altLang="ja-JP" sz="1400" dirty="0" smtClean="0">
                <a:effectLst/>
                <a:latin typeface="+mj-ea"/>
                <a:ea typeface="+mj-ea"/>
              </a:rPr>
              <a:t>2</a:t>
            </a:r>
            <a:r>
              <a:rPr lang="ja-JP" altLang="en-US" sz="1400" dirty="0" smtClean="0">
                <a:effectLst/>
                <a:latin typeface="+mj-ea"/>
                <a:ea typeface="+mj-ea"/>
              </a:rPr>
              <a:t>割に達し</a:t>
            </a:r>
            <a:r>
              <a:rPr lang="en-US" altLang="ja-JP" sz="1400" dirty="0" smtClean="0">
                <a:effectLst/>
                <a:latin typeface="+mj-ea"/>
                <a:ea typeface="+mj-ea"/>
              </a:rPr>
              <a:t>2035</a:t>
            </a:r>
            <a:r>
              <a:rPr lang="ja-JP" altLang="en-US" sz="1400" dirty="0" smtClean="0">
                <a:effectLst/>
                <a:latin typeface="+mj-ea"/>
                <a:ea typeface="+mj-ea"/>
              </a:rPr>
              <a:t>年頃には</a:t>
            </a:r>
            <a:r>
              <a:rPr lang="en-US" altLang="ja-JP" sz="1400" dirty="0" smtClean="0">
                <a:effectLst/>
                <a:latin typeface="+mj-ea"/>
                <a:ea typeface="+mj-ea"/>
              </a:rPr>
              <a:t>3</a:t>
            </a:r>
            <a:r>
              <a:rPr lang="ja-JP" altLang="en-US" sz="1400" dirty="0" smtClean="0">
                <a:effectLst/>
                <a:latin typeface="+mj-ea"/>
                <a:ea typeface="+mj-ea"/>
              </a:rPr>
              <a:t>割に達する見込みです。</a:t>
            </a:r>
            <a:br>
              <a:rPr lang="ja-JP" altLang="en-US" sz="1400" dirty="0" smtClean="0">
                <a:effectLst/>
                <a:latin typeface="+mj-ea"/>
                <a:ea typeface="+mj-ea"/>
              </a:rPr>
            </a:br>
            <a:r>
              <a:rPr lang="ja-JP" altLang="en-US" sz="1400" dirty="0" smtClean="0">
                <a:effectLst/>
                <a:latin typeface="+mj-ea"/>
                <a:ea typeface="+mj-ea"/>
              </a:rPr>
              <a:t>そこで、</a:t>
            </a:r>
            <a:r>
              <a:rPr lang="ja-JP" altLang="ja-JP" sz="1400" dirty="0">
                <a:latin typeface="+mj-ea"/>
                <a:ea typeface="+mj-ea"/>
              </a:rPr>
              <a:t>「人口急減・超高齢社会」という未来が</a:t>
            </a:r>
            <a:r>
              <a:rPr lang="ja-JP" altLang="en-US" sz="1400" dirty="0">
                <a:latin typeface="+mj-ea"/>
                <a:ea typeface="+mj-ea"/>
              </a:rPr>
              <a:t>間近</a:t>
            </a:r>
            <a:r>
              <a:rPr lang="ja-JP" altLang="ja-JP" sz="1400" dirty="0">
                <a:latin typeface="+mj-ea"/>
                <a:ea typeface="+mj-ea"/>
              </a:rPr>
              <a:t>に近づきつつありことを認識し、危機意識を持って、社会の在り方を考え直さなければな</a:t>
            </a:r>
            <a:r>
              <a:rPr lang="ja-JP" altLang="en-US" sz="1400" dirty="0">
                <a:latin typeface="+mj-ea"/>
                <a:ea typeface="+mj-ea"/>
              </a:rPr>
              <a:t>りません</a:t>
            </a:r>
            <a:r>
              <a:rPr lang="ja-JP" altLang="ja-JP" sz="1400" dirty="0">
                <a:latin typeface="+mj-ea"/>
                <a:ea typeface="+mj-ea"/>
              </a:rPr>
              <a:t>。</a:t>
            </a:r>
            <a:endParaRPr lang="en-US" altLang="ja-JP" sz="1400" dirty="0">
              <a:latin typeface="+mj-ea"/>
              <a:ea typeface="+mj-ea"/>
            </a:endParaRPr>
          </a:p>
          <a:p>
            <a:pPr defTabSz="943478">
              <a:defRPr/>
            </a:pPr>
            <a:endParaRPr lang="en-US" altLang="ja-JP" sz="1400" dirty="0" smtClean="0">
              <a:effectLst/>
              <a:latin typeface="+mj-ea"/>
              <a:ea typeface="+mj-ea"/>
            </a:endParaRPr>
          </a:p>
          <a:p>
            <a:pPr defTabSz="943478">
              <a:defRPr/>
            </a:pPr>
            <a:r>
              <a:rPr lang="ja-JP" altLang="en-US" sz="1400" dirty="0" smtClean="0">
                <a:effectLst/>
                <a:latin typeface="+mj-ea"/>
                <a:ea typeface="+mj-ea"/>
              </a:rPr>
              <a:t>　このため、厚生労働省は、</a:t>
            </a:r>
            <a:r>
              <a:rPr lang="en-US" altLang="ja-JP" sz="1400" dirty="0" smtClean="0">
                <a:effectLst/>
                <a:latin typeface="+mj-ea"/>
                <a:ea typeface="+mj-ea"/>
              </a:rPr>
              <a:t>2025</a:t>
            </a:r>
            <a:r>
              <a:rPr lang="ja-JP" altLang="en-US" sz="1400" dirty="0" smtClean="0">
                <a:effectLst/>
                <a:latin typeface="+mj-ea"/>
                <a:ea typeface="+mj-ea"/>
              </a:rPr>
              <a:t>年（平成</a:t>
            </a:r>
            <a:r>
              <a:rPr lang="en-US" altLang="ja-JP" sz="1400" dirty="0" smtClean="0">
                <a:effectLst/>
                <a:latin typeface="+mj-ea"/>
                <a:ea typeface="+mj-ea"/>
              </a:rPr>
              <a:t>37</a:t>
            </a:r>
            <a:r>
              <a:rPr lang="ja-JP" altLang="en-US" sz="1400" dirty="0" smtClean="0">
                <a:effectLst/>
                <a:latin typeface="+mj-ea"/>
                <a:ea typeface="+mj-ea"/>
              </a:rPr>
              <a:t>年）を目途に、高齢者の尊厳の保持と自立生活の支援の目的のもとで、可能な限り住み慣れた地域で、</a:t>
            </a:r>
            <a:endParaRPr lang="en-US" altLang="ja-JP" sz="1400" dirty="0" smtClean="0">
              <a:effectLst/>
              <a:latin typeface="+mj-ea"/>
              <a:ea typeface="+mj-ea"/>
            </a:endParaRPr>
          </a:p>
          <a:p>
            <a:pPr defTabSz="943478">
              <a:defRPr/>
            </a:pPr>
            <a:r>
              <a:rPr lang="ja-JP" altLang="en-US" sz="1400" dirty="0" smtClean="0">
                <a:effectLst/>
                <a:latin typeface="+mj-ea"/>
                <a:ea typeface="+mj-ea"/>
              </a:rPr>
              <a:t>自分らしい暮らしを人生の最期まで続けることができるよう、地域の包括的な支援・サービス提供体制すなわち、地域包括ケアシステムの構築を推進しています。</a:t>
            </a:r>
            <a:endParaRPr lang="en-US" altLang="ja-JP" sz="1400" dirty="0" smtClean="0">
              <a:effectLst/>
              <a:latin typeface="+mj-ea"/>
              <a:ea typeface="+mj-ea"/>
            </a:endParaRPr>
          </a:p>
          <a:p>
            <a:pPr defTabSz="943478">
              <a:defRPr/>
            </a:pPr>
            <a:r>
              <a:rPr lang="en-US" altLang="ja-JP" sz="1400" dirty="0">
                <a:latin typeface="+mj-ea"/>
                <a:ea typeface="+mj-ea"/>
              </a:rPr>
              <a:t>2011 </a:t>
            </a:r>
            <a:r>
              <a:rPr lang="ja-JP" altLang="en-US" sz="1400" dirty="0">
                <a:latin typeface="+mj-ea"/>
                <a:ea typeface="+mj-ea"/>
              </a:rPr>
              <a:t>年の介護保険法改正では，地域包括ケアシステムの構築推進が規定され，より精緻な介護保険事業計画の策定が求められることになりました。</a:t>
            </a:r>
            <a:endParaRPr lang="ja-JP" altLang="en-US" sz="1400" dirty="0" smtClean="0">
              <a:effectLst/>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51</a:t>
            </a:fld>
            <a:endParaRPr kumimoji="1" lang="ja-JP" altLang="en-US"/>
          </a:p>
        </p:txBody>
      </p:sp>
    </p:spTree>
    <p:extLst>
      <p:ext uri="{BB962C8B-B14F-4D97-AF65-F5344CB8AC3E}">
        <p14:creationId xmlns:p14="http://schemas.microsoft.com/office/powerpoint/2010/main" val="2901375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260648" y="4724205"/>
            <a:ext cx="6336704" cy="4475559"/>
          </a:xfrm>
        </p:spPr>
        <p:txBody>
          <a:bodyPr/>
          <a:lstStyle/>
          <a:p>
            <a:pPr defTabSz="943478">
              <a:defRPr/>
            </a:pPr>
            <a:r>
              <a:rPr lang="ja-JP" altLang="en-US" dirty="0"/>
              <a:t>　</a:t>
            </a:r>
            <a:r>
              <a:rPr lang="ja-JP" altLang="en-US" dirty="0">
                <a:latin typeface="+mj-ea"/>
                <a:ea typeface="+mj-ea"/>
              </a:rPr>
              <a:t>地域包括ケアとは、介護が必要となっても、住み慣れた地域で、その人らしい自立した生活ができるよう医療、介護</a:t>
            </a:r>
            <a:r>
              <a:rPr lang="ja-JP" altLang="en-US" dirty="0" smtClean="0">
                <a:latin typeface="+mj-ea"/>
                <a:ea typeface="+mj-ea"/>
              </a:rPr>
              <a:t>、予防</a:t>
            </a:r>
            <a:r>
              <a:rPr lang="ja-JP" altLang="en-US" dirty="0">
                <a:latin typeface="+mj-ea"/>
                <a:ea typeface="+mj-ea"/>
              </a:rPr>
              <a:t>、生活支援、住まいを包括的</a:t>
            </a:r>
            <a:r>
              <a:rPr lang="ja-JP" altLang="en-US" dirty="0" smtClean="0">
                <a:latin typeface="+mj-ea"/>
                <a:ea typeface="+mj-ea"/>
              </a:rPr>
              <a:t>かつ継続的</a:t>
            </a:r>
            <a:r>
              <a:rPr lang="ja-JP" altLang="en-US" dirty="0">
                <a:latin typeface="+mj-ea"/>
                <a:ea typeface="+mj-ea"/>
              </a:rPr>
              <a:t>に提供するシステムで</a:t>
            </a:r>
            <a:r>
              <a:rPr lang="ja-JP" altLang="ja-JP" b="1" dirty="0">
                <a:solidFill>
                  <a:srgbClr val="C00000"/>
                </a:solidFill>
                <a:latin typeface="+mj-ea"/>
                <a:ea typeface="+mj-ea"/>
              </a:rPr>
              <a:t>住み慣れた地域で暮らせること</a:t>
            </a:r>
            <a:r>
              <a:rPr lang="ja-JP" altLang="ja-JP" b="1" dirty="0" smtClean="0">
                <a:solidFill>
                  <a:srgbClr val="C00000"/>
                </a:solidFill>
                <a:latin typeface="+mj-ea"/>
                <a:ea typeface="+mj-ea"/>
              </a:rPr>
              <a:t>が概念</a:t>
            </a:r>
            <a:r>
              <a:rPr lang="ja-JP" altLang="ja-JP" b="1" dirty="0">
                <a:solidFill>
                  <a:srgbClr val="C00000"/>
                </a:solidFill>
                <a:latin typeface="+mj-ea"/>
                <a:ea typeface="+mj-ea"/>
              </a:rPr>
              <a:t>の根本</a:t>
            </a:r>
            <a:r>
              <a:rPr lang="ja-JP" altLang="en-US" b="1" dirty="0">
                <a:solidFill>
                  <a:srgbClr val="C00000"/>
                </a:solidFill>
                <a:latin typeface="+mj-ea"/>
                <a:ea typeface="+mj-ea"/>
              </a:rPr>
              <a:t>で</a:t>
            </a:r>
            <a:r>
              <a:rPr lang="ja-JP" altLang="en-US" dirty="0">
                <a:latin typeface="+mj-ea"/>
                <a:ea typeface="+mj-ea"/>
              </a:rPr>
              <a:t>あり、超少子高齢社会に不可欠なもの</a:t>
            </a:r>
            <a:r>
              <a:rPr lang="ja-JP" altLang="en-US" dirty="0" smtClean="0">
                <a:latin typeface="+mj-ea"/>
                <a:ea typeface="+mj-ea"/>
              </a:rPr>
              <a:t>と定義</a:t>
            </a:r>
            <a:r>
              <a:rPr lang="ja-JP" altLang="en-US" dirty="0">
                <a:latin typeface="+mj-ea"/>
                <a:ea typeface="+mj-ea"/>
              </a:rPr>
              <a:t>されています。</a:t>
            </a:r>
            <a:endParaRPr lang="en-US" altLang="ja-JP" dirty="0">
              <a:latin typeface="+mj-ea"/>
              <a:ea typeface="+mj-ea"/>
            </a:endParaRPr>
          </a:p>
          <a:p>
            <a:pPr defTabSz="943478">
              <a:defRPr/>
            </a:pPr>
            <a:r>
              <a:rPr lang="ja-JP" altLang="en-US" dirty="0">
                <a:latin typeface="+mj-ea"/>
                <a:ea typeface="+mj-ea"/>
              </a:rPr>
              <a:t>　自</a:t>
            </a:r>
            <a:r>
              <a:rPr lang="ja-JP" altLang="ja-JP" dirty="0">
                <a:latin typeface="+mj-ea"/>
                <a:ea typeface="+mj-ea"/>
              </a:rPr>
              <a:t>治体ごとに地域の特性に応じてプランを構築し、団塊の世代が</a:t>
            </a:r>
            <a:r>
              <a:rPr lang="en-US" altLang="ja-JP" dirty="0">
                <a:latin typeface="+mj-ea"/>
                <a:ea typeface="+mj-ea"/>
              </a:rPr>
              <a:t>75</a:t>
            </a:r>
            <a:r>
              <a:rPr lang="ja-JP" altLang="ja-JP" dirty="0">
                <a:latin typeface="+mj-ea"/>
                <a:ea typeface="+mj-ea"/>
              </a:rPr>
              <a:t>才以上となる</a:t>
            </a:r>
            <a:r>
              <a:rPr lang="en-US" altLang="ja-JP" dirty="0">
                <a:latin typeface="+mj-ea"/>
                <a:ea typeface="+mj-ea"/>
              </a:rPr>
              <a:t>2025</a:t>
            </a:r>
            <a:r>
              <a:rPr lang="ja-JP" altLang="ja-JP" dirty="0">
                <a:latin typeface="+mj-ea"/>
                <a:ea typeface="+mj-ea"/>
              </a:rPr>
              <a:t>年完成を目指</a:t>
            </a:r>
            <a:r>
              <a:rPr lang="ja-JP" altLang="en-US" dirty="0">
                <a:latin typeface="+mj-ea"/>
                <a:ea typeface="+mj-ea"/>
              </a:rPr>
              <a:t>しています</a:t>
            </a:r>
            <a:r>
              <a:rPr lang="ja-JP" altLang="ja-JP" dirty="0">
                <a:latin typeface="+mj-ea"/>
                <a:ea typeface="+mj-ea"/>
              </a:rPr>
              <a:t>。</a:t>
            </a:r>
            <a:r>
              <a:rPr lang="en-US" altLang="ja-JP" dirty="0">
                <a:latin typeface="+mj-ea"/>
                <a:ea typeface="+mj-ea"/>
              </a:rPr>
              <a:t/>
            </a:r>
            <a:br>
              <a:rPr lang="en-US" altLang="ja-JP" dirty="0">
                <a:latin typeface="+mj-ea"/>
                <a:ea typeface="+mj-ea"/>
              </a:rPr>
            </a:br>
            <a:endParaRPr lang="en-US" altLang="ja-JP" dirty="0">
              <a:latin typeface="+mj-ea"/>
              <a:ea typeface="+mj-ea"/>
            </a:endParaRPr>
          </a:p>
          <a:p>
            <a:pPr defTabSz="943478">
              <a:defRPr/>
            </a:pPr>
            <a:r>
              <a:rPr lang="ja-JP" altLang="en-US" dirty="0">
                <a:latin typeface="+mj-ea"/>
                <a:ea typeface="+mj-ea"/>
              </a:rPr>
              <a:t>地域包括ケアシステムの重要な点は、地域の実情に合わせ、医療・福祉サービス提供者間の連携によって、医療</a:t>
            </a:r>
            <a:r>
              <a:rPr lang="ja-JP" altLang="en-US" dirty="0" smtClean="0">
                <a:latin typeface="+mj-ea"/>
                <a:ea typeface="+mj-ea"/>
              </a:rPr>
              <a:t>、福祉</a:t>
            </a:r>
            <a:r>
              <a:rPr lang="ja-JP" altLang="en-US" dirty="0">
                <a:latin typeface="+mj-ea"/>
                <a:ea typeface="+mj-ea"/>
              </a:rPr>
              <a:t>、予防をシームレスにつなぎ</a:t>
            </a:r>
            <a:r>
              <a:rPr lang="ja-JP" altLang="en-US" dirty="0" smtClean="0">
                <a:latin typeface="+mj-ea"/>
                <a:ea typeface="+mj-ea"/>
              </a:rPr>
              <a:t>、住まい</a:t>
            </a:r>
            <a:r>
              <a:rPr lang="ja-JP" altLang="en-US" dirty="0">
                <a:latin typeface="+mj-ea"/>
                <a:ea typeface="+mj-ea"/>
              </a:rPr>
              <a:t>、医療、介護、予防、生活支援が一体的に提供できる地域を構築し、高齢者がいつまでも生活できる</a:t>
            </a:r>
            <a:r>
              <a:rPr lang="ja-JP" altLang="en-US" dirty="0" smtClean="0">
                <a:latin typeface="+mj-ea"/>
                <a:ea typeface="+mj-ea"/>
              </a:rPr>
              <a:t>住み慣れた</a:t>
            </a:r>
            <a:r>
              <a:rPr lang="ja-JP" altLang="en-US" dirty="0">
                <a:latin typeface="+mj-ea"/>
                <a:ea typeface="+mj-ea"/>
              </a:rPr>
              <a:t>地区を目指すことです。</a:t>
            </a:r>
            <a:endParaRPr lang="en-US" altLang="ja-JP" dirty="0">
              <a:latin typeface="+mj-ea"/>
              <a:ea typeface="+mj-ea"/>
            </a:endParaRPr>
          </a:p>
          <a:p>
            <a:pPr defTabSz="943478">
              <a:defRPr/>
            </a:pPr>
            <a:r>
              <a:rPr lang="ja-JP" altLang="en-US" dirty="0">
                <a:latin typeface="+mj-ea"/>
                <a:ea typeface="+mj-ea"/>
              </a:rPr>
              <a:t>そこで、</a:t>
            </a:r>
            <a:r>
              <a:rPr lang="ja-JP" altLang="ja-JP" dirty="0">
                <a:latin typeface="+mj-ea"/>
                <a:ea typeface="+mj-ea"/>
              </a:rPr>
              <a:t>今まで医療、介護、自治体、民間ボランティアなどが点で活動していたために成果が出にくかった</a:t>
            </a:r>
            <a:r>
              <a:rPr lang="ja-JP" altLang="en-US" dirty="0">
                <a:latin typeface="+mj-ea"/>
                <a:ea typeface="+mj-ea"/>
              </a:rPr>
              <a:t>反省から</a:t>
            </a:r>
            <a:r>
              <a:rPr lang="ja-JP" altLang="ja-JP" dirty="0" smtClean="0">
                <a:latin typeface="+mj-ea"/>
                <a:ea typeface="+mj-ea"/>
              </a:rPr>
              <a:t>、それら</a:t>
            </a:r>
            <a:r>
              <a:rPr lang="ja-JP" altLang="ja-JP" dirty="0">
                <a:latin typeface="+mj-ea"/>
                <a:ea typeface="+mj-ea"/>
              </a:rPr>
              <a:t>を線で結び、面とすることで効率を上げるために、</a:t>
            </a:r>
            <a:r>
              <a:rPr lang="ja-JP" altLang="ja-JP" b="1" dirty="0">
                <a:latin typeface="+mj-ea"/>
                <a:ea typeface="+mj-ea"/>
              </a:rPr>
              <a:t>「地域ケア会議」</a:t>
            </a:r>
            <a:r>
              <a:rPr lang="ja-JP" altLang="en-US" dirty="0">
                <a:latin typeface="+mj-ea"/>
                <a:ea typeface="+mj-ea"/>
              </a:rPr>
              <a:t>で方針を決めていくことになります</a:t>
            </a:r>
            <a:r>
              <a:rPr lang="ja-JP" altLang="en-US" dirty="0" smtClean="0">
                <a:latin typeface="+mj-ea"/>
                <a:ea typeface="+mj-ea"/>
              </a:rPr>
              <a:t>。市町村レベルの地域ケア会議は、自治体が主催して地域の専門職の方々と議論を交わす場です．</a:t>
            </a:r>
            <a:endParaRPr kumimoji="1" lang="ja-JP" altLang="en-US" dirty="0" smtClean="0">
              <a:latin typeface="+mj-ea"/>
              <a:ea typeface="+mj-ea"/>
            </a:endParaRPr>
          </a:p>
          <a:p>
            <a:pPr defTabSz="943478">
              <a:defRPr/>
            </a:pPr>
            <a:r>
              <a:rPr lang="ja-JP" altLang="en-US" dirty="0" smtClean="0">
                <a:latin typeface="+mj-ea"/>
                <a:ea typeface="+mj-ea"/>
              </a:rPr>
              <a:t>高齢化が進んできますと医療だけでは支えきれない，介護と医療の両方が必要で、さらに多業種の手助けも必要になるからです</a:t>
            </a:r>
            <a:endParaRPr lang="en-US" altLang="ja-JP" dirty="0">
              <a:latin typeface="+mj-ea"/>
              <a:ea typeface="+mj-ea"/>
            </a:endParaRPr>
          </a:p>
          <a:p>
            <a:pPr defTabSz="943478">
              <a:defRPr/>
            </a:pPr>
            <a:endParaRPr lang="en-US" altLang="ja-JP" dirty="0" smtClean="0">
              <a:latin typeface="+mj-ea"/>
              <a:ea typeface="+mj-ea"/>
            </a:endParaRPr>
          </a:p>
          <a:p>
            <a:pPr defTabSz="943478">
              <a:defRPr/>
            </a:pPr>
            <a:r>
              <a:rPr lang="ja-JP" altLang="en-US" dirty="0" smtClean="0">
                <a:latin typeface="+mj-ea"/>
                <a:ea typeface="+mj-ea"/>
              </a:rPr>
              <a:t>また患者・生活者の側に，セルフケア，セルフマネジメントの重要さを訴える議論も示されています．</a:t>
            </a:r>
            <a:endParaRPr lang="en-US" altLang="ja-JP" dirty="0" smtClean="0">
              <a:latin typeface="+mj-ea"/>
              <a:ea typeface="+mj-ea"/>
            </a:endParaRPr>
          </a:p>
          <a:p>
            <a:pPr defTabSz="943478">
              <a:defRPr/>
            </a:pPr>
            <a:r>
              <a:rPr lang="ja-JP" altLang="ja-JP" dirty="0" smtClean="0">
                <a:latin typeface="+mj-ea"/>
                <a:ea typeface="+mj-ea"/>
              </a:rPr>
              <a:t>医療</a:t>
            </a:r>
            <a:r>
              <a:rPr lang="ja-JP" altLang="ja-JP" dirty="0">
                <a:latin typeface="+mj-ea"/>
                <a:ea typeface="+mj-ea"/>
              </a:rPr>
              <a:t>体制は、</a:t>
            </a:r>
            <a:r>
              <a:rPr lang="ja-JP" altLang="ja-JP" dirty="0">
                <a:solidFill>
                  <a:srgbClr val="002060"/>
                </a:solidFill>
                <a:latin typeface="+mj-ea"/>
                <a:ea typeface="+mj-ea"/>
              </a:rPr>
              <a:t>施設完結型</a:t>
            </a:r>
            <a:r>
              <a:rPr lang="ja-JP" altLang="ja-JP" b="1" dirty="0">
                <a:solidFill>
                  <a:srgbClr val="002060"/>
                </a:solidFill>
                <a:latin typeface="+mj-ea"/>
                <a:ea typeface="+mj-ea"/>
              </a:rPr>
              <a:t>から</a:t>
            </a:r>
            <a:r>
              <a:rPr lang="ja-JP" altLang="ja-JP" b="1" u="sng" dirty="0">
                <a:solidFill>
                  <a:srgbClr val="002060"/>
                </a:solidFill>
                <a:latin typeface="+mj-ea"/>
                <a:ea typeface="+mj-ea"/>
              </a:rPr>
              <a:t>地域完結型（地域生活を重視した支える医療）へ見直し</a:t>
            </a:r>
            <a:r>
              <a:rPr lang="ja-JP" altLang="ja-JP" dirty="0">
                <a:latin typeface="+mj-ea"/>
                <a:ea typeface="+mj-ea"/>
              </a:rPr>
              <a:t>を余儀なくされてい</a:t>
            </a:r>
            <a:r>
              <a:rPr lang="ja-JP" altLang="en-US" dirty="0">
                <a:latin typeface="+mj-ea"/>
                <a:ea typeface="+mj-ea"/>
              </a:rPr>
              <a:t>ます</a:t>
            </a:r>
            <a:r>
              <a:rPr lang="ja-JP" altLang="ja-JP" dirty="0">
                <a:latin typeface="+mj-ea"/>
                <a:ea typeface="+mj-ea"/>
              </a:rPr>
              <a:t>。</a:t>
            </a:r>
          </a:p>
          <a:p>
            <a:pPr defTabSz="943478">
              <a:defRPr/>
            </a:pPr>
            <a:r>
              <a:rPr lang="ja-JP" altLang="en-US" dirty="0" smtClean="0">
                <a:latin typeface="+mj-ea"/>
                <a:ea typeface="+mj-ea"/>
              </a:rPr>
              <a:t>医療の側では，高齢期の疾病を生活機能障害の視点から理解し，患者・生活者の生活面から病因の把握を図るアプローチが主になっていかなければならないであろうと言われています．</a:t>
            </a:r>
            <a:endParaRPr lang="en-US" altLang="ja-JP" dirty="0" smtClean="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52</a:t>
            </a:fld>
            <a:endParaRPr kumimoji="1" lang="ja-JP" altLang="en-US"/>
          </a:p>
        </p:txBody>
      </p:sp>
    </p:spTree>
    <p:extLst>
      <p:ext uri="{BB962C8B-B14F-4D97-AF65-F5344CB8AC3E}">
        <p14:creationId xmlns:p14="http://schemas.microsoft.com/office/powerpoint/2010/main" val="63616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２０１４年現在</a:t>
            </a:r>
            <a:endParaRPr kumimoji="1" lang="en-US" altLang="ja-JP" sz="2000" dirty="0" smtClean="0">
              <a:latin typeface="+mj-ea"/>
              <a:ea typeface="+mj-ea"/>
            </a:endParaRPr>
          </a:p>
          <a:p>
            <a:r>
              <a:rPr lang="ja-JP" altLang="en-US" sz="2000" dirty="0" smtClean="0">
                <a:latin typeface="+mj-ea"/>
                <a:ea typeface="+mj-ea"/>
              </a:rPr>
              <a:t>６５歳以上が４人に１人</a:t>
            </a:r>
            <a:endParaRPr lang="en-US" altLang="ja-JP" sz="2000" dirty="0" smtClean="0">
              <a:latin typeface="+mj-ea"/>
              <a:ea typeface="+mj-ea"/>
            </a:endParaRPr>
          </a:p>
          <a:p>
            <a:r>
              <a:rPr kumimoji="1" lang="ja-JP" altLang="en-US" sz="2000" dirty="0" smtClean="0">
                <a:latin typeface="+mj-ea"/>
                <a:ea typeface="+mj-ea"/>
              </a:rPr>
              <a:t>７５歳</a:t>
            </a:r>
            <a:r>
              <a:rPr kumimoji="1" lang="ja-JP" altLang="en-US" sz="2000" dirty="0">
                <a:latin typeface="+mj-ea"/>
                <a:ea typeface="+mj-ea"/>
              </a:rPr>
              <a:t>以上</a:t>
            </a:r>
            <a:r>
              <a:rPr kumimoji="1" lang="ja-JP" altLang="en-US" sz="2000" dirty="0" smtClean="0">
                <a:latin typeface="+mj-ea"/>
                <a:ea typeface="+mj-ea"/>
              </a:rPr>
              <a:t>が８人に１人</a:t>
            </a:r>
            <a:endParaRPr kumimoji="1"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　　１９５０年には８０人に１人でした。</a:t>
            </a:r>
            <a:endParaRPr lang="en-US" altLang="ja-JP" sz="2000" dirty="0" smtClean="0">
              <a:latin typeface="+mj-ea"/>
              <a:ea typeface="+mj-ea"/>
            </a:endParaRPr>
          </a:p>
          <a:p>
            <a:endParaRPr kumimoji="1" lang="en-US" altLang="ja-JP" sz="2000" dirty="0">
              <a:latin typeface="+mj-ea"/>
              <a:ea typeface="+mj-ea"/>
            </a:endParaRPr>
          </a:p>
          <a:p>
            <a:r>
              <a:rPr lang="ja-JP" altLang="en-US" sz="2000" dirty="0" smtClean="0">
                <a:latin typeface="+mj-ea"/>
                <a:ea typeface="+mj-ea"/>
              </a:rPr>
              <a:t>２０２５年には、</a:t>
            </a:r>
            <a:endParaRPr lang="en-US" altLang="ja-JP" sz="2000" dirty="0" smtClean="0">
              <a:latin typeface="+mj-ea"/>
              <a:ea typeface="+mj-ea"/>
            </a:endParaRPr>
          </a:p>
          <a:p>
            <a:r>
              <a:rPr kumimoji="1" lang="ja-JP" altLang="en-US" sz="2000" dirty="0" smtClean="0">
                <a:latin typeface="+mj-ea"/>
                <a:ea typeface="+mj-ea"/>
              </a:rPr>
              <a:t>６５歳以上が３人に１人</a:t>
            </a:r>
            <a:endParaRPr kumimoji="1" lang="en-US" altLang="ja-JP" sz="2000" dirty="0" smtClean="0">
              <a:latin typeface="+mj-ea"/>
              <a:ea typeface="+mj-ea"/>
            </a:endParaRPr>
          </a:p>
          <a:p>
            <a:r>
              <a:rPr lang="ja-JP" altLang="en-US" sz="2000" dirty="0" smtClean="0">
                <a:latin typeface="+mj-ea"/>
                <a:ea typeface="+mj-ea"/>
              </a:rPr>
              <a:t>７５歳</a:t>
            </a:r>
            <a:r>
              <a:rPr lang="ja-JP" altLang="en-US" sz="2000" dirty="0">
                <a:latin typeface="+mj-ea"/>
                <a:ea typeface="+mj-ea"/>
              </a:rPr>
              <a:t>以上</a:t>
            </a:r>
            <a:r>
              <a:rPr lang="ja-JP" altLang="en-US" sz="2000" dirty="0" smtClean="0">
                <a:latin typeface="+mj-ea"/>
                <a:ea typeface="+mj-ea"/>
              </a:rPr>
              <a:t>が５人に１人</a:t>
            </a:r>
            <a:endParaRPr lang="en-US" altLang="ja-JP" sz="2000" dirty="0" smtClean="0">
              <a:latin typeface="+mj-ea"/>
              <a:ea typeface="+mj-ea"/>
            </a:endParaRPr>
          </a:p>
          <a:p>
            <a:r>
              <a:rPr kumimoji="1" lang="ja-JP" altLang="en-US" sz="2000" dirty="0">
                <a:latin typeface="+mj-ea"/>
                <a:ea typeface="+mj-ea"/>
              </a:rPr>
              <a:t>　</a:t>
            </a:r>
            <a:r>
              <a:rPr kumimoji="1" lang="ja-JP" altLang="en-US" sz="2000" dirty="0" smtClean="0">
                <a:latin typeface="+mj-ea"/>
                <a:ea typeface="+mj-ea"/>
              </a:rPr>
              <a:t>　　と、なります。</a:t>
            </a:r>
            <a:endParaRPr kumimoji="1"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　この超少子高齢化が２０２５年問題です。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6</a:t>
            </a:fld>
            <a:endParaRPr kumimoji="1" lang="ja-JP" altLang="en-US"/>
          </a:p>
        </p:txBody>
      </p:sp>
    </p:spTree>
    <p:extLst>
      <p:ext uri="{BB962C8B-B14F-4D97-AF65-F5344CB8AC3E}">
        <p14:creationId xmlns:p14="http://schemas.microsoft.com/office/powerpoint/2010/main" val="2411693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53</a:t>
            </a:fld>
            <a:endParaRPr kumimoji="1" lang="ja-JP" altLang="en-US"/>
          </a:p>
        </p:txBody>
      </p:sp>
    </p:spTree>
    <p:extLst>
      <p:ext uri="{BB962C8B-B14F-4D97-AF65-F5344CB8AC3E}">
        <p14:creationId xmlns:p14="http://schemas.microsoft.com/office/powerpoint/2010/main" val="370089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404664" y="4724205"/>
            <a:ext cx="6048672" cy="4475559"/>
          </a:xfrm>
        </p:spPr>
        <p:txBody>
          <a:bodyPr/>
          <a:lstStyle/>
          <a:p>
            <a:pPr defTabSz="943478">
              <a:defRPr/>
            </a:pPr>
            <a:r>
              <a:rPr lang="ja-JP" altLang="en-US" sz="2000" dirty="0" smtClean="0">
                <a:latin typeface="+mj-ea"/>
                <a:ea typeface="+mj-ea"/>
              </a:rPr>
              <a:t>地域包括ケアの中心となる概念は，「ケア付きコミュニティ」の構築です．</a:t>
            </a:r>
            <a:endParaRPr lang="en-US" altLang="ja-JP" sz="2000" dirty="0" smtClean="0">
              <a:latin typeface="+mj-ea"/>
              <a:ea typeface="+mj-ea"/>
            </a:endParaRPr>
          </a:p>
          <a:p>
            <a:pPr defTabSz="943478">
              <a:defRPr/>
            </a:pPr>
            <a:r>
              <a:rPr lang="ja-JP" altLang="en-US" sz="2000" dirty="0" smtClean="0">
                <a:latin typeface="+mj-ea"/>
                <a:ea typeface="+mj-ea"/>
              </a:rPr>
              <a:t>つまりケア付き住宅や何らかの施設に入所した人だけではなくて，住んでいる場所はどこであれ</a:t>
            </a:r>
            <a:r>
              <a:rPr lang="ja-JP" altLang="en-US" sz="2000" dirty="0">
                <a:latin typeface="+mj-ea"/>
                <a:ea typeface="+mj-ea"/>
              </a:rPr>
              <a:t>、</a:t>
            </a:r>
            <a:r>
              <a:rPr lang="ja-JP" altLang="en-US" sz="2000" dirty="0" smtClean="0">
                <a:latin typeface="+mj-ea"/>
                <a:ea typeface="+mj-ea"/>
              </a:rPr>
              <a:t>いつまでも元気に暮らすために、生活支援や介護予防を受ける。</a:t>
            </a:r>
            <a:endParaRPr lang="en-US" altLang="ja-JP" sz="2000" dirty="0" smtClean="0">
              <a:latin typeface="+mj-ea"/>
              <a:ea typeface="+mj-ea"/>
            </a:endParaRPr>
          </a:p>
          <a:p>
            <a:pPr defTabSz="943478">
              <a:defRPr/>
            </a:pPr>
            <a:r>
              <a:rPr lang="ja-JP" altLang="en-US" sz="2000" dirty="0" smtClean="0">
                <a:latin typeface="+mj-ea"/>
                <a:ea typeface="+mj-ea"/>
              </a:rPr>
              <a:t>日常生活圏域のなかで病気になったら医療サービスを、介護が必要になったら介護サービスなどを利用して，</a:t>
            </a:r>
            <a:endParaRPr lang="en-US" altLang="ja-JP" sz="2000" dirty="0" smtClean="0">
              <a:latin typeface="+mj-ea"/>
              <a:ea typeface="+mj-ea"/>
            </a:endParaRPr>
          </a:p>
          <a:p>
            <a:pPr defTabSz="943478">
              <a:defRPr/>
            </a:pPr>
            <a:r>
              <a:rPr lang="ja-JP" altLang="en-US" sz="2000" dirty="0" smtClean="0">
                <a:latin typeface="+mj-ea"/>
                <a:ea typeface="+mj-ea"/>
              </a:rPr>
              <a:t>住み慣れた地域で暮らせることが概念の根本</a:t>
            </a:r>
            <a:endParaRPr lang="en-US" altLang="ja-JP" sz="2000" dirty="0" smtClean="0">
              <a:latin typeface="+mj-ea"/>
              <a:ea typeface="+mj-ea"/>
            </a:endParaRPr>
          </a:p>
          <a:p>
            <a:r>
              <a:rPr lang="ja-JP" altLang="en-US" sz="2000" dirty="0" smtClean="0">
                <a:latin typeface="+mj-ea"/>
                <a:ea typeface="+mj-ea"/>
              </a:rPr>
              <a:t>人は病院に行ったり地域に戻ったり自由にできることで，初めて安心して生活することができるのです．</a:t>
            </a:r>
            <a:endParaRPr lang="en-US" altLang="ja-JP" sz="2000" dirty="0" smtClean="0">
              <a:latin typeface="+mj-ea"/>
              <a:ea typeface="+mj-ea"/>
            </a:endParaRPr>
          </a:p>
          <a:p>
            <a:endParaRPr lang="en-US" altLang="ja-JP" sz="2000" dirty="0" smtClean="0">
              <a:latin typeface="+mj-ea"/>
              <a:ea typeface="+mj-ea"/>
            </a:endParaRPr>
          </a:p>
          <a:p>
            <a:r>
              <a:rPr lang="ja-JP" altLang="en-US" sz="2000" dirty="0" smtClean="0">
                <a:latin typeface="+mj-ea"/>
                <a:ea typeface="+mj-ea"/>
              </a:rPr>
              <a:t>ですから，</a:t>
            </a:r>
            <a:r>
              <a:rPr lang="ja-JP" altLang="en-US" sz="2000" u="sng" dirty="0" smtClean="0">
                <a:latin typeface="+mj-ea"/>
                <a:ea typeface="+mj-ea"/>
              </a:rPr>
              <a:t>病院と地域は単なる機能的な統合のみではなくて，</a:t>
            </a:r>
            <a:r>
              <a:rPr lang="en-US" altLang="ja-JP" sz="2000" u="sng" dirty="0" smtClean="0">
                <a:latin typeface="+mj-ea"/>
                <a:ea typeface="+mj-ea"/>
              </a:rPr>
              <a:t>QOL </a:t>
            </a:r>
            <a:r>
              <a:rPr lang="ja-JP" altLang="en-US" sz="2000" u="sng" dirty="0" smtClean="0">
                <a:latin typeface="+mj-ea"/>
                <a:ea typeface="+mj-ea"/>
              </a:rPr>
              <a:t>を重視した医療的なキュアのなかで</a:t>
            </a:r>
          </a:p>
          <a:p>
            <a:r>
              <a:rPr lang="ja-JP" altLang="en-US" sz="2000" u="sng" dirty="0" smtClean="0">
                <a:latin typeface="+mj-ea"/>
                <a:ea typeface="+mj-ea"/>
              </a:rPr>
              <a:t>同じ価値観をもつことが，これからは必要なのではないか</a:t>
            </a:r>
            <a:r>
              <a:rPr lang="ja-JP" altLang="en-US" sz="2000" dirty="0" smtClean="0">
                <a:latin typeface="+mj-ea"/>
                <a:ea typeface="+mj-ea"/>
              </a:rPr>
              <a:t>と思います．</a:t>
            </a:r>
            <a:endParaRPr kumimoji="1" lang="ja-JP" altLang="en-US" sz="2000" dirty="0" smtClean="0">
              <a:latin typeface="+mj-ea"/>
              <a:ea typeface="+mj-ea"/>
            </a:endParaRPr>
          </a:p>
          <a:p>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54</a:t>
            </a:fld>
            <a:endParaRPr kumimoji="1" lang="ja-JP" altLang="en-US"/>
          </a:p>
        </p:txBody>
      </p:sp>
    </p:spTree>
    <p:extLst>
      <p:ext uri="{BB962C8B-B14F-4D97-AF65-F5344CB8AC3E}">
        <p14:creationId xmlns:p14="http://schemas.microsoft.com/office/powerpoint/2010/main" val="7609242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すでに、大阪府大東市では、住民が主体となって取り組む介護予防事業を市内全域で展開しています。</a:t>
            </a:r>
            <a:endParaRPr kumimoji="1" lang="en-US" altLang="ja-JP" sz="2000" dirty="0" smtClean="0">
              <a:latin typeface="+mj-ea"/>
              <a:ea typeface="+mj-ea"/>
            </a:endParaRPr>
          </a:p>
          <a:p>
            <a:r>
              <a:rPr kumimoji="1" lang="ja-JP" altLang="en-US" sz="2000" dirty="0" smtClean="0">
                <a:latin typeface="+mj-ea"/>
                <a:ea typeface="+mj-ea"/>
              </a:rPr>
              <a:t>虚弱高齢者が元気高齢者の支えで元気を取り戻し、社会活動に復帰できるようになっています。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56</a:t>
            </a:fld>
            <a:endParaRPr kumimoji="1" lang="ja-JP" altLang="en-US"/>
          </a:p>
        </p:txBody>
      </p:sp>
    </p:spTree>
    <p:extLst>
      <p:ext uri="{BB962C8B-B14F-4D97-AF65-F5344CB8AC3E}">
        <p14:creationId xmlns:p14="http://schemas.microsoft.com/office/powerpoint/2010/main" val="2352567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57</a:t>
            </a:fld>
            <a:endParaRPr kumimoji="1" lang="ja-JP" altLang="en-US"/>
          </a:p>
        </p:txBody>
      </p:sp>
    </p:spTree>
    <p:extLst>
      <p:ext uri="{BB962C8B-B14F-4D97-AF65-F5344CB8AC3E}">
        <p14:creationId xmlns:p14="http://schemas.microsoft.com/office/powerpoint/2010/main" val="1366763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58</a:t>
            </a:fld>
            <a:endParaRPr kumimoji="1" lang="ja-JP" altLang="en-US"/>
          </a:p>
        </p:txBody>
      </p:sp>
    </p:spTree>
    <p:extLst>
      <p:ext uri="{BB962C8B-B14F-4D97-AF65-F5344CB8AC3E}">
        <p14:creationId xmlns:p14="http://schemas.microsoft.com/office/powerpoint/2010/main" val="23966555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n-ea"/>
              </a:rPr>
              <a:t>高齢者が自立したまま地域で生活を続けることができるために、</a:t>
            </a:r>
            <a:endParaRPr kumimoji="1" lang="en-US" altLang="ja-JP" sz="2000" dirty="0" smtClean="0">
              <a:latin typeface="+mn-ea"/>
            </a:endParaRPr>
          </a:p>
          <a:p>
            <a:r>
              <a:rPr lang="ja-JP" altLang="en-US" sz="2000" dirty="0">
                <a:latin typeface="+mn-ea"/>
              </a:rPr>
              <a:t>多業種による生活支援サービスの充実、介護予防および自立支援の推進、が主要な柱になります。</a:t>
            </a:r>
            <a:endParaRPr lang="en-US" altLang="ja-JP" sz="2000" dirty="0">
              <a:latin typeface="+mn-ea"/>
            </a:endParaRPr>
          </a:p>
          <a:p>
            <a:endParaRPr lang="en-US" altLang="ja-JP" sz="2000" dirty="0">
              <a:latin typeface="+mn-ea"/>
            </a:endParaRPr>
          </a:p>
          <a:p>
            <a:r>
              <a:rPr lang="ja-JP" altLang="en-US" sz="2000" dirty="0">
                <a:latin typeface="+mn-ea"/>
              </a:rPr>
              <a:t>医療機関は、</a:t>
            </a:r>
            <a:r>
              <a:rPr lang="ja-JP" altLang="en-US" sz="2000" u="sng" dirty="0">
                <a:latin typeface="+mn-ea"/>
              </a:rPr>
              <a:t>要介護者を要支援者に改善させる</a:t>
            </a:r>
            <a:r>
              <a:rPr lang="ja-JP" altLang="en-US" sz="2000" dirty="0">
                <a:latin typeface="+mn-ea"/>
              </a:rPr>
              <a:t>、　</a:t>
            </a:r>
            <a:r>
              <a:rPr lang="ja-JP" altLang="en-US" sz="2000" u="sng" dirty="0">
                <a:latin typeface="+mn-ea"/>
              </a:rPr>
              <a:t>要支援者を一般高齢者に改善させる</a:t>
            </a:r>
            <a:r>
              <a:rPr lang="ja-JP" altLang="en-US" sz="2000" dirty="0">
                <a:latin typeface="+mn-ea"/>
              </a:rPr>
              <a:t>こと</a:t>
            </a:r>
            <a:r>
              <a:rPr lang="ja-JP" altLang="en-US" sz="2000" dirty="0" smtClean="0">
                <a:latin typeface="+mn-ea"/>
              </a:rPr>
              <a:t>が</a:t>
            </a:r>
            <a:endParaRPr lang="en-US" altLang="ja-JP" sz="2000" dirty="0" smtClean="0">
              <a:latin typeface="+mn-ea"/>
            </a:endParaRPr>
          </a:p>
          <a:p>
            <a:r>
              <a:rPr lang="ja-JP" altLang="en-US" sz="2000" dirty="0" smtClean="0">
                <a:latin typeface="+mn-ea"/>
              </a:rPr>
              <a:t>求められます</a:t>
            </a:r>
            <a:r>
              <a:rPr lang="ja-JP" altLang="en-US" sz="2000" dirty="0">
                <a:latin typeface="+mn-ea"/>
              </a:rPr>
              <a:t>。</a:t>
            </a:r>
            <a:endParaRPr lang="en-US" altLang="ja-JP" sz="2000" dirty="0">
              <a:latin typeface="+mn-ea"/>
            </a:endParaRPr>
          </a:p>
          <a:p>
            <a:r>
              <a:rPr kumimoji="1" lang="ja-JP" altLang="en-US" sz="2000" dirty="0" smtClean="0">
                <a:latin typeface="+mn-ea"/>
              </a:rPr>
              <a:t>我々整形外科医やロコモコーディネーターは、地域における介護予防リハビリにおいて力を発揮していくことが求められています。</a:t>
            </a:r>
            <a:endParaRPr kumimoji="1" lang="ja-JP" altLang="en-US" sz="2000" dirty="0">
              <a:latin typeface="+mn-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59</a:t>
            </a:fld>
            <a:endParaRPr kumimoji="1" lang="ja-JP" altLang="en-US"/>
          </a:p>
        </p:txBody>
      </p:sp>
    </p:spTree>
    <p:extLst>
      <p:ext uri="{BB962C8B-B14F-4D97-AF65-F5344CB8AC3E}">
        <p14:creationId xmlns:p14="http://schemas.microsoft.com/office/powerpoint/2010/main" val="3797679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prstGeom prst="rect">
            <a:avLst/>
          </a:prstGeom>
        </p:spPr>
        <p:txBody>
          <a:bodyPr/>
          <a:lstStyle/>
          <a:p>
            <a:pPr lvl="0"/>
            <a:endParaRPr/>
          </a:p>
        </p:txBody>
      </p:sp>
      <p:sp>
        <p:nvSpPr>
          <p:cNvPr id="284" name="Shape 284"/>
          <p:cNvSpPr>
            <a:spLocks noGrp="1"/>
          </p:cNvSpPr>
          <p:nvPr>
            <p:ph type="body" sz="quarter" idx="1"/>
          </p:nvPr>
        </p:nvSpPr>
        <p:spPr>
          <a:xfrm>
            <a:off x="332656" y="4724205"/>
            <a:ext cx="6120680" cy="4713135"/>
          </a:xfrm>
          <a:prstGeom prst="rect">
            <a:avLst/>
          </a:prstGeom>
        </p:spPr>
        <p:txBody>
          <a:bodyPr/>
          <a:lstStyle/>
          <a:p>
            <a:pPr lvl="0">
              <a:lnSpc>
                <a:spcPct val="125000"/>
              </a:lnSpc>
              <a:defRPr sz="1800"/>
            </a:pPr>
            <a:r>
              <a:rPr sz="1400" dirty="0">
                <a:latin typeface="+mn-ea"/>
                <a:cs typeface="Avenir Book"/>
                <a:sym typeface="Avenir Book"/>
              </a:rPr>
              <a:t>先の医療介護一体改革法の成立を受けて、平成29年度末までに、要支援対象者に対する介護サービスが市町村事業に完全移行 することとなったことから、各自治体ではロコモ予防体操の住民への普及啓発を目的に、地域の民生委員や老人会役員などボランティアを対象に、現場で直接予防体操等を指導する「指導員・普及員」の養成を独自に進めていこうとする動きが始まっている。</a:t>
            </a:r>
          </a:p>
          <a:p>
            <a:pPr lvl="0">
              <a:lnSpc>
                <a:spcPct val="125000"/>
              </a:lnSpc>
              <a:defRPr sz="1800"/>
            </a:pPr>
            <a:r>
              <a:rPr sz="1400" dirty="0" err="1">
                <a:latin typeface="+mn-ea"/>
                <a:cs typeface="Avenir Book"/>
                <a:sym typeface="Avenir Book"/>
              </a:rPr>
              <a:t>我々が養成する「ロコモコーディネータ</a:t>
            </a:r>
            <a:r>
              <a:rPr sz="1400" dirty="0">
                <a:latin typeface="+mn-ea"/>
                <a:cs typeface="Avenir Book"/>
                <a:sym typeface="Avenir Book"/>
              </a:rPr>
              <a:t>ー」</a:t>
            </a:r>
            <a:r>
              <a:rPr sz="1400" dirty="0" err="1">
                <a:latin typeface="+mn-ea"/>
                <a:cs typeface="Avenir Book"/>
                <a:sym typeface="Avenir Book"/>
              </a:rPr>
              <a:t>は、自治体と在宅あるいはサロンなどの間に入り、直接体操指導を行うボランティアに対し、その養成ならびに派遣、調整</a:t>
            </a:r>
            <a:r>
              <a:rPr sz="1400" dirty="0">
                <a:latin typeface="+mn-ea"/>
                <a:cs typeface="Avenir Book"/>
                <a:sym typeface="Avenir Book"/>
              </a:rPr>
              <a:t>(</a:t>
            </a:r>
            <a:r>
              <a:rPr sz="1400" dirty="0" err="1">
                <a:latin typeface="+mn-ea"/>
                <a:cs typeface="Avenir Book"/>
                <a:sym typeface="Avenir Book"/>
              </a:rPr>
              <a:t>コーディネート</a:t>
            </a:r>
            <a:r>
              <a:rPr sz="1400" dirty="0">
                <a:latin typeface="+mn-ea"/>
                <a:cs typeface="Avenir Book"/>
                <a:sym typeface="Avenir Book"/>
              </a:rPr>
              <a:t>)</a:t>
            </a:r>
            <a:r>
              <a:rPr sz="1400" dirty="0" err="1">
                <a:latin typeface="+mn-ea"/>
                <a:cs typeface="Avenir Book"/>
                <a:sym typeface="Avenir Book"/>
              </a:rPr>
              <a:t>を担うことを役割と考えており、今後煩雑を極めると推測される介護予防事業の流れを、円滑に進める手段の一助になればと願っている</a:t>
            </a:r>
            <a:r>
              <a:rPr sz="1400" dirty="0">
                <a:latin typeface="+mn-ea"/>
                <a:cs typeface="Avenir Book"/>
                <a:sym typeface="Avenir Book"/>
              </a:rPr>
              <a:t>。</a:t>
            </a:r>
          </a:p>
          <a:p>
            <a:pPr lvl="0">
              <a:lnSpc>
                <a:spcPct val="125000"/>
              </a:lnSpc>
              <a:defRPr sz="1800"/>
            </a:pPr>
            <a:r>
              <a:rPr sz="1400" dirty="0">
                <a:latin typeface="+mn-ea"/>
                <a:cs typeface="Avenir Book"/>
                <a:sym typeface="Avenir Book"/>
              </a:rPr>
              <a:t>そのために、受講資格対象者は原則として、地域包括支援センターや医療機関ならびに介護施設に所属する医療、介護系の有資格者に限定している。</a:t>
            </a:r>
          </a:p>
          <a:p>
            <a:pPr lvl="0">
              <a:lnSpc>
                <a:spcPct val="125000"/>
              </a:lnSpc>
              <a:defRPr sz="1800"/>
            </a:pPr>
            <a:r>
              <a:rPr sz="1400" dirty="0" err="1">
                <a:latin typeface="+mn-ea"/>
                <a:cs typeface="Avenir Book"/>
                <a:sym typeface="Avenir Book"/>
              </a:rPr>
              <a:t>これまで資格取得研修会が浜松市と宮崎市において開催された</a:t>
            </a:r>
            <a:r>
              <a:rPr sz="1400" dirty="0">
                <a:latin typeface="+mn-ea"/>
                <a:cs typeface="Avenir Book"/>
                <a:sym typeface="Avenir Book"/>
              </a:rPr>
              <a:t>。 浜松市では計186名の「ロコモコーディネーター」</a:t>
            </a:r>
            <a:r>
              <a:rPr sz="1400" dirty="0" err="1">
                <a:latin typeface="+mn-ea"/>
                <a:cs typeface="Avenir Book"/>
                <a:sym typeface="Avenir Book"/>
              </a:rPr>
              <a:t>が誕生し、すでに何名かは講師となって在宅もしくはサロンなどで直接ロコトレ</a:t>
            </a:r>
            <a:r>
              <a:rPr sz="1400" dirty="0">
                <a:latin typeface="+mn-ea"/>
                <a:cs typeface="Avenir Book"/>
                <a:sym typeface="Avenir Book"/>
              </a:rPr>
              <a:t>(</a:t>
            </a:r>
            <a:r>
              <a:rPr sz="1400" dirty="0" err="1">
                <a:latin typeface="+mn-ea"/>
                <a:cs typeface="Avenir Book"/>
                <a:sym typeface="Avenir Book"/>
              </a:rPr>
              <a:t>ロコモ予防体操</a:t>
            </a:r>
            <a:r>
              <a:rPr sz="1400" dirty="0">
                <a:latin typeface="+mn-ea"/>
                <a:cs typeface="Avenir Book"/>
                <a:sym typeface="Avenir Book"/>
              </a:rPr>
              <a:t>)</a:t>
            </a:r>
            <a:r>
              <a:rPr sz="1400" dirty="0" err="1">
                <a:latin typeface="+mn-ea"/>
                <a:cs typeface="Avenir Book"/>
                <a:sym typeface="Avenir Book"/>
              </a:rPr>
              <a:t>指導に携</a:t>
            </a:r>
            <a:r>
              <a:rPr sz="1400" dirty="0">
                <a:latin typeface="+mn-ea"/>
                <a:cs typeface="Avenir Book"/>
                <a:sym typeface="Avenir Book"/>
              </a:rPr>
              <a:t> </a:t>
            </a:r>
            <a:r>
              <a:rPr sz="1400" dirty="0" err="1">
                <a:latin typeface="+mn-ea"/>
                <a:cs typeface="Avenir Book"/>
                <a:sym typeface="Avenir Book"/>
              </a:rPr>
              <a:t>わる「ロコモ普及員」に対し養成講座などを開始している。内容は主に保健師</a:t>
            </a:r>
            <a:r>
              <a:rPr sz="1400" dirty="0">
                <a:latin typeface="+mn-ea"/>
                <a:cs typeface="Avenir Book"/>
                <a:sym typeface="Avenir Book"/>
              </a:rPr>
              <a:t> </a:t>
            </a:r>
            <a:r>
              <a:rPr sz="1400" dirty="0" err="1">
                <a:latin typeface="+mn-ea"/>
                <a:cs typeface="Avenir Book"/>
                <a:sym typeface="Avenir Book"/>
              </a:rPr>
              <a:t>やPT資格を持った「ロコモコーディネータ</a:t>
            </a:r>
            <a:r>
              <a:rPr sz="1400" dirty="0">
                <a:latin typeface="+mn-ea"/>
                <a:cs typeface="Avenir Book"/>
                <a:sym typeface="Avenir Book"/>
              </a:rPr>
              <a:t>ー」</a:t>
            </a:r>
            <a:r>
              <a:rPr sz="1400" dirty="0" err="1">
                <a:latin typeface="+mn-ea"/>
                <a:cs typeface="Avenir Book"/>
                <a:sym typeface="Avenir Book"/>
              </a:rPr>
              <a:t>による「ロコトレ実技指導」である。今後はパイロット事業として各地で毎年、定期的開催を予定している</a:t>
            </a:r>
            <a:r>
              <a:rPr sz="1400" dirty="0">
                <a:latin typeface="+mn-ea"/>
                <a:cs typeface="Avenir Book"/>
                <a:sym typeface="Avenir Book"/>
              </a:rPr>
              <a:t>。</a:t>
            </a:r>
          </a:p>
          <a:p>
            <a:pPr lvl="0">
              <a:lnSpc>
                <a:spcPct val="125000"/>
              </a:lnSpc>
              <a:defRPr sz="1800"/>
            </a:pPr>
            <a:endParaRPr sz="2400" dirty="0">
              <a:latin typeface="Avenir Book"/>
              <a:ea typeface="Avenir Book"/>
              <a:cs typeface="Avenir Book"/>
              <a:sym typeface="Avenir Book"/>
            </a:endParaRPr>
          </a:p>
          <a:p>
            <a:pPr lvl="0">
              <a:lnSpc>
                <a:spcPct val="125000"/>
              </a:lnSpc>
              <a:defRPr sz="1800"/>
            </a:pPr>
            <a:endParaRPr sz="2400" dirty="0">
              <a:latin typeface="Avenir Book"/>
              <a:ea typeface="Avenir Book"/>
              <a:cs typeface="Avenir Book"/>
              <a:sym typeface="Avenir Book"/>
            </a:endParaRPr>
          </a:p>
          <a:p>
            <a:pPr lvl="0">
              <a:defRPr sz="1800"/>
            </a:pPr>
            <a:endParaRPr sz="2200" dirty="0"/>
          </a:p>
          <a:p>
            <a:pPr lvl="0">
              <a:lnSpc>
                <a:spcPct val="125000"/>
              </a:lnSpc>
              <a:defRPr sz="1800"/>
            </a:pPr>
            <a:endParaRPr sz="2400" dirty="0">
              <a:latin typeface="Avenir Book"/>
              <a:ea typeface="Avenir Book"/>
              <a:cs typeface="Avenir Book"/>
              <a:sym typeface="Avenir Book"/>
            </a:endParaRPr>
          </a:p>
        </p:txBody>
      </p:sp>
    </p:spTree>
    <p:extLst>
      <p:ext uri="{BB962C8B-B14F-4D97-AF65-F5344CB8AC3E}">
        <p14:creationId xmlns:p14="http://schemas.microsoft.com/office/powerpoint/2010/main" val="1749105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61</a:t>
            </a:fld>
            <a:endParaRPr kumimoji="1" lang="ja-JP" altLang="en-US"/>
          </a:p>
        </p:txBody>
      </p:sp>
    </p:spTree>
    <p:extLst>
      <p:ext uri="{BB962C8B-B14F-4D97-AF65-F5344CB8AC3E}">
        <p14:creationId xmlns:p14="http://schemas.microsoft.com/office/powerpoint/2010/main" val="1638291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lang="ja-JP" altLang="en-US" sz="2000" dirty="0">
                <a:latin typeface="+mj-ea"/>
                <a:ea typeface="+mj-ea"/>
              </a:rPr>
              <a:t>介護予防事業普及に向けて</a:t>
            </a:r>
            <a:endParaRPr lang="en-US" altLang="ja-JP" sz="2000" dirty="0">
              <a:latin typeface="+mj-ea"/>
              <a:ea typeface="+mj-ea"/>
            </a:endParaRPr>
          </a:p>
          <a:p>
            <a:pPr defTabSz="943478">
              <a:defRPr/>
            </a:pPr>
            <a:r>
              <a:rPr lang="ja-JP" altLang="en-US" sz="2000" dirty="0">
                <a:latin typeface="+mj-ea"/>
                <a:ea typeface="+mj-ea"/>
              </a:rPr>
              <a:t>　スタッフ養成として　地域包括支援センター、区役所長寿保険課、本庁高齢者福祉課を対象に</a:t>
            </a:r>
            <a:r>
              <a:rPr lang="en-US" altLang="ja-JP" sz="2000" dirty="0">
                <a:latin typeface="+mj-ea"/>
                <a:ea typeface="+mj-ea"/>
              </a:rPr>
              <a:t>SLOC</a:t>
            </a:r>
            <a:r>
              <a:rPr lang="ja-JP" altLang="en-US" sz="2000" dirty="0" smtClean="0">
                <a:latin typeface="+mj-ea"/>
                <a:ea typeface="+mj-ea"/>
              </a:rPr>
              <a:t>がロコモ</a:t>
            </a:r>
            <a:r>
              <a:rPr lang="ja-JP" altLang="en-US" sz="2000" dirty="0">
                <a:latin typeface="+mj-ea"/>
                <a:ea typeface="+mj-ea"/>
              </a:rPr>
              <a:t>指導員（</a:t>
            </a:r>
            <a:r>
              <a:rPr kumimoji="1" lang="ja-JP" altLang="en-US" sz="2000" dirty="0" smtClean="0">
                <a:latin typeface="+mj-ea"/>
                <a:ea typeface="+mj-ea"/>
              </a:rPr>
              <a:t>ロコモコーディネーター）</a:t>
            </a:r>
            <a:r>
              <a:rPr lang="ja-JP" altLang="en-US" sz="2000" dirty="0">
                <a:latin typeface="+mj-ea"/>
                <a:ea typeface="+mj-ea"/>
              </a:rPr>
              <a:t>の研修を行います。</a:t>
            </a:r>
            <a:endParaRPr lang="en-US" altLang="ja-JP" sz="2000" dirty="0">
              <a:latin typeface="+mj-ea"/>
              <a:ea typeface="+mj-ea"/>
            </a:endParaRPr>
          </a:p>
          <a:p>
            <a:pPr defTabSz="943478">
              <a:defRPr/>
            </a:pPr>
            <a:endParaRPr lang="en-US" altLang="ja-JP" sz="2000" dirty="0" smtClean="0">
              <a:latin typeface="+mj-ea"/>
              <a:ea typeface="+mj-ea"/>
            </a:endParaRPr>
          </a:p>
          <a:p>
            <a:pPr defTabSz="943478">
              <a:defRPr/>
            </a:pPr>
            <a:r>
              <a:rPr lang="ja-JP" altLang="en-US" sz="2000" dirty="0">
                <a:latin typeface="+mj-ea"/>
                <a:ea typeface="+mj-ea"/>
              </a:rPr>
              <a:t>　ロコモ指導員（</a:t>
            </a:r>
            <a:r>
              <a:rPr kumimoji="1" lang="ja-JP" altLang="en-US" sz="2000" dirty="0" smtClean="0">
                <a:latin typeface="+mj-ea"/>
                <a:ea typeface="+mj-ea"/>
              </a:rPr>
              <a:t>ロコモコーディネーター）</a:t>
            </a:r>
            <a:r>
              <a:rPr lang="ja-JP" altLang="en-US" sz="2000" dirty="0">
                <a:latin typeface="+mj-ea"/>
                <a:ea typeface="+mj-ea"/>
              </a:rPr>
              <a:t>の方々には、地域の他業種の方々がロコモ普及員として活動</a:t>
            </a:r>
            <a:r>
              <a:rPr lang="ja-JP" altLang="en-US" sz="2000" dirty="0" smtClean="0">
                <a:latin typeface="+mj-ea"/>
                <a:ea typeface="+mj-ea"/>
              </a:rPr>
              <a:t>できる</a:t>
            </a:r>
            <a:r>
              <a:rPr lang="ja-JP" altLang="en-US" sz="2000" dirty="0">
                <a:latin typeface="+mj-ea"/>
                <a:ea typeface="+mj-ea"/>
              </a:rPr>
              <a:t>　コーディネートを行って頂きたいのです。</a:t>
            </a:r>
            <a:endParaRPr lang="en-US" altLang="ja-JP" sz="2000" dirty="0">
              <a:latin typeface="+mj-ea"/>
              <a:ea typeface="+mj-ea"/>
            </a:endParaRPr>
          </a:p>
          <a:p>
            <a:pPr defTabSz="943478">
              <a:defRPr/>
            </a:pPr>
            <a:r>
              <a:rPr lang="ja-JP" altLang="en-US" sz="2000" dirty="0">
                <a:latin typeface="+mj-ea"/>
                <a:ea typeface="+mj-ea"/>
              </a:rPr>
              <a:t>　実際の事業として、高齢者に対してロコトレを実施し、元気高齢者であり続ける手助けを行って頂きたい。</a:t>
            </a:r>
          </a:p>
          <a:p>
            <a:pPr defTabSz="943478">
              <a:defRPr/>
            </a:pPr>
            <a:endParaRPr lang="ja-JP" altLang="en-US" sz="2000" dirty="0">
              <a:latin typeface="+mj-ea"/>
              <a:ea typeface="+mj-ea"/>
            </a:endParaRPr>
          </a:p>
          <a:p>
            <a:pPr defTabSz="943478">
              <a:defRPr/>
            </a:pPr>
            <a:endParaRPr lang="ja-JP" altLang="en-US" sz="2000" dirty="0">
              <a:latin typeface="+mj-ea"/>
              <a:ea typeface="+mj-ea"/>
            </a:endParaRPr>
          </a:p>
          <a:p>
            <a:endParaRPr kumimoji="1" lang="ja-JP" altLang="en-US" sz="2000" b="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62</a:t>
            </a:fld>
            <a:endParaRPr kumimoji="1" lang="ja-JP" altLang="en-US"/>
          </a:p>
        </p:txBody>
      </p:sp>
    </p:spTree>
    <p:extLst>
      <p:ext uri="{BB962C8B-B14F-4D97-AF65-F5344CB8AC3E}">
        <p14:creationId xmlns:p14="http://schemas.microsoft.com/office/powerpoint/2010/main" val="4227100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lang="ja-JP" altLang="en-US" sz="2000" dirty="0">
                <a:latin typeface="+mj-ea"/>
                <a:ea typeface="+mj-ea"/>
              </a:rPr>
              <a:t>より参加しやすくより継続しやすい２つのタイプが考えられます</a:t>
            </a:r>
            <a:endParaRPr lang="en-US" altLang="ja-JP" sz="2000" dirty="0">
              <a:latin typeface="+mj-ea"/>
              <a:ea typeface="+mj-ea"/>
            </a:endParaRPr>
          </a:p>
          <a:p>
            <a:r>
              <a:rPr lang="ja-JP" altLang="en-US" sz="2000" dirty="0">
                <a:latin typeface="+mj-ea"/>
                <a:ea typeface="+mj-ea"/>
              </a:rPr>
              <a:t>サロンで行う集団指導と、在宅で行う個別指導です。</a:t>
            </a:r>
            <a:endParaRPr kumimoji="1" lang="ja-JP" altLang="en-US" sz="2000" b="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63</a:t>
            </a:fld>
            <a:endParaRPr kumimoji="1" lang="ja-JP" altLang="en-US"/>
          </a:p>
        </p:txBody>
      </p:sp>
    </p:spTree>
    <p:extLst>
      <p:ext uri="{BB962C8B-B14F-4D97-AF65-F5344CB8AC3E}">
        <p14:creationId xmlns:p14="http://schemas.microsoft.com/office/powerpoint/2010/main" val="275320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smtClean="0"/>
              <a:t>健康寿命は、自立して生活できる</a:t>
            </a:r>
            <a:r>
              <a:rPr lang="ja-JP" altLang="en-US" sz="2000" dirty="0" smtClean="0"/>
              <a:t>期間をいいますが、平均寿命と健康寿命の差は、約１０年の開きがあります。男性で９年、女性で１３年と、女性でより開きがあります。</a:t>
            </a:r>
            <a:endParaRPr kumimoji="1" lang="ja-JP" altLang="en-US" sz="2000" dirty="0"/>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9</a:t>
            </a:fld>
            <a:endParaRPr kumimoji="1" lang="ja-JP" altLang="en-US"/>
          </a:p>
        </p:txBody>
      </p:sp>
    </p:spTree>
    <p:extLst>
      <p:ext uri="{BB962C8B-B14F-4D97-AF65-F5344CB8AC3E}">
        <p14:creationId xmlns:p14="http://schemas.microsoft.com/office/powerpoint/2010/main" val="16879068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サロン型ロコトレのイメージです。</a:t>
            </a:r>
            <a:endParaRPr kumimoji="1" lang="en-US" altLang="ja-JP" sz="2000" dirty="0" smtClean="0">
              <a:latin typeface="+mj-ea"/>
              <a:ea typeface="+mj-ea"/>
            </a:endParaRPr>
          </a:p>
          <a:p>
            <a:r>
              <a:rPr kumimoji="1" lang="ja-JP" altLang="en-US" sz="2000" dirty="0" smtClean="0">
                <a:latin typeface="+mj-ea"/>
                <a:ea typeface="+mj-ea"/>
              </a:rPr>
              <a:t>ロコモ指導員による養成によってロコモ普及員が新規または既存の施設に行って、ロコトレを行います。</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64</a:t>
            </a:fld>
            <a:endParaRPr kumimoji="1" lang="ja-JP" altLang="en-US"/>
          </a:p>
        </p:txBody>
      </p:sp>
    </p:spTree>
    <p:extLst>
      <p:ext uri="{BB962C8B-B14F-4D97-AF65-F5344CB8AC3E}">
        <p14:creationId xmlns:p14="http://schemas.microsoft.com/office/powerpoint/2010/main" val="30853806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r>
              <a:rPr kumimoji="1" lang="ja-JP" altLang="en-US" sz="2000" dirty="0" smtClean="0">
                <a:latin typeface="+mj-ea"/>
                <a:ea typeface="+mj-ea"/>
              </a:rPr>
              <a:t>ロコモ指導員（ロコモコーディネーター）による養成によってロコモ普及員が在宅に赴いて、ロコトレを実施し、</a:t>
            </a:r>
            <a:endParaRPr kumimoji="1" lang="en-US" altLang="ja-JP" sz="2000" dirty="0" smtClean="0">
              <a:latin typeface="+mj-ea"/>
              <a:ea typeface="+mj-ea"/>
            </a:endParaRPr>
          </a:p>
          <a:p>
            <a:r>
              <a:rPr kumimoji="1" lang="ja-JP" altLang="en-US" sz="2000" dirty="0" smtClean="0">
                <a:latin typeface="+mj-ea"/>
                <a:ea typeface="+mj-ea"/>
              </a:rPr>
              <a:t>できれば再び社会参加できるようにして頂きたい。</a:t>
            </a:r>
            <a:endParaRPr kumimoji="1" lang="ja-JP" altLang="en-US" sz="2000" dirty="0">
              <a:latin typeface="+mj-ea"/>
              <a:ea typeface="+mj-ea"/>
            </a:endParaRPr>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65</a:t>
            </a:fld>
            <a:endParaRPr kumimoji="1" lang="ja-JP" altLang="en-US"/>
          </a:p>
        </p:txBody>
      </p:sp>
    </p:spTree>
    <p:extLst>
      <p:ext uri="{BB962C8B-B14F-4D97-AF65-F5344CB8AC3E}">
        <p14:creationId xmlns:p14="http://schemas.microsoft.com/office/powerpoint/2010/main" val="1697899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a:xfrm>
            <a:off x="404664" y="4684812"/>
            <a:ext cx="6055568" cy="4475559"/>
          </a:xfrm>
        </p:spPr>
        <p:txBody>
          <a:bodyPr/>
          <a:lstStyle/>
          <a:p>
            <a:pPr fontAlgn="base">
              <a:spcBef>
                <a:spcPct val="0"/>
              </a:spcBef>
              <a:spcAft>
                <a:spcPct val="0"/>
              </a:spcAft>
            </a:pPr>
            <a:r>
              <a:rPr lang="ja-JP" altLang="en-US" sz="2000" dirty="0">
                <a:solidFill>
                  <a:srgbClr val="FF0000"/>
                </a:solidFill>
                <a:latin typeface="+mj-ea"/>
                <a:ea typeface="+mj-ea"/>
              </a:rPr>
              <a:t>＊ロコモコーディネーターの養成</a:t>
            </a:r>
            <a:endParaRPr lang="en-US" altLang="ja-JP" sz="2000" dirty="0" smtClean="0">
              <a:latin typeface="+mj-ea"/>
              <a:ea typeface="+mj-ea"/>
            </a:endParaRPr>
          </a:p>
          <a:p>
            <a:pPr fontAlgn="base">
              <a:spcBef>
                <a:spcPct val="0"/>
              </a:spcBef>
              <a:spcAft>
                <a:spcPct val="0"/>
              </a:spcAft>
            </a:pPr>
            <a:r>
              <a:rPr lang="en-US" altLang="ja-JP" sz="2000" dirty="0" smtClean="0">
                <a:latin typeface="+mj-ea"/>
                <a:ea typeface="+mj-ea"/>
              </a:rPr>
              <a:t>【</a:t>
            </a:r>
            <a:r>
              <a:rPr lang="ja-JP" altLang="en-US" sz="2000" dirty="0" smtClean="0">
                <a:latin typeface="+mj-ea"/>
                <a:ea typeface="+mj-ea"/>
              </a:rPr>
              <a:t>資格</a:t>
            </a:r>
            <a:r>
              <a:rPr lang="en-US" altLang="ja-JP" sz="2000" dirty="0" smtClean="0">
                <a:latin typeface="+mj-ea"/>
                <a:ea typeface="+mj-ea"/>
              </a:rPr>
              <a:t>】</a:t>
            </a:r>
            <a:r>
              <a:rPr lang="ja-JP" altLang="en-US" sz="2000" dirty="0" smtClean="0">
                <a:latin typeface="+mj-ea"/>
                <a:ea typeface="+mj-ea"/>
              </a:rPr>
              <a:t>　　医療系：看護士、保健士、</a:t>
            </a:r>
            <a:r>
              <a:rPr lang="en-US" altLang="ja-JP" sz="2000" dirty="0" smtClean="0">
                <a:latin typeface="+mj-ea"/>
                <a:ea typeface="+mj-ea"/>
              </a:rPr>
              <a:t>PT</a:t>
            </a:r>
            <a:r>
              <a:rPr lang="ja-JP" altLang="en-US" sz="2000" dirty="0" smtClean="0">
                <a:latin typeface="+mj-ea"/>
                <a:ea typeface="+mj-ea"/>
              </a:rPr>
              <a:t>・</a:t>
            </a:r>
            <a:r>
              <a:rPr lang="en-US" altLang="ja-JP" sz="2000" dirty="0" smtClean="0">
                <a:latin typeface="+mj-ea"/>
                <a:ea typeface="+mj-ea"/>
              </a:rPr>
              <a:t>OT,</a:t>
            </a:r>
            <a:r>
              <a:rPr lang="ja-JP" altLang="en-US" sz="2000" dirty="0" smtClean="0">
                <a:latin typeface="+mj-ea"/>
                <a:ea typeface="+mj-ea"/>
              </a:rPr>
              <a:t>　みなし</a:t>
            </a:r>
            <a:r>
              <a:rPr lang="en-US" altLang="ja-JP" sz="2000" dirty="0" smtClean="0">
                <a:latin typeface="+mj-ea"/>
                <a:ea typeface="+mj-ea"/>
              </a:rPr>
              <a:t>PT</a:t>
            </a:r>
            <a:endParaRPr lang="ja-JP" altLang="en-US" sz="2000" dirty="0" smtClean="0">
              <a:latin typeface="+mj-ea"/>
              <a:ea typeface="+mj-ea"/>
            </a:endParaRPr>
          </a:p>
          <a:p>
            <a:pPr fontAlgn="base">
              <a:spcBef>
                <a:spcPct val="0"/>
              </a:spcBef>
              <a:spcAft>
                <a:spcPct val="0"/>
              </a:spcAft>
            </a:pPr>
            <a:r>
              <a:rPr lang="ja-JP" altLang="en-US" sz="2000" dirty="0" smtClean="0">
                <a:latin typeface="+mj-ea"/>
                <a:ea typeface="+mj-ea"/>
              </a:rPr>
              <a:t>        　　　介護系：５年以上の実務経験を有する介護</a:t>
            </a:r>
            <a:endParaRPr lang="en-US" altLang="ja-JP" sz="2000" dirty="0" smtClean="0">
              <a:latin typeface="+mj-ea"/>
              <a:ea typeface="+mj-ea"/>
            </a:endParaRPr>
          </a:p>
          <a:p>
            <a:pPr fontAlgn="base">
              <a:spcBef>
                <a:spcPct val="0"/>
              </a:spcBef>
              <a:spcAft>
                <a:spcPct val="0"/>
              </a:spcAft>
            </a:pPr>
            <a:r>
              <a:rPr lang="ja-JP" altLang="en-US" sz="2000" dirty="0">
                <a:latin typeface="+mj-ea"/>
                <a:ea typeface="+mj-ea"/>
              </a:rPr>
              <a:t>　</a:t>
            </a:r>
            <a:r>
              <a:rPr lang="ja-JP" altLang="en-US" sz="2000" dirty="0" smtClean="0">
                <a:latin typeface="+mj-ea"/>
                <a:ea typeface="+mj-ea"/>
              </a:rPr>
              <a:t>　　　　　　　　　　　福祉士、主任ケアマネージャー</a:t>
            </a:r>
          </a:p>
          <a:p>
            <a:pPr fontAlgn="base">
              <a:spcBef>
                <a:spcPct val="0"/>
              </a:spcBef>
              <a:spcAft>
                <a:spcPct val="0"/>
              </a:spcAft>
            </a:pPr>
            <a:r>
              <a:rPr lang="en-US" altLang="ja-JP" sz="2000" dirty="0" smtClean="0">
                <a:latin typeface="+mj-ea"/>
                <a:ea typeface="+mj-ea"/>
              </a:rPr>
              <a:t>【</a:t>
            </a:r>
            <a:r>
              <a:rPr lang="ja-JP" altLang="en-US" sz="2000" dirty="0" smtClean="0">
                <a:latin typeface="+mj-ea"/>
                <a:ea typeface="+mj-ea"/>
              </a:rPr>
              <a:t>仕事</a:t>
            </a:r>
            <a:r>
              <a:rPr lang="en-US" altLang="ja-JP" sz="2000" dirty="0" smtClean="0">
                <a:latin typeface="+mj-ea"/>
                <a:ea typeface="+mj-ea"/>
              </a:rPr>
              <a:t>】</a:t>
            </a:r>
            <a:r>
              <a:rPr lang="ja-JP" altLang="en-US" sz="2000" dirty="0" smtClean="0">
                <a:latin typeface="+mj-ea"/>
                <a:ea typeface="+mj-ea"/>
              </a:rPr>
              <a:t>　医療施設、介護施設、市町村等自治体活動で</a:t>
            </a:r>
            <a:endParaRPr lang="en-US" altLang="ja-JP" sz="2000" dirty="0" smtClean="0">
              <a:latin typeface="+mj-ea"/>
              <a:ea typeface="+mj-ea"/>
            </a:endParaRPr>
          </a:p>
          <a:p>
            <a:pPr fontAlgn="base">
              <a:spcBef>
                <a:spcPct val="0"/>
              </a:spcBef>
              <a:spcAft>
                <a:spcPct val="0"/>
              </a:spcAft>
            </a:pPr>
            <a:r>
              <a:rPr lang="ja-JP" altLang="en-US" sz="2000" dirty="0">
                <a:latin typeface="+mj-ea"/>
                <a:ea typeface="+mj-ea"/>
              </a:rPr>
              <a:t>　</a:t>
            </a:r>
            <a:r>
              <a:rPr lang="ja-JP" altLang="en-US" sz="2000" dirty="0" smtClean="0">
                <a:latin typeface="+mj-ea"/>
                <a:ea typeface="+mj-ea"/>
              </a:rPr>
              <a:t>　　　　のロコモ啓発、ロコトレ指導、ロコモ普及員への</a:t>
            </a:r>
            <a:endParaRPr lang="en-US" altLang="ja-JP" sz="2000" dirty="0" smtClean="0">
              <a:latin typeface="+mj-ea"/>
              <a:ea typeface="+mj-ea"/>
            </a:endParaRPr>
          </a:p>
          <a:p>
            <a:pPr fontAlgn="base">
              <a:spcBef>
                <a:spcPct val="0"/>
              </a:spcBef>
              <a:spcAft>
                <a:spcPct val="0"/>
              </a:spcAft>
            </a:pPr>
            <a:r>
              <a:rPr lang="ja-JP" altLang="en-US" sz="2000" dirty="0">
                <a:latin typeface="+mj-ea"/>
                <a:ea typeface="+mj-ea"/>
              </a:rPr>
              <a:t>　</a:t>
            </a:r>
            <a:r>
              <a:rPr lang="ja-JP" altLang="en-US" sz="2000" dirty="0" smtClean="0">
                <a:latin typeface="+mj-ea"/>
                <a:ea typeface="+mj-ea"/>
              </a:rPr>
              <a:t>　　　　ロコトレ指導</a:t>
            </a:r>
          </a:p>
          <a:p>
            <a:pPr fontAlgn="base">
              <a:spcBef>
                <a:spcPct val="0"/>
              </a:spcBef>
              <a:spcAft>
                <a:spcPct val="0"/>
              </a:spcAft>
            </a:pPr>
            <a:r>
              <a:rPr lang="ja-JP" altLang="en-US" sz="2000" dirty="0" smtClean="0">
                <a:solidFill>
                  <a:srgbClr val="FF0000"/>
                </a:solidFill>
                <a:latin typeface="+mj-ea"/>
                <a:ea typeface="+mj-ea"/>
              </a:rPr>
              <a:t>＊</a:t>
            </a:r>
            <a:r>
              <a:rPr lang="ja-JP" altLang="en-US" sz="2000" dirty="0">
                <a:solidFill>
                  <a:srgbClr val="FF0000"/>
                </a:solidFill>
                <a:latin typeface="+mj-ea"/>
                <a:ea typeface="+mj-ea"/>
              </a:rPr>
              <a:t>ロコモ普及員の養成</a:t>
            </a:r>
            <a:endParaRPr lang="en-US" altLang="ja-JP" sz="2000" dirty="0" smtClean="0">
              <a:latin typeface="+mj-ea"/>
              <a:ea typeface="+mj-ea"/>
            </a:endParaRPr>
          </a:p>
          <a:p>
            <a:pPr fontAlgn="base">
              <a:spcBef>
                <a:spcPct val="0"/>
              </a:spcBef>
              <a:spcAft>
                <a:spcPct val="0"/>
              </a:spcAft>
            </a:pPr>
            <a:r>
              <a:rPr lang="en-US" altLang="ja-JP" sz="2000" dirty="0" smtClean="0">
                <a:latin typeface="+mj-ea"/>
                <a:ea typeface="+mj-ea"/>
              </a:rPr>
              <a:t>【</a:t>
            </a:r>
            <a:r>
              <a:rPr lang="ja-JP" altLang="en-US" sz="2000" dirty="0" smtClean="0">
                <a:latin typeface="+mj-ea"/>
                <a:ea typeface="+mj-ea"/>
              </a:rPr>
              <a:t>資格</a:t>
            </a:r>
            <a:r>
              <a:rPr lang="en-US" altLang="ja-JP" sz="2000" dirty="0" smtClean="0">
                <a:latin typeface="+mj-ea"/>
                <a:ea typeface="+mj-ea"/>
              </a:rPr>
              <a:t>】</a:t>
            </a:r>
            <a:r>
              <a:rPr lang="ja-JP" altLang="en-US" sz="2000" dirty="0" smtClean="0">
                <a:latin typeface="+mj-ea"/>
                <a:ea typeface="+mj-ea"/>
              </a:rPr>
              <a:t>各地区の民生委員、健康指導員、ヘルパー、</a:t>
            </a:r>
            <a:endParaRPr lang="en-US" altLang="ja-JP" sz="2000" dirty="0" smtClean="0">
              <a:latin typeface="+mj-ea"/>
              <a:ea typeface="+mj-ea"/>
            </a:endParaRPr>
          </a:p>
          <a:p>
            <a:pPr fontAlgn="base">
              <a:spcBef>
                <a:spcPct val="0"/>
              </a:spcBef>
              <a:spcAft>
                <a:spcPct val="0"/>
              </a:spcAft>
            </a:pPr>
            <a:r>
              <a:rPr lang="ja-JP" altLang="en-US" sz="2000" dirty="0">
                <a:latin typeface="+mj-ea"/>
                <a:ea typeface="+mj-ea"/>
              </a:rPr>
              <a:t>　</a:t>
            </a:r>
            <a:r>
              <a:rPr lang="ja-JP" altLang="en-US" sz="2000" dirty="0" smtClean="0">
                <a:latin typeface="+mj-ea"/>
                <a:ea typeface="+mj-ea"/>
              </a:rPr>
              <a:t>　　　　ケアマネージャー等　</a:t>
            </a:r>
          </a:p>
          <a:p>
            <a:pPr fontAlgn="base">
              <a:spcBef>
                <a:spcPct val="0"/>
              </a:spcBef>
              <a:spcAft>
                <a:spcPct val="0"/>
              </a:spcAft>
            </a:pPr>
            <a:r>
              <a:rPr lang="en-US" altLang="ja-JP" sz="2000" dirty="0" smtClean="0">
                <a:latin typeface="+mj-ea"/>
                <a:ea typeface="+mj-ea"/>
              </a:rPr>
              <a:t>【</a:t>
            </a:r>
            <a:r>
              <a:rPr lang="ja-JP" altLang="en-US" sz="2000" dirty="0" smtClean="0">
                <a:latin typeface="+mj-ea"/>
                <a:ea typeface="+mj-ea"/>
              </a:rPr>
              <a:t>仕事</a:t>
            </a:r>
            <a:r>
              <a:rPr lang="en-US" altLang="ja-JP" sz="2000" dirty="0" smtClean="0">
                <a:latin typeface="+mj-ea"/>
                <a:ea typeface="+mj-ea"/>
              </a:rPr>
              <a:t>】</a:t>
            </a:r>
            <a:r>
              <a:rPr lang="ja-JP" altLang="en-US" sz="2000" dirty="0" smtClean="0">
                <a:latin typeface="+mj-ea"/>
                <a:ea typeface="+mj-ea"/>
              </a:rPr>
              <a:t>　市町村の介護予防事業等でのボランティア</a:t>
            </a:r>
            <a:endParaRPr lang="en-US" altLang="ja-JP" sz="2000" dirty="0" smtClean="0">
              <a:latin typeface="+mj-ea"/>
              <a:ea typeface="+mj-ea"/>
            </a:endParaRPr>
          </a:p>
          <a:p>
            <a:pPr fontAlgn="base">
              <a:spcBef>
                <a:spcPct val="0"/>
              </a:spcBef>
              <a:spcAft>
                <a:spcPct val="0"/>
              </a:spcAft>
            </a:pPr>
            <a:r>
              <a:rPr lang="ja-JP" altLang="en-US" sz="2000" dirty="0">
                <a:latin typeface="+mj-ea"/>
                <a:ea typeface="+mj-ea"/>
              </a:rPr>
              <a:t>　</a:t>
            </a:r>
            <a:r>
              <a:rPr lang="ja-JP" altLang="en-US" sz="2000" dirty="0" smtClean="0">
                <a:latin typeface="+mj-ea"/>
                <a:ea typeface="+mj-ea"/>
              </a:rPr>
              <a:t>　　　　　活動、老人会等の集まりでロコトレ指導</a:t>
            </a:r>
            <a:endParaRPr lang="en-US" altLang="ja-JP" sz="2000" dirty="0" smtClean="0">
              <a:latin typeface="+mj-ea"/>
              <a:ea typeface="+mj-ea"/>
            </a:endParaRPr>
          </a:p>
          <a:p>
            <a:pPr defTabSz="943478" fontAlgn="base">
              <a:spcBef>
                <a:spcPct val="0"/>
              </a:spcBef>
              <a:spcAft>
                <a:spcPct val="0"/>
              </a:spcAft>
              <a:defRPr/>
            </a:pPr>
            <a:r>
              <a:rPr lang="ja-JP" altLang="en-US" sz="2000" b="1" dirty="0" smtClean="0">
                <a:latin typeface="+mj-ea"/>
                <a:ea typeface="+mj-ea"/>
              </a:rPr>
              <a:t>講習会</a:t>
            </a:r>
            <a:r>
              <a:rPr lang="ja-JP" altLang="en-US" sz="2000" b="1" dirty="0">
                <a:latin typeface="+mj-ea"/>
                <a:ea typeface="+mj-ea"/>
              </a:rPr>
              <a:t>の開催、資格付与、名簿管理等は</a:t>
            </a:r>
            <a:r>
              <a:rPr lang="en-US" altLang="ja-JP" sz="2000" b="1" dirty="0">
                <a:latin typeface="+mj-ea"/>
                <a:ea typeface="+mj-ea"/>
              </a:rPr>
              <a:t>NPO</a:t>
            </a:r>
            <a:r>
              <a:rPr lang="ja-JP" altLang="en-US" sz="2000" b="1" dirty="0">
                <a:latin typeface="+mj-ea"/>
                <a:ea typeface="+mj-ea"/>
              </a:rPr>
              <a:t>法人全国ストップザロコモ協議会でおこないます。</a:t>
            </a:r>
            <a:endParaRPr lang="en-US" altLang="ja-JP" sz="2000" b="1" dirty="0">
              <a:latin typeface="+mj-ea"/>
              <a:ea typeface="+mj-ea"/>
            </a:endParaRPr>
          </a:p>
          <a:p>
            <a:pPr defTabSz="943478" fontAlgn="base">
              <a:spcBef>
                <a:spcPct val="0"/>
              </a:spcBef>
              <a:spcAft>
                <a:spcPct val="0"/>
              </a:spcAft>
              <a:defRPr/>
            </a:pPr>
            <a:r>
              <a:rPr lang="ja-JP" altLang="en-US" sz="2000" b="1" dirty="0">
                <a:latin typeface="+mj-ea"/>
                <a:ea typeface="+mj-ea"/>
              </a:rPr>
              <a:t>一人でも多くの元気高齢者を増やしていき、健康長寿社会を目指すために活動していきます。</a:t>
            </a:r>
            <a:endParaRPr lang="en-US" altLang="ja-JP" sz="2000" b="1" dirty="0" smtClean="0">
              <a:latin typeface="+mj-ea"/>
              <a:ea typeface="+mj-ea"/>
            </a:endParaRPr>
          </a:p>
          <a:p>
            <a:pPr fontAlgn="base">
              <a:spcBef>
                <a:spcPct val="0"/>
              </a:spcBef>
              <a:spcAft>
                <a:spcPct val="0"/>
              </a:spcAft>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66</a:t>
            </a:fld>
            <a:endParaRPr kumimoji="1" lang="ja-JP" altLang="en-US"/>
          </a:p>
        </p:txBody>
      </p:sp>
    </p:spTree>
    <p:extLst>
      <p:ext uri="{BB962C8B-B14F-4D97-AF65-F5344CB8AC3E}">
        <p14:creationId xmlns:p14="http://schemas.microsoft.com/office/powerpoint/2010/main" val="1346308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67</a:t>
            </a:fld>
            <a:endParaRPr kumimoji="1" lang="ja-JP" altLang="en-US"/>
          </a:p>
        </p:txBody>
      </p:sp>
    </p:spTree>
    <p:extLst>
      <p:ext uri="{BB962C8B-B14F-4D97-AF65-F5344CB8AC3E}">
        <p14:creationId xmlns:p14="http://schemas.microsoft.com/office/powerpoint/2010/main" val="2977053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68</a:t>
            </a:fld>
            <a:endParaRPr kumimoji="1" lang="ja-JP" altLang="en-US"/>
          </a:p>
        </p:txBody>
      </p:sp>
    </p:spTree>
    <p:extLst>
      <p:ext uri="{BB962C8B-B14F-4D97-AF65-F5344CB8AC3E}">
        <p14:creationId xmlns:p14="http://schemas.microsoft.com/office/powerpoint/2010/main" val="163829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724205"/>
            <a:ext cx="5479504" cy="5001167"/>
          </a:xfrm>
        </p:spPr>
        <p:txBody>
          <a:bodyPr/>
          <a:lstStyle/>
          <a:p>
            <a:r>
              <a:rPr kumimoji="1" lang="ja-JP" altLang="en-US" sz="2000" dirty="0" smtClean="0"/>
              <a:t>これは２０大都市健康寿命ランキングです。</a:t>
            </a:r>
            <a:endParaRPr kumimoji="1" lang="en-US" altLang="ja-JP" sz="2000" dirty="0" smtClean="0"/>
          </a:p>
          <a:p>
            <a:r>
              <a:rPr lang="ja-JP" altLang="en-US" sz="2000" dirty="0"/>
              <a:t>残念</a:t>
            </a:r>
            <a:r>
              <a:rPr lang="ja-JP" altLang="en-US" sz="2000" dirty="0" smtClean="0"/>
              <a:t>な</a:t>
            </a:r>
            <a:r>
              <a:rPr lang="ja-JP" altLang="en-US" sz="2000" dirty="0"/>
              <a:t>ことに</a:t>
            </a:r>
            <a:r>
              <a:rPr lang="ja-JP" altLang="en-US" sz="2000" dirty="0" smtClean="0"/>
              <a:t>、大阪市は最下位となっています。</a:t>
            </a:r>
            <a:endParaRPr lang="en-US" altLang="ja-JP" sz="2000" dirty="0" smtClean="0"/>
          </a:p>
          <a:p>
            <a:endParaRPr kumimoji="1" lang="en-US" altLang="ja-JP" sz="2000" dirty="0"/>
          </a:p>
          <a:p>
            <a:r>
              <a:rPr kumimoji="1" lang="ja-JP" altLang="en-US" sz="2000" dirty="0" smtClean="0"/>
              <a:t>大阪はよそ目には、元気なおばちゃんがいて、美味しい店がたくさんあって、言いたいことをずばずば言える元気な土地柄のように映っています。</a:t>
            </a:r>
            <a:endParaRPr kumimoji="1" lang="en-US" altLang="ja-JP" sz="2000" dirty="0" smtClean="0"/>
          </a:p>
          <a:p>
            <a:endParaRPr lang="en-US" altLang="ja-JP" sz="2000" dirty="0"/>
          </a:p>
          <a:p>
            <a:r>
              <a:rPr kumimoji="1" lang="ja-JP" altLang="en-US" sz="2000" dirty="0" smtClean="0"/>
              <a:t>ただ街に公園が少ない</a:t>
            </a:r>
            <a:r>
              <a:rPr lang="ja-JP" altLang="en-US" sz="2000" dirty="0"/>
              <a:t>こと</a:t>
            </a:r>
            <a:r>
              <a:rPr lang="ja-JP" altLang="en-US" sz="2000" dirty="0" smtClean="0"/>
              <a:t>、飲食店が沢山あって</a:t>
            </a:r>
            <a:r>
              <a:rPr kumimoji="1" lang="ja-JP" altLang="en-US" sz="2000" dirty="0" smtClean="0"/>
              <a:t>、体を動かす</a:t>
            </a:r>
            <a:r>
              <a:rPr lang="ja-JP" altLang="en-US" sz="2000" dirty="0" smtClean="0"/>
              <a:t>機会</a:t>
            </a:r>
            <a:r>
              <a:rPr lang="ja-JP" altLang="en-US" sz="2000" dirty="0"/>
              <a:t>があまりない</a:t>
            </a:r>
            <a:r>
              <a:rPr lang="ja-JP" altLang="en-US" sz="2000" dirty="0" smtClean="0"/>
              <a:t>、と考えらえますが</a:t>
            </a:r>
            <a:endParaRPr lang="en-US" altLang="ja-JP" sz="2000" dirty="0" smtClean="0"/>
          </a:p>
          <a:p>
            <a:r>
              <a:rPr kumimoji="1" lang="ja-JP" altLang="en-US" sz="2000" dirty="0"/>
              <a:t>いかがでしょうか</a:t>
            </a:r>
            <a:r>
              <a:rPr kumimoji="1" lang="ja-JP" altLang="en-US" sz="2000" dirty="0" smtClean="0"/>
              <a:t>。</a:t>
            </a:r>
            <a:endParaRPr kumimoji="1" lang="en-US" altLang="ja-JP" sz="2000" dirty="0" smtClean="0"/>
          </a:p>
          <a:p>
            <a:endParaRPr lang="en-US" altLang="ja-JP" sz="2000" dirty="0"/>
          </a:p>
          <a:p>
            <a:r>
              <a:rPr kumimoji="1" lang="ja-JP" altLang="en-US" sz="2000" dirty="0" smtClean="0"/>
              <a:t>浜松市、静岡市が１，２位を占めて</a:t>
            </a:r>
            <a:r>
              <a:rPr lang="ja-JP" altLang="en-US" sz="2000" dirty="0"/>
              <a:t>いますが</a:t>
            </a:r>
            <a:r>
              <a:rPr kumimoji="1" lang="ja-JP" altLang="en-US" sz="2000" dirty="0" smtClean="0"/>
              <a:t>、気候のよさ、海や湖そして山が側にあり海の物、山の物に恵まれていること、運動するための環境が整備されているこ</a:t>
            </a:r>
            <a:r>
              <a:rPr lang="ja-JP" altLang="en-US" sz="2000" dirty="0" smtClean="0"/>
              <a:t>とな</a:t>
            </a:r>
            <a:r>
              <a:rPr kumimoji="1" lang="ja-JP" altLang="en-US" sz="2000" dirty="0" smtClean="0"/>
              <a:t>どが健康寿命の延伸につながっているかもしれません。</a:t>
            </a:r>
            <a:endParaRPr kumimoji="1" lang="ja-JP" altLang="en-US" sz="2000" dirty="0"/>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10</a:t>
            </a:fld>
            <a:endParaRPr kumimoji="1" lang="ja-JP" altLang="en-US"/>
          </a:p>
        </p:txBody>
      </p:sp>
    </p:spTree>
    <p:extLst>
      <p:ext uri="{BB962C8B-B14F-4D97-AF65-F5344CB8AC3E}">
        <p14:creationId xmlns:p14="http://schemas.microsoft.com/office/powerpoint/2010/main" val="29374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243013"/>
            <a:ext cx="4476750" cy="3357562"/>
          </a:xfrm>
        </p:spPr>
      </p:sp>
      <p:sp>
        <p:nvSpPr>
          <p:cNvPr id="3" name="ノート プレースホルダー 2"/>
          <p:cNvSpPr>
            <a:spLocks noGrp="1"/>
          </p:cNvSpPr>
          <p:nvPr>
            <p:ph type="body" idx="1"/>
          </p:nvPr>
        </p:nvSpPr>
        <p:spPr/>
        <p:txBody>
          <a:bodyPr/>
          <a:lstStyle/>
          <a:p>
            <a:r>
              <a:rPr lang="ja-JP" altLang="en-US" sz="2000" dirty="0" smtClean="0">
                <a:effectLst/>
                <a:latin typeface="+mn-ea"/>
              </a:rPr>
              <a:t>平成２１年の統計で</a:t>
            </a:r>
            <a:r>
              <a:rPr lang="ja-JP" altLang="en-US" sz="2000" dirty="0">
                <a:latin typeface="+mn-ea"/>
              </a:rPr>
              <a:t>は、年齢別</a:t>
            </a:r>
            <a:r>
              <a:rPr lang="ja-JP" altLang="en-US" sz="2000" dirty="0" smtClean="0">
                <a:latin typeface="+mn-ea"/>
              </a:rPr>
              <a:t>で、</a:t>
            </a:r>
            <a:r>
              <a:rPr lang="en-US" altLang="ja-JP" sz="2000" dirty="0" smtClean="0">
                <a:latin typeface="+mn-ea"/>
              </a:rPr>
              <a:t>65</a:t>
            </a:r>
            <a:r>
              <a:rPr lang="ja-JP" altLang="en-US" sz="2000" dirty="0">
                <a:latin typeface="+mn-ea"/>
              </a:rPr>
              <a:t>歳以上の医療費</a:t>
            </a:r>
            <a:r>
              <a:rPr lang="ja-JP" altLang="en-US" sz="2000" dirty="0" smtClean="0">
                <a:latin typeface="+mn-ea"/>
              </a:rPr>
              <a:t>が全体</a:t>
            </a:r>
            <a:r>
              <a:rPr lang="ja-JP" altLang="en-US" sz="2000" dirty="0">
                <a:latin typeface="+mn-ea"/>
              </a:rPr>
              <a:t>の</a:t>
            </a:r>
            <a:r>
              <a:rPr lang="en-US" altLang="ja-JP" sz="2000" smtClean="0">
                <a:latin typeface="+mn-ea"/>
              </a:rPr>
              <a:t>55.</a:t>
            </a:r>
            <a:r>
              <a:rPr lang="ja-JP" altLang="en-US" sz="2000" smtClean="0">
                <a:latin typeface="+mn-ea"/>
              </a:rPr>
              <a:t>％を</a:t>
            </a:r>
            <a:r>
              <a:rPr lang="ja-JP" altLang="en-US" sz="2000" dirty="0" smtClean="0">
                <a:latin typeface="+mn-ea"/>
              </a:rPr>
              <a:t>占めています。</a:t>
            </a:r>
            <a:endParaRPr lang="en-US" altLang="ja-JP" sz="2000" dirty="0">
              <a:latin typeface="+mn-ea"/>
            </a:endParaRPr>
          </a:p>
          <a:p>
            <a:endParaRPr lang="en-US" altLang="ja-JP" sz="2000" dirty="0" smtClean="0">
              <a:effectLst/>
              <a:latin typeface="+mn-ea"/>
            </a:endParaRPr>
          </a:p>
          <a:p>
            <a:r>
              <a:rPr lang="ja-JP" altLang="en-US" sz="2000" dirty="0" smtClean="0">
                <a:effectLst/>
                <a:latin typeface="+mn-ea"/>
              </a:rPr>
              <a:t>平成２３年の統計でも、年齢別では、</a:t>
            </a:r>
            <a:r>
              <a:rPr lang="en-US" altLang="ja-JP" sz="2000" dirty="0" smtClean="0">
                <a:effectLst/>
                <a:latin typeface="+mn-ea"/>
              </a:rPr>
              <a:t>65</a:t>
            </a:r>
            <a:r>
              <a:rPr lang="ja-JP" altLang="en-US" sz="2000" dirty="0" smtClean="0">
                <a:effectLst/>
                <a:latin typeface="+mn-ea"/>
              </a:rPr>
              <a:t>歳以上の医療費が</a:t>
            </a:r>
            <a:r>
              <a:rPr lang="en-US" altLang="ja-JP" sz="2000" dirty="0" smtClean="0">
                <a:effectLst/>
                <a:latin typeface="+mn-ea"/>
              </a:rPr>
              <a:t>21</a:t>
            </a:r>
            <a:r>
              <a:rPr lang="ja-JP" altLang="en-US" sz="2000" dirty="0" smtClean="0">
                <a:effectLst/>
                <a:latin typeface="+mn-ea"/>
              </a:rPr>
              <a:t>兆</a:t>
            </a:r>
            <a:r>
              <a:rPr lang="en-US" altLang="ja-JP" sz="2000" dirty="0" smtClean="0">
                <a:effectLst/>
                <a:latin typeface="+mn-ea"/>
              </a:rPr>
              <a:t>4497</a:t>
            </a:r>
            <a:r>
              <a:rPr lang="ja-JP" altLang="en-US" sz="2000" dirty="0" smtClean="0">
                <a:effectLst/>
                <a:latin typeface="+mn-ea"/>
              </a:rPr>
              <a:t>億円で全体の</a:t>
            </a:r>
            <a:r>
              <a:rPr lang="en-US" altLang="ja-JP" sz="2000" dirty="0" smtClean="0">
                <a:effectLst/>
                <a:latin typeface="+mn-ea"/>
              </a:rPr>
              <a:t>55.6</a:t>
            </a:r>
            <a:r>
              <a:rPr lang="ja-JP" altLang="en-US" sz="2000" dirty="0" smtClean="0">
                <a:effectLst/>
                <a:latin typeface="+mn-ea"/>
              </a:rPr>
              <a:t>％を占めた。</a:t>
            </a:r>
            <a:endParaRPr lang="en-US" altLang="ja-JP" sz="2000" dirty="0" smtClean="0">
              <a:effectLst/>
              <a:latin typeface="+mn-ea"/>
            </a:endParaRPr>
          </a:p>
          <a:p>
            <a:r>
              <a:rPr lang="en-US" altLang="ja-JP" sz="2000" dirty="0" smtClean="0">
                <a:effectLst/>
                <a:latin typeface="+mn-ea"/>
              </a:rPr>
              <a:t>75</a:t>
            </a:r>
            <a:r>
              <a:rPr lang="ja-JP" altLang="en-US" sz="2000" dirty="0" smtClean="0">
                <a:effectLst/>
                <a:latin typeface="+mn-ea"/>
              </a:rPr>
              <a:t>歳以上に限ると</a:t>
            </a:r>
            <a:r>
              <a:rPr lang="en-US" altLang="ja-JP" sz="2000" dirty="0" smtClean="0">
                <a:effectLst/>
                <a:latin typeface="+mn-ea"/>
              </a:rPr>
              <a:t>13</a:t>
            </a:r>
            <a:r>
              <a:rPr lang="ja-JP" altLang="en-US" sz="2000" dirty="0" smtClean="0">
                <a:effectLst/>
                <a:latin typeface="+mn-ea"/>
              </a:rPr>
              <a:t>兆</a:t>
            </a:r>
            <a:r>
              <a:rPr lang="en-US" altLang="ja-JP" sz="2000" dirty="0" smtClean="0">
                <a:effectLst/>
                <a:latin typeface="+mn-ea"/>
              </a:rPr>
              <a:t>1226</a:t>
            </a:r>
            <a:r>
              <a:rPr lang="ja-JP" altLang="en-US" sz="2000" dirty="0" smtClean="0">
                <a:effectLst/>
                <a:latin typeface="+mn-ea"/>
              </a:rPr>
              <a:t>億円で</a:t>
            </a:r>
            <a:r>
              <a:rPr lang="en-US" altLang="ja-JP" sz="2000" dirty="0" smtClean="0">
                <a:effectLst/>
                <a:latin typeface="+mn-ea"/>
              </a:rPr>
              <a:t>34.0</a:t>
            </a:r>
            <a:r>
              <a:rPr lang="ja-JP" altLang="en-US" sz="2000" dirty="0" smtClean="0">
                <a:effectLst/>
                <a:latin typeface="+mn-ea"/>
              </a:rPr>
              <a:t>％だった。平成２１年度より少し増えている。</a:t>
            </a:r>
            <a:endParaRPr kumimoji="1" lang="ja-JP" altLang="en-US" sz="2000" dirty="0">
              <a:latin typeface="+mn-ea"/>
            </a:endParaRPr>
          </a:p>
        </p:txBody>
      </p:sp>
      <p:sp>
        <p:nvSpPr>
          <p:cNvPr id="4" name="スライド番号プレースホルダー 3"/>
          <p:cNvSpPr>
            <a:spLocks noGrp="1"/>
          </p:cNvSpPr>
          <p:nvPr>
            <p:ph type="sldNum" sz="quarter" idx="10"/>
          </p:nvPr>
        </p:nvSpPr>
        <p:spPr/>
        <p:txBody>
          <a:bodyPr/>
          <a:lstStyle/>
          <a:p>
            <a:fld id="{3E93B311-AC05-4C28-81ED-8113F0F60DFB}" type="slidenum">
              <a:rPr kumimoji="1" lang="ja-JP" altLang="en-US" smtClean="0"/>
              <a:t>11</a:t>
            </a:fld>
            <a:endParaRPr kumimoji="1" lang="ja-JP" altLang="en-US"/>
          </a:p>
        </p:txBody>
      </p:sp>
    </p:spTree>
    <p:extLst>
      <p:ext uri="{BB962C8B-B14F-4D97-AF65-F5344CB8AC3E}">
        <p14:creationId xmlns:p14="http://schemas.microsoft.com/office/powerpoint/2010/main" val="134500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29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932284-9B9E-4351-9E7D-DC6C6EDE1949}" type="slidenum">
              <a:rPr kumimoji="1" lang="ja-JP" altLang="en-US" smtClean="0"/>
              <a:t>12</a:t>
            </a:fld>
            <a:endParaRPr kumimoji="1" lang="ja-JP" altLang="en-US"/>
          </a:p>
        </p:txBody>
      </p:sp>
    </p:spTree>
    <p:extLst>
      <p:ext uri="{BB962C8B-B14F-4D97-AF65-F5344CB8AC3E}">
        <p14:creationId xmlns:p14="http://schemas.microsoft.com/office/powerpoint/2010/main" val="215444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290410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121494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307977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21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タイトルテキスト</a:t>
            </a:r>
          </a:p>
        </p:txBody>
      </p:sp>
      <p:sp>
        <p:nvSpPr>
          <p:cNvPr id="19" name="Shape 19"/>
          <p:cNvSpPr>
            <a:spLocks noGrp="1"/>
          </p:cNvSpPr>
          <p:nvPr>
            <p:ph type="body" idx="1"/>
          </p:nvPr>
        </p:nvSpPr>
        <p:spPr>
          <a:prstGeom prst="rect">
            <a:avLst/>
          </a:prstGeom>
        </p:spPr>
        <p:txBody>
          <a:bodyPr/>
          <a:lstStyle/>
          <a:p>
            <a:pPr lvl="0">
              <a:defRPr sz="1800"/>
            </a:pPr>
            <a:r>
              <a:rPr sz="2500"/>
              <a:t>本文レベル1</a:t>
            </a:r>
          </a:p>
          <a:p>
            <a:pPr lvl="1">
              <a:defRPr sz="1800"/>
            </a:pPr>
            <a:r>
              <a:rPr sz="2500"/>
              <a:t>本文レベル2</a:t>
            </a:r>
          </a:p>
          <a:p>
            <a:pPr lvl="2">
              <a:defRPr sz="1800"/>
            </a:pPr>
            <a:r>
              <a:rPr sz="2500"/>
              <a:t>本文レベル3</a:t>
            </a:r>
          </a:p>
          <a:p>
            <a:pPr lvl="3">
              <a:defRPr sz="1800"/>
            </a:pPr>
            <a:r>
              <a:rPr sz="2500"/>
              <a:t>本文レベル4</a:t>
            </a:r>
          </a:p>
          <a:p>
            <a:pPr lvl="4">
              <a:defRPr sz="1800"/>
            </a:pPr>
            <a:r>
              <a:rPr sz="2500"/>
              <a:t>本文レベル 5</a:t>
            </a:r>
          </a:p>
        </p:txBody>
      </p:sp>
    </p:spTree>
    <p:extLst>
      <p:ext uri="{BB962C8B-B14F-4D97-AF65-F5344CB8AC3E}">
        <p14:creationId xmlns:p14="http://schemas.microsoft.com/office/powerpoint/2010/main" val="30313583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133560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428777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342587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211466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104530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281722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143656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8E34B20-E84B-4BFB-BF45-A6B3F978D9B0}" type="datetimeFigureOut">
              <a:rPr kumimoji="1" lang="ja-JP" altLang="en-US" smtClean="0"/>
              <a:t>2017/1/25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639105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34B20-E84B-4BFB-BF45-A6B3F978D9B0}" type="datetimeFigureOut">
              <a:rPr kumimoji="1" lang="ja-JP" altLang="en-US" smtClean="0"/>
              <a:t>2017/1/25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27AF4-A593-4651-93CA-7A9DEB74EF3E}" type="slidenum">
              <a:rPr kumimoji="1" lang="ja-JP" altLang="en-US" smtClean="0"/>
              <a:t>‹#›</a:t>
            </a:fld>
            <a:endParaRPr kumimoji="1" lang="ja-JP" altLang="en-US"/>
          </a:p>
        </p:txBody>
      </p:sp>
    </p:spTree>
    <p:extLst>
      <p:ext uri="{BB962C8B-B14F-4D97-AF65-F5344CB8AC3E}">
        <p14:creationId xmlns:p14="http://schemas.microsoft.com/office/powerpoint/2010/main" val="3443541993"/>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image" Target="../media/image40.jpeg"/><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wmf"/><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087667" cy="935259"/>
          </a:xfrm>
          <a:solidFill>
            <a:srgbClr val="002060"/>
          </a:solidFill>
        </p:spPr>
        <p:txBody>
          <a:bodyPr>
            <a:normAutofit/>
          </a:bodyPr>
          <a:lstStyle/>
          <a:p>
            <a:r>
              <a:rPr lang="en-US" altLang="ja-JP" sz="3200" dirty="0" smtClean="0">
                <a:solidFill>
                  <a:srgbClr val="FFFF00"/>
                </a:solidFill>
                <a:latin typeface="+mj-ea"/>
              </a:rPr>
              <a:t>Ⅵ</a:t>
            </a:r>
            <a:r>
              <a:rPr lang="ja-JP" altLang="en-US" sz="3200" dirty="0" smtClean="0">
                <a:solidFill>
                  <a:srgbClr val="FFFF00"/>
                </a:solidFill>
                <a:latin typeface="+mj-ea"/>
              </a:rPr>
              <a:t>　</a:t>
            </a:r>
            <a:r>
              <a:rPr lang="ja-JP" altLang="ja-JP" sz="3200" dirty="0" smtClean="0">
                <a:solidFill>
                  <a:srgbClr val="FFFF00"/>
                </a:solidFill>
                <a:latin typeface="+mj-ea"/>
              </a:rPr>
              <a:t>介護</a:t>
            </a:r>
            <a:r>
              <a:rPr lang="ja-JP" altLang="ja-JP" sz="3200" dirty="0">
                <a:solidFill>
                  <a:srgbClr val="FFFF00"/>
                </a:solidFill>
                <a:latin typeface="+mj-ea"/>
              </a:rPr>
              <a:t>保険の</a:t>
            </a:r>
            <a:r>
              <a:rPr lang="ja-JP" altLang="en-US" sz="3200" dirty="0">
                <a:solidFill>
                  <a:srgbClr val="FFFF00"/>
                </a:solidFill>
                <a:latin typeface="+mj-ea"/>
              </a:rPr>
              <a:t>しくみ</a:t>
            </a:r>
            <a:r>
              <a:rPr lang="ja-JP" altLang="ja-JP" sz="3200" dirty="0">
                <a:solidFill>
                  <a:srgbClr val="FFFF00"/>
                </a:solidFill>
                <a:latin typeface="+mj-ea"/>
              </a:rPr>
              <a:t>と医療介護の連携</a:t>
            </a:r>
            <a:endParaRPr kumimoji="1" lang="ja-JP" altLang="en-US" sz="3200" dirty="0">
              <a:latin typeface="+mj-ea"/>
            </a:endParaRPr>
          </a:p>
        </p:txBody>
      </p:sp>
      <p:sp>
        <p:nvSpPr>
          <p:cNvPr id="4" name="コンテンツ プレースホルダー 2"/>
          <p:cNvSpPr txBox="1">
            <a:spLocks/>
          </p:cNvSpPr>
          <p:nvPr/>
        </p:nvSpPr>
        <p:spPr>
          <a:xfrm>
            <a:off x="-1692696" y="5220128"/>
            <a:ext cx="8668940" cy="4755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latin typeface="+mj-ea"/>
              </a:rPr>
              <a:t>　　　　　　　　　　　</a:t>
            </a:r>
            <a:endParaRPr lang="ja-JP" altLang="en-US" sz="2400" dirty="0">
              <a:latin typeface="+mj-ea"/>
              <a:ea typeface="+mj-ea"/>
            </a:endParaRPr>
          </a:p>
        </p:txBody>
      </p:sp>
      <p:sp>
        <p:nvSpPr>
          <p:cNvPr id="5" name="角丸四角形 4"/>
          <p:cNvSpPr/>
          <p:nvPr/>
        </p:nvSpPr>
        <p:spPr>
          <a:xfrm>
            <a:off x="537509" y="1415885"/>
            <a:ext cx="4358527" cy="60055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latin typeface="+mj-ea"/>
                <a:ea typeface="+mj-ea"/>
              </a:rPr>
              <a:t>【</a:t>
            </a:r>
            <a:r>
              <a:rPr lang="ja-JP" altLang="ja-JP" sz="2400" dirty="0">
                <a:latin typeface="+mj-ea"/>
                <a:ea typeface="+mj-ea"/>
              </a:rPr>
              <a:t>介護保険のしくみ</a:t>
            </a:r>
            <a:r>
              <a:rPr lang="en-US" altLang="ja-JP" sz="2400" dirty="0">
                <a:latin typeface="+mj-ea"/>
                <a:ea typeface="+mj-ea"/>
              </a:rPr>
              <a:t>】</a:t>
            </a:r>
            <a:r>
              <a:rPr lang="ja-JP" altLang="ja-JP" sz="2400" dirty="0">
                <a:latin typeface="+mj-ea"/>
                <a:ea typeface="+mj-ea"/>
              </a:rPr>
              <a:t>　</a:t>
            </a:r>
            <a:endParaRPr lang="en-US" altLang="ja-JP" sz="2400" dirty="0">
              <a:latin typeface="+mj-ea"/>
              <a:ea typeface="+mj-ea"/>
            </a:endParaRPr>
          </a:p>
        </p:txBody>
      </p:sp>
      <p:sp>
        <p:nvSpPr>
          <p:cNvPr id="9" name="角丸四角形 8"/>
          <p:cNvSpPr/>
          <p:nvPr/>
        </p:nvSpPr>
        <p:spPr>
          <a:xfrm>
            <a:off x="537507" y="3360371"/>
            <a:ext cx="4358527" cy="5542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latin typeface="+mj-ea"/>
                <a:ea typeface="+mj-ea"/>
              </a:rPr>
              <a:t>【</a:t>
            </a:r>
            <a:r>
              <a:rPr lang="ja-JP" altLang="ja-JP" sz="2400" dirty="0">
                <a:latin typeface="+mj-ea"/>
                <a:ea typeface="+mj-ea"/>
              </a:rPr>
              <a:t>地域包括ケアシステム</a:t>
            </a:r>
            <a:r>
              <a:rPr lang="en-US" altLang="ja-JP" sz="2400" dirty="0">
                <a:latin typeface="+mj-ea"/>
                <a:ea typeface="+mj-ea"/>
              </a:rPr>
              <a:t>】</a:t>
            </a:r>
          </a:p>
        </p:txBody>
      </p:sp>
      <p:sp>
        <p:nvSpPr>
          <p:cNvPr id="10" name="角丸四角形 9"/>
          <p:cNvSpPr/>
          <p:nvPr/>
        </p:nvSpPr>
        <p:spPr>
          <a:xfrm>
            <a:off x="537497" y="4016862"/>
            <a:ext cx="6039708" cy="59372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latin typeface="+mj-ea"/>
                <a:ea typeface="+mj-ea"/>
              </a:rPr>
              <a:t>【</a:t>
            </a:r>
            <a:r>
              <a:rPr lang="ja-JP" altLang="ja-JP" sz="2400" dirty="0" smtClean="0">
                <a:latin typeface="+mj-ea"/>
                <a:ea typeface="+mj-ea"/>
              </a:rPr>
              <a:t>ロコモコーディネーター</a:t>
            </a:r>
            <a:r>
              <a:rPr lang="ja-JP" altLang="en-US" sz="2400" dirty="0" smtClean="0">
                <a:latin typeface="+mj-ea"/>
                <a:ea typeface="+mj-ea"/>
              </a:rPr>
              <a:t>とリエゾンについて</a:t>
            </a:r>
            <a:r>
              <a:rPr lang="en-US" altLang="ja-JP" sz="2400" dirty="0" smtClean="0">
                <a:latin typeface="+mj-ea"/>
                <a:ea typeface="+mj-ea"/>
              </a:rPr>
              <a:t>】</a:t>
            </a:r>
            <a:r>
              <a:rPr lang="ja-JP" altLang="en-US" sz="2400" dirty="0" smtClean="0">
                <a:latin typeface="+mj-ea"/>
                <a:ea typeface="+mj-ea"/>
              </a:rPr>
              <a:t>　　　　　　　　　　　　　　　　</a:t>
            </a:r>
            <a:endParaRPr lang="en-US" altLang="ja-JP" sz="2400" dirty="0">
              <a:latin typeface="+mj-ea"/>
              <a:ea typeface="+mj-ea"/>
            </a:endParaRPr>
          </a:p>
        </p:txBody>
      </p:sp>
      <p:sp>
        <p:nvSpPr>
          <p:cNvPr id="11" name="角丸四角形 10"/>
          <p:cNvSpPr/>
          <p:nvPr/>
        </p:nvSpPr>
        <p:spPr>
          <a:xfrm>
            <a:off x="537508" y="2112511"/>
            <a:ext cx="4358527" cy="6166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latin typeface="+mj-ea"/>
              <a:ea typeface="+mj-ea"/>
            </a:endParaRPr>
          </a:p>
          <a:p>
            <a:r>
              <a:rPr lang="en-US" altLang="ja-JP" sz="2400" dirty="0" smtClean="0">
                <a:latin typeface="+mj-ea"/>
                <a:ea typeface="+mj-ea"/>
              </a:rPr>
              <a:t>【</a:t>
            </a:r>
            <a:r>
              <a:rPr lang="ja-JP" altLang="ja-JP" sz="2400" dirty="0">
                <a:latin typeface="+mj-ea"/>
                <a:ea typeface="+mj-ea"/>
              </a:rPr>
              <a:t>介護予防事業</a:t>
            </a:r>
            <a:r>
              <a:rPr lang="en-US" altLang="ja-JP" sz="2400" dirty="0">
                <a:latin typeface="+mj-ea"/>
                <a:ea typeface="+mj-ea"/>
              </a:rPr>
              <a:t>】</a:t>
            </a:r>
            <a:r>
              <a:rPr lang="ja-JP" altLang="ja-JP" sz="2400" dirty="0">
                <a:latin typeface="+mj-ea"/>
                <a:ea typeface="+mj-ea"/>
              </a:rPr>
              <a:t>　</a:t>
            </a:r>
            <a:endParaRPr lang="ja-JP" altLang="en-US" sz="2400" dirty="0">
              <a:latin typeface="+mj-ea"/>
              <a:ea typeface="+mj-ea"/>
            </a:endParaRPr>
          </a:p>
          <a:p>
            <a:r>
              <a:rPr lang="ja-JP" altLang="ja-JP" sz="2400" dirty="0">
                <a:latin typeface="+mj-ea"/>
                <a:ea typeface="+mj-ea"/>
              </a:rPr>
              <a:t>　</a:t>
            </a:r>
            <a:endParaRPr lang="en-US" altLang="ja-JP" sz="2400" dirty="0">
              <a:latin typeface="+mj-ea"/>
              <a:ea typeface="+mj-ea"/>
            </a:endParaRPr>
          </a:p>
        </p:txBody>
      </p:sp>
      <p:sp>
        <p:nvSpPr>
          <p:cNvPr id="12" name="角丸四角形 11"/>
          <p:cNvSpPr/>
          <p:nvPr/>
        </p:nvSpPr>
        <p:spPr>
          <a:xfrm>
            <a:off x="544295" y="2729117"/>
            <a:ext cx="4358527" cy="54712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latin typeface="+mj-ea"/>
              <a:ea typeface="+mj-ea"/>
            </a:endParaRPr>
          </a:p>
          <a:p>
            <a:endParaRPr lang="en-US" altLang="ja-JP" sz="2400" dirty="0" smtClean="0">
              <a:latin typeface="+mj-ea"/>
              <a:ea typeface="+mj-ea"/>
            </a:endParaRPr>
          </a:p>
          <a:p>
            <a:r>
              <a:rPr lang="en-US" altLang="ja-JP" sz="2400" dirty="0" smtClean="0">
                <a:latin typeface="+mj-ea"/>
                <a:ea typeface="+mj-ea"/>
              </a:rPr>
              <a:t>【</a:t>
            </a:r>
            <a:r>
              <a:rPr lang="ja-JP" altLang="ja-JP" sz="2400" dirty="0">
                <a:latin typeface="+mj-ea"/>
                <a:ea typeface="+mj-ea"/>
              </a:rPr>
              <a:t>医療と介護の連携</a:t>
            </a:r>
            <a:r>
              <a:rPr lang="en-US" altLang="ja-JP" sz="2400" dirty="0">
                <a:latin typeface="+mj-ea"/>
                <a:ea typeface="+mj-ea"/>
              </a:rPr>
              <a:t>】</a:t>
            </a:r>
            <a:endParaRPr lang="ja-JP" altLang="en-US" sz="2400" dirty="0">
              <a:latin typeface="+mj-ea"/>
              <a:ea typeface="+mj-ea"/>
            </a:endParaRPr>
          </a:p>
          <a:p>
            <a:r>
              <a:rPr lang="ja-JP" altLang="ja-JP" sz="2400" dirty="0">
                <a:latin typeface="+mj-ea"/>
                <a:ea typeface="+mj-ea"/>
              </a:rPr>
              <a:t>　</a:t>
            </a:r>
            <a:endParaRPr lang="ja-JP" altLang="en-US" sz="2400" dirty="0">
              <a:latin typeface="+mj-ea"/>
              <a:ea typeface="+mj-ea"/>
            </a:endParaRPr>
          </a:p>
          <a:p>
            <a:r>
              <a:rPr lang="ja-JP" altLang="ja-JP" sz="2400" dirty="0">
                <a:latin typeface="+mj-ea"/>
                <a:ea typeface="+mj-ea"/>
              </a:rPr>
              <a:t>　</a:t>
            </a:r>
            <a:endParaRPr lang="en-US" altLang="ja-JP" sz="2400" dirty="0">
              <a:latin typeface="+mj-ea"/>
              <a:ea typeface="+mj-ea"/>
            </a:endParaRPr>
          </a:p>
        </p:txBody>
      </p:sp>
      <p:sp>
        <p:nvSpPr>
          <p:cNvPr id="13" name="テキスト ボックス 12"/>
          <p:cNvSpPr txBox="1"/>
          <p:nvPr/>
        </p:nvSpPr>
        <p:spPr>
          <a:xfrm>
            <a:off x="5364088" y="4869160"/>
            <a:ext cx="184731" cy="369332"/>
          </a:xfrm>
          <a:prstGeom prst="rect">
            <a:avLst/>
          </a:prstGeom>
          <a:noFill/>
        </p:spPr>
        <p:txBody>
          <a:bodyPr wrap="none" rtlCol="0">
            <a:spAutoFit/>
          </a:bodyPr>
          <a:lstStyle/>
          <a:p>
            <a:endParaRPr kumimoji="1" lang="ja-JP" altLang="en-US" dirty="0"/>
          </a:p>
        </p:txBody>
      </p:sp>
      <p:sp>
        <p:nvSpPr>
          <p:cNvPr id="14" name="テキスト ボックス 13"/>
          <p:cNvSpPr txBox="1"/>
          <p:nvPr/>
        </p:nvSpPr>
        <p:spPr>
          <a:xfrm>
            <a:off x="1043608" y="5425863"/>
            <a:ext cx="7704856" cy="1200329"/>
          </a:xfrm>
          <a:prstGeom prst="rect">
            <a:avLst/>
          </a:prstGeom>
          <a:noFill/>
        </p:spPr>
        <p:txBody>
          <a:bodyPr wrap="square" rtlCol="0">
            <a:spAutoFit/>
          </a:bodyPr>
          <a:lstStyle/>
          <a:p>
            <a:r>
              <a:rPr lang="ja-JP" altLang="en-US" sz="2400" dirty="0" smtClean="0">
                <a:latin typeface="+mj-ea"/>
                <a:ea typeface="+mj-ea"/>
              </a:rPr>
              <a:t>　第６回</a:t>
            </a:r>
            <a:r>
              <a:rPr lang="ja-JP" altLang="en-US" sz="2400" dirty="0">
                <a:latin typeface="+mj-ea"/>
                <a:ea typeface="+mj-ea"/>
              </a:rPr>
              <a:t>ロコモコーディネーター資格</a:t>
            </a:r>
            <a:r>
              <a:rPr lang="ja-JP" altLang="en-US" sz="2400" dirty="0" smtClean="0">
                <a:latin typeface="+mj-ea"/>
                <a:ea typeface="+mj-ea"/>
              </a:rPr>
              <a:t>取得研修会 </a:t>
            </a:r>
            <a:r>
              <a:rPr lang="en-US" altLang="ja-JP" sz="2400" dirty="0">
                <a:latin typeface="+mj-ea"/>
                <a:ea typeface="+mj-ea"/>
              </a:rPr>
              <a:t>in </a:t>
            </a:r>
            <a:r>
              <a:rPr lang="ja-JP" altLang="en-US" sz="2400" dirty="0" smtClean="0">
                <a:latin typeface="+mj-ea"/>
                <a:ea typeface="+mj-ea"/>
              </a:rPr>
              <a:t>鹿児島</a:t>
            </a:r>
            <a:endParaRPr lang="en-US" altLang="ja-JP" sz="2400" dirty="0">
              <a:latin typeface="+mj-ea"/>
              <a:ea typeface="+mj-ea"/>
            </a:endParaRPr>
          </a:p>
          <a:p>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smtClean="0">
                <a:latin typeface="+mj-ea"/>
                <a:ea typeface="+mj-ea"/>
              </a:rPr>
              <a:t>　　</a:t>
            </a:r>
            <a:r>
              <a:rPr lang="ja-JP" altLang="en-US" sz="2400" dirty="0">
                <a:latin typeface="+mj-ea"/>
                <a:ea typeface="+mj-ea"/>
              </a:rPr>
              <a:t>　</a:t>
            </a:r>
            <a:r>
              <a:rPr lang="ja-JP" altLang="en-US" sz="2400" dirty="0" smtClean="0">
                <a:latin typeface="+mj-ea"/>
                <a:ea typeface="+mj-ea"/>
              </a:rPr>
              <a:t>　　　　　　   　　    </a:t>
            </a:r>
            <a:r>
              <a:rPr lang="ja-JP" altLang="en-US" sz="2000" dirty="0" smtClean="0">
                <a:latin typeface="+mj-ea"/>
                <a:ea typeface="+mj-ea"/>
              </a:rPr>
              <a:t>平成２９年１月２２日</a:t>
            </a:r>
            <a:endParaRPr lang="en-US" altLang="ja-JP" sz="2000" dirty="0">
              <a:latin typeface="+mj-ea"/>
              <a:ea typeface="+mj-ea"/>
            </a:endParaRPr>
          </a:p>
          <a:p>
            <a:r>
              <a:rPr lang="ja-JP" altLang="en-US" sz="2400" dirty="0">
                <a:latin typeface="+mj-ea"/>
                <a:ea typeface="+mj-ea"/>
              </a:rPr>
              <a:t>　　　　　　　</a:t>
            </a:r>
            <a:r>
              <a:rPr lang="ja-JP" altLang="en-US" sz="2400" dirty="0" smtClean="0">
                <a:latin typeface="+mj-ea"/>
                <a:ea typeface="+mj-ea"/>
              </a:rPr>
              <a:t>　　　　　　　　　　 　</a:t>
            </a:r>
            <a:r>
              <a:rPr lang="en-US" altLang="ja-JP" sz="2400" dirty="0" smtClean="0">
                <a:latin typeface="+mj-ea"/>
                <a:ea typeface="+mj-ea"/>
              </a:rPr>
              <a:t>SLOC</a:t>
            </a:r>
            <a:r>
              <a:rPr lang="ja-JP" altLang="en-US" sz="2400" dirty="0">
                <a:latin typeface="+mj-ea"/>
                <a:ea typeface="+mj-ea"/>
              </a:rPr>
              <a:t>総務委員会　林　承弘</a:t>
            </a:r>
            <a:r>
              <a:rPr lang="en-US" altLang="ja-JP" sz="2400" dirty="0">
                <a:latin typeface="+mj-ea"/>
                <a:ea typeface="+mj-ea"/>
              </a:rPr>
              <a:t>      </a:t>
            </a:r>
            <a:r>
              <a:rPr lang="en-US" altLang="ja-JP" dirty="0">
                <a:solidFill>
                  <a:srgbClr val="000000"/>
                </a:solidFill>
                <a:latin typeface="+mj-ea"/>
              </a:rPr>
              <a:t>                                              </a:t>
            </a:r>
          </a:p>
        </p:txBody>
      </p:sp>
    </p:spTree>
    <p:extLst>
      <p:ext uri="{BB962C8B-B14F-4D97-AF65-F5344CB8AC3E}">
        <p14:creationId xmlns:p14="http://schemas.microsoft.com/office/powerpoint/2010/main" val="80043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67544" y="180177"/>
            <a:ext cx="8229600" cy="1143000"/>
          </a:xfrm>
        </p:spPr>
        <p:txBody>
          <a:bodyPr/>
          <a:lstStyle/>
          <a:p>
            <a:endParaRPr kumimoji="1" lang="ja-JP" altLang="en-US"/>
          </a:p>
        </p:txBody>
      </p:sp>
      <p:sp>
        <p:nvSpPr>
          <p:cNvPr id="9" name="コンテンツ プレースホルダー 8"/>
          <p:cNvSpPr>
            <a:spLocks noGrp="1"/>
          </p:cNvSpPr>
          <p:nvPr>
            <p:ph sz="half" idx="2"/>
          </p:nvPr>
        </p:nvSpPr>
        <p:spPr>
          <a:xfrm>
            <a:off x="4644008" y="1574910"/>
            <a:ext cx="4038600" cy="4525963"/>
          </a:xfrm>
        </p:spPr>
        <p:txBody>
          <a:bodyPr/>
          <a:lstStyle/>
          <a:p>
            <a:pPr marL="0" indent="0">
              <a:buNone/>
            </a:pPr>
            <a:r>
              <a:rPr lang="ja-JP" altLang="en-US" dirty="0" smtClean="0"/>
              <a:t>　　キ</a:t>
            </a:r>
            <a:r>
              <a:rPr kumimoji="1" lang="ja-JP" altLang="en-US" dirty="0" smtClean="0"/>
              <a:t>－ワード</a:t>
            </a:r>
            <a:endParaRPr kumimoji="1" lang="en-US" altLang="ja-JP"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01588"/>
            <a:ext cx="3893877"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246621" y="108169"/>
            <a:ext cx="8229600" cy="1287016"/>
          </a:xfrm>
          <a:prstGeom prst="rect">
            <a:avLst/>
          </a:prstGeom>
          <a:solidFill>
            <a:srgbClr val="002060"/>
          </a:soli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rgbClr val="FFFF00"/>
                </a:solidFill>
              </a:rPr>
              <a:t>20</a:t>
            </a:r>
            <a:r>
              <a:rPr lang="ja-JP" altLang="en-US" dirty="0" smtClean="0">
                <a:solidFill>
                  <a:srgbClr val="FFFF00"/>
                </a:solidFill>
              </a:rPr>
              <a:t>大都市「健康寿命」ランキング</a:t>
            </a:r>
            <a:endParaRPr lang="ja-JP" altLang="en-US" dirty="0">
              <a:solidFill>
                <a:srgbClr val="FFFF00"/>
              </a:solidFill>
            </a:endParaRPr>
          </a:p>
        </p:txBody>
      </p:sp>
      <p:sp>
        <p:nvSpPr>
          <p:cNvPr id="10" name="角丸四角形 9"/>
          <p:cNvSpPr/>
          <p:nvPr/>
        </p:nvSpPr>
        <p:spPr>
          <a:xfrm>
            <a:off x="5195009" y="2423210"/>
            <a:ext cx="1368152"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　気候</a:t>
            </a:r>
            <a:endParaRPr lang="en-US" altLang="ja-JP" sz="2800" dirty="0"/>
          </a:p>
        </p:txBody>
      </p:sp>
      <p:sp>
        <p:nvSpPr>
          <p:cNvPr id="12" name="角丸四角形 11"/>
          <p:cNvSpPr/>
          <p:nvPr/>
        </p:nvSpPr>
        <p:spPr>
          <a:xfrm>
            <a:off x="5240441" y="3211527"/>
            <a:ext cx="1368152"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　環境</a:t>
            </a:r>
            <a:endParaRPr lang="en-US" altLang="ja-JP" sz="2800" dirty="0"/>
          </a:p>
        </p:txBody>
      </p:sp>
      <p:sp>
        <p:nvSpPr>
          <p:cNvPr id="13" name="角丸四角形 12"/>
          <p:cNvSpPr/>
          <p:nvPr/>
        </p:nvSpPr>
        <p:spPr>
          <a:xfrm>
            <a:off x="5240441" y="4070640"/>
            <a:ext cx="2044660" cy="58249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t>運動と食事</a:t>
            </a:r>
          </a:p>
        </p:txBody>
      </p:sp>
      <p:sp>
        <p:nvSpPr>
          <p:cNvPr id="11" name="ハート 10"/>
          <p:cNvSpPr/>
          <p:nvPr/>
        </p:nvSpPr>
        <p:spPr>
          <a:xfrm>
            <a:off x="4577581" y="2228229"/>
            <a:ext cx="414007" cy="313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195009" y="5229200"/>
            <a:ext cx="3281212"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健康寿命の延伸が</a:t>
            </a:r>
            <a:endParaRPr lang="en-US" altLang="ja-JP" sz="2800" dirty="0" smtClean="0"/>
          </a:p>
          <a:p>
            <a:r>
              <a:rPr lang="ja-JP" altLang="en-US" sz="2800" dirty="0"/>
              <a:t>介護</a:t>
            </a:r>
            <a:r>
              <a:rPr lang="ja-JP" altLang="en-US" sz="2800" dirty="0" smtClean="0"/>
              <a:t>予防のキーに</a:t>
            </a:r>
            <a:endParaRPr lang="ja-JP" altLang="en-US" sz="2800" dirty="0"/>
          </a:p>
        </p:txBody>
      </p:sp>
      <p:sp>
        <p:nvSpPr>
          <p:cNvPr id="15" name="円/楕円 14"/>
          <p:cNvSpPr/>
          <p:nvPr/>
        </p:nvSpPr>
        <p:spPr>
          <a:xfrm>
            <a:off x="1259632" y="1700809"/>
            <a:ext cx="1328024" cy="4820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267753" y="6309320"/>
            <a:ext cx="1146729" cy="264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26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160065"/>
            <a:ext cx="8229600" cy="820663"/>
          </a:xfrm>
          <a:solidFill>
            <a:srgbClr val="002060"/>
          </a:solidFill>
        </p:spPr>
        <p:txBody>
          <a:bodyPr>
            <a:normAutofit fontScale="90000"/>
          </a:bodyPr>
          <a:lstStyle/>
          <a:p>
            <a:r>
              <a:rPr kumimoji="1" lang="ja-JP" altLang="en-US" dirty="0" smtClean="0">
                <a:solidFill>
                  <a:srgbClr val="FFFF00"/>
                </a:solidFill>
              </a:rPr>
              <a:t>　　　医療費の推移・年齢別医療費</a:t>
            </a:r>
            <a:endParaRPr kumimoji="1" lang="ja-JP" altLang="en-US" dirty="0">
              <a:solidFill>
                <a:srgbClr val="FFFF00"/>
              </a:solidFill>
            </a:endParaRPr>
          </a:p>
        </p:txBody>
      </p:sp>
      <p:sp>
        <p:nvSpPr>
          <p:cNvPr id="3" name="コンテンツ プレースホルダー 2"/>
          <p:cNvSpPr>
            <a:spLocks noGrp="1"/>
          </p:cNvSpPr>
          <p:nvPr>
            <p:ph idx="1"/>
          </p:nvPr>
        </p:nvSpPr>
        <p:spPr/>
        <p:txBody>
          <a:bodyPr/>
          <a:lstStyle/>
          <a:p>
            <a:endParaRPr kumimoji="1" lang="ja-JP" alt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8627965" cy="541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429565" y="1412775"/>
            <a:ext cx="2808312" cy="39542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６５歳以上が５５％を占める</a:t>
            </a:r>
            <a:endParaRPr kumimoji="1" lang="ja-JP" altLang="en-US" dirty="0"/>
          </a:p>
        </p:txBody>
      </p:sp>
      <p:sp>
        <p:nvSpPr>
          <p:cNvPr id="6" name="屈折矢印 5"/>
          <p:cNvSpPr/>
          <p:nvPr/>
        </p:nvSpPr>
        <p:spPr>
          <a:xfrm rot="5400000">
            <a:off x="5706572" y="2021051"/>
            <a:ext cx="850392" cy="731520"/>
          </a:xfrm>
          <a:prstGeom prst="ben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00062" y="2072975"/>
            <a:ext cx="3021424" cy="739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a:p>
            <a:pPr algn="ctr"/>
            <a:r>
              <a:rPr lang="ja-JP" altLang="en-US" dirty="0" smtClean="0"/>
              <a:t>平成</a:t>
            </a:r>
            <a:r>
              <a:rPr lang="en-US" altLang="ja-JP" dirty="0" smtClean="0"/>
              <a:t>24</a:t>
            </a:r>
            <a:r>
              <a:rPr lang="ja-JP" altLang="en-US" dirty="0" smtClean="0"/>
              <a:t>年度　</a:t>
            </a:r>
            <a:r>
              <a:rPr lang="en-US" altLang="ja-JP" dirty="0" smtClean="0"/>
              <a:t>39</a:t>
            </a:r>
            <a:r>
              <a:rPr lang="ja-JP" altLang="en-US" dirty="0"/>
              <a:t>兆</a:t>
            </a:r>
            <a:r>
              <a:rPr lang="en-US" altLang="ja-JP" dirty="0"/>
              <a:t>2,117</a:t>
            </a:r>
            <a:r>
              <a:rPr lang="ja-JP" altLang="en-US" dirty="0"/>
              <a:t>億</a:t>
            </a:r>
            <a:r>
              <a:rPr lang="ja-JP" altLang="en-US" dirty="0" smtClean="0"/>
              <a:t>円</a:t>
            </a:r>
            <a:endParaRPr lang="en-US" altLang="ja-JP" dirty="0" smtClean="0"/>
          </a:p>
          <a:p>
            <a:pPr algn="ctr"/>
            <a:r>
              <a:rPr lang="ja-JP" altLang="en-US" dirty="0" smtClean="0"/>
              <a:t>　１人当り</a:t>
            </a:r>
            <a:r>
              <a:rPr lang="en-US" altLang="ja-JP" dirty="0" smtClean="0"/>
              <a:t>30</a:t>
            </a:r>
            <a:r>
              <a:rPr lang="ja-JP" altLang="en-US" dirty="0" smtClean="0"/>
              <a:t>万円</a:t>
            </a:r>
            <a:endParaRPr lang="en-US" altLang="ja-JP" dirty="0" smtClean="0"/>
          </a:p>
          <a:p>
            <a:pPr algn="ctr"/>
            <a:endParaRPr kumimoji="1" lang="ja-JP" altLang="en-US" dirty="0"/>
          </a:p>
        </p:txBody>
      </p:sp>
    </p:spTree>
    <p:extLst>
      <p:ext uri="{BB962C8B-B14F-4D97-AF65-F5344CB8AC3E}">
        <p14:creationId xmlns:p14="http://schemas.microsoft.com/office/powerpoint/2010/main" val="257835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85788" y="114300"/>
            <a:ext cx="7886700" cy="757238"/>
          </a:xfrm>
          <a:prstGeom prst="rect">
            <a:avLst/>
          </a:prstGeom>
          <a:solidFill>
            <a:srgbClr val="002060"/>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　　　　</a:t>
            </a:r>
            <a:r>
              <a:rPr lang="ja-JP" altLang="en-US" sz="3600" dirty="0" smtClean="0">
                <a:solidFill>
                  <a:srgbClr val="FFFF00"/>
                </a:solidFill>
              </a:rPr>
              <a:t>介護保険導入の</a:t>
            </a:r>
            <a:r>
              <a:rPr lang="ja-JP" altLang="en-US" sz="3600" dirty="0">
                <a:solidFill>
                  <a:srgbClr val="FFFF00"/>
                </a:solidFill>
              </a:rPr>
              <a:t>理由</a:t>
            </a:r>
          </a:p>
        </p:txBody>
      </p:sp>
      <p:sp>
        <p:nvSpPr>
          <p:cNvPr id="5" name="正方形/長方形 4"/>
          <p:cNvSpPr/>
          <p:nvPr/>
        </p:nvSpPr>
        <p:spPr>
          <a:xfrm>
            <a:off x="360409" y="1124744"/>
            <a:ext cx="8337458" cy="10801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t>① 従前の制度では、高齢化の進行に伴う</a:t>
            </a:r>
            <a:endParaRPr lang="en-US" altLang="ja-JP" sz="2400" dirty="0" smtClean="0"/>
          </a:p>
          <a:p>
            <a:r>
              <a:rPr lang="ja-JP" altLang="en-US" sz="2400" dirty="0"/>
              <a:t>　</a:t>
            </a:r>
            <a:r>
              <a:rPr lang="ja-JP" altLang="en-US" sz="2400" dirty="0" smtClean="0"/>
              <a:t>　国民医療費増大⇒財政破綻が</a:t>
            </a:r>
            <a:r>
              <a:rPr lang="ja-JP" altLang="en-US" sz="2400" dirty="0"/>
              <a:t>、</a:t>
            </a:r>
            <a:r>
              <a:rPr lang="ja-JP" altLang="en-US" sz="2400" dirty="0" smtClean="0"/>
              <a:t>予見されたため</a:t>
            </a:r>
            <a:endParaRPr lang="en-US" altLang="ja-JP" sz="2400" dirty="0"/>
          </a:p>
        </p:txBody>
      </p:sp>
      <p:sp>
        <p:nvSpPr>
          <p:cNvPr id="6" name="正方形/長方形 5"/>
          <p:cNvSpPr/>
          <p:nvPr/>
        </p:nvSpPr>
        <p:spPr>
          <a:xfrm>
            <a:off x="360409" y="2492896"/>
            <a:ext cx="8337458" cy="11521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p>
          <a:p>
            <a:r>
              <a:rPr lang="ja-JP" altLang="en-US" sz="2400" dirty="0" smtClean="0"/>
              <a:t>② また、</a:t>
            </a:r>
            <a:r>
              <a:rPr lang="ja-JP" altLang="en-US" sz="2400" dirty="0"/>
              <a:t>老人医療費の自己</a:t>
            </a:r>
            <a:r>
              <a:rPr lang="ja-JP" altLang="en-US" sz="2400" dirty="0" smtClean="0"/>
              <a:t>負担が原則無料で、過剰受診</a:t>
            </a:r>
            <a:endParaRPr lang="en-US" altLang="ja-JP" sz="2400" dirty="0" smtClean="0"/>
          </a:p>
          <a:p>
            <a:r>
              <a:rPr lang="ja-JP" altLang="en-US" sz="2400" dirty="0" smtClean="0"/>
              <a:t>　　・社会的入院が</a:t>
            </a:r>
            <a:r>
              <a:rPr lang="ja-JP" altLang="en-US" sz="2400" dirty="0"/>
              <a:t>増え、老人医療費</a:t>
            </a:r>
            <a:r>
              <a:rPr lang="ja-JP" altLang="en-US" sz="2400" dirty="0" smtClean="0"/>
              <a:t>が激増した</a:t>
            </a:r>
            <a:endParaRPr lang="en-US" altLang="ja-JP" sz="2400" dirty="0" smtClean="0"/>
          </a:p>
          <a:p>
            <a:r>
              <a:rPr lang="ja-JP" altLang="en-US" sz="2400" dirty="0" smtClean="0"/>
              <a:t>　</a:t>
            </a:r>
            <a:r>
              <a:rPr lang="ja-JP" altLang="en-US" sz="2400" dirty="0"/>
              <a:t>　</a:t>
            </a:r>
            <a:endParaRPr lang="en-US" altLang="ja-JP" sz="2400" dirty="0"/>
          </a:p>
        </p:txBody>
      </p:sp>
      <p:sp>
        <p:nvSpPr>
          <p:cNvPr id="7" name="正方形/長方形 6"/>
          <p:cNvSpPr/>
          <p:nvPr/>
        </p:nvSpPr>
        <p:spPr>
          <a:xfrm>
            <a:off x="415050" y="3933056"/>
            <a:ext cx="8282818" cy="12241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③ </a:t>
            </a:r>
            <a:r>
              <a:rPr lang="ja-JP" altLang="en-US" sz="2400" dirty="0" smtClean="0"/>
              <a:t>さらに、介護を家</a:t>
            </a:r>
            <a:r>
              <a:rPr lang="ja-JP" altLang="en-US" sz="2400" dirty="0"/>
              <a:t>庭内で丸抱え</a:t>
            </a:r>
            <a:r>
              <a:rPr lang="ja-JP" altLang="en-US" sz="2400" dirty="0" smtClean="0"/>
              <a:t>せざるを得ない利用者が</a:t>
            </a:r>
            <a:endParaRPr lang="en-US" altLang="ja-JP" sz="2400" dirty="0" smtClean="0"/>
          </a:p>
          <a:p>
            <a:r>
              <a:rPr lang="ja-JP" altLang="en-US" sz="2400" dirty="0" smtClean="0"/>
              <a:t>　　使いにくい</a:t>
            </a:r>
            <a:r>
              <a:rPr lang="ja-JP" altLang="en-US" sz="2400" dirty="0"/>
              <a:t>制度</a:t>
            </a:r>
            <a:r>
              <a:rPr lang="ja-JP" altLang="en-US" sz="2400" dirty="0" smtClean="0"/>
              <a:t>で、</a:t>
            </a:r>
            <a:r>
              <a:rPr lang="ja-JP" altLang="en-US" sz="2400" dirty="0"/>
              <a:t>社会的にも</a:t>
            </a:r>
            <a:r>
              <a:rPr lang="ja-JP" altLang="en-US" sz="2400" dirty="0" smtClean="0"/>
              <a:t>問題があった</a:t>
            </a:r>
            <a:endParaRPr lang="en-US" altLang="ja-JP" sz="2400" dirty="0"/>
          </a:p>
        </p:txBody>
      </p:sp>
      <p:sp>
        <p:nvSpPr>
          <p:cNvPr id="8" name="正方形/長方形 7"/>
          <p:cNvSpPr/>
          <p:nvPr/>
        </p:nvSpPr>
        <p:spPr>
          <a:xfrm>
            <a:off x="391178" y="5445224"/>
            <a:ext cx="8330562" cy="10441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t>④ したがって、高齢者</a:t>
            </a:r>
            <a:r>
              <a:rPr lang="ja-JP" altLang="en-US" sz="2400" dirty="0"/>
              <a:t>が本当に必要としている介護、</a:t>
            </a:r>
            <a:r>
              <a:rPr lang="ja-JP" altLang="en-US" sz="2400" dirty="0" smtClean="0"/>
              <a:t>支援</a:t>
            </a:r>
            <a:endParaRPr lang="en-US" altLang="ja-JP" sz="2400" dirty="0" smtClean="0"/>
          </a:p>
          <a:p>
            <a:r>
              <a:rPr lang="ja-JP" altLang="en-US" sz="2400" dirty="0"/>
              <a:t>　</a:t>
            </a:r>
            <a:r>
              <a:rPr lang="ja-JP" altLang="en-US" sz="2400" dirty="0" smtClean="0"/>
              <a:t>　サービス</a:t>
            </a:r>
            <a:r>
              <a:rPr lang="ja-JP" altLang="en-US" sz="2400" dirty="0"/>
              <a:t>を</a:t>
            </a:r>
            <a:r>
              <a:rPr lang="ja-JP" altLang="en-US" sz="2400" dirty="0" smtClean="0"/>
              <a:t>受けられる</a:t>
            </a:r>
            <a:r>
              <a:rPr lang="ja-JP" altLang="en-US" sz="2400" smtClean="0"/>
              <a:t>ように制定</a:t>
            </a:r>
            <a:r>
              <a:rPr lang="ja-JP" altLang="en-US" sz="2400" dirty="0" smtClean="0"/>
              <a:t>されたのが介護保険法</a:t>
            </a:r>
            <a:endParaRPr lang="en-US" altLang="ja-JP" sz="2400" dirty="0"/>
          </a:p>
        </p:txBody>
      </p:sp>
    </p:spTree>
    <p:extLst>
      <p:ext uri="{BB962C8B-B14F-4D97-AF65-F5344CB8AC3E}">
        <p14:creationId xmlns:p14="http://schemas.microsoft.com/office/powerpoint/2010/main" val="23419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67544" y="116632"/>
            <a:ext cx="8229600" cy="970718"/>
          </a:xfrm>
          <a:solidFill>
            <a:srgbClr val="002060"/>
          </a:solidFill>
        </p:spPr>
        <p:txBody>
          <a:bodyPr>
            <a:normAutofit/>
          </a:bodyPr>
          <a:lstStyle/>
          <a:p>
            <a:r>
              <a:rPr kumimoji="1" lang="ja-JP" altLang="en-US" sz="3600" dirty="0" smtClean="0">
                <a:solidFill>
                  <a:srgbClr val="FFFF00"/>
                </a:solidFill>
              </a:rPr>
              <a:t>介護</a:t>
            </a:r>
            <a:r>
              <a:rPr lang="ja-JP" altLang="en-US" sz="3600" dirty="0" smtClean="0">
                <a:solidFill>
                  <a:srgbClr val="FFFF00"/>
                </a:solidFill>
              </a:rPr>
              <a:t>保険とは？</a:t>
            </a:r>
            <a:endParaRPr kumimoji="1" lang="ja-JP" altLang="en-US" sz="3600" dirty="0">
              <a:solidFill>
                <a:srgbClr val="FFFF00"/>
              </a:solidFill>
            </a:endParaRPr>
          </a:p>
        </p:txBody>
      </p:sp>
      <p:sp>
        <p:nvSpPr>
          <p:cNvPr id="5" name="正方形/長方形 4"/>
          <p:cNvSpPr/>
          <p:nvPr/>
        </p:nvSpPr>
        <p:spPr>
          <a:xfrm>
            <a:off x="1043608" y="1317057"/>
            <a:ext cx="6360969" cy="100811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p>
          <a:p>
            <a:r>
              <a:rPr lang="en-US" altLang="ja-JP" sz="2400" dirty="0"/>
              <a:t> </a:t>
            </a:r>
            <a:r>
              <a:rPr lang="en-US" altLang="ja-JP" sz="2400" dirty="0" smtClean="0"/>
              <a:t>   </a:t>
            </a:r>
            <a:r>
              <a:rPr lang="ja-JP" altLang="en-US" sz="2400" dirty="0" smtClean="0"/>
              <a:t>介護保険は</a:t>
            </a:r>
            <a:r>
              <a:rPr lang="ja-JP" altLang="en-US" sz="2400" dirty="0"/>
              <a:t>、医療</a:t>
            </a:r>
            <a:r>
              <a:rPr lang="ja-JP" altLang="en-US" sz="2400" dirty="0" smtClean="0"/>
              <a:t>保険と</a:t>
            </a:r>
            <a:r>
              <a:rPr lang="ja-JP" altLang="en-US" sz="2400" dirty="0"/>
              <a:t>同様</a:t>
            </a:r>
            <a:r>
              <a:rPr lang="ja-JP" altLang="en-US" sz="2400" dirty="0" smtClean="0"/>
              <a:t>、</a:t>
            </a:r>
            <a:endParaRPr lang="en-US" altLang="ja-JP" sz="2400" dirty="0" smtClean="0"/>
          </a:p>
          <a:p>
            <a:r>
              <a:rPr lang="ja-JP" altLang="en-US" sz="2400" dirty="0"/>
              <a:t>　</a:t>
            </a:r>
            <a:r>
              <a:rPr lang="ja-JP" altLang="en-US" sz="2400" dirty="0" smtClean="0"/>
              <a:t> 「</a:t>
            </a:r>
            <a:r>
              <a:rPr lang="ja-JP" altLang="en-US" sz="2400" dirty="0"/>
              <a:t>保険料」</a:t>
            </a:r>
            <a:r>
              <a:rPr lang="ja-JP" altLang="en-US" sz="2400" dirty="0" smtClean="0"/>
              <a:t>を毎月支払うこと</a:t>
            </a:r>
            <a:r>
              <a:rPr lang="ja-JP" altLang="en-US" sz="2400" dirty="0"/>
              <a:t>で、将来</a:t>
            </a:r>
            <a:r>
              <a:rPr lang="ja-JP" altLang="en-US" sz="2400" dirty="0" smtClean="0"/>
              <a:t>利用が可</a:t>
            </a:r>
            <a:endParaRPr lang="en-US" altLang="ja-JP" sz="2400" dirty="0"/>
          </a:p>
          <a:p>
            <a:endParaRPr lang="en-US" altLang="ja-JP" sz="2400" dirty="0"/>
          </a:p>
        </p:txBody>
      </p:sp>
      <p:sp>
        <p:nvSpPr>
          <p:cNvPr id="6" name="正方形/長方形 5"/>
          <p:cNvSpPr/>
          <p:nvPr/>
        </p:nvSpPr>
        <p:spPr>
          <a:xfrm>
            <a:off x="1043608" y="2636912"/>
            <a:ext cx="5544616" cy="19442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t>     保険料支払の対象者は、</a:t>
            </a:r>
            <a:endParaRPr lang="en-US" altLang="ja-JP" sz="2400" dirty="0"/>
          </a:p>
          <a:p>
            <a:r>
              <a:rPr lang="en-US" altLang="ja-JP" sz="2400" dirty="0"/>
              <a:t> </a:t>
            </a:r>
            <a:r>
              <a:rPr lang="ja-JP" altLang="en-US" sz="2400" dirty="0" smtClean="0"/>
              <a:t>    </a:t>
            </a:r>
            <a:r>
              <a:rPr lang="ja-JP" altLang="en-US" sz="2400" dirty="0"/>
              <a:t>医療保険：「給与所得者</a:t>
            </a:r>
            <a:r>
              <a:rPr lang="ja-JP" altLang="en-US" sz="2400" dirty="0" smtClean="0"/>
              <a:t>」</a:t>
            </a:r>
            <a:r>
              <a:rPr lang="en-US" altLang="ja-JP" sz="2400" dirty="0" smtClean="0"/>
              <a:t> </a:t>
            </a:r>
            <a:r>
              <a:rPr lang="ja-JP" altLang="en-US" sz="2400" dirty="0" smtClean="0"/>
              <a:t>および</a:t>
            </a:r>
            <a:endParaRPr lang="en-US" altLang="ja-JP" sz="2400" dirty="0" smtClean="0"/>
          </a:p>
          <a:p>
            <a:r>
              <a:rPr lang="ja-JP" altLang="en-US" sz="2400" dirty="0" smtClean="0"/>
              <a:t>　　　　　　　　</a:t>
            </a:r>
            <a:r>
              <a:rPr lang="en-US" altLang="ja-JP" sz="2400" dirty="0" smtClean="0"/>
              <a:t> </a:t>
            </a:r>
            <a:r>
              <a:rPr lang="ja-JP" altLang="en-US" sz="2400" dirty="0" smtClean="0"/>
              <a:t>「扶養を受けてない人」　</a:t>
            </a:r>
            <a:endParaRPr lang="en-US" altLang="ja-JP" sz="2400" dirty="0" smtClean="0"/>
          </a:p>
          <a:p>
            <a:r>
              <a:rPr lang="ja-JP" altLang="en-US" sz="2400" dirty="0" smtClean="0"/>
              <a:t>     </a:t>
            </a:r>
            <a:r>
              <a:rPr lang="ja-JP" altLang="en-US" sz="2400" dirty="0"/>
              <a:t>介護保険</a:t>
            </a:r>
            <a:r>
              <a:rPr lang="ja-JP" altLang="en-US" sz="2400" dirty="0" smtClean="0"/>
              <a:t>：原則４０歳</a:t>
            </a:r>
            <a:r>
              <a:rPr lang="ja-JP" altLang="en-US" sz="2400" dirty="0"/>
              <a:t>以上</a:t>
            </a:r>
            <a:r>
              <a:rPr lang="ja-JP" altLang="en-US" sz="2400" dirty="0" smtClean="0"/>
              <a:t>の全員</a:t>
            </a:r>
            <a:endParaRPr lang="en-US" altLang="ja-JP" sz="2400" dirty="0"/>
          </a:p>
        </p:txBody>
      </p:sp>
      <p:sp>
        <p:nvSpPr>
          <p:cNvPr id="7" name="正方形/長方形 6"/>
          <p:cNvSpPr/>
          <p:nvPr/>
        </p:nvSpPr>
        <p:spPr>
          <a:xfrm>
            <a:off x="1043608" y="4797152"/>
            <a:ext cx="6360969" cy="15841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t>    </a:t>
            </a:r>
            <a:endParaRPr lang="en-US" altLang="ja-JP" sz="2400" dirty="0" smtClean="0"/>
          </a:p>
          <a:p>
            <a:r>
              <a:rPr lang="en-US" altLang="ja-JP" sz="2400" dirty="0"/>
              <a:t> </a:t>
            </a:r>
            <a:r>
              <a:rPr lang="en-US" altLang="ja-JP" sz="2400" dirty="0" smtClean="0"/>
              <a:t>   </a:t>
            </a:r>
            <a:r>
              <a:rPr lang="ja-JP" altLang="en-US" sz="2400" dirty="0" smtClean="0"/>
              <a:t>介護</a:t>
            </a:r>
            <a:r>
              <a:rPr lang="ja-JP" altLang="en-US" sz="2400" dirty="0"/>
              <a:t>状態になった際</a:t>
            </a:r>
            <a:r>
              <a:rPr lang="ja-JP" altLang="en-US" sz="2400" dirty="0" smtClean="0"/>
              <a:t>、介護福祉施設利用料</a:t>
            </a:r>
            <a:endParaRPr lang="en-US" altLang="ja-JP" sz="2400" dirty="0" smtClean="0"/>
          </a:p>
          <a:p>
            <a:r>
              <a:rPr lang="ja-JP" altLang="en-US" sz="2400" dirty="0"/>
              <a:t>　 </a:t>
            </a:r>
            <a:r>
              <a:rPr lang="ja-JP" altLang="en-US" sz="2400" dirty="0" smtClean="0"/>
              <a:t>の</a:t>
            </a:r>
            <a:r>
              <a:rPr lang="ja-JP" altLang="en-US" sz="2400" dirty="0"/>
              <a:t>９割を保険から支払って</a:t>
            </a:r>
            <a:r>
              <a:rPr lang="ja-JP" altLang="en-US" sz="2400" dirty="0" smtClean="0"/>
              <a:t>もらう</a:t>
            </a:r>
            <a:r>
              <a:rPr lang="ja-JP" altLang="en-US" sz="2400" dirty="0"/>
              <a:t>しくみで、</a:t>
            </a:r>
            <a:endParaRPr lang="en-US" altLang="ja-JP" sz="2400" dirty="0" smtClean="0"/>
          </a:p>
          <a:p>
            <a:r>
              <a:rPr lang="ja-JP" altLang="en-US" sz="2400" dirty="0"/>
              <a:t>　 </a:t>
            </a:r>
            <a:r>
              <a:rPr lang="ja-JP" altLang="en-US" sz="2400" dirty="0" smtClean="0"/>
              <a:t>自己負担</a:t>
            </a:r>
            <a:r>
              <a:rPr lang="ja-JP" altLang="en-US" sz="2400" smtClean="0"/>
              <a:t>は 原則</a:t>
            </a:r>
            <a:r>
              <a:rPr lang="en-US" altLang="ja-JP" sz="2400" smtClean="0"/>
              <a:t>1</a:t>
            </a:r>
            <a:r>
              <a:rPr lang="ja-JP" altLang="en-US" sz="2400" dirty="0" smtClean="0"/>
              <a:t>割</a:t>
            </a:r>
            <a:endParaRPr lang="ja-JP" altLang="en-US" sz="2400" dirty="0"/>
          </a:p>
          <a:p>
            <a:endParaRPr lang="en-US" altLang="ja-JP" sz="2400" dirty="0"/>
          </a:p>
        </p:txBody>
      </p:sp>
      <p:sp>
        <p:nvSpPr>
          <p:cNvPr id="8" name="ハート 7"/>
          <p:cNvSpPr/>
          <p:nvPr/>
        </p:nvSpPr>
        <p:spPr>
          <a:xfrm>
            <a:off x="759745" y="5792688"/>
            <a:ext cx="567723"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84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a:xfrm>
            <a:off x="421438" y="116632"/>
            <a:ext cx="7886700" cy="836712"/>
          </a:xfrm>
          <a:prstGeom prst="rect">
            <a:avLst/>
          </a:prstGeom>
          <a:solidFill>
            <a:srgbClr val="002060"/>
          </a:solid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　</a:t>
            </a:r>
            <a:r>
              <a:rPr lang="ja-JP" altLang="en-US" dirty="0" smtClean="0">
                <a:solidFill>
                  <a:srgbClr val="FFFF00"/>
                </a:solidFill>
              </a:rPr>
              <a:t>介護保険のしくみ　　</a:t>
            </a:r>
            <a:endParaRPr lang="ja-JP" altLang="en-US" dirty="0">
              <a:solidFill>
                <a:srgbClr val="FFFF00"/>
              </a:solidFill>
            </a:endParaRPr>
          </a:p>
        </p:txBody>
      </p:sp>
      <p:sp>
        <p:nvSpPr>
          <p:cNvPr id="7" name="角丸四角形 6"/>
          <p:cNvSpPr/>
          <p:nvPr/>
        </p:nvSpPr>
        <p:spPr>
          <a:xfrm>
            <a:off x="3378025" y="4295195"/>
            <a:ext cx="2210421" cy="53244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要介護認定</a:t>
            </a:r>
            <a:endParaRPr lang="en-US" altLang="ja-JP" sz="2400" dirty="0" smtClean="0"/>
          </a:p>
        </p:txBody>
      </p:sp>
      <p:sp>
        <p:nvSpPr>
          <p:cNvPr id="8" name="角丸四角形 7"/>
          <p:cNvSpPr/>
          <p:nvPr/>
        </p:nvSpPr>
        <p:spPr>
          <a:xfrm>
            <a:off x="658021" y="1981737"/>
            <a:ext cx="2581552" cy="7592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市町村（保険者）</a:t>
            </a:r>
            <a:endParaRPr kumimoji="1" lang="ja-JP" altLang="en-US" sz="2400" dirty="0"/>
          </a:p>
        </p:txBody>
      </p:sp>
      <p:sp>
        <p:nvSpPr>
          <p:cNvPr id="9" name="角丸四角形 8"/>
          <p:cNvSpPr/>
          <p:nvPr/>
        </p:nvSpPr>
        <p:spPr>
          <a:xfrm>
            <a:off x="5538906" y="2036245"/>
            <a:ext cx="2581552" cy="6502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サービス業者</a:t>
            </a:r>
            <a:endParaRPr kumimoji="1" lang="ja-JP" altLang="en-US" sz="2400" dirty="0"/>
          </a:p>
        </p:txBody>
      </p:sp>
      <p:sp>
        <p:nvSpPr>
          <p:cNvPr id="10" name="角丸四角形 9"/>
          <p:cNvSpPr/>
          <p:nvPr/>
        </p:nvSpPr>
        <p:spPr>
          <a:xfrm>
            <a:off x="3035991" y="4855101"/>
            <a:ext cx="3003218" cy="10737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加入者</a:t>
            </a:r>
            <a:r>
              <a:rPr lang="ja-JP" altLang="en-US" sz="2400" dirty="0" smtClean="0"/>
              <a:t>（被保険者）</a:t>
            </a:r>
            <a:endParaRPr kumimoji="1" lang="ja-JP" altLang="en-US" sz="2400" dirty="0"/>
          </a:p>
        </p:txBody>
      </p:sp>
      <p:sp>
        <p:nvSpPr>
          <p:cNvPr id="11" name="右矢印 10"/>
          <p:cNvSpPr/>
          <p:nvPr/>
        </p:nvSpPr>
        <p:spPr>
          <a:xfrm>
            <a:off x="3467466" y="1996952"/>
            <a:ext cx="1594912" cy="364434"/>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矢印 11"/>
          <p:cNvSpPr/>
          <p:nvPr/>
        </p:nvSpPr>
        <p:spPr>
          <a:xfrm>
            <a:off x="3407844" y="2337916"/>
            <a:ext cx="1600676" cy="346298"/>
          </a:xfrm>
          <a:prstGeom prst="lef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663463" y="1573051"/>
            <a:ext cx="1034257" cy="369332"/>
          </a:xfrm>
          <a:prstGeom prst="rect">
            <a:avLst/>
          </a:prstGeom>
          <a:noFill/>
          <a:ln>
            <a:solidFill>
              <a:schemeClr val="tx1"/>
            </a:solidFill>
          </a:ln>
        </p:spPr>
        <p:txBody>
          <a:bodyPr wrap="none" rtlCol="0">
            <a:spAutoFit/>
          </a:bodyPr>
          <a:lstStyle/>
          <a:p>
            <a:r>
              <a:rPr kumimoji="1" lang="ja-JP" altLang="en-US" dirty="0" smtClean="0"/>
              <a:t>９割支払</a:t>
            </a:r>
            <a:endParaRPr kumimoji="1" lang="ja-JP" altLang="en-US" dirty="0"/>
          </a:p>
        </p:txBody>
      </p:sp>
      <p:sp>
        <p:nvSpPr>
          <p:cNvPr id="14" name="テキスト ボックス 13"/>
          <p:cNvSpPr txBox="1"/>
          <p:nvPr/>
        </p:nvSpPr>
        <p:spPr>
          <a:xfrm>
            <a:off x="3972547" y="2744562"/>
            <a:ext cx="646331" cy="369332"/>
          </a:xfrm>
          <a:prstGeom prst="rect">
            <a:avLst/>
          </a:prstGeom>
          <a:noFill/>
          <a:ln>
            <a:solidFill>
              <a:schemeClr val="tx1"/>
            </a:solidFill>
          </a:ln>
        </p:spPr>
        <p:txBody>
          <a:bodyPr wrap="none" rtlCol="0">
            <a:spAutoFit/>
          </a:bodyPr>
          <a:lstStyle/>
          <a:p>
            <a:r>
              <a:rPr lang="ja-JP" altLang="en-US" dirty="0"/>
              <a:t>請求</a:t>
            </a:r>
            <a:endParaRPr kumimoji="1" lang="ja-JP" altLang="en-US" dirty="0"/>
          </a:p>
        </p:txBody>
      </p:sp>
      <p:sp>
        <p:nvSpPr>
          <p:cNvPr id="15" name="右矢印 14"/>
          <p:cNvSpPr/>
          <p:nvPr/>
        </p:nvSpPr>
        <p:spPr>
          <a:xfrm rot="18537324">
            <a:off x="5832547" y="3644697"/>
            <a:ext cx="1994272" cy="322879"/>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矢印 15"/>
          <p:cNvSpPr/>
          <p:nvPr/>
        </p:nvSpPr>
        <p:spPr>
          <a:xfrm rot="18624030">
            <a:off x="6005334" y="3873550"/>
            <a:ext cx="2058986" cy="325176"/>
          </a:xfrm>
          <a:prstGeom prst="lef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614918" y="4783381"/>
            <a:ext cx="1505540" cy="369332"/>
          </a:xfrm>
          <a:prstGeom prst="rect">
            <a:avLst/>
          </a:prstGeom>
          <a:noFill/>
          <a:ln>
            <a:solidFill>
              <a:schemeClr val="tx1"/>
            </a:solidFill>
          </a:ln>
        </p:spPr>
        <p:txBody>
          <a:bodyPr wrap="none" rtlCol="0">
            <a:spAutoFit/>
          </a:bodyPr>
          <a:lstStyle/>
          <a:p>
            <a:r>
              <a:rPr lang="ja-JP" altLang="en-US" dirty="0" smtClean="0"/>
              <a:t>サービス</a:t>
            </a:r>
            <a:r>
              <a:rPr lang="ja-JP" altLang="en-US" dirty="0"/>
              <a:t>利用</a:t>
            </a:r>
            <a:endParaRPr kumimoji="1" lang="ja-JP" altLang="en-US" dirty="0"/>
          </a:p>
        </p:txBody>
      </p:sp>
      <p:sp>
        <p:nvSpPr>
          <p:cNvPr id="18" name="テキスト ボックス 17"/>
          <p:cNvSpPr txBox="1"/>
          <p:nvPr/>
        </p:nvSpPr>
        <p:spPr>
          <a:xfrm>
            <a:off x="5538906" y="2825621"/>
            <a:ext cx="1495922" cy="369332"/>
          </a:xfrm>
          <a:prstGeom prst="rect">
            <a:avLst/>
          </a:prstGeom>
          <a:noFill/>
          <a:ln>
            <a:solidFill>
              <a:schemeClr val="tx1"/>
            </a:solidFill>
          </a:ln>
        </p:spPr>
        <p:txBody>
          <a:bodyPr wrap="none" rtlCol="0">
            <a:spAutoFit/>
          </a:bodyPr>
          <a:lstStyle/>
          <a:p>
            <a:r>
              <a:rPr lang="ja-JP" altLang="en-US" dirty="0"/>
              <a:t>自己</a:t>
            </a:r>
            <a:r>
              <a:rPr kumimoji="1" lang="ja-JP" altLang="en-US" dirty="0" smtClean="0"/>
              <a:t>負担１割</a:t>
            </a:r>
            <a:endParaRPr kumimoji="1" lang="ja-JP" altLang="en-US" dirty="0"/>
          </a:p>
        </p:txBody>
      </p:sp>
      <p:sp>
        <p:nvSpPr>
          <p:cNvPr id="19" name="テキスト ボックス 18"/>
          <p:cNvSpPr txBox="1"/>
          <p:nvPr/>
        </p:nvSpPr>
        <p:spPr>
          <a:xfrm>
            <a:off x="4932040" y="3541534"/>
            <a:ext cx="1537507" cy="369332"/>
          </a:xfrm>
          <a:prstGeom prst="rect">
            <a:avLst/>
          </a:prstGeom>
          <a:noFill/>
          <a:ln>
            <a:solidFill>
              <a:schemeClr val="tx1"/>
            </a:solidFill>
          </a:ln>
        </p:spPr>
        <p:txBody>
          <a:bodyPr wrap="square" rtlCol="0">
            <a:spAutoFit/>
          </a:bodyPr>
          <a:lstStyle/>
          <a:p>
            <a:r>
              <a:rPr lang="ja-JP" altLang="en-US" dirty="0" smtClean="0"/>
              <a:t>居住費・食費</a:t>
            </a:r>
            <a:endParaRPr kumimoji="1" lang="ja-JP" altLang="en-US" dirty="0"/>
          </a:p>
        </p:txBody>
      </p:sp>
      <p:sp>
        <p:nvSpPr>
          <p:cNvPr id="20" name="右矢印 19"/>
          <p:cNvSpPr/>
          <p:nvPr/>
        </p:nvSpPr>
        <p:spPr>
          <a:xfrm rot="14274501">
            <a:off x="1863339" y="3773856"/>
            <a:ext cx="1539272" cy="312051"/>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51004" y="4495020"/>
            <a:ext cx="2242723" cy="646331"/>
          </a:xfrm>
          <a:prstGeom prst="rect">
            <a:avLst/>
          </a:prstGeom>
          <a:noFill/>
          <a:ln>
            <a:solidFill>
              <a:schemeClr val="tx1"/>
            </a:solidFill>
          </a:ln>
        </p:spPr>
        <p:txBody>
          <a:bodyPr wrap="square" rtlCol="0">
            <a:spAutoFit/>
          </a:bodyPr>
          <a:lstStyle/>
          <a:p>
            <a:r>
              <a:rPr lang="ja-JP" altLang="en-US" dirty="0" smtClean="0"/>
              <a:t>第１号</a:t>
            </a:r>
            <a:r>
              <a:rPr lang="ja-JP" altLang="en-US" dirty="0"/>
              <a:t>被</a:t>
            </a:r>
            <a:r>
              <a:rPr lang="ja-JP" altLang="en-US" dirty="0" smtClean="0"/>
              <a:t>保険者：</a:t>
            </a:r>
            <a:r>
              <a:rPr lang="en-US" altLang="ja-JP" dirty="0" smtClean="0"/>
              <a:t>21%</a:t>
            </a:r>
          </a:p>
          <a:p>
            <a:r>
              <a:rPr lang="ja-JP" altLang="en-US" dirty="0" smtClean="0"/>
              <a:t>第２号被保険者：</a:t>
            </a:r>
            <a:r>
              <a:rPr lang="en-US" altLang="ja-JP" dirty="0" smtClean="0"/>
              <a:t>29%</a:t>
            </a:r>
            <a:endParaRPr lang="en-US" altLang="ja-JP" dirty="0"/>
          </a:p>
        </p:txBody>
      </p:sp>
      <p:sp>
        <p:nvSpPr>
          <p:cNvPr id="23" name="テキスト ボックス 22"/>
          <p:cNvSpPr txBox="1"/>
          <p:nvPr/>
        </p:nvSpPr>
        <p:spPr>
          <a:xfrm>
            <a:off x="1531300" y="1233604"/>
            <a:ext cx="1509694" cy="646331"/>
          </a:xfrm>
          <a:prstGeom prst="rect">
            <a:avLst/>
          </a:prstGeom>
          <a:noFill/>
          <a:ln>
            <a:solidFill>
              <a:schemeClr val="tx1"/>
            </a:solidFill>
          </a:ln>
        </p:spPr>
        <p:txBody>
          <a:bodyPr wrap="square" rtlCol="0">
            <a:spAutoFit/>
          </a:bodyPr>
          <a:lstStyle/>
          <a:p>
            <a:r>
              <a:rPr lang="ja-JP" altLang="en-US" dirty="0" smtClean="0"/>
              <a:t>税金     ：</a:t>
            </a:r>
            <a:r>
              <a:rPr lang="en-US" altLang="ja-JP" dirty="0" smtClean="0"/>
              <a:t>50%</a:t>
            </a:r>
          </a:p>
          <a:p>
            <a:r>
              <a:rPr lang="ja-JP" altLang="en-US" dirty="0" smtClean="0"/>
              <a:t>保険料：</a:t>
            </a:r>
            <a:r>
              <a:rPr lang="en-US" altLang="ja-JP" dirty="0"/>
              <a:t> 50% </a:t>
            </a:r>
            <a:r>
              <a:rPr lang="ja-JP" altLang="en-US" dirty="0" smtClean="0"/>
              <a:t>　</a:t>
            </a:r>
            <a:endParaRPr lang="en-US" altLang="ja-JP" dirty="0" smtClean="0"/>
          </a:p>
        </p:txBody>
      </p:sp>
      <p:sp>
        <p:nvSpPr>
          <p:cNvPr id="2" name="角丸四角形 1"/>
          <p:cNvSpPr/>
          <p:nvPr/>
        </p:nvSpPr>
        <p:spPr>
          <a:xfrm>
            <a:off x="581282" y="1315619"/>
            <a:ext cx="864096" cy="66611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財源</a:t>
            </a:r>
            <a:endParaRPr kumimoji="1" lang="ja-JP" altLang="en-US" sz="2400" dirty="0"/>
          </a:p>
        </p:txBody>
      </p:sp>
      <p:sp>
        <p:nvSpPr>
          <p:cNvPr id="22" name="テキスト ボックス 21"/>
          <p:cNvSpPr txBox="1"/>
          <p:nvPr/>
        </p:nvSpPr>
        <p:spPr>
          <a:xfrm>
            <a:off x="5594582" y="1058407"/>
            <a:ext cx="2368133" cy="923330"/>
          </a:xfrm>
          <a:prstGeom prst="rect">
            <a:avLst/>
          </a:prstGeom>
          <a:noFill/>
          <a:ln>
            <a:solidFill>
              <a:schemeClr val="tx1"/>
            </a:solidFill>
          </a:ln>
        </p:spPr>
        <p:txBody>
          <a:bodyPr wrap="square" rtlCol="0">
            <a:spAutoFit/>
          </a:bodyPr>
          <a:lstStyle/>
          <a:p>
            <a:r>
              <a:rPr lang="ja-JP" altLang="en-US" dirty="0" smtClean="0"/>
              <a:t>在宅サービス</a:t>
            </a:r>
            <a:endParaRPr lang="en-US" altLang="ja-JP" dirty="0" smtClean="0"/>
          </a:p>
          <a:p>
            <a:r>
              <a:rPr lang="ja-JP" altLang="en-US" dirty="0" smtClean="0"/>
              <a:t>地域密着型サービス</a:t>
            </a:r>
            <a:endParaRPr lang="en-US" altLang="ja-JP" dirty="0" smtClean="0"/>
          </a:p>
          <a:p>
            <a:r>
              <a:rPr lang="ja-JP" altLang="en-US" dirty="0" smtClean="0"/>
              <a:t>施設サービス　</a:t>
            </a:r>
            <a:endParaRPr lang="en-US" altLang="ja-JP" dirty="0" smtClean="0"/>
          </a:p>
        </p:txBody>
      </p:sp>
      <p:sp>
        <p:nvSpPr>
          <p:cNvPr id="24" name="テキスト ボックス 23"/>
          <p:cNvSpPr txBox="1"/>
          <p:nvPr/>
        </p:nvSpPr>
        <p:spPr>
          <a:xfrm>
            <a:off x="619331" y="5914682"/>
            <a:ext cx="4623483" cy="830997"/>
          </a:xfrm>
          <a:prstGeom prst="rect">
            <a:avLst/>
          </a:prstGeom>
          <a:noFill/>
        </p:spPr>
        <p:txBody>
          <a:bodyPr wrap="square" rtlCol="0">
            <a:spAutoFit/>
          </a:bodyPr>
          <a:lstStyle/>
          <a:p>
            <a:r>
              <a:rPr lang="ja-JP" altLang="en-US" sz="2400" dirty="0" smtClean="0">
                <a:latin typeface="+mj-ea"/>
                <a:ea typeface="+mj-ea"/>
              </a:rPr>
              <a:t>＊</a:t>
            </a:r>
            <a:r>
              <a:rPr lang="en-US" altLang="ja-JP" sz="2400" dirty="0" smtClean="0">
                <a:latin typeface="+mj-ea"/>
                <a:ea typeface="+mj-ea"/>
              </a:rPr>
              <a:t>2015</a:t>
            </a:r>
            <a:r>
              <a:rPr lang="ja-JP" altLang="en-US" sz="2400" dirty="0" smtClean="0">
                <a:latin typeface="+mj-ea"/>
                <a:ea typeface="+mj-ea"/>
              </a:rPr>
              <a:t>年から</a:t>
            </a:r>
            <a:r>
              <a:rPr lang="ja-JP" altLang="en-US" sz="2400" dirty="0">
                <a:latin typeface="+mj-ea"/>
                <a:ea typeface="+mj-ea"/>
              </a:rPr>
              <a:t>、</a:t>
            </a:r>
            <a:r>
              <a:rPr lang="ja-JP" altLang="en-US" sz="2400" dirty="0" smtClean="0">
                <a:latin typeface="+mj-ea"/>
                <a:ea typeface="+mj-ea"/>
              </a:rPr>
              <a:t>年金収入</a:t>
            </a:r>
            <a:r>
              <a:rPr lang="en-US" altLang="ja-JP" sz="2400" dirty="0" smtClean="0">
                <a:latin typeface="+mj-ea"/>
                <a:ea typeface="+mj-ea"/>
              </a:rPr>
              <a:t>280</a:t>
            </a:r>
            <a:r>
              <a:rPr lang="ja-JP" altLang="en-US" sz="2400" dirty="0" smtClean="0">
                <a:latin typeface="+mj-ea"/>
                <a:ea typeface="+mj-ea"/>
              </a:rPr>
              <a:t>万円</a:t>
            </a:r>
            <a:endParaRPr lang="en-US" altLang="ja-JP" sz="2400" dirty="0" smtClean="0">
              <a:latin typeface="+mj-ea"/>
              <a:ea typeface="+mj-ea"/>
            </a:endParaRPr>
          </a:p>
          <a:p>
            <a:r>
              <a:rPr lang="ja-JP" altLang="en-US" sz="2400" dirty="0" smtClean="0">
                <a:latin typeface="+mj-ea"/>
                <a:ea typeface="+mj-ea"/>
              </a:rPr>
              <a:t>　 以上は</a:t>
            </a:r>
            <a:r>
              <a:rPr lang="ja-JP" altLang="en-US" sz="2400" dirty="0">
                <a:latin typeface="+mj-ea"/>
                <a:ea typeface="+mj-ea"/>
              </a:rPr>
              <a:t>自己負担が</a:t>
            </a:r>
            <a:r>
              <a:rPr lang="en-US" altLang="ja-JP" sz="2400" dirty="0">
                <a:latin typeface="+mj-ea"/>
                <a:ea typeface="+mj-ea"/>
              </a:rPr>
              <a:t>2</a:t>
            </a:r>
            <a:r>
              <a:rPr lang="ja-JP" altLang="en-US" sz="2400" dirty="0" smtClean="0">
                <a:latin typeface="+mj-ea"/>
                <a:ea typeface="+mj-ea"/>
              </a:rPr>
              <a:t>割</a:t>
            </a:r>
            <a:r>
              <a:rPr lang="ja-JP" altLang="en-US" sz="2400" dirty="0">
                <a:latin typeface="+mj-ea"/>
                <a:ea typeface="+mj-ea"/>
              </a:rPr>
              <a:t>に</a:t>
            </a:r>
            <a:endParaRPr kumimoji="1" lang="ja-JP" altLang="en-US" sz="2400" dirty="0">
              <a:latin typeface="+mj-ea"/>
              <a:ea typeface="+mj-ea"/>
            </a:endParaRPr>
          </a:p>
        </p:txBody>
      </p:sp>
      <p:sp>
        <p:nvSpPr>
          <p:cNvPr id="4" name="角丸四角形 3"/>
          <p:cNvSpPr/>
          <p:nvPr/>
        </p:nvSpPr>
        <p:spPr>
          <a:xfrm>
            <a:off x="551004" y="3929881"/>
            <a:ext cx="1290776" cy="53582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保険料</a:t>
            </a:r>
            <a:endParaRPr kumimoji="1" lang="ja-JP" altLang="en-US" sz="2400" dirty="0"/>
          </a:p>
        </p:txBody>
      </p:sp>
      <p:sp>
        <p:nvSpPr>
          <p:cNvPr id="25" name="ハート 24"/>
          <p:cNvSpPr/>
          <p:nvPr/>
        </p:nvSpPr>
        <p:spPr>
          <a:xfrm>
            <a:off x="421438" y="5548488"/>
            <a:ext cx="567723"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292080" y="5942262"/>
            <a:ext cx="3409908" cy="923330"/>
          </a:xfrm>
          <a:prstGeom prst="rect">
            <a:avLst/>
          </a:prstGeom>
          <a:noFill/>
        </p:spPr>
        <p:txBody>
          <a:bodyPr wrap="none" rtlCol="0">
            <a:spAutoFit/>
          </a:bodyPr>
          <a:lstStyle/>
          <a:p>
            <a:r>
              <a:rPr lang="ja-JP" altLang="en-US" dirty="0">
                <a:latin typeface="+mj-ea"/>
              </a:rPr>
              <a:t>＊</a:t>
            </a:r>
            <a:r>
              <a:rPr lang="en-US" altLang="ja-JP" dirty="0">
                <a:latin typeface="+mj-ea"/>
              </a:rPr>
              <a:t>2018</a:t>
            </a:r>
            <a:r>
              <a:rPr lang="ja-JP" altLang="en-US" dirty="0">
                <a:latin typeface="+mj-ea"/>
              </a:rPr>
              <a:t>年から、年金収入</a:t>
            </a:r>
            <a:r>
              <a:rPr lang="en-US" altLang="ja-JP" dirty="0">
                <a:latin typeface="+mj-ea"/>
              </a:rPr>
              <a:t>383</a:t>
            </a:r>
            <a:r>
              <a:rPr lang="ja-JP" altLang="en-US" dirty="0">
                <a:latin typeface="+mj-ea"/>
              </a:rPr>
              <a:t>万円</a:t>
            </a:r>
            <a:endParaRPr lang="en-US" altLang="ja-JP" dirty="0">
              <a:latin typeface="+mj-ea"/>
            </a:endParaRPr>
          </a:p>
          <a:p>
            <a:r>
              <a:rPr lang="ja-JP" altLang="en-US" dirty="0">
                <a:latin typeface="+mj-ea"/>
              </a:rPr>
              <a:t>　 以上は自己負担が</a:t>
            </a:r>
            <a:r>
              <a:rPr lang="en-US" altLang="ja-JP" dirty="0">
                <a:latin typeface="+mj-ea"/>
              </a:rPr>
              <a:t>3</a:t>
            </a:r>
            <a:r>
              <a:rPr lang="ja-JP" altLang="en-US" dirty="0">
                <a:latin typeface="+mj-ea"/>
              </a:rPr>
              <a:t>割</a:t>
            </a:r>
            <a:r>
              <a:rPr lang="ja-JP" altLang="en-US" dirty="0" smtClean="0">
                <a:latin typeface="+mj-ea"/>
              </a:rPr>
              <a:t>に </a:t>
            </a:r>
            <a:r>
              <a:rPr lang="en-US" altLang="ja-JP" dirty="0" smtClean="0">
                <a:latin typeface="+mj-ea"/>
              </a:rPr>
              <a:t>?</a:t>
            </a:r>
            <a:endParaRPr lang="ja-JP" altLang="en-US" dirty="0">
              <a:latin typeface="+mj-ea"/>
            </a:endParaRPr>
          </a:p>
          <a:p>
            <a:endParaRPr kumimoji="1" lang="ja-JP" altLang="en-US" dirty="0"/>
          </a:p>
        </p:txBody>
      </p:sp>
    </p:spTree>
    <p:extLst>
      <p:ext uri="{BB962C8B-B14F-4D97-AF65-F5344CB8AC3E}">
        <p14:creationId xmlns:p14="http://schemas.microsoft.com/office/powerpoint/2010/main" val="13694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18" grpId="0" animBg="1"/>
      <p:bldP spid="2" grpId="0" animBg="1"/>
      <p:bldP spid="22" grpId="0" animBg="1"/>
      <p:bldP spid="24"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07192" y="0"/>
            <a:ext cx="8125247" cy="836712"/>
          </a:xfrm>
          <a:solidFill>
            <a:srgbClr val="002060"/>
          </a:solidFill>
        </p:spPr>
        <p:txBody>
          <a:bodyPr>
            <a:normAutofit/>
          </a:bodyPr>
          <a:lstStyle/>
          <a:p>
            <a:r>
              <a:rPr kumimoji="1" lang="ja-JP" altLang="en-US" dirty="0" smtClean="0"/>
              <a:t>　　</a:t>
            </a:r>
            <a:r>
              <a:rPr kumimoji="1" lang="ja-JP" altLang="en-US" dirty="0" smtClean="0">
                <a:solidFill>
                  <a:srgbClr val="FFFF00"/>
                </a:solidFill>
              </a:rPr>
              <a:t>介護保険のしくみ　　財源</a:t>
            </a:r>
            <a:endParaRPr kumimoji="1" lang="ja-JP" altLang="en-US" dirty="0">
              <a:solidFill>
                <a:srgbClr val="FFFF00"/>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2951190812"/>
              </p:ext>
            </p:extLst>
          </p:nvPr>
        </p:nvGraphicFramePr>
        <p:xfrm>
          <a:off x="467543" y="1844823"/>
          <a:ext cx="8352929" cy="2225040"/>
        </p:xfrm>
        <a:graphic>
          <a:graphicData uri="http://schemas.openxmlformats.org/drawingml/2006/table">
            <a:tbl>
              <a:tblPr firstRow="1" bandRow="1">
                <a:tableStyleId>{5C22544A-7EE6-4342-B048-85BDC9FD1C3A}</a:tableStyleId>
              </a:tblPr>
              <a:tblGrid>
                <a:gridCol w="1380050"/>
                <a:gridCol w="3413805"/>
                <a:gridCol w="3559074"/>
              </a:tblGrid>
              <a:tr h="2016223">
                <a:tc>
                  <a:txBody>
                    <a:bodyPr/>
                    <a:lstStyle/>
                    <a:p>
                      <a:endParaRPr kumimoji="1" lang="en-US" altLang="ja-JP" sz="2400" dirty="0" smtClean="0"/>
                    </a:p>
                    <a:p>
                      <a:r>
                        <a:rPr kumimoji="1" lang="ja-JP" altLang="en-US" sz="2800" dirty="0" smtClean="0"/>
                        <a:t>税金</a:t>
                      </a:r>
                      <a:endParaRPr kumimoji="1" lang="en-US" altLang="ja-JP" sz="2800" dirty="0" smtClean="0"/>
                    </a:p>
                    <a:p>
                      <a:r>
                        <a:rPr kumimoji="1" lang="ja-JP" altLang="en-US" sz="2800" dirty="0" smtClean="0"/>
                        <a:t>　</a:t>
                      </a:r>
                      <a:endParaRPr kumimoji="1" lang="en-US" altLang="ja-JP" sz="2800" dirty="0" smtClean="0"/>
                    </a:p>
                    <a:p>
                      <a:r>
                        <a:rPr kumimoji="1" lang="ja-JP" altLang="en-US" sz="2800" dirty="0" smtClean="0"/>
                        <a:t>　５０％</a:t>
                      </a:r>
                    </a:p>
                    <a:p>
                      <a:endParaRPr kumimoji="1" lang="ja-JP" altLang="en-US" sz="3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市町村　　　都道府県</a:t>
                      </a:r>
                      <a:endParaRPr kumimoji="1" lang="en-US" altLang="ja-JP"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１２．５％　　１２．５％</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smtClean="0"/>
                        <a:t>　　</a:t>
                      </a: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a:t>
                      </a:r>
                      <a:r>
                        <a:rPr kumimoji="1" lang="ja-JP" altLang="en-US" sz="2800" dirty="0" smtClean="0"/>
                        <a:t>国</a:t>
                      </a:r>
                    </a:p>
                    <a:p>
                      <a:r>
                        <a:rPr kumimoji="1" lang="ja-JP" altLang="en-US" sz="2800" dirty="0" smtClean="0"/>
                        <a:t>　　　　　２５％</a:t>
                      </a:r>
                    </a:p>
                    <a:p>
                      <a:endParaRPr kumimoji="1" lang="ja-JP" altLang="en-US" dirty="0"/>
                    </a:p>
                  </a:txBody>
                  <a:tcPr marL="68580" marR="68580"/>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863703515"/>
              </p:ext>
            </p:extLst>
          </p:nvPr>
        </p:nvGraphicFramePr>
        <p:xfrm>
          <a:off x="467544" y="3888297"/>
          <a:ext cx="8357548" cy="2592288"/>
        </p:xfrm>
        <a:graphic>
          <a:graphicData uri="http://schemas.openxmlformats.org/drawingml/2006/table">
            <a:tbl>
              <a:tblPr firstRow="1" bandRow="1">
                <a:tableStyleId>{5C22544A-7EE6-4342-B048-85BDC9FD1C3A}</a:tableStyleId>
              </a:tblPr>
              <a:tblGrid>
                <a:gridCol w="1368152"/>
                <a:gridCol w="2839323"/>
                <a:gridCol w="4150073"/>
              </a:tblGrid>
              <a:tr h="2592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保険料</a:t>
                      </a:r>
                      <a:endParaRPr kumimoji="1" lang="en-US" altLang="ja-JP" sz="2800" dirty="0" smtClean="0"/>
                    </a:p>
                    <a:p>
                      <a:endParaRPr kumimoji="1" lang="en-US" altLang="ja-JP" sz="2800" dirty="0" smtClean="0"/>
                    </a:p>
                    <a:p>
                      <a:r>
                        <a:rPr kumimoji="1" lang="ja-JP" altLang="en-US" sz="2800" dirty="0" smtClean="0"/>
                        <a:t>　５０％</a:t>
                      </a:r>
                    </a:p>
                    <a:p>
                      <a:endParaRPr kumimoji="1" lang="ja-JP" altLang="en-US" sz="3200" dirty="0"/>
                    </a:p>
                  </a:txBody>
                  <a:tcPr marL="68580" marR="68580">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第１号被保険者</a:t>
                      </a: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６５歳以上</a:t>
                      </a: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（２，９１０万人）</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a:t>
                      </a:r>
                      <a:r>
                        <a:rPr kumimoji="1" lang="ja-JP" altLang="en-US" sz="2800" dirty="0" smtClean="0"/>
                        <a:t>２１％　</a:t>
                      </a:r>
                      <a:r>
                        <a:rPr kumimoji="1" lang="ja-JP" altLang="en-US" sz="3200" dirty="0" smtClean="0"/>
                        <a:t>　</a:t>
                      </a:r>
                    </a:p>
                    <a:p>
                      <a:endParaRPr kumimoji="1" lang="ja-JP" altLang="en-US" dirty="0"/>
                    </a:p>
                  </a:txBody>
                  <a:tcPr marL="68580" marR="68580">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第２号被保険者</a:t>
                      </a: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４０～６４歳　</a:t>
                      </a:r>
                      <a:endParaRPr kumimoji="1" lang="en-US" altLang="ja-JP"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　　　　　（４，２６３万人）　　　　　　</a:t>
                      </a:r>
                    </a:p>
                    <a:p>
                      <a:r>
                        <a:rPr kumimoji="1" lang="ja-JP" altLang="en-US" sz="2400" dirty="0" smtClean="0"/>
                        <a:t>　　　　　　　　</a:t>
                      </a:r>
                      <a:r>
                        <a:rPr kumimoji="1" lang="ja-JP" altLang="en-US" sz="2800" dirty="0" smtClean="0"/>
                        <a:t>２９％</a:t>
                      </a:r>
                    </a:p>
                    <a:p>
                      <a:endParaRPr kumimoji="1" lang="ja-JP" altLang="en-US" dirty="0"/>
                    </a:p>
                  </a:txBody>
                  <a:tcPr marL="68580" marR="68580">
                    <a:solidFill>
                      <a:schemeClr val="accent5">
                        <a:lumMod val="75000"/>
                      </a:schemeClr>
                    </a:solidFill>
                  </a:tcPr>
                </a:tc>
              </a:tr>
            </a:tbl>
          </a:graphicData>
        </a:graphic>
      </p:graphicFrame>
      <p:sp>
        <p:nvSpPr>
          <p:cNvPr id="13" name="右矢印 12"/>
          <p:cNvSpPr/>
          <p:nvPr/>
        </p:nvSpPr>
        <p:spPr>
          <a:xfrm rot="19934721">
            <a:off x="3484244" y="5800685"/>
            <a:ext cx="610791" cy="485775"/>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435711">
            <a:off x="6926791" y="5880020"/>
            <a:ext cx="610791" cy="485775"/>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267744" y="1052736"/>
            <a:ext cx="4248472" cy="685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市町村</a:t>
            </a:r>
            <a:r>
              <a:rPr lang="ja-JP" altLang="en-US" sz="3600" dirty="0">
                <a:solidFill>
                  <a:schemeClr val="tx1"/>
                </a:solidFill>
              </a:rPr>
              <a:t>（</a:t>
            </a:r>
            <a:r>
              <a:rPr kumimoji="1" lang="ja-JP" altLang="en-US" sz="3600" dirty="0" smtClean="0">
                <a:solidFill>
                  <a:schemeClr val="tx1"/>
                </a:solidFill>
              </a:rPr>
              <a:t>保険者）</a:t>
            </a:r>
            <a:endParaRPr kumimoji="1" lang="ja-JP" altLang="en-US" sz="3600" dirty="0"/>
          </a:p>
        </p:txBody>
      </p:sp>
      <p:sp>
        <p:nvSpPr>
          <p:cNvPr id="5" name="ハート 4"/>
          <p:cNvSpPr/>
          <p:nvPr/>
        </p:nvSpPr>
        <p:spPr>
          <a:xfrm>
            <a:off x="673880" y="1215220"/>
            <a:ext cx="567723"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ハート 8"/>
          <p:cNvSpPr/>
          <p:nvPr/>
        </p:nvSpPr>
        <p:spPr>
          <a:xfrm>
            <a:off x="4391980" y="5894307"/>
            <a:ext cx="567723"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26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99363768"/>
              </p:ext>
            </p:extLst>
          </p:nvPr>
        </p:nvGraphicFramePr>
        <p:xfrm>
          <a:off x="179512" y="1412776"/>
          <a:ext cx="8784977" cy="4737231"/>
        </p:xfrm>
        <a:graphic>
          <a:graphicData uri="http://schemas.openxmlformats.org/drawingml/2006/table">
            <a:tbl>
              <a:tblPr/>
              <a:tblGrid>
                <a:gridCol w="1080120"/>
                <a:gridCol w="3695840"/>
                <a:gridCol w="4009017"/>
              </a:tblGrid>
              <a:tr h="371476">
                <a:tc>
                  <a:txBody>
                    <a:bodyPr/>
                    <a:lstStyle/>
                    <a:p>
                      <a:pPr algn="ctr"/>
                      <a:r>
                        <a:rPr lang="ja-JP" altLang="en-US" sz="1000" dirty="0"/>
                        <a:t>　</a:t>
                      </a:r>
                    </a:p>
                  </a:txBody>
                  <a:tcPr marL="19660" marR="19660" marT="26213" marB="26213">
                    <a:lnL>
                      <a:noFill/>
                    </a:lnL>
                    <a:lnR>
                      <a:noFill/>
                    </a:lnR>
                    <a:lnT>
                      <a:noFill/>
                    </a:lnT>
                    <a:lnB>
                      <a:noFill/>
                    </a:lnB>
                    <a:solidFill>
                      <a:srgbClr val="FFFF00"/>
                    </a:solidFill>
                  </a:tcPr>
                </a:tc>
                <a:tc>
                  <a:txBody>
                    <a:bodyPr/>
                    <a:lstStyle/>
                    <a:p>
                      <a:pPr algn="ctr"/>
                      <a:r>
                        <a:rPr lang="zh-CN" altLang="en-US" sz="1800" b="1" dirty="0">
                          <a:solidFill>
                            <a:schemeClr val="bg1"/>
                          </a:solidFill>
                        </a:rPr>
                        <a:t>第１号被保険者</a:t>
                      </a:r>
                      <a:endParaRPr lang="zh-CN" altLang="en-US" sz="1800" dirty="0">
                        <a:solidFill>
                          <a:schemeClr val="bg1"/>
                        </a:solidFill>
                      </a:endParaRPr>
                    </a:p>
                  </a:txBody>
                  <a:tcPr marL="19660" marR="19660" marT="26213" marB="26213">
                    <a:lnL>
                      <a:noFill/>
                    </a:lnL>
                    <a:lnR>
                      <a:noFill/>
                    </a:lnR>
                    <a:lnT>
                      <a:noFill/>
                    </a:lnT>
                    <a:lnB>
                      <a:noFill/>
                    </a:lnB>
                    <a:solidFill>
                      <a:srgbClr val="FFFF00"/>
                    </a:solidFill>
                  </a:tcPr>
                </a:tc>
                <a:tc>
                  <a:txBody>
                    <a:bodyPr/>
                    <a:lstStyle/>
                    <a:p>
                      <a:pPr algn="ctr"/>
                      <a:r>
                        <a:rPr lang="zh-CN" altLang="en-US" sz="1800" b="1" dirty="0">
                          <a:solidFill>
                            <a:schemeClr val="bg1"/>
                          </a:solidFill>
                        </a:rPr>
                        <a:t>第２号被保険者</a:t>
                      </a:r>
                      <a:endParaRPr lang="zh-CN" altLang="en-US" sz="1800" dirty="0">
                        <a:solidFill>
                          <a:schemeClr val="bg1"/>
                        </a:solidFill>
                      </a:endParaRPr>
                    </a:p>
                  </a:txBody>
                  <a:tcPr marL="19660" marR="19660" marT="26213" marB="26213">
                    <a:lnL>
                      <a:noFill/>
                    </a:lnL>
                    <a:lnR>
                      <a:noFill/>
                    </a:lnR>
                    <a:lnT>
                      <a:noFill/>
                    </a:lnT>
                    <a:lnB>
                      <a:noFill/>
                    </a:lnB>
                    <a:solidFill>
                      <a:srgbClr val="FFFF00"/>
                    </a:solidFill>
                  </a:tcPr>
                </a:tc>
              </a:tr>
              <a:tr h="828675">
                <a:tc>
                  <a:txBody>
                    <a:bodyPr/>
                    <a:lstStyle/>
                    <a:p>
                      <a:pPr algn="ctr"/>
                      <a:r>
                        <a:rPr lang="ja-JP" altLang="en-US" sz="1800" b="1" dirty="0">
                          <a:solidFill>
                            <a:schemeClr val="bg1"/>
                          </a:solidFill>
                        </a:rPr>
                        <a:t>対象者</a:t>
                      </a:r>
                      <a:endParaRPr lang="ja-JP" altLang="en-US" sz="1800" dirty="0">
                        <a:solidFill>
                          <a:schemeClr val="bg1"/>
                        </a:solidFill>
                      </a:endParaRPr>
                    </a:p>
                  </a:txBody>
                  <a:tcPr marL="19660" marR="19660" marT="26213" marB="26213">
                    <a:lnL>
                      <a:noFill/>
                    </a:lnL>
                    <a:lnR>
                      <a:noFill/>
                    </a:lnR>
                    <a:lnT>
                      <a:noFill/>
                    </a:lnT>
                    <a:lnB>
                      <a:noFill/>
                    </a:lnB>
                    <a:solidFill>
                      <a:srgbClr val="FFFFFF"/>
                    </a:solidFill>
                  </a:tcPr>
                </a:tc>
                <a:tc>
                  <a:txBody>
                    <a:bodyPr/>
                    <a:lstStyle/>
                    <a:p>
                      <a:pPr algn="ctr"/>
                      <a:r>
                        <a:rPr lang="ja-JP" altLang="en-US" sz="2000" b="1" dirty="0">
                          <a:solidFill>
                            <a:schemeClr val="bg1"/>
                          </a:solidFill>
                        </a:rPr>
                        <a:t>６５歳以上の人</a:t>
                      </a:r>
                    </a:p>
                  </a:txBody>
                  <a:tcPr marL="19660" marR="19660" marT="26213" marB="26213">
                    <a:lnL>
                      <a:noFill/>
                    </a:lnL>
                    <a:lnR>
                      <a:noFill/>
                    </a:lnR>
                    <a:lnT>
                      <a:noFill/>
                    </a:lnT>
                    <a:lnB>
                      <a:noFill/>
                    </a:lnB>
                    <a:solidFill>
                      <a:srgbClr val="CCFFFF"/>
                    </a:solidFill>
                  </a:tcPr>
                </a:tc>
                <a:tc>
                  <a:txBody>
                    <a:bodyPr/>
                    <a:lstStyle/>
                    <a:p>
                      <a:pPr algn="ctr"/>
                      <a:r>
                        <a:rPr lang="ja-JP" altLang="en-US" sz="2000" b="1" dirty="0">
                          <a:solidFill>
                            <a:schemeClr val="bg1"/>
                          </a:solidFill>
                        </a:rPr>
                        <a:t>４０歳以上６５歳未満</a:t>
                      </a:r>
                      <a:r>
                        <a:rPr lang="ja-JP" altLang="en-US" sz="2000" b="1" dirty="0" smtClean="0">
                          <a:solidFill>
                            <a:schemeClr val="bg1"/>
                          </a:solidFill>
                        </a:rPr>
                        <a:t>の</a:t>
                      </a:r>
                      <a:endParaRPr lang="en-US" altLang="ja-JP" sz="2000" b="1" dirty="0" smtClean="0">
                        <a:solidFill>
                          <a:schemeClr val="bg1"/>
                        </a:solidFill>
                      </a:endParaRPr>
                    </a:p>
                    <a:p>
                      <a:pPr algn="ctr"/>
                      <a:r>
                        <a:rPr lang="ja-JP" altLang="en-US" sz="2000" b="1" dirty="0" smtClean="0">
                          <a:solidFill>
                            <a:schemeClr val="bg1"/>
                          </a:solidFill>
                        </a:rPr>
                        <a:t>医療</a:t>
                      </a:r>
                      <a:r>
                        <a:rPr lang="ja-JP" altLang="en-US" sz="2000" b="1" dirty="0">
                          <a:solidFill>
                            <a:schemeClr val="bg1"/>
                          </a:solidFill>
                        </a:rPr>
                        <a:t>保険</a:t>
                      </a:r>
                      <a:r>
                        <a:rPr lang="ja-JP" altLang="en-US" sz="2000" b="1" dirty="0" smtClean="0">
                          <a:solidFill>
                            <a:schemeClr val="bg1"/>
                          </a:solidFill>
                        </a:rPr>
                        <a:t>に加入</a:t>
                      </a:r>
                      <a:r>
                        <a:rPr lang="ja-JP" altLang="en-US" sz="2000" b="1" dirty="0">
                          <a:solidFill>
                            <a:schemeClr val="bg1"/>
                          </a:solidFill>
                        </a:rPr>
                        <a:t>している人</a:t>
                      </a:r>
                    </a:p>
                  </a:txBody>
                  <a:tcPr marL="19660" marR="19660" marT="26213" marB="26213">
                    <a:lnL>
                      <a:noFill/>
                    </a:lnL>
                    <a:lnR>
                      <a:noFill/>
                    </a:lnR>
                    <a:lnT>
                      <a:noFill/>
                    </a:lnT>
                    <a:lnB>
                      <a:noFill/>
                    </a:lnB>
                    <a:solidFill>
                      <a:srgbClr val="CCFFFF"/>
                    </a:solidFill>
                  </a:tcPr>
                </a:tc>
              </a:tr>
              <a:tr h="1363745">
                <a:tc>
                  <a:txBody>
                    <a:bodyPr/>
                    <a:lstStyle/>
                    <a:p>
                      <a:pPr algn="ctr"/>
                      <a:r>
                        <a:rPr lang="ja-JP" altLang="en-US" sz="1800" b="1" dirty="0">
                          <a:solidFill>
                            <a:schemeClr val="bg1"/>
                          </a:solidFill>
                        </a:rPr>
                        <a:t>給付の対象者</a:t>
                      </a:r>
                      <a:endParaRPr lang="ja-JP" altLang="en-US" sz="1800" dirty="0">
                        <a:solidFill>
                          <a:schemeClr val="bg1"/>
                        </a:solidFill>
                      </a:endParaRPr>
                    </a:p>
                  </a:txBody>
                  <a:tcPr marL="19660" marR="19660" marT="26213" marB="26213">
                    <a:lnL>
                      <a:noFill/>
                    </a:lnL>
                    <a:lnR>
                      <a:noFill/>
                    </a:lnR>
                    <a:lnT>
                      <a:noFill/>
                    </a:lnT>
                    <a:lnB>
                      <a:noFill/>
                    </a:lnB>
                    <a:solidFill>
                      <a:srgbClr val="FFFFFF"/>
                    </a:solidFill>
                  </a:tcPr>
                </a:tc>
                <a:tc>
                  <a:txBody>
                    <a:bodyPr/>
                    <a:lstStyle/>
                    <a:p>
                      <a:pPr algn="ctr"/>
                      <a:r>
                        <a:rPr lang="ja-JP" altLang="en-US" sz="1800" dirty="0" smtClean="0">
                          <a:solidFill>
                            <a:schemeClr val="bg1"/>
                          </a:solidFill>
                        </a:rPr>
                        <a:t>寝たきり・</a:t>
                      </a:r>
                      <a:r>
                        <a:rPr lang="ja-JP" altLang="en-US" sz="1800" dirty="0">
                          <a:solidFill>
                            <a:schemeClr val="bg1"/>
                          </a:solidFill>
                        </a:rPr>
                        <a:t>痴呆などで入浴、排せつ</a:t>
                      </a:r>
                      <a:r>
                        <a:rPr lang="ja-JP" altLang="en-US" sz="1800" dirty="0" smtClean="0">
                          <a:solidFill>
                            <a:schemeClr val="bg1"/>
                          </a:solidFill>
                        </a:rPr>
                        <a:t>、</a:t>
                      </a:r>
                      <a:endParaRPr lang="en-US" altLang="ja-JP" sz="1800" dirty="0" smtClean="0">
                        <a:solidFill>
                          <a:schemeClr val="bg1"/>
                        </a:solidFill>
                      </a:endParaRPr>
                    </a:p>
                    <a:p>
                      <a:pPr algn="ctr"/>
                      <a:r>
                        <a:rPr lang="ja-JP" altLang="en-US" sz="1800" dirty="0" smtClean="0">
                          <a:solidFill>
                            <a:schemeClr val="bg1"/>
                          </a:solidFill>
                        </a:rPr>
                        <a:t>食事</a:t>
                      </a:r>
                      <a:r>
                        <a:rPr lang="ja-JP" altLang="en-US" sz="1800" dirty="0">
                          <a:solidFill>
                            <a:schemeClr val="bg1"/>
                          </a:solidFill>
                        </a:rPr>
                        <a:t>などの日常の生活動作について常に介護が必要な</a:t>
                      </a:r>
                      <a:r>
                        <a:rPr lang="ja-JP" altLang="en-US" sz="1800" dirty="0" smtClean="0">
                          <a:solidFill>
                            <a:schemeClr val="bg1"/>
                          </a:solidFill>
                        </a:rPr>
                        <a:t>人 </a:t>
                      </a:r>
                      <a:r>
                        <a:rPr lang="ja-JP" altLang="en-US" sz="1800" dirty="0">
                          <a:solidFill>
                            <a:schemeClr val="bg1"/>
                          </a:solidFill>
                        </a:rPr>
                        <a:t>・家事や身</a:t>
                      </a:r>
                      <a:r>
                        <a:rPr lang="ja-JP" altLang="en-US" sz="1800" dirty="0" err="1">
                          <a:solidFill>
                            <a:schemeClr val="bg1"/>
                          </a:solidFill>
                        </a:rPr>
                        <a:t>じ</a:t>
                      </a:r>
                      <a:r>
                        <a:rPr lang="ja-JP" altLang="en-US" sz="1800" dirty="0">
                          <a:solidFill>
                            <a:schemeClr val="bg1"/>
                          </a:solidFill>
                        </a:rPr>
                        <a:t>たく</a:t>
                      </a:r>
                      <a:r>
                        <a:rPr lang="ja-JP" altLang="en-US" sz="1800" dirty="0" smtClean="0">
                          <a:solidFill>
                            <a:schemeClr val="bg1"/>
                          </a:solidFill>
                        </a:rPr>
                        <a:t>等、日常</a:t>
                      </a:r>
                      <a:r>
                        <a:rPr lang="ja-JP" altLang="en-US" sz="1800" dirty="0">
                          <a:solidFill>
                            <a:schemeClr val="bg1"/>
                          </a:solidFill>
                        </a:rPr>
                        <a:t>生活に支援が必要な人 </a:t>
                      </a:r>
                    </a:p>
                  </a:txBody>
                  <a:tcPr marL="19660" marR="19660" marT="26213" marB="26213">
                    <a:lnL>
                      <a:noFill/>
                    </a:lnL>
                    <a:lnR>
                      <a:noFill/>
                    </a:lnR>
                    <a:lnT>
                      <a:noFill/>
                    </a:lnT>
                    <a:lnB>
                      <a:noFill/>
                    </a:lnB>
                    <a:solidFill>
                      <a:srgbClr val="CCFFFF"/>
                    </a:solidFill>
                  </a:tcPr>
                </a:tc>
                <a:tc>
                  <a:txBody>
                    <a:bodyPr/>
                    <a:lstStyle/>
                    <a:p>
                      <a:pPr algn="ctr"/>
                      <a:r>
                        <a:rPr lang="ja-JP" altLang="en-US" sz="1800" dirty="0" smtClean="0">
                          <a:solidFill>
                            <a:schemeClr val="bg1"/>
                          </a:solidFill>
                        </a:rPr>
                        <a:t>初老期</a:t>
                      </a:r>
                      <a:r>
                        <a:rPr lang="ja-JP" altLang="en-US" sz="1800" dirty="0">
                          <a:solidFill>
                            <a:schemeClr val="bg1"/>
                          </a:solidFill>
                        </a:rPr>
                        <a:t>痴呆、脳血管</a:t>
                      </a:r>
                      <a:r>
                        <a:rPr lang="ja-JP" altLang="en-US" sz="1800" dirty="0" smtClean="0">
                          <a:solidFill>
                            <a:schemeClr val="bg1"/>
                          </a:solidFill>
                        </a:rPr>
                        <a:t>障害</a:t>
                      </a:r>
                      <a:r>
                        <a:rPr lang="ja-JP" altLang="en-US" dirty="0" smtClean="0">
                          <a:solidFill>
                            <a:schemeClr val="bg1"/>
                          </a:solidFill>
                        </a:rPr>
                        <a:t>、末期がん</a:t>
                      </a:r>
                      <a:endParaRPr lang="en-US" altLang="ja-JP" dirty="0" smtClean="0">
                        <a:solidFill>
                          <a:schemeClr val="bg1"/>
                        </a:solidFill>
                      </a:endParaRPr>
                    </a:p>
                    <a:p>
                      <a:pPr algn="ctr"/>
                      <a:r>
                        <a:rPr lang="ja-JP" altLang="en-US" dirty="0" smtClean="0">
                          <a:solidFill>
                            <a:schemeClr val="bg1"/>
                          </a:solidFill>
                        </a:rPr>
                        <a:t>　など加齢による</a:t>
                      </a:r>
                      <a:r>
                        <a:rPr lang="en-US" altLang="ja-JP" sz="1800" u="sng" dirty="0" smtClean="0">
                          <a:solidFill>
                            <a:schemeClr val="bg1"/>
                          </a:solidFill>
                        </a:rPr>
                        <a:t>16</a:t>
                      </a:r>
                      <a:r>
                        <a:rPr lang="ja-JP" altLang="en-US" sz="1800" u="sng" dirty="0" smtClean="0">
                          <a:solidFill>
                            <a:schemeClr val="bg1"/>
                          </a:solidFill>
                        </a:rPr>
                        <a:t>種類の「特定疾病」</a:t>
                      </a:r>
                      <a:endParaRPr lang="en-US" altLang="ja-JP" sz="1800" u="sng" dirty="0" smtClean="0">
                        <a:solidFill>
                          <a:schemeClr val="bg1"/>
                        </a:solidFill>
                      </a:endParaRPr>
                    </a:p>
                    <a:p>
                      <a:pPr algn="ctr"/>
                      <a:r>
                        <a:rPr lang="ja-JP" altLang="en-US" sz="1800" dirty="0" smtClean="0">
                          <a:solidFill>
                            <a:schemeClr val="bg1"/>
                          </a:solidFill>
                        </a:rPr>
                        <a:t>によって</a:t>
                      </a:r>
                      <a:r>
                        <a:rPr lang="ja-JP" altLang="en-US" sz="1800" dirty="0">
                          <a:solidFill>
                            <a:schemeClr val="bg1"/>
                          </a:solidFill>
                        </a:rPr>
                        <a:t>介護等が必要となった人 　</a:t>
                      </a:r>
                    </a:p>
                  </a:txBody>
                  <a:tcPr marL="19660" marR="19660" marT="26213" marB="26213">
                    <a:lnL>
                      <a:noFill/>
                    </a:lnL>
                    <a:lnR>
                      <a:noFill/>
                    </a:lnR>
                    <a:lnT>
                      <a:noFill/>
                    </a:lnT>
                    <a:lnB>
                      <a:noFill/>
                    </a:lnB>
                    <a:solidFill>
                      <a:srgbClr val="CCFFFF"/>
                    </a:solidFill>
                  </a:tcPr>
                </a:tc>
              </a:tr>
              <a:tr h="1322305">
                <a:tc>
                  <a:txBody>
                    <a:bodyPr/>
                    <a:lstStyle/>
                    <a:p>
                      <a:pPr algn="ctr"/>
                      <a:r>
                        <a:rPr lang="ja-JP" altLang="en-US" sz="1800" b="1" dirty="0">
                          <a:solidFill>
                            <a:schemeClr val="bg1"/>
                          </a:solidFill>
                        </a:rPr>
                        <a:t>保険料</a:t>
                      </a:r>
                      <a:endParaRPr lang="ja-JP" altLang="en-US" sz="1800" dirty="0">
                        <a:solidFill>
                          <a:schemeClr val="bg1"/>
                        </a:solidFill>
                      </a:endParaRPr>
                    </a:p>
                  </a:txBody>
                  <a:tcPr marL="19660" marR="19660" marT="26213" marB="26213">
                    <a:lnL>
                      <a:noFill/>
                    </a:lnL>
                    <a:lnR>
                      <a:noFill/>
                    </a:lnR>
                    <a:lnT>
                      <a:noFill/>
                    </a:lnT>
                    <a:lnB>
                      <a:noFill/>
                    </a:lnB>
                    <a:solidFill>
                      <a:srgbClr val="FFFFFF"/>
                    </a:solidFill>
                  </a:tcPr>
                </a:tc>
                <a:tc>
                  <a:txBody>
                    <a:bodyPr/>
                    <a:lstStyle/>
                    <a:p>
                      <a:pPr algn="ctr"/>
                      <a:r>
                        <a:rPr lang="ja-JP" altLang="en-US" sz="1800" dirty="0" smtClean="0">
                          <a:solidFill>
                            <a:schemeClr val="bg1"/>
                          </a:solidFill>
                        </a:rPr>
                        <a:t>所得</a:t>
                      </a:r>
                      <a:r>
                        <a:rPr lang="ja-JP" altLang="en-US" sz="1800" dirty="0">
                          <a:solidFill>
                            <a:schemeClr val="bg1"/>
                          </a:solidFill>
                        </a:rPr>
                        <a:t>段階に応じて市町村ごとに設定 </a:t>
                      </a:r>
                      <a:endParaRPr lang="en-US" altLang="ja-JP" sz="1800" dirty="0" smtClean="0">
                        <a:solidFill>
                          <a:schemeClr val="bg1"/>
                        </a:solidFill>
                      </a:endParaRPr>
                    </a:p>
                    <a:p>
                      <a:pPr algn="ctr"/>
                      <a:endParaRPr lang="en-US" altLang="ja-JP" sz="1800" dirty="0" smtClean="0">
                        <a:solidFill>
                          <a:schemeClr val="bg1"/>
                        </a:solidFill>
                      </a:endParaRPr>
                    </a:p>
                  </a:txBody>
                  <a:tcPr marL="19660" marR="19660" marT="26213" marB="26213">
                    <a:lnL>
                      <a:noFill/>
                    </a:lnL>
                    <a:lnR>
                      <a:noFill/>
                    </a:lnR>
                    <a:lnT>
                      <a:noFill/>
                    </a:lnT>
                    <a:lnB>
                      <a:noFill/>
                    </a:lnB>
                    <a:solidFill>
                      <a:srgbClr val="CCFFFF"/>
                    </a:solidFill>
                  </a:tcPr>
                </a:tc>
                <a:tc>
                  <a:txBody>
                    <a:bodyPr/>
                    <a:lstStyle/>
                    <a:p>
                      <a:pPr algn="ctr"/>
                      <a:r>
                        <a:rPr lang="ja-JP" altLang="en-US" sz="1800" dirty="0" smtClean="0">
                          <a:solidFill>
                            <a:schemeClr val="bg1"/>
                          </a:solidFill>
                        </a:rPr>
                        <a:t>　　加入</a:t>
                      </a:r>
                      <a:r>
                        <a:rPr lang="ja-JP" altLang="en-US" sz="1800" dirty="0">
                          <a:solidFill>
                            <a:schemeClr val="bg1"/>
                          </a:solidFill>
                        </a:rPr>
                        <a:t>している医療保険の算定方法</a:t>
                      </a:r>
                      <a:r>
                        <a:rPr lang="ja-JP" altLang="en-US" sz="1800" dirty="0" smtClean="0">
                          <a:solidFill>
                            <a:schemeClr val="bg1"/>
                          </a:solidFill>
                        </a:rPr>
                        <a:t>に基づいて設定 　</a:t>
                      </a:r>
                      <a:endParaRPr lang="ja-JP" altLang="en-US" sz="1800" dirty="0">
                        <a:solidFill>
                          <a:schemeClr val="bg1"/>
                        </a:solidFill>
                      </a:endParaRPr>
                    </a:p>
                  </a:txBody>
                  <a:tcPr marL="19660" marR="19660" marT="26213" marB="26213">
                    <a:lnL>
                      <a:noFill/>
                    </a:lnL>
                    <a:lnR>
                      <a:noFill/>
                    </a:lnR>
                    <a:lnT>
                      <a:noFill/>
                    </a:lnT>
                    <a:lnB>
                      <a:noFill/>
                    </a:lnB>
                    <a:solidFill>
                      <a:srgbClr val="CCFFFF"/>
                    </a:solidFill>
                  </a:tcPr>
                </a:tc>
              </a:tr>
              <a:tr h="851030">
                <a:tc>
                  <a:txBody>
                    <a:bodyPr/>
                    <a:lstStyle/>
                    <a:p>
                      <a:pPr algn="ctr"/>
                      <a:r>
                        <a:rPr lang="ja-JP" altLang="en-US" sz="1800" b="1" dirty="0">
                          <a:solidFill>
                            <a:schemeClr val="bg1"/>
                          </a:solidFill>
                        </a:rPr>
                        <a:t>保険料の</a:t>
                      </a:r>
                      <a:br>
                        <a:rPr lang="ja-JP" altLang="en-US" sz="1800" b="1" dirty="0">
                          <a:solidFill>
                            <a:schemeClr val="bg1"/>
                          </a:solidFill>
                        </a:rPr>
                      </a:br>
                      <a:r>
                        <a:rPr lang="ja-JP" altLang="en-US" sz="1800" b="1" dirty="0">
                          <a:solidFill>
                            <a:schemeClr val="bg1"/>
                          </a:solidFill>
                        </a:rPr>
                        <a:t>支払方法</a:t>
                      </a:r>
                      <a:endParaRPr lang="ja-JP" altLang="en-US" sz="1800" dirty="0">
                        <a:solidFill>
                          <a:schemeClr val="bg1"/>
                        </a:solidFill>
                      </a:endParaRPr>
                    </a:p>
                  </a:txBody>
                  <a:tcPr marL="19660" marR="19660" marT="26213" marB="26213">
                    <a:lnL>
                      <a:noFill/>
                    </a:lnL>
                    <a:lnR>
                      <a:noFill/>
                    </a:lnR>
                    <a:lnT>
                      <a:noFill/>
                    </a:lnT>
                    <a:lnB>
                      <a:noFill/>
                    </a:lnB>
                    <a:solidFill>
                      <a:srgbClr val="FFFFFF"/>
                    </a:solidFill>
                  </a:tcPr>
                </a:tc>
                <a:tc>
                  <a:txBody>
                    <a:bodyPr/>
                    <a:lstStyle/>
                    <a:p>
                      <a:pPr algn="ctr"/>
                      <a:r>
                        <a:rPr lang="ja-JP" altLang="en-US" sz="1800" dirty="0" smtClean="0">
                          <a:solidFill>
                            <a:schemeClr val="bg1"/>
                          </a:solidFill>
                        </a:rPr>
                        <a:t>年金額≧</a:t>
                      </a:r>
                      <a:r>
                        <a:rPr lang="en-US" altLang="ja-JP" sz="1800" dirty="0" smtClean="0">
                          <a:solidFill>
                            <a:schemeClr val="bg1"/>
                          </a:solidFill>
                        </a:rPr>
                        <a:t>18</a:t>
                      </a:r>
                      <a:r>
                        <a:rPr lang="ja-JP" altLang="en-US" sz="1800" dirty="0" smtClean="0">
                          <a:solidFill>
                            <a:schemeClr val="bg1"/>
                          </a:solidFill>
                        </a:rPr>
                        <a:t>万円：</a:t>
                      </a:r>
                      <a:r>
                        <a:rPr lang="ja-JP" altLang="en-US" sz="1800" u="sng" dirty="0" smtClean="0">
                          <a:solidFill>
                            <a:schemeClr val="bg1"/>
                          </a:solidFill>
                        </a:rPr>
                        <a:t>年金</a:t>
                      </a:r>
                      <a:r>
                        <a:rPr lang="ja-JP" altLang="en-US" sz="1800" u="sng" dirty="0">
                          <a:solidFill>
                            <a:schemeClr val="bg1"/>
                          </a:solidFill>
                        </a:rPr>
                        <a:t>から天引き </a:t>
                      </a:r>
                      <a:endParaRPr lang="en-US" altLang="ja-JP" sz="1800" u="sng" dirty="0" smtClean="0">
                        <a:solidFill>
                          <a:schemeClr val="bg1"/>
                        </a:solidFill>
                      </a:endParaRPr>
                    </a:p>
                    <a:p>
                      <a:pPr algn="ctr"/>
                      <a:r>
                        <a:rPr lang="ja-JP" altLang="en-US" sz="1800" dirty="0" smtClean="0">
                          <a:solidFill>
                            <a:schemeClr val="bg1"/>
                          </a:solidFill>
                        </a:rPr>
                        <a:t>　それ未満は</a:t>
                      </a:r>
                      <a:r>
                        <a:rPr lang="ja-JP" altLang="en-US" sz="1800" dirty="0">
                          <a:solidFill>
                            <a:schemeClr val="bg1"/>
                          </a:solidFill>
                        </a:rPr>
                        <a:t>市町村に個別に支払い</a:t>
                      </a:r>
                    </a:p>
                  </a:txBody>
                  <a:tcPr marL="19660" marR="19660" marT="26213" marB="26213">
                    <a:lnL>
                      <a:noFill/>
                    </a:lnL>
                    <a:lnR>
                      <a:noFill/>
                    </a:lnR>
                    <a:lnT>
                      <a:noFill/>
                    </a:lnT>
                    <a:lnB>
                      <a:noFill/>
                    </a:lnB>
                    <a:solidFill>
                      <a:srgbClr val="CCFFFF"/>
                    </a:solidFill>
                  </a:tcPr>
                </a:tc>
                <a:tc>
                  <a:txBody>
                    <a:bodyPr/>
                    <a:lstStyle/>
                    <a:p>
                      <a:pPr algn="ctr"/>
                      <a:r>
                        <a:rPr lang="ja-JP" altLang="en-US" sz="1800" u="sng" dirty="0">
                          <a:solidFill>
                            <a:schemeClr val="bg1"/>
                          </a:solidFill>
                        </a:rPr>
                        <a:t>医療保険料と一括して支払い </a:t>
                      </a:r>
                      <a:r>
                        <a:rPr lang="ja-JP" altLang="en-US" sz="1800" dirty="0">
                          <a:solidFill>
                            <a:schemeClr val="bg1"/>
                          </a:solidFill>
                        </a:rPr>
                        <a:t>　</a:t>
                      </a:r>
                    </a:p>
                  </a:txBody>
                  <a:tcPr marL="19660" marR="19660" marT="26213" marB="26213">
                    <a:lnL>
                      <a:noFill/>
                    </a:lnL>
                    <a:lnR>
                      <a:noFill/>
                    </a:lnR>
                    <a:lnT>
                      <a:noFill/>
                    </a:lnT>
                    <a:lnB>
                      <a:noFill/>
                    </a:lnB>
                    <a:solidFill>
                      <a:srgbClr val="CCFFFF"/>
                    </a:solidFill>
                  </a:tcPr>
                </a:tc>
              </a:tr>
            </a:tbl>
          </a:graphicData>
        </a:graphic>
      </p:graphicFrame>
      <p:sp>
        <p:nvSpPr>
          <p:cNvPr id="5" name="タイトル 4"/>
          <p:cNvSpPr>
            <a:spLocks noGrp="1"/>
          </p:cNvSpPr>
          <p:nvPr>
            <p:ph type="title"/>
          </p:nvPr>
        </p:nvSpPr>
        <p:spPr>
          <a:xfrm>
            <a:off x="150019" y="107951"/>
            <a:ext cx="8386763" cy="1092200"/>
          </a:xfrm>
          <a:solidFill>
            <a:srgbClr val="002060"/>
          </a:solidFill>
        </p:spPr>
        <p:txBody>
          <a:bodyPr>
            <a:normAutofit fontScale="90000"/>
          </a:bodyPr>
          <a:lstStyle/>
          <a:p>
            <a:r>
              <a:rPr lang="ja-JP" altLang="en-US" sz="3600" dirty="0" smtClean="0">
                <a:solidFill>
                  <a:srgbClr val="FFFF00"/>
                </a:solidFill>
              </a:rPr>
              <a:t>介護</a:t>
            </a:r>
            <a:r>
              <a:rPr lang="ja-JP" altLang="en-US" sz="3600" dirty="0">
                <a:solidFill>
                  <a:srgbClr val="FFFF00"/>
                </a:solidFill>
              </a:rPr>
              <a:t>保険の</a:t>
            </a:r>
            <a:r>
              <a:rPr lang="ja-JP" altLang="en-US" sz="3600" dirty="0" smtClean="0">
                <a:solidFill>
                  <a:srgbClr val="FFFF00"/>
                </a:solidFill>
              </a:rPr>
              <a:t>しくみ</a:t>
            </a:r>
            <a:r>
              <a:rPr lang="ja-JP" altLang="en-US" dirty="0" smtClean="0">
                <a:solidFill>
                  <a:srgbClr val="FFFF00"/>
                </a:solidFill>
              </a:rPr>
              <a:t>　　</a:t>
            </a:r>
            <a:r>
              <a:rPr lang="en-US" altLang="ja-JP" dirty="0" smtClean="0">
                <a:solidFill>
                  <a:srgbClr val="FFFF00"/>
                </a:solidFill>
              </a:rPr>
              <a:t/>
            </a:r>
            <a:br>
              <a:rPr lang="en-US" altLang="ja-JP" dirty="0" smtClean="0">
                <a:solidFill>
                  <a:srgbClr val="FFFF00"/>
                </a:solidFill>
              </a:rPr>
            </a:br>
            <a:r>
              <a:rPr lang="ja-JP" altLang="en-US" sz="2700" dirty="0" smtClean="0">
                <a:solidFill>
                  <a:srgbClr val="FFFF00"/>
                </a:solidFill>
              </a:rPr>
              <a:t>加入者（</a:t>
            </a:r>
            <a:r>
              <a:rPr kumimoji="1" lang="ja-JP" altLang="en-US" sz="2700" dirty="0" smtClean="0">
                <a:solidFill>
                  <a:srgbClr val="FFFF00"/>
                </a:solidFill>
              </a:rPr>
              <a:t>被保険者）の保険料</a:t>
            </a:r>
            <a:endParaRPr kumimoji="1" lang="ja-JP" altLang="en-US" sz="2700" dirty="0">
              <a:solidFill>
                <a:srgbClr val="FFFF00"/>
              </a:solidFill>
            </a:endParaRPr>
          </a:p>
        </p:txBody>
      </p:sp>
      <p:cxnSp>
        <p:nvCxnSpPr>
          <p:cNvPr id="7" name="直線コネクタ 6"/>
          <p:cNvCxnSpPr/>
          <p:nvPr/>
        </p:nvCxnSpPr>
        <p:spPr>
          <a:xfrm>
            <a:off x="6732240" y="3140968"/>
            <a:ext cx="2016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267744" y="2132856"/>
            <a:ext cx="20162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907704" y="3717032"/>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412032" y="4293096"/>
            <a:ext cx="33039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724128" y="2060848"/>
            <a:ext cx="23762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6372200" y="4221088"/>
            <a:ext cx="2448272" cy="360040"/>
            <a:chOff x="6372200" y="4221088"/>
            <a:chExt cx="2448272" cy="360040"/>
          </a:xfrm>
        </p:grpSpPr>
        <p:cxnSp>
          <p:nvCxnSpPr>
            <p:cNvPr id="14" name="直線コネクタ 13"/>
            <p:cNvCxnSpPr/>
            <p:nvPr/>
          </p:nvCxnSpPr>
          <p:spPr>
            <a:xfrm>
              <a:off x="6444208" y="4221088"/>
              <a:ext cx="23762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372200" y="4581128"/>
              <a:ext cx="1368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直線コネクタ 16"/>
          <p:cNvCxnSpPr/>
          <p:nvPr/>
        </p:nvCxnSpPr>
        <p:spPr>
          <a:xfrm>
            <a:off x="5544108" y="5589240"/>
            <a:ext cx="27723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239852" y="5589240"/>
            <a:ext cx="14761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1281887" y="5015855"/>
            <a:ext cx="2358262" cy="2880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月額</a:t>
            </a:r>
            <a:r>
              <a:rPr lang="en-US" altLang="ja-JP" dirty="0" smtClean="0"/>
              <a:t>1</a:t>
            </a:r>
            <a:r>
              <a:rPr lang="ja-JP" altLang="en-US" dirty="0"/>
              <a:t>万</a:t>
            </a:r>
            <a:r>
              <a:rPr lang="en-US" altLang="ja-JP" dirty="0" smtClean="0"/>
              <a:t>5</a:t>
            </a:r>
            <a:r>
              <a:rPr lang="ja-JP" altLang="en-US" dirty="0" smtClean="0"/>
              <a:t>千円以上</a:t>
            </a:r>
            <a:endParaRPr kumimoji="1" lang="ja-JP" altLang="en-US" dirty="0"/>
          </a:p>
        </p:txBody>
      </p:sp>
    </p:spTree>
    <p:extLst>
      <p:ext uri="{BB962C8B-B14F-4D97-AF65-F5344CB8AC3E}">
        <p14:creationId xmlns:p14="http://schemas.microsoft.com/office/powerpoint/2010/main" val="24119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descr="介護保険の保険料（第１号被保険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00037"/>
            <a:ext cx="8712968" cy="64483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647565" y="1660294"/>
            <a:ext cx="7812867" cy="256538"/>
            <a:chOff x="647565" y="1660294"/>
            <a:chExt cx="7812867" cy="256538"/>
          </a:xfrm>
        </p:grpSpPr>
        <p:cxnSp>
          <p:nvCxnSpPr>
            <p:cNvPr id="4" name="直線コネクタ 3"/>
            <p:cNvCxnSpPr/>
            <p:nvPr/>
          </p:nvCxnSpPr>
          <p:spPr>
            <a:xfrm>
              <a:off x="683568" y="1660294"/>
              <a:ext cx="77768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647565" y="1916832"/>
              <a:ext cx="16201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ハート 6"/>
          <p:cNvSpPr/>
          <p:nvPr/>
        </p:nvSpPr>
        <p:spPr>
          <a:xfrm>
            <a:off x="3851920" y="1661408"/>
            <a:ext cx="414007" cy="313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89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21" y="3445"/>
            <a:ext cx="8964488" cy="905275"/>
          </a:xfrm>
          <a:solidFill>
            <a:srgbClr val="002060"/>
          </a:solidFill>
        </p:spPr>
        <p:txBody>
          <a:bodyPr>
            <a:normAutofit fontScale="90000"/>
          </a:bodyPr>
          <a:lstStyle/>
          <a:p>
            <a:r>
              <a:rPr lang="ja-JP" altLang="en-US" dirty="0" smtClean="0"/>
              <a:t>　　</a:t>
            </a:r>
            <a:r>
              <a:rPr lang="ja-JP" altLang="en-US" sz="3600" dirty="0" smtClean="0">
                <a:solidFill>
                  <a:srgbClr val="FFFF00"/>
                </a:solidFill>
              </a:rPr>
              <a:t>第２号被保険者の給付対象者</a:t>
            </a:r>
            <a:r>
              <a:rPr lang="ja-JP" altLang="en-US" dirty="0" smtClean="0">
                <a:solidFill>
                  <a:srgbClr val="FFFF00"/>
                </a:solidFill>
              </a:rPr>
              <a:t>　</a:t>
            </a:r>
            <a:r>
              <a:rPr lang="ja-JP" altLang="en-US" sz="2700" dirty="0" err="1" smtClean="0">
                <a:solidFill>
                  <a:srgbClr val="FFFF00"/>
                </a:solidFill>
                <a:latin typeface="+mj-ea"/>
              </a:rPr>
              <a:t>ー</a:t>
            </a:r>
            <a:r>
              <a:rPr lang="en-US" altLang="ja-JP" sz="2700" dirty="0" smtClean="0">
                <a:solidFill>
                  <a:srgbClr val="FFFF00"/>
                </a:solidFill>
                <a:latin typeface="+mj-ea"/>
              </a:rPr>
              <a:t>16</a:t>
            </a:r>
            <a:r>
              <a:rPr lang="ja-JP" altLang="en-US" sz="2700" dirty="0" smtClean="0">
                <a:solidFill>
                  <a:srgbClr val="FFFF00"/>
                </a:solidFill>
                <a:latin typeface="+mj-ea"/>
              </a:rPr>
              <a:t>特定疾病</a:t>
            </a:r>
            <a:r>
              <a:rPr lang="ja-JP" altLang="en-US" sz="2700" dirty="0" err="1" smtClean="0">
                <a:solidFill>
                  <a:srgbClr val="FFFF00"/>
                </a:solidFill>
                <a:latin typeface="+mj-ea"/>
              </a:rPr>
              <a:t>ー</a:t>
            </a:r>
            <a:r>
              <a:rPr lang="en-US" altLang="ja-JP" sz="2700" dirty="0">
                <a:solidFill>
                  <a:srgbClr val="FFFF00"/>
                </a:solidFill>
              </a:rPr>
              <a:t/>
            </a:r>
            <a:br>
              <a:rPr lang="en-US" altLang="ja-JP" sz="2700" dirty="0">
                <a:solidFill>
                  <a:srgbClr val="FFFF00"/>
                </a:solidFill>
              </a:rPr>
            </a:br>
            <a:endParaRPr kumimoji="1" lang="ja-JP" altLang="en-US" sz="2700" dirty="0">
              <a:solidFill>
                <a:srgbClr val="FFFF00"/>
              </a:solidFill>
            </a:endParaRPr>
          </a:p>
        </p:txBody>
      </p:sp>
      <p:sp>
        <p:nvSpPr>
          <p:cNvPr id="4" name="コンテンツ プレースホルダー 3"/>
          <p:cNvSpPr>
            <a:spLocks noGrp="1"/>
          </p:cNvSpPr>
          <p:nvPr>
            <p:ph idx="1"/>
          </p:nvPr>
        </p:nvSpPr>
        <p:spPr>
          <a:xfrm>
            <a:off x="503635" y="1057275"/>
            <a:ext cx="8551069" cy="6115050"/>
          </a:xfrm>
        </p:spPr>
        <p:txBody>
          <a:bodyPr>
            <a:normAutofit fontScale="70000" lnSpcReduction="20000"/>
          </a:bodyPr>
          <a:lstStyle/>
          <a:p>
            <a:pPr marL="0" indent="0">
              <a:buNone/>
            </a:pPr>
            <a:r>
              <a:rPr lang="ja-JP" altLang="en-US" dirty="0" smtClean="0"/>
              <a:t>◆ </a:t>
            </a:r>
            <a:r>
              <a:rPr lang="ja-JP" altLang="en-US" dirty="0">
                <a:latin typeface="+mj-ea"/>
                <a:ea typeface="+mj-ea"/>
              </a:rPr>
              <a:t>がん（がん末期）</a:t>
            </a:r>
          </a:p>
          <a:p>
            <a:pPr marL="0" indent="0">
              <a:buNone/>
            </a:pPr>
            <a:r>
              <a:rPr lang="ja-JP" altLang="en-US" dirty="0">
                <a:latin typeface="+mj-ea"/>
                <a:ea typeface="+mj-ea"/>
              </a:rPr>
              <a:t>◆ </a:t>
            </a:r>
            <a:r>
              <a:rPr lang="ja-JP" altLang="en-US" dirty="0">
                <a:solidFill>
                  <a:srgbClr val="FFFF00"/>
                </a:solidFill>
                <a:latin typeface="+mj-ea"/>
                <a:ea typeface="+mj-ea"/>
              </a:rPr>
              <a:t>関節リウマチ</a:t>
            </a:r>
          </a:p>
          <a:p>
            <a:pPr marL="0" indent="0">
              <a:buNone/>
            </a:pPr>
            <a:r>
              <a:rPr lang="zh-TW" altLang="en-US" dirty="0">
                <a:latin typeface="ＭＳ Ｐゴシック" panose="020B0600070205080204" pitchFamily="50" charset="-128"/>
                <a:ea typeface="ＭＳ Ｐゴシック" panose="020B0600070205080204" pitchFamily="50" charset="-128"/>
              </a:rPr>
              <a:t>◆ 筋萎縮性側索硬化症</a:t>
            </a:r>
          </a:p>
          <a:p>
            <a:pPr marL="0" indent="0">
              <a:buNone/>
            </a:pPr>
            <a:r>
              <a:rPr lang="ja-JP" altLang="en-US" dirty="0">
                <a:latin typeface="+mj-ea"/>
                <a:ea typeface="+mj-ea"/>
              </a:rPr>
              <a:t>◆ </a:t>
            </a:r>
            <a:r>
              <a:rPr lang="ja-JP" altLang="en-US" dirty="0">
                <a:solidFill>
                  <a:srgbClr val="FFFF00"/>
                </a:solidFill>
                <a:latin typeface="+mj-ea"/>
                <a:ea typeface="+mj-ea"/>
              </a:rPr>
              <a:t>後縦靱帯骨化症</a:t>
            </a:r>
          </a:p>
          <a:p>
            <a:pPr marL="0" indent="0">
              <a:buNone/>
            </a:pPr>
            <a:r>
              <a:rPr lang="ja-JP" altLang="en-US" dirty="0">
                <a:latin typeface="+mj-ea"/>
                <a:ea typeface="+mj-ea"/>
              </a:rPr>
              <a:t>◆ </a:t>
            </a:r>
            <a:r>
              <a:rPr lang="ja-JP" altLang="en-US" dirty="0">
                <a:solidFill>
                  <a:srgbClr val="FFFF00"/>
                </a:solidFill>
                <a:latin typeface="+mj-ea"/>
                <a:ea typeface="+mj-ea"/>
              </a:rPr>
              <a:t>骨折を伴う骨粗鬆症</a:t>
            </a:r>
          </a:p>
          <a:p>
            <a:pPr marL="0" indent="0">
              <a:buNone/>
            </a:pPr>
            <a:r>
              <a:rPr lang="ja-JP" altLang="en-US" dirty="0">
                <a:latin typeface="+mj-ea"/>
                <a:ea typeface="+mj-ea"/>
              </a:rPr>
              <a:t>◆ 初老期における認知症（アルツハイマー病、脳血管性認知症等）</a:t>
            </a:r>
          </a:p>
          <a:p>
            <a:pPr marL="0" indent="0">
              <a:buNone/>
            </a:pPr>
            <a:r>
              <a:rPr lang="ja-JP" altLang="en-US" dirty="0">
                <a:latin typeface="+mj-ea"/>
                <a:ea typeface="+mj-ea"/>
              </a:rPr>
              <a:t>◆ 進行性核上性麻痺、大脳皮質基底核変性症及び</a:t>
            </a:r>
            <a:r>
              <a:rPr lang="ja-JP" altLang="en-US" dirty="0" smtClean="0">
                <a:latin typeface="+mj-ea"/>
                <a:ea typeface="+mj-ea"/>
              </a:rPr>
              <a:t>パーキンソン病</a:t>
            </a:r>
            <a:endParaRPr lang="en-US" altLang="ja-JP" dirty="0" smtClean="0">
              <a:latin typeface="+mj-ea"/>
              <a:ea typeface="+mj-ea"/>
            </a:endParaRPr>
          </a:p>
          <a:p>
            <a:pPr marL="0" indent="0">
              <a:buNone/>
            </a:pPr>
            <a:r>
              <a:rPr lang="ja-JP" altLang="en-US" dirty="0" smtClean="0">
                <a:latin typeface="+mj-ea"/>
                <a:ea typeface="+mj-ea"/>
              </a:rPr>
              <a:t>　　　（</a:t>
            </a:r>
            <a:r>
              <a:rPr lang="ja-JP" altLang="en-US" dirty="0">
                <a:latin typeface="+mj-ea"/>
                <a:ea typeface="+mj-ea"/>
              </a:rPr>
              <a:t>パーキンソン病</a:t>
            </a:r>
            <a:r>
              <a:rPr lang="ja-JP" altLang="en-US" dirty="0" smtClean="0">
                <a:latin typeface="+mj-ea"/>
                <a:ea typeface="+mj-ea"/>
              </a:rPr>
              <a:t>関連</a:t>
            </a:r>
            <a:r>
              <a:rPr lang="ja-JP" altLang="en-US" dirty="0">
                <a:latin typeface="+mj-ea"/>
                <a:ea typeface="+mj-ea"/>
              </a:rPr>
              <a:t>疾患）</a:t>
            </a:r>
          </a:p>
          <a:p>
            <a:pPr marL="0" indent="0">
              <a:buNone/>
            </a:pPr>
            <a:r>
              <a:rPr lang="ja-JP" altLang="en-US" dirty="0">
                <a:latin typeface="+mj-ea"/>
                <a:ea typeface="+mj-ea"/>
              </a:rPr>
              <a:t>◆ 脊髄小脳変性症</a:t>
            </a:r>
          </a:p>
          <a:p>
            <a:pPr marL="0" indent="0">
              <a:buNone/>
            </a:pPr>
            <a:r>
              <a:rPr lang="zh-CN" altLang="en-US" dirty="0">
                <a:latin typeface="ＭＳ Ｐゴシック" panose="020B0600070205080204" pitchFamily="50" charset="-128"/>
                <a:ea typeface="ＭＳ Ｐゴシック" panose="020B0600070205080204" pitchFamily="50" charset="-128"/>
              </a:rPr>
              <a:t>◆ </a:t>
            </a:r>
            <a:r>
              <a:rPr lang="zh-CN" altLang="en-US" dirty="0">
                <a:solidFill>
                  <a:srgbClr val="FFFF00"/>
                </a:solidFill>
                <a:latin typeface="ＭＳ Ｐゴシック" panose="020B0600070205080204" pitchFamily="50" charset="-128"/>
                <a:ea typeface="ＭＳ Ｐゴシック" panose="020B0600070205080204" pitchFamily="50" charset="-128"/>
              </a:rPr>
              <a:t>脊柱管狭窄症</a:t>
            </a:r>
          </a:p>
          <a:p>
            <a:pPr marL="0" indent="0">
              <a:buNone/>
            </a:pPr>
            <a:r>
              <a:rPr lang="ja-JP" altLang="en-US" dirty="0">
                <a:latin typeface="+mj-ea"/>
                <a:ea typeface="+mj-ea"/>
              </a:rPr>
              <a:t>◆ 早老症（ウェルナー症候群等）</a:t>
            </a:r>
          </a:p>
          <a:p>
            <a:pPr marL="0" indent="0">
              <a:buNone/>
            </a:pPr>
            <a:r>
              <a:rPr lang="zh-TW" altLang="en-US" dirty="0">
                <a:latin typeface="+mj-ea"/>
                <a:ea typeface="+mj-ea"/>
              </a:rPr>
              <a:t>◆ </a:t>
            </a:r>
            <a:r>
              <a:rPr lang="zh-TW" altLang="en-US" dirty="0">
                <a:latin typeface="ＭＳ Ｐゴシック" panose="020B0600070205080204" pitchFamily="50" charset="-128"/>
                <a:ea typeface="ＭＳ Ｐゴシック" panose="020B0600070205080204" pitchFamily="50" charset="-128"/>
              </a:rPr>
              <a:t>多系統萎縮症</a:t>
            </a:r>
          </a:p>
          <a:p>
            <a:pPr marL="0" indent="0">
              <a:buNone/>
            </a:pPr>
            <a:r>
              <a:rPr lang="ja-JP" altLang="en-US" dirty="0">
                <a:latin typeface="+mj-ea"/>
                <a:ea typeface="+mj-ea"/>
              </a:rPr>
              <a:t>◆ 糖尿病性神経障害、糖尿病性腎症及び糖尿病性網膜症</a:t>
            </a:r>
          </a:p>
          <a:p>
            <a:pPr marL="0" indent="0">
              <a:buNone/>
            </a:pPr>
            <a:r>
              <a:rPr lang="ja-JP" altLang="en-US" dirty="0">
                <a:latin typeface="+mj-ea"/>
                <a:ea typeface="+mj-ea"/>
              </a:rPr>
              <a:t>◆ 脳血管疾患（脳出血、脳梗塞等）</a:t>
            </a:r>
          </a:p>
          <a:p>
            <a:pPr marL="0" indent="0">
              <a:buNone/>
            </a:pPr>
            <a:r>
              <a:rPr lang="zh-TW" altLang="en-US" dirty="0">
                <a:latin typeface="+mj-ea"/>
                <a:ea typeface="+mj-ea"/>
              </a:rPr>
              <a:t>◆ </a:t>
            </a:r>
            <a:r>
              <a:rPr lang="zh-TW" altLang="en-US" dirty="0">
                <a:latin typeface="ＭＳ Ｐゴシック" panose="020B0600070205080204" pitchFamily="50" charset="-128"/>
                <a:ea typeface="ＭＳ Ｐゴシック" panose="020B0600070205080204" pitchFamily="50" charset="-128"/>
              </a:rPr>
              <a:t>閉塞性動脈硬化症</a:t>
            </a:r>
          </a:p>
          <a:p>
            <a:pPr marL="0" indent="0">
              <a:buNone/>
            </a:pPr>
            <a:r>
              <a:rPr lang="zh-TW" altLang="en-US" dirty="0">
                <a:latin typeface="ＭＳ Ｐゴシック" panose="020B0600070205080204" pitchFamily="50" charset="-128"/>
                <a:ea typeface="ＭＳ Ｐゴシック" panose="020B0600070205080204" pitchFamily="50" charset="-128"/>
              </a:rPr>
              <a:t>◆ 慢性閉塞性肺疾患（肺気腫、慢性気管支炎等）</a:t>
            </a:r>
          </a:p>
          <a:p>
            <a:pPr marL="0" indent="0">
              <a:buNone/>
            </a:pPr>
            <a:r>
              <a:rPr lang="ja-JP" altLang="en-US" dirty="0">
                <a:latin typeface="+mj-ea"/>
                <a:ea typeface="+mj-ea"/>
              </a:rPr>
              <a:t>◆ </a:t>
            </a:r>
            <a:r>
              <a:rPr lang="ja-JP" altLang="en-US" dirty="0">
                <a:solidFill>
                  <a:srgbClr val="FFFF00"/>
                </a:solidFill>
                <a:latin typeface="+mj-ea"/>
                <a:ea typeface="+mj-ea"/>
              </a:rPr>
              <a:t>両側の膝関節又は股関節に著しい変形を伴う変形性関節症</a:t>
            </a:r>
            <a:endParaRPr kumimoji="1" lang="ja-JP" altLang="en-US" dirty="0">
              <a:solidFill>
                <a:srgbClr val="FFFF00"/>
              </a:solidFill>
              <a:latin typeface="+mj-ea"/>
              <a:ea typeface="+mj-ea"/>
            </a:endParaRPr>
          </a:p>
        </p:txBody>
      </p:sp>
      <p:sp>
        <p:nvSpPr>
          <p:cNvPr id="2" name="角丸四角形 1"/>
          <p:cNvSpPr/>
          <p:nvPr/>
        </p:nvSpPr>
        <p:spPr>
          <a:xfrm>
            <a:off x="5868144" y="1196752"/>
            <a:ext cx="2664296" cy="432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rPr>
              <a:t>黄色字</a:t>
            </a:r>
            <a:r>
              <a:rPr kumimoji="1" lang="ja-JP" altLang="en-US" dirty="0" smtClean="0"/>
              <a:t>は整形外科疾病</a:t>
            </a:r>
            <a:endParaRPr kumimoji="1" lang="ja-JP" altLang="en-US" dirty="0"/>
          </a:p>
        </p:txBody>
      </p:sp>
    </p:spTree>
    <p:extLst>
      <p:ext uri="{BB962C8B-B14F-4D97-AF65-F5344CB8AC3E}">
        <p14:creationId xmlns:p14="http://schemas.microsoft.com/office/powerpoint/2010/main" val="347373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a:xfrm>
            <a:off x="1096631" y="0"/>
            <a:ext cx="6616700" cy="609596"/>
          </a:xfrm>
          <a:solidFill>
            <a:srgbClr val="002060"/>
          </a:solidFill>
        </p:spPr>
        <p:txBody>
          <a:bodyPr>
            <a:normAutofit/>
          </a:bodyPr>
          <a:lstStyle/>
          <a:p>
            <a:r>
              <a:rPr lang="ja-JP" altLang="en-US" sz="3200" dirty="0">
                <a:solidFill>
                  <a:srgbClr val="FFFF00"/>
                </a:solidFill>
                <a:latin typeface="Calibri" charset="0"/>
                <a:ea typeface="ＭＳ Ｐゴシック" charset="0"/>
              </a:rPr>
              <a:t>要介護認定の流れ</a:t>
            </a:r>
          </a:p>
        </p:txBody>
      </p:sp>
      <p:pic>
        <p:nvPicPr>
          <p:cNvPr id="27650"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rcRect l="-7870" r="-7870"/>
          <a:stretch>
            <a:fillRect/>
          </a:stretch>
        </p:blipFill>
        <p:spPr>
          <a:xfrm>
            <a:off x="-108520" y="644245"/>
            <a:ext cx="9252520" cy="5403850"/>
          </a:xfrm>
        </p:spPr>
      </p:pic>
      <p:sp>
        <p:nvSpPr>
          <p:cNvPr id="9" name="テキスト ボックス 8"/>
          <p:cNvSpPr txBox="1"/>
          <p:nvPr/>
        </p:nvSpPr>
        <p:spPr>
          <a:xfrm>
            <a:off x="1073151" y="6208714"/>
            <a:ext cx="7399783" cy="523220"/>
          </a:xfrm>
          <a:prstGeom prst="rect">
            <a:avLst/>
          </a:prstGeom>
          <a:noFill/>
        </p:spPr>
        <p:txBody>
          <a:bodyPr wrap="none">
            <a:spAutoFit/>
          </a:bodyPr>
          <a:lstStyle/>
          <a:p>
            <a:pPr>
              <a:defRPr/>
            </a:pPr>
            <a:r>
              <a:rPr lang="ja-JP" altLang="en-US" sz="1400" b="1" dirty="0">
                <a:latin typeface="+mn-ea"/>
                <a:ea typeface="+mn-ea"/>
              </a:rPr>
              <a:t>公的介護保険制度の現状と今後の役割　厚労省老健局総務課資料　平成</a:t>
            </a:r>
            <a:r>
              <a:rPr lang="en-US" altLang="ja-JP" sz="1400" b="1" dirty="0">
                <a:latin typeface="+mn-ea"/>
                <a:ea typeface="+mn-ea"/>
              </a:rPr>
              <a:t>25</a:t>
            </a:r>
            <a:r>
              <a:rPr lang="ja-JP" altLang="en-US" sz="1400" b="1" dirty="0">
                <a:latin typeface="+mn-ea"/>
                <a:ea typeface="+mn-ea"/>
              </a:rPr>
              <a:t>年</a:t>
            </a:r>
            <a:endParaRPr lang="en-US" altLang="ja-JP" sz="1400" b="1" dirty="0">
              <a:latin typeface="+mn-ea"/>
              <a:ea typeface="+mn-ea"/>
            </a:endParaRPr>
          </a:p>
          <a:p>
            <a:pPr>
              <a:defRPr/>
            </a:pPr>
            <a:r>
              <a:rPr lang="en-US" altLang="ja-JP" sz="1400" dirty="0">
                <a:latin typeface="+mn-ea"/>
                <a:ea typeface="+mn-ea"/>
              </a:rPr>
              <a:t>http://</a:t>
            </a:r>
            <a:r>
              <a:rPr lang="en-US" altLang="ja-JP" sz="1400" dirty="0" err="1">
                <a:latin typeface="+mn-ea"/>
                <a:ea typeface="+mn-ea"/>
              </a:rPr>
              <a:t>www.mhlw.go.jp</a:t>
            </a:r>
            <a:r>
              <a:rPr lang="en-US" altLang="ja-JP" sz="1400" dirty="0">
                <a:latin typeface="+mn-ea"/>
                <a:ea typeface="+mn-ea"/>
              </a:rPr>
              <a:t>/</a:t>
            </a:r>
            <a:r>
              <a:rPr lang="en-US" altLang="ja-JP" sz="1400" dirty="0" err="1">
                <a:latin typeface="+mn-ea"/>
                <a:ea typeface="+mn-ea"/>
              </a:rPr>
              <a:t>seisakunitsuite</a:t>
            </a:r>
            <a:r>
              <a:rPr lang="en-US" altLang="ja-JP" sz="1400" dirty="0">
                <a:latin typeface="+mn-ea"/>
                <a:ea typeface="+mn-ea"/>
              </a:rPr>
              <a:t>/bunya/</a:t>
            </a:r>
            <a:r>
              <a:rPr lang="en-US" altLang="ja-JP" sz="1400" dirty="0" err="1">
                <a:latin typeface="+mn-ea"/>
                <a:ea typeface="+mn-ea"/>
              </a:rPr>
              <a:t>hukushi_kaigo</a:t>
            </a:r>
            <a:r>
              <a:rPr lang="en-US" altLang="ja-JP" sz="1400" dirty="0">
                <a:latin typeface="+mn-ea"/>
                <a:ea typeface="+mn-ea"/>
              </a:rPr>
              <a:t>/</a:t>
            </a:r>
            <a:r>
              <a:rPr lang="en-US" altLang="ja-JP" sz="1400" dirty="0" err="1">
                <a:latin typeface="+mn-ea"/>
                <a:ea typeface="+mn-ea"/>
              </a:rPr>
              <a:t>kaigo_koureisha</a:t>
            </a:r>
            <a:r>
              <a:rPr lang="en-US" altLang="ja-JP" sz="1400" dirty="0">
                <a:latin typeface="+mn-ea"/>
                <a:ea typeface="+mn-ea"/>
              </a:rPr>
              <a:t>/</a:t>
            </a:r>
            <a:r>
              <a:rPr lang="en-US" altLang="ja-JP" sz="1400" dirty="0" err="1">
                <a:latin typeface="+mn-ea"/>
                <a:ea typeface="+mn-ea"/>
              </a:rPr>
              <a:t>gaiyo</a:t>
            </a:r>
            <a:r>
              <a:rPr lang="en-US" altLang="ja-JP" sz="1400" dirty="0">
                <a:latin typeface="+mn-ea"/>
                <a:ea typeface="+mn-ea"/>
              </a:rPr>
              <a:t>/dl/</a:t>
            </a:r>
            <a:r>
              <a:rPr lang="en-US" altLang="ja-JP" sz="1400" dirty="0" err="1">
                <a:latin typeface="+mn-ea"/>
                <a:ea typeface="+mn-ea"/>
              </a:rPr>
              <a:t>hoken.pdf</a:t>
            </a:r>
            <a:endParaRPr lang="ja-JP" altLang="en-US" sz="1400" dirty="0">
              <a:latin typeface="+mn-ea"/>
              <a:ea typeface="+mn-ea"/>
            </a:endParaRPr>
          </a:p>
        </p:txBody>
      </p:sp>
      <p:sp>
        <p:nvSpPr>
          <p:cNvPr id="3" name="角丸四角形 2"/>
          <p:cNvSpPr/>
          <p:nvPr/>
        </p:nvSpPr>
        <p:spPr>
          <a:xfrm>
            <a:off x="6760918" y="757236"/>
            <a:ext cx="1703785" cy="8501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介護の手間や</a:t>
            </a:r>
            <a:r>
              <a:rPr lang="ja-JP" altLang="en-US" dirty="0" smtClean="0"/>
              <a:t>頻度を具体的に記載する</a:t>
            </a:r>
            <a:endParaRPr kumimoji="1" lang="ja-JP" altLang="en-US" dirty="0"/>
          </a:p>
        </p:txBody>
      </p:sp>
      <p:sp>
        <p:nvSpPr>
          <p:cNvPr id="5" name="左矢印 4"/>
          <p:cNvSpPr/>
          <p:nvPr/>
        </p:nvSpPr>
        <p:spPr>
          <a:xfrm rot="19412904">
            <a:off x="6909720" y="1711639"/>
            <a:ext cx="430444" cy="263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ドーナツ 1"/>
          <p:cNvSpPr/>
          <p:nvPr/>
        </p:nvSpPr>
        <p:spPr>
          <a:xfrm>
            <a:off x="1691680" y="1494738"/>
            <a:ext cx="433486" cy="4250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10"/>
          <p:cNvSpPr/>
          <p:nvPr/>
        </p:nvSpPr>
        <p:spPr>
          <a:xfrm>
            <a:off x="6452574" y="1652034"/>
            <a:ext cx="421022" cy="4250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5572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965144" y="188640"/>
            <a:ext cx="6768752"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FF00"/>
                </a:solidFill>
              </a:rPr>
              <a:t>介護保険</a:t>
            </a:r>
            <a:r>
              <a:rPr lang="ja-JP" altLang="en-US" sz="3600" dirty="0">
                <a:solidFill>
                  <a:srgbClr val="FFFF00"/>
                </a:solidFill>
              </a:rPr>
              <a:t>導入</a:t>
            </a:r>
            <a:r>
              <a:rPr lang="ja-JP" altLang="en-US" sz="3600" dirty="0" smtClean="0">
                <a:solidFill>
                  <a:srgbClr val="FFFF00"/>
                </a:solidFill>
              </a:rPr>
              <a:t>の背景</a:t>
            </a:r>
            <a:endParaRPr kumimoji="1" lang="ja-JP" altLang="en-US" sz="3600" dirty="0">
              <a:solidFill>
                <a:srgbClr val="FFFF00"/>
              </a:solidFill>
            </a:endParaRPr>
          </a:p>
        </p:txBody>
      </p:sp>
      <p:sp>
        <p:nvSpPr>
          <p:cNvPr id="2" name="フローチャート : 代替処理 1"/>
          <p:cNvSpPr/>
          <p:nvPr/>
        </p:nvSpPr>
        <p:spPr>
          <a:xfrm>
            <a:off x="1934452" y="3685854"/>
            <a:ext cx="2333804" cy="936104"/>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n-ea"/>
              </a:rPr>
              <a:t>老々介護　</a:t>
            </a:r>
            <a:endParaRPr kumimoji="1" lang="en-US" altLang="ja-JP" sz="2800" dirty="0" smtClean="0">
              <a:latin typeface="+mn-ea"/>
            </a:endParaRPr>
          </a:p>
          <a:p>
            <a:pPr algn="ctr"/>
            <a:r>
              <a:rPr kumimoji="1" lang="en-US" altLang="ja-JP" sz="2800" dirty="0" smtClean="0">
                <a:latin typeface="+mn-ea"/>
              </a:rPr>
              <a:t>51%</a:t>
            </a:r>
            <a:r>
              <a:rPr kumimoji="1" lang="en-US" altLang="ja-JP" sz="2000" dirty="0" smtClean="0">
                <a:latin typeface="+mn-ea"/>
              </a:rPr>
              <a:t> (</a:t>
            </a:r>
            <a:r>
              <a:rPr kumimoji="1" lang="ja-JP" altLang="en-US" sz="2000" dirty="0" smtClean="0">
                <a:latin typeface="+mn-ea"/>
              </a:rPr>
              <a:t>平成</a:t>
            </a:r>
            <a:r>
              <a:rPr kumimoji="1" lang="en-US" altLang="ja-JP" sz="2000" dirty="0" smtClean="0">
                <a:latin typeface="+mn-ea"/>
              </a:rPr>
              <a:t>26</a:t>
            </a:r>
            <a:r>
              <a:rPr kumimoji="1" lang="ja-JP" altLang="en-US" sz="2000" dirty="0" smtClean="0">
                <a:latin typeface="+mn-ea"/>
              </a:rPr>
              <a:t>年</a:t>
            </a:r>
            <a:r>
              <a:rPr kumimoji="1" lang="en-US" altLang="ja-JP" sz="2000" dirty="0" smtClean="0">
                <a:latin typeface="+mn-ea"/>
              </a:rPr>
              <a:t>)</a:t>
            </a:r>
            <a:endParaRPr kumimoji="1" lang="ja-JP" altLang="en-US" sz="2000" dirty="0">
              <a:latin typeface="+mn-ea"/>
            </a:endParaRPr>
          </a:p>
        </p:txBody>
      </p:sp>
      <p:sp>
        <p:nvSpPr>
          <p:cNvPr id="3" name="角丸四角形 2"/>
          <p:cNvSpPr/>
          <p:nvPr/>
        </p:nvSpPr>
        <p:spPr>
          <a:xfrm>
            <a:off x="3076962" y="2485521"/>
            <a:ext cx="2304256" cy="5832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atin typeface="+mj-ea"/>
                <a:ea typeface="+mj-ea"/>
              </a:rPr>
              <a:t>核家族化</a:t>
            </a:r>
            <a:endParaRPr kumimoji="1" lang="ja-JP" altLang="en-US" sz="2800" dirty="0">
              <a:latin typeface="+mj-ea"/>
              <a:ea typeface="+mj-ea"/>
            </a:endParaRPr>
          </a:p>
        </p:txBody>
      </p:sp>
      <p:sp>
        <p:nvSpPr>
          <p:cNvPr id="5" name="角丸四角形 4"/>
          <p:cNvSpPr/>
          <p:nvPr/>
        </p:nvSpPr>
        <p:spPr>
          <a:xfrm>
            <a:off x="3076962" y="1124744"/>
            <a:ext cx="2405517"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mj-ea"/>
                <a:ea typeface="+mj-ea"/>
              </a:rPr>
              <a:t>少子</a:t>
            </a:r>
            <a:r>
              <a:rPr lang="ja-JP" altLang="en-US" sz="2800" dirty="0" smtClean="0">
                <a:latin typeface="+mj-ea"/>
                <a:ea typeface="+mj-ea"/>
              </a:rPr>
              <a:t>高齢化</a:t>
            </a:r>
            <a:endParaRPr kumimoji="1" lang="ja-JP" altLang="en-US" sz="2800" dirty="0">
              <a:latin typeface="+mj-ea"/>
              <a:ea typeface="+mj-ea"/>
            </a:endParaRPr>
          </a:p>
        </p:txBody>
      </p:sp>
      <p:sp>
        <p:nvSpPr>
          <p:cNvPr id="6" name="角丸四角形 5"/>
          <p:cNvSpPr/>
          <p:nvPr/>
        </p:nvSpPr>
        <p:spPr>
          <a:xfrm>
            <a:off x="4470221" y="3709006"/>
            <a:ext cx="2180021" cy="9355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j-ea"/>
                <a:ea typeface="+mj-ea"/>
              </a:rPr>
              <a:t>多重介護</a:t>
            </a:r>
            <a:endParaRPr kumimoji="1" lang="en-US" altLang="ja-JP" sz="2800" dirty="0" smtClean="0">
              <a:latin typeface="+mj-ea"/>
              <a:ea typeface="+mj-ea"/>
            </a:endParaRPr>
          </a:p>
          <a:p>
            <a:pPr algn="ctr"/>
            <a:r>
              <a:rPr lang="en-US" altLang="ja-JP" sz="2800" dirty="0" smtClean="0">
                <a:latin typeface="+mj-ea"/>
                <a:ea typeface="+mj-ea"/>
              </a:rPr>
              <a:t>25%</a:t>
            </a:r>
            <a:endParaRPr kumimoji="1" lang="ja-JP" altLang="en-US" sz="2800" dirty="0">
              <a:latin typeface="+mj-ea"/>
              <a:ea typeface="+mj-ea"/>
            </a:endParaRPr>
          </a:p>
        </p:txBody>
      </p:sp>
      <p:sp>
        <p:nvSpPr>
          <p:cNvPr id="7" name="フローチャート : 代替処理 6"/>
          <p:cNvSpPr/>
          <p:nvPr/>
        </p:nvSpPr>
        <p:spPr>
          <a:xfrm>
            <a:off x="1195193" y="5497567"/>
            <a:ext cx="6552727" cy="1131077"/>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atin typeface="+mn-ea"/>
              </a:rPr>
              <a:t>平成</a:t>
            </a:r>
            <a:r>
              <a:rPr lang="en-US" altLang="ja-JP" sz="2800" dirty="0" smtClean="0">
                <a:latin typeface="+mn-ea"/>
              </a:rPr>
              <a:t>12</a:t>
            </a:r>
            <a:r>
              <a:rPr lang="ja-JP" altLang="en-US" sz="2800" dirty="0" smtClean="0">
                <a:latin typeface="+mn-ea"/>
              </a:rPr>
              <a:t>年</a:t>
            </a:r>
            <a:r>
              <a:rPr lang="ja-JP" altLang="en-US" sz="2800" dirty="0">
                <a:latin typeface="+mn-ea"/>
              </a:rPr>
              <a:t>、</a:t>
            </a:r>
            <a:r>
              <a:rPr lang="ja-JP" altLang="en-US" sz="2800" dirty="0" smtClean="0">
                <a:latin typeface="+mn-ea"/>
              </a:rPr>
              <a:t>高齢者</a:t>
            </a:r>
            <a:r>
              <a:rPr lang="ja-JP" altLang="en-US" sz="2800" dirty="0">
                <a:latin typeface="+mn-ea"/>
              </a:rPr>
              <a:t>の</a:t>
            </a:r>
            <a:r>
              <a:rPr lang="ja-JP" altLang="en-US" sz="2800" dirty="0" smtClean="0">
                <a:latin typeface="+mn-ea"/>
              </a:rPr>
              <a:t>介護を社会全体で</a:t>
            </a:r>
            <a:endParaRPr lang="en-US" altLang="ja-JP" sz="2800" dirty="0" smtClean="0">
              <a:latin typeface="+mn-ea"/>
            </a:endParaRPr>
          </a:p>
          <a:p>
            <a:pPr algn="ctr"/>
            <a:r>
              <a:rPr lang="ja-JP" altLang="en-US" sz="2800" dirty="0" smtClean="0">
                <a:latin typeface="+mn-ea"/>
              </a:rPr>
              <a:t>支える仕組み</a:t>
            </a:r>
            <a:r>
              <a:rPr lang="en-US" altLang="ja-JP" sz="2800" dirty="0" smtClean="0">
                <a:latin typeface="+mn-ea"/>
              </a:rPr>
              <a:t>(</a:t>
            </a:r>
            <a:r>
              <a:rPr lang="ja-JP" altLang="en-US" sz="2800" dirty="0" smtClean="0">
                <a:latin typeface="+mn-ea"/>
              </a:rPr>
              <a:t>介護保険</a:t>
            </a:r>
            <a:r>
              <a:rPr lang="en-US" altLang="ja-JP" sz="2800" dirty="0" smtClean="0">
                <a:latin typeface="+mn-ea"/>
              </a:rPr>
              <a:t>)</a:t>
            </a:r>
            <a:r>
              <a:rPr lang="ja-JP" altLang="en-US" sz="2800" dirty="0">
                <a:latin typeface="+mn-ea"/>
              </a:rPr>
              <a:t>と</a:t>
            </a:r>
            <a:r>
              <a:rPr lang="ja-JP" altLang="en-US" sz="2800" dirty="0" smtClean="0">
                <a:latin typeface="+mn-ea"/>
              </a:rPr>
              <a:t>してスタート</a:t>
            </a:r>
            <a:endParaRPr kumimoji="1" lang="en-US" altLang="ja-JP" sz="2800" dirty="0" smtClean="0">
              <a:latin typeface="+mn-ea"/>
            </a:endParaRPr>
          </a:p>
        </p:txBody>
      </p:sp>
      <p:sp>
        <p:nvSpPr>
          <p:cNvPr id="8" name="下矢印 7"/>
          <p:cNvSpPr/>
          <p:nvPr/>
        </p:nvSpPr>
        <p:spPr>
          <a:xfrm>
            <a:off x="4025484" y="1916832"/>
            <a:ext cx="432048" cy="576064"/>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8952712">
            <a:off x="5266455" y="3055992"/>
            <a:ext cx="432048" cy="576064"/>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2258101">
            <a:off x="2726870" y="3037814"/>
            <a:ext cx="432048" cy="576064"/>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087725" y="4735301"/>
            <a:ext cx="432048" cy="576064"/>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38867" y="3675394"/>
            <a:ext cx="2305133" cy="923330"/>
          </a:xfrm>
          <a:prstGeom prst="rect">
            <a:avLst/>
          </a:prstGeom>
          <a:noFill/>
        </p:spPr>
        <p:txBody>
          <a:bodyPr wrap="square" rtlCol="0">
            <a:spAutoFit/>
          </a:bodyPr>
          <a:lstStyle/>
          <a:p>
            <a:r>
              <a:rPr lang="ja-JP" altLang="en-US" dirty="0" smtClean="0"/>
              <a:t>「両親」</a:t>
            </a:r>
            <a:endParaRPr lang="en-US" altLang="ja-JP" dirty="0" smtClean="0"/>
          </a:p>
          <a:p>
            <a:r>
              <a:rPr lang="ja-JP" altLang="en-US" dirty="0" smtClean="0"/>
              <a:t>「実の親と義理の親」</a:t>
            </a:r>
            <a:endParaRPr lang="en-US" altLang="ja-JP" dirty="0" smtClean="0"/>
          </a:p>
          <a:p>
            <a:r>
              <a:rPr kumimoji="1" lang="ja-JP" altLang="en-US" dirty="0" smtClean="0"/>
              <a:t>「親と配偶者」</a:t>
            </a:r>
            <a:r>
              <a:rPr kumimoji="1" lang="en-US" altLang="ja-JP" dirty="0" err="1" smtClean="0"/>
              <a:t>etc</a:t>
            </a:r>
            <a:endParaRPr kumimoji="1" lang="ja-JP" altLang="en-US" dirty="0"/>
          </a:p>
        </p:txBody>
      </p:sp>
      <p:sp>
        <p:nvSpPr>
          <p:cNvPr id="13" name="正方形/長方形 12"/>
          <p:cNvSpPr/>
          <p:nvPr/>
        </p:nvSpPr>
        <p:spPr>
          <a:xfrm>
            <a:off x="595624" y="3952393"/>
            <a:ext cx="1338828" cy="369332"/>
          </a:xfrm>
          <a:prstGeom prst="rect">
            <a:avLst/>
          </a:prstGeom>
        </p:spPr>
        <p:txBody>
          <a:bodyPr wrap="none">
            <a:spAutoFit/>
          </a:bodyPr>
          <a:lstStyle/>
          <a:p>
            <a:r>
              <a:rPr lang="ja-JP" altLang="en-US" dirty="0" smtClean="0"/>
              <a:t>「認々介護」</a:t>
            </a:r>
            <a:endParaRPr lang="ja-JP" altLang="en-US" dirty="0"/>
          </a:p>
        </p:txBody>
      </p:sp>
    </p:spTree>
    <p:extLst>
      <p:ext uri="{BB962C8B-B14F-4D97-AF65-F5344CB8AC3E}">
        <p14:creationId xmlns:p14="http://schemas.microsoft.com/office/powerpoint/2010/main" val="7810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63098"/>
            <a:ext cx="7911702" cy="771525"/>
          </a:xfrm>
          <a:solidFill>
            <a:srgbClr val="002060"/>
          </a:solidFill>
        </p:spPr>
        <p:txBody>
          <a:bodyPr>
            <a:normAutofit/>
          </a:bodyPr>
          <a:lstStyle/>
          <a:p>
            <a:r>
              <a:rPr lang="ja-JP" altLang="en-US" sz="3600" dirty="0" smtClean="0">
                <a:solidFill>
                  <a:srgbClr val="FFFF00"/>
                </a:solidFill>
                <a:latin typeface="+mj-ea"/>
              </a:rPr>
              <a:t>基本調査</a:t>
            </a:r>
            <a:r>
              <a:rPr lang="en-US" altLang="ja-JP" sz="3600" dirty="0" smtClean="0">
                <a:solidFill>
                  <a:srgbClr val="FFFF00"/>
                </a:solidFill>
                <a:latin typeface="+mj-ea"/>
              </a:rPr>
              <a:t>74</a:t>
            </a:r>
            <a:r>
              <a:rPr lang="ja-JP" altLang="en-US" sz="3600" dirty="0" smtClean="0">
                <a:solidFill>
                  <a:srgbClr val="FFFF00"/>
                </a:solidFill>
                <a:latin typeface="+mj-ea"/>
              </a:rPr>
              <a:t>項目</a:t>
            </a:r>
            <a:r>
              <a:rPr lang="en-US" altLang="ja-JP" sz="3600" dirty="0">
                <a:solidFill>
                  <a:srgbClr val="FFFF00"/>
                </a:solidFill>
                <a:latin typeface="+mj-ea"/>
              </a:rPr>
              <a:t>(</a:t>
            </a:r>
            <a:r>
              <a:rPr lang="ja-JP" altLang="en-US" sz="3600" dirty="0">
                <a:solidFill>
                  <a:srgbClr val="FFFF00"/>
                </a:solidFill>
                <a:latin typeface="+mj-ea"/>
              </a:rPr>
              <a:t>調査員</a:t>
            </a:r>
            <a:r>
              <a:rPr lang="en-US" altLang="ja-JP" sz="3600" dirty="0">
                <a:solidFill>
                  <a:srgbClr val="FFFF00"/>
                </a:solidFill>
                <a:latin typeface="+mj-ea"/>
              </a:rPr>
              <a:t>)</a:t>
            </a:r>
            <a:endParaRPr kumimoji="1" lang="ja-JP" altLang="en-US" sz="3600" dirty="0">
              <a:solidFill>
                <a:srgbClr val="FFFF00"/>
              </a:solidFill>
              <a:latin typeface="+mj-ea"/>
            </a:endParaRPr>
          </a:p>
        </p:txBody>
      </p:sp>
      <p:sp>
        <p:nvSpPr>
          <p:cNvPr id="3" name="コンテンツ プレースホルダー 2"/>
          <p:cNvSpPr>
            <a:spLocks noGrp="1"/>
          </p:cNvSpPr>
          <p:nvPr>
            <p:ph idx="1"/>
          </p:nvPr>
        </p:nvSpPr>
        <p:spPr>
          <a:xfrm>
            <a:off x="332541" y="152636"/>
            <a:ext cx="8840390" cy="4824536"/>
          </a:xfrm>
        </p:spPr>
        <p:txBody>
          <a:bodyPr>
            <a:noAutofit/>
          </a:bodyPr>
          <a:lstStyle/>
          <a:p>
            <a:pPr marL="0" indent="0">
              <a:buNone/>
            </a:pPr>
            <a:endParaRPr lang="en-US" altLang="ja-JP" sz="2400" dirty="0">
              <a:latin typeface="+mj-ea"/>
              <a:ea typeface="+mj-ea"/>
            </a:endParaRPr>
          </a:p>
          <a:p>
            <a:pPr marL="0" indent="0">
              <a:buNone/>
            </a:pPr>
            <a:r>
              <a:rPr lang="ja-JP" altLang="en-US" sz="2400" dirty="0" smtClean="0">
                <a:latin typeface="+mj-ea"/>
                <a:ea typeface="+mj-ea"/>
              </a:rPr>
              <a:t>　</a:t>
            </a:r>
            <a:endParaRPr lang="en-US" altLang="ja-JP" sz="2400" dirty="0" smtClean="0">
              <a:latin typeface="+mj-ea"/>
              <a:ea typeface="+mj-ea"/>
            </a:endParaRPr>
          </a:p>
        </p:txBody>
      </p:sp>
      <p:sp>
        <p:nvSpPr>
          <p:cNvPr id="6" name="角丸四角形 5"/>
          <p:cNvSpPr/>
          <p:nvPr/>
        </p:nvSpPr>
        <p:spPr>
          <a:xfrm>
            <a:off x="477784" y="5013176"/>
            <a:ext cx="8208912" cy="13758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mj-ea"/>
                <a:ea typeface="+mj-ea"/>
              </a:rPr>
              <a:t>基本調査は、全国共通の「ものさし」で</a:t>
            </a:r>
            <a:r>
              <a:rPr lang="ja-JP" altLang="en-US" sz="2400" dirty="0" smtClean="0">
                <a:latin typeface="+mj-ea"/>
                <a:ea typeface="+mj-ea"/>
              </a:rPr>
              <a:t>、「</a:t>
            </a:r>
            <a:r>
              <a:rPr lang="ja-JP" altLang="en-US" sz="2400" dirty="0">
                <a:latin typeface="+mj-ea"/>
                <a:ea typeface="+mj-ea"/>
              </a:rPr>
              <a:t>できる」「できない</a:t>
            </a:r>
            <a:r>
              <a:rPr lang="ja-JP" altLang="en-US" sz="2400" dirty="0" smtClean="0">
                <a:latin typeface="+mj-ea"/>
                <a:ea typeface="+mj-ea"/>
              </a:rPr>
              <a:t>」</a:t>
            </a:r>
            <a:endParaRPr lang="en-US" altLang="ja-JP" sz="2400" dirty="0" smtClean="0">
              <a:latin typeface="+mj-ea"/>
              <a:ea typeface="+mj-ea"/>
            </a:endParaRPr>
          </a:p>
          <a:p>
            <a:r>
              <a:rPr lang="ja-JP" altLang="en-US" sz="2400" dirty="0" smtClean="0">
                <a:latin typeface="+mj-ea"/>
                <a:ea typeface="+mj-ea"/>
              </a:rPr>
              <a:t>あるいは</a:t>
            </a:r>
            <a:r>
              <a:rPr lang="ja-JP" altLang="en-US" sz="2400" dirty="0">
                <a:latin typeface="+mj-ea"/>
                <a:ea typeface="+mj-ea"/>
              </a:rPr>
              <a:t>「介助されていない」「一部介助」</a:t>
            </a:r>
            <a:r>
              <a:rPr lang="ja-JP" altLang="en-US" sz="2400" dirty="0" smtClean="0">
                <a:latin typeface="+mj-ea"/>
                <a:ea typeface="+mj-ea"/>
              </a:rPr>
              <a:t>等の</a:t>
            </a:r>
            <a:r>
              <a:rPr lang="ja-JP" altLang="en-US" sz="2400" dirty="0">
                <a:latin typeface="+mj-ea"/>
                <a:ea typeface="+mj-ea"/>
              </a:rPr>
              <a:t>選択肢を、調査員が基準に則って選択できるよう作られている</a:t>
            </a:r>
            <a:endParaRPr lang="en-US" altLang="ja-JP" sz="2400" dirty="0">
              <a:latin typeface="+mj-ea"/>
              <a:ea typeface="+mj-ea"/>
            </a:endParaRPr>
          </a:p>
        </p:txBody>
      </p:sp>
      <p:sp>
        <p:nvSpPr>
          <p:cNvPr id="7" name="角丸四角形 6"/>
          <p:cNvSpPr/>
          <p:nvPr/>
        </p:nvSpPr>
        <p:spPr>
          <a:xfrm>
            <a:off x="363924" y="1484784"/>
            <a:ext cx="8384540" cy="30659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atin typeface="+mj-ea"/>
              </a:rPr>
              <a:t>第</a:t>
            </a:r>
            <a:r>
              <a:rPr lang="ja-JP" altLang="en-US" sz="2400" dirty="0">
                <a:latin typeface="+mj-ea"/>
              </a:rPr>
              <a:t>１</a:t>
            </a:r>
            <a:r>
              <a:rPr lang="ja-JP" altLang="en-US" sz="2400" dirty="0" smtClean="0">
                <a:latin typeface="+mj-ea"/>
              </a:rPr>
              <a:t>群</a:t>
            </a:r>
            <a:r>
              <a:rPr lang="ja-JP" altLang="en-US" sz="2400" dirty="0">
                <a:latin typeface="+mj-ea"/>
              </a:rPr>
              <a:t>　身体機能・起居動作</a:t>
            </a:r>
            <a:r>
              <a:rPr lang="ja-JP" altLang="en-US" sz="2000" dirty="0">
                <a:latin typeface="+mj-ea"/>
              </a:rPr>
              <a:t>（麻痺</a:t>
            </a:r>
            <a:r>
              <a:rPr lang="ja-JP" altLang="en-US" sz="2000" dirty="0" smtClean="0">
                <a:latin typeface="+mj-ea"/>
              </a:rPr>
              <a:t>・座位</a:t>
            </a:r>
            <a:r>
              <a:rPr lang="ja-JP" altLang="en-US" sz="2000" dirty="0">
                <a:latin typeface="+mj-ea"/>
              </a:rPr>
              <a:t>保持・歩行等）　</a:t>
            </a:r>
            <a:r>
              <a:rPr lang="ja-JP" altLang="en-US" sz="2400" dirty="0">
                <a:latin typeface="+mj-ea"/>
              </a:rPr>
              <a:t>　</a:t>
            </a:r>
            <a:r>
              <a:rPr lang="en-US" altLang="ja-JP" sz="2400" dirty="0" smtClean="0">
                <a:latin typeface="+mj-ea"/>
              </a:rPr>
              <a:t>13</a:t>
            </a:r>
            <a:r>
              <a:rPr lang="ja-JP" altLang="en-US" sz="2400" dirty="0">
                <a:latin typeface="+mj-ea"/>
              </a:rPr>
              <a:t>項目</a:t>
            </a:r>
            <a:endParaRPr lang="en-US" altLang="ja-JP" sz="2400" dirty="0">
              <a:latin typeface="+mj-ea"/>
            </a:endParaRPr>
          </a:p>
          <a:p>
            <a:r>
              <a:rPr lang="ja-JP" altLang="en-US" sz="2400" dirty="0" smtClean="0">
                <a:latin typeface="+mj-ea"/>
              </a:rPr>
              <a:t>第</a:t>
            </a:r>
            <a:r>
              <a:rPr lang="ja-JP" altLang="en-US" sz="2400" dirty="0">
                <a:latin typeface="+mj-ea"/>
              </a:rPr>
              <a:t>２</a:t>
            </a:r>
            <a:r>
              <a:rPr lang="ja-JP" altLang="en-US" sz="2400" dirty="0" smtClean="0">
                <a:latin typeface="+mj-ea"/>
              </a:rPr>
              <a:t>群</a:t>
            </a:r>
            <a:r>
              <a:rPr lang="ja-JP" altLang="en-US" sz="2400" dirty="0">
                <a:latin typeface="+mj-ea"/>
              </a:rPr>
              <a:t>　生活機能</a:t>
            </a:r>
            <a:r>
              <a:rPr lang="ja-JP" altLang="en-US" sz="2000" dirty="0">
                <a:latin typeface="+mj-ea"/>
              </a:rPr>
              <a:t>　（移乗・排泄・洗髪・衣服着脱等） </a:t>
            </a:r>
            <a:r>
              <a:rPr lang="ja-JP" altLang="en-US" sz="2400" dirty="0">
                <a:latin typeface="+mj-ea"/>
              </a:rPr>
              <a:t>　　　　</a:t>
            </a:r>
            <a:r>
              <a:rPr lang="ja-JP" altLang="en-US" sz="2400" dirty="0" smtClean="0">
                <a:latin typeface="+mj-ea"/>
              </a:rPr>
              <a:t> </a:t>
            </a:r>
            <a:r>
              <a:rPr lang="en-US" altLang="ja-JP" sz="2400" dirty="0" smtClean="0">
                <a:latin typeface="+mj-ea"/>
              </a:rPr>
              <a:t>12</a:t>
            </a:r>
            <a:r>
              <a:rPr lang="ja-JP" altLang="en-US" sz="2400" dirty="0">
                <a:latin typeface="+mj-ea"/>
              </a:rPr>
              <a:t>項目</a:t>
            </a:r>
            <a:endParaRPr lang="en-US" altLang="ja-JP" sz="2400" dirty="0">
              <a:latin typeface="+mj-ea"/>
            </a:endParaRPr>
          </a:p>
          <a:p>
            <a:r>
              <a:rPr lang="ja-JP" altLang="en-US" sz="2400" dirty="0" smtClean="0">
                <a:latin typeface="+mj-ea"/>
              </a:rPr>
              <a:t>第</a:t>
            </a:r>
            <a:r>
              <a:rPr lang="ja-JP" altLang="en-US" sz="2400" dirty="0">
                <a:latin typeface="+mj-ea"/>
              </a:rPr>
              <a:t>３</a:t>
            </a:r>
            <a:r>
              <a:rPr lang="ja-JP" altLang="en-US" sz="2400" dirty="0" smtClean="0">
                <a:latin typeface="+mj-ea"/>
              </a:rPr>
              <a:t>群</a:t>
            </a:r>
            <a:r>
              <a:rPr lang="ja-JP" altLang="en-US" sz="2400" dirty="0">
                <a:latin typeface="+mj-ea"/>
              </a:rPr>
              <a:t>　認知機能  </a:t>
            </a:r>
            <a:r>
              <a:rPr lang="ja-JP" altLang="en-US" sz="2000" dirty="0">
                <a:latin typeface="+mj-ea"/>
              </a:rPr>
              <a:t>（意思の伝達・短期記憶・徘徊等） 　　　　</a:t>
            </a:r>
            <a:r>
              <a:rPr lang="ja-JP" altLang="en-US" sz="2000" dirty="0" smtClean="0">
                <a:latin typeface="+mj-ea"/>
              </a:rPr>
              <a:t>  </a:t>
            </a:r>
            <a:r>
              <a:rPr lang="ja-JP" altLang="en-US" sz="2000" dirty="0">
                <a:latin typeface="+mj-ea"/>
              </a:rPr>
              <a:t> </a:t>
            </a:r>
            <a:r>
              <a:rPr lang="en-US" altLang="ja-JP" sz="2400" dirty="0" smtClean="0">
                <a:latin typeface="+mj-ea"/>
              </a:rPr>
              <a:t>9</a:t>
            </a:r>
            <a:r>
              <a:rPr lang="ja-JP" altLang="en-US" sz="2400" dirty="0">
                <a:latin typeface="+mj-ea"/>
              </a:rPr>
              <a:t>項目</a:t>
            </a:r>
            <a:endParaRPr lang="en-US" altLang="ja-JP" sz="2400" dirty="0">
              <a:latin typeface="+mj-ea"/>
            </a:endParaRPr>
          </a:p>
          <a:p>
            <a:r>
              <a:rPr lang="ja-JP" altLang="en-US" sz="2400" dirty="0">
                <a:latin typeface="+mj-ea"/>
              </a:rPr>
              <a:t>第４群　精神・行動障害 </a:t>
            </a:r>
            <a:r>
              <a:rPr lang="ja-JP" altLang="en-US" sz="2000" dirty="0">
                <a:latin typeface="+mj-ea"/>
              </a:rPr>
              <a:t>（被害的・昼夜</a:t>
            </a:r>
            <a:r>
              <a:rPr lang="ja-JP" altLang="en-US" sz="2000" dirty="0" smtClean="0">
                <a:latin typeface="+mj-ea"/>
              </a:rPr>
              <a:t>逆転等</a:t>
            </a:r>
            <a:r>
              <a:rPr lang="ja-JP" altLang="en-US" sz="2000" dirty="0">
                <a:latin typeface="+mj-ea"/>
              </a:rPr>
              <a:t>）</a:t>
            </a:r>
            <a:r>
              <a:rPr lang="ja-JP" altLang="en-US" sz="2400" dirty="0">
                <a:latin typeface="+mj-ea"/>
              </a:rPr>
              <a:t>　</a:t>
            </a:r>
            <a:r>
              <a:rPr lang="ja-JP" altLang="en-US" sz="2400" dirty="0" smtClean="0">
                <a:latin typeface="+mj-ea"/>
              </a:rPr>
              <a:t>　　　　　 </a:t>
            </a:r>
            <a:r>
              <a:rPr lang="en-US" altLang="ja-JP" sz="2400" dirty="0" smtClean="0">
                <a:latin typeface="+mj-ea"/>
              </a:rPr>
              <a:t>15</a:t>
            </a:r>
            <a:r>
              <a:rPr lang="ja-JP" altLang="en-US" sz="2400" dirty="0">
                <a:latin typeface="+mj-ea"/>
              </a:rPr>
              <a:t>項目</a:t>
            </a:r>
            <a:endParaRPr lang="en-US" altLang="ja-JP" sz="2400" dirty="0">
              <a:latin typeface="+mj-ea"/>
            </a:endParaRPr>
          </a:p>
          <a:p>
            <a:r>
              <a:rPr lang="ja-JP" altLang="en-US" sz="2400" dirty="0">
                <a:latin typeface="+mj-ea"/>
              </a:rPr>
              <a:t>第５群　社会生活への適応</a:t>
            </a:r>
            <a:r>
              <a:rPr lang="ja-JP" altLang="en-US" sz="2000" dirty="0" smtClean="0">
                <a:latin typeface="+mj-ea"/>
              </a:rPr>
              <a:t>（金銭</a:t>
            </a:r>
            <a:r>
              <a:rPr lang="ja-JP" altLang="en-US" sz="2000" dirty="0">
                <a:latin typeface="+mj-ea"/>
              </a:rPr>
              <a:t>管理・簡単な調理等）</a:t>
            </a:r>
            <a:r>
              <a:rPr lang="ja-JP" altLang="en-US" sz="2400" dirty="0">
                <a:latin typeface="+mj-ea"/>
              </a:rPr>
              <a:t> </a:t>
            </a:r>
            <a:r>
              <a:rPr lang="ja-JP" altLang="en-US" sz="2400" dirty="0" smtClean="0">
                <a:latin typeface="+mj-ea"/>
              </a:rPr>
              <a:t>      </a:t>
            </a:r>
            <a:r>
              <a:rPr lang="en-US" altLang="ja-JP" sz="2400" dirty="0" smtClean="0">
                <a:latin typeface="+mj-ea"/>
              </a:rPr>
              <a:t>6</a:t>
            </a:r>
            <a:r>
              <a:rPr lang="ja-JP" altLang="en-US" sz="2400" dirty="0">
                <a:latin typeface="+mj-ea"/>
              </a:rPr>
              <a:t>項目</a:t>
            </a:r>
            <a:endParaRPr lang="en-US" altLang="ja-JP" sz="2400" dirty="0">
              <a:latin typeface="+mj-ea"/>
            </a:endParaRPr>
          </a:p>
          <a:p>
            <a:r>
              <a:rPr lang="ja-JP" altLang="en-US" sz="2400" dirty="0">
                <a:latin typeface="+mj-ea"/>
              </a:rPr>
              <a:t>特別な医療</a:t>
            </a:r>
            <a:r>
              <a:rPr lang="ja-JP" altLang="en-US" sz="2000" dirty="0">
                <a:latin typeface="+mj-ea"/>
              </a:rPr>
              <a:t>　</a:t>
            </a:r>
            <a:r>
              <a:rPr lang="en-US" altLang="ja-JP" sz="2000" dirty="0">
                <a:latin typeface="+mj-ea"/>
              </a:rPr>
              <a:t>(</a:t>
            </a:r>
            <a:r>
              <a:rPr lang="ja-JP" altLang="en-US" sz="2000" dirty="0">
                <a:latin typeface="+mj-ea"/>
              </a:rPr>
              <a:t>点滴管理・透析・ストーマ処置等）　</a:t>
            </a:r>
            <a:r>
              <a:rPr lang="ja-JP" altLang="en-US" sz="2400" dirty="0">
                <a:latin typeface="+mj-ea"/>
              </a:rPr>
              <a:t>　　　　　　</a:t>
            </a:r>
            <a:r>
              <a:rPr lang="ja-JP" altLang="en-US" sz="2400" dirty="0" smtClean="0">
                <a:latin typeface="+mj-ea"/>
              </a:rPr>
              <a:t>  </a:t>
            </a:r>
            <a:r>
              <a:rPr lang="en-US" altLang="ja-JP" sz="2400" dirty="0" smtClean="0">
                <a:latin typeface="+mj-ea"/>
              </a:rPr>
              <a:t>12</a:t>
            </a:r>
            <a:r>
              <a:rPr lang="ja-JP" altLang="en-US" sz="2400" dirty="0">
                <a:latin typeface="+mj-ea"/>
              </a:rPr>
              <a:t>項目</a:t>
            </a:r>
            <a:endParaRPr lang="en-US" altLang="ja-JP" sz="2400" dirty="0">
              <a:latin typeface="+mj-ea"/>
            </a:endParaRPr>
          </a:p>
        </p:txBody>
      </p:sp>
    </p:spTree>
    <p:extLst>
      <p:ext uri="{BB962C8B-B14F-4D97-AF65-F5344CB8AC3E}">
        <p14:creationId xmlns:p14="http://schemas.microsoft.com/office/powerpoint/2010/main" val="141962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07219" y="150813"/>
            <a:ext cx="7761685" cy="1092201"/>
          </a:xfrm>
          <a:solidFill>
            <a:srgbClr val="002060"/>
          </a:solidFill>
        </p:spPr>
        <p:txBody>
          <a:bodyPr>
            <a:normAutofit/>
          </a:bodyPr>
          <a:lstStyle/>
          <a:p>
            <a:r>
              <a:rPr lang="ja-JP" altLang="en-US" sz="3600" dirty="0" smtClean="0">
                <a:latin typeface="+mj-ea"/>
              </a:rPr>
              <a:t>    </a:t>
            </a:r>
            <a:r>
              <a:rPr lang="ja-JP" altLang="en-US" sz="3600" dirty="0" smtClean="0">
                <a:solidFill>
                  <a:srgbClr val="FFFF00"/>
                </a:solidFill>
                <a:latin typeface="+mj-ea"/>
              </a:rPr>
              <a:t>特記事項</a:t>
            </a:r>
            <a:r>
              <a:rPr lang="en-US" altLang="ja-JP" sz="3600" dirty="0" smtClean="0">
                <a:solidFill>
                  <a:srgbClr val="FFFF00"/>
                </a:solidFill>
                <a:latin typeface="+mj-ea"/>
              </a:rPr>
              <a:t>(</a:t>
            </a:r>
            <a:r>
              <a:rPr lang="ja-JP" altLang="en-US" sz="3600" dirty="0" smtClean="0">
                <a:solidFill>
                  <a:srgbClr val="FFFF00"/>
                </a:solidFill>
                <a:latin typeface="+mj-ea"/>
              </a:rPr>
              <a:t>調査員</a:t>
            </a:r>
            <a:r>
              <a:rPr lang="en-US" altLang="ja-JP" sz="3600" dirty="0" smtClean="0">
                <a:solidFill>
                  <a:srgbClr val="FFFF00"/>
                </a:solidFill>
                <a:latin typeface="+mj-ea"/>
              </a:rPr>
              <a:t>)</a:t>
            </a:r>
            <a:endParaRPr kumimoji="1" lang="ja-JP" altLang="en-US" sz="3600" dirty="0">
              <a:solidFill>
                <a:srgbClr val="FFFF00"/>
              </a:solidFill>
              <a:latin typeface="+mj-ea"/>
            </a:endParaRPr>
          </a:p>
        </p:txBody>
      </p:sp>
      <p:sp>
        <p:nvSpPr>
          <p:cNvPr id="5" name="角丸四角形 4"/>
          <p:cNvSpPr/>
          <p:nvPr/>
        </p:nvSpPr>
        <p:spPr>
          <a:xfrm>
            <a:off x="472128" y="1484784"/>
            <a:ext cx="8208912"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latin typeface="+mj-ea"/>
            </a:endParaRPr>
          </a:p>
          <a:p>
            <a:r>
              <a:rPr lang="ja-JP" altLang="en-US" sz="2400" dirty="0" smtClean="0">
                <a:latin typeface="+mj-ea"/>
              </a:rPr>
              <a:t>認定</a:t>
            </a:r>
            <a:r>
              <a:rPr lang="ja-JP" altLang="en-US" sz="2400" dirty="0">
                <a:latin typeface="+mj-ea"/>
              </a:rPr>
              <a:t>調査員は、「このことは審査会に伝えるべき！」と思うこと</a:t>
            </a:r>
            <a:endParaRPr lang="en-US" altLang="ja-JP" sz="2400" dirty="0">
              <a:latin typeface="+mj-ea"/>
            </a:endParaRPr>
          </a:p>
          <a:p>
            <a:r>
              <a:rPr lang="ja-JP" altLang="en-US" sz="2400" dirty="0" smtClean="0">
                <a:latin typeface="+mj-ea"/>
              </a:rPr>
              <a:t>が</a:t>
            </a:r>
            <a:r>
              <a:rPr lang="ja-JP" altLang="en-US" sz="2400" dirty="0">
                <a:latin typeface="+mj-ea"/>
              </a:rPr>
              <a:t>あれば、定義や選択肢にかかわらず特記事項に記載できる</a:t>
            </a:r>
            <a:endParaRPr lang="en-US" altLang="ja-JP" sz="2400" dirty="0">
              <a:latin typeface="+mj-ea"/>
            </a:endParaRPr>
          </a:p>
          <a:p>
            <a:endParaRPr lang="ja-JP" altLang="en-US" sz="2400" dirty="0">
              <a:latin typeface="+mj-ea"/>
            </a:endParaRPr>
          </a:p>
        </p:txBody>
      </p:sp>
      <p:sp>
        <p:nvSpPr>
          <p:cNvPr id="6" name="角丸四角形 5"/>
          <p:cNvSpPr/>
          <p:nvPr/>
        </p:nvSpPr>
        <p:spPr>
          <a:xfrm>
            <a:off x="346114" y="2996952"/>
            <a:ext cx="8460940" cy="35157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mj-ea"/>
              </a:rPr>
              <a:t>該当する基本調査項目はなくても</a:t>
            </a:r>
            <a:r>
              <a:rPr lang="ja-JP" altLang="en-US" sz="2400" dirty="0" smtClean="0">
                <a:latin typeface="+mj-ea"/>
              </a:rPr>
              <a:t>、具体的</a:t>
            </a:r>
            <a:r>
              <a:rPr lang="ja-JP" altLang="en-US" sz="2400" dirty="0">
                <a:latin typeface="+mj-ea"/>
              </a:rPr>
              <a:t>な「介護の手間」が生じて</a:t>
            </a:r>
            <a:r>
              <a:rPr lang="ja-JP" altLang="en-US" sz="2400" dirty="0" smtClean="0">
                <a:latin typeface="+mj-ea"/>
              </a:rPr>
              <a:t>いること</a:t>
            </a:r>
            <a:r>
              <a:rPr lang="ja-JP" altLang="en-US" sz="2400" dirty="0">
                <a:latin typeface="+mj-ea"/>
              </a:rPr>
              <a:t>が確認</a:t>
            </a:r>
            <a:r>
              <a:rPr lang="ja-JP" altLang="en-US" sz="2400" dirty="0" smtClean="0">
                <a:latin typeface="+mj-ea"/>
              </a:rPr>
              <a:t>できれば、</a:t>
            </a:r>
            <a:r>
              <a:rPr lang="ja-JP" altLang="en-US" sz="2400" dirty="0">
                <a:latin typeface="+mj-ea"/>
              </a:rPr>
              <a:t>審査会委員が読みやすい</a:t>
            </a:r>
            <a:endParaRPr lang="en-US" altLang="ja-JP" sz="2400" dirty="0">
              <a:latin typeface="+mj-ea"/>
            </a:endParaRPr>
          </a:p>
          <a:p>
            <a:r>
              <a:rPr lang="ja-JP" altLang="en-US" sz="2400" dirty="0" smtClean="0">
                <a:latin typeface="+mj-ea"/>
              </a:rPr>
              <a:t>場所</a:t>
            </a:r>
            <a:r>
              <a:rPr lang="ja-JP" altLang="en-US" sz="2400" dirty="0">
                <a:latin typeface="+mj-ea"/>
              </a:rPr>
              <a:t>に、具体的な介護の手間と頻度を記載することが</a:t>
            </a:r>
            <a:r>
              <a:rPr lang="ja-JP" altLang="en-US" sz="2400" dirty="0" smtClean="0">
                <a:latin typeface="+mj-ea"/>
              </a:rPr>
              <a:t>できる</a:t>
            </a:r>
            <a:endParaRPr lang="en-US" altLang="ja-JP" sz="2400" dirty="0" smtClean="0">
              <a:latin typeface="+mj-ea"/>
            </a:endParaRPr>
          </a:p>
          <a:p>
            <a:endParaRPr lang="en-US" altLang="ja-JP" sz="2400" dirty="0">
              <a:latin typeface="+mj-ea"/>
            </a:endParaRPr>
          </a:p>
          <a:p>
            <a:r>
              <a:rPr lang="ja-JP" altLang="en-US" sz="2400" dirty="0" smtClean="0">
                <a:latin typeface="+mj-ea"/>
              </a:rPr>
              <a:t>例えば</a:t>
            </a:r>
            <a:r>
              <a:rPr lang="ja-JP" altLang="en-US" sz="2400" u="sng" dirty="0" smtClean="0">
                <a:latin typeface="+mj-ea"/>
              </a:rPr>
              <a:t>「</a:t>
            </a:r>
            <a:r>
              <a:rPr lang="ja-JP" altLang="en-US" sz="2400" dirty="0">
                <a:latin typeface="+mj-ea"/>
              </a:rPr>
              <a:t>ときどき」「頻繁に」などではなく、「２～３回／</a:t>
            </a:r>
            <a:r>
              <a:rPr lang="ja-JP" altLang="en-US" sz="2400" dirty="0" smtClean="0">
                <a:latin typeface="+mj-ea"/>
              </a:rPr>
              <a:t>日に転倒する」とか、「５分前に言ったことを忘れる」とか、具体的</a:t>
            </a:r>
            <a:r>
              <a:rPr lang="ja-JP" altLang="en-US" sz="2400" dirty="0">
                <a:latin typeface="+mj-ea"/>
              </a:rPr>
              <a:t>な</a:t>
            </a:r>
            <a:r>
              <a:rPr lang="ja-JP" altLang="en-US" sz="2400" dirty="0" smtClean="0">
                <a:latin typeface="+mj-ea"/>
              </a:rPr>
              <a:t>頻度や数値等を</a:t>
            </a:r>
            <a:r>
              <a:rPr lang="ja-JP" altLang="en-US" sz="2400" dirty="0">
                <a:latin typeface="+mj-ea"/>
              </a:rPr>
              <a:t>記載する</a:t>
            </a:r>
          </a:p>
        </p:txBody>
      </p:sp>
    </p:spTree>
    <p:extLst>
      <p:ext uri="{BB962C8B-B14F-4D97-AF65-F5344CB8AC3E}">
        <p14:creationId xmlns:p14="http://schemas.microsoft.com/office/powerpoint/2010/main" val="13507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タイトル 1"/>
          <p:cNvSpPr>
            <a:spLocks noGrp="1"/>
          </p:cNvSpPr>
          <p:nvPr>
            <p:ph type="title"/>
          </p:nvPr>
        </p:nvSpPr>
        <p:spPr>
          <a:xfrm>
            <a:off x="18140" y="43574"/>
            <a:ext cx="8670330" cy="964141"/>
          </a:xfrm>
          <a:solidFill>
            <a:srgbClr val="002060"/>
          </a:solidFill>
        </p:spPr>
        <p:txBody>
          <a:bodyPr>
            <a:normAutofit fontScale="90000"/>
          </a:bodyPr>
          <a:lstStyle/>
          <a:p>
            <a:r>
              <a:rPr lang="ja-JP" altLang="en-US" sz="3600" b="1" dirty="0" smtClean="0">
                <a:solidFill>
                  <a:srgbClr val="0000FF"/>
                </a:solidFill>
                <a:latin typeface="Calibri" charset="0"/>
                <a:ea typeface="ＭＳ Ｐゴシック" charset="0"/>
              </a:rPr>
              <a:t>　</a:t>
            </a:r>
            <a:r>
              <a:rPr lang="ja-JP" altLang="en-US" sz="3600" b="1" dirty="0" smtClean="0">
                <a:solidFill>
                  <a:srgbClr val="FFFF00"/>
                </a:solidFill>
                <a:latin typeface="Calibri" charset="0"/>
                <a:ea typeface="ＭＳ Ｐゴシック" charset="0"/>
              </a:rPr>
              <a:t>障害</a:t>
            </a:r>
            <a:r>
              <a:rPr lang="ja-JP" altLang="en-US" sz="3600" b="1" dirty="0">
                <a:solidFill>
                  <a:srgbClr val="FFFF00"/>
                </a:solidFill>
                <a:latin typeface="Calibri" charset="0"/>
                <a:ea typeface="ＭＳ Ｐゴシック" charset="0"/>
              </a:rPr>
              <a:t>老人の日常生活自立度判定</a:t>
            </a:r>
            <a:r>
              <a:rPr lang="ja-JP" altLang="en-US" sz="3600" b="1" dirty="0" smtClean="0">
                <a:solidFill>
                  <a:srgbClr val="FFFF00"/>
                </a:solidFill>
                <a:latin typeface="Calibri" charset="0"/>
                <a:ea typeface="ＭＳ Ｐゴシック" charset="0"/>
              </a:rPr>
              <a:t>基準</a:t>
            </a:r>
            <a:r>
              <a:rPr lang="en-US" altLang="ja-JP" sz="3600" b="1" dirty="0" smtClean="0">
                <a:solidFill>
                  <a:srgbClr val="FFFF00"/>
                </a:solidFill>
                <a:latin typeface="Calibri" charset="0"/>
                <a:ea typeface="ＭＳ Ｐゴシック" charset="0"/>
              </a:rPr>
              <a:t/>
            </a:r>
            <a:br>
              <a:rPr lang="en-US" altLang="ja-JP" sz="3600" b="1" dirty="0" smtClean="0">
                <a:solidFill>
                  <a:srgbClr val="FFFF00"/>
                </a:solidFill>
                <a:latin typeface="Calibri" charset="0"/>
                <a:ea typeface="ＭＳ Ｐゴシック" charset="0"/>
              </a:rPr>
            </a:br>
            <a:r>
              <a:rPr lang="ja-JP" altLang="en-US" sz="2700" b="1" dirty="0" smtClean="0">
                <a:solidFill>
                  <a:srgbClr val="FFFF00"/>
                </a:solidFill>
                <a:latin typeface="Calibri" charset="0"/>
                <a:ea typeface="ＭＳ Ｐゴシック" charset="0"/>
              </a:rPr>
              <a:t>（医師・調査員）</a:t>
            </a:r>
            <a:endParaRPr lang="ja-JP" altLang="en-US" sz="2700" dirty="0">
              <a:solidFill>
                <a:srgbClr val="FFFF00"/>
              </a:solidFill>
              <a:latin typeface="Calibri" charset="0"/>
              <a:ea typeface="ＭＳ Ｐゴシック" charset="0"/>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45472853"/>
              </p:ext>
            </p:extLst>
          </p:nvPr>
        </p:nvGraphicFramePr>
        <p:xfrm>
          <a:off x="93839" y="1196752"/>
          <a:ext cx="8956321" cy="4896544"/>
        </p:xfrm>
        <a:graphic>
          <a:graphicData uri="http://schemas.openxmlformats.org/drawingml/2006/table">
            <a:tbl>
              <a:tblPr firstRow="1" bandRow="1">
                <a:tableStyleId>{69CF1AB2-1976-4502-BF36-3FF5EA218861}</a:tableStyleId>
              </a:tblPr>
              <a:tblGrid>
                <a:gridCol w="1475774"/>
                <a:gridCol w="784368"/>
                <a:gridCol w="6696179"/>
              </a:tblGrid>
              <a:tr h="800788">
                <a:tc>
                  <a:txBody>
                    <a:bodyPr/>
                    <a:lstStyle/>
                    <a:p>
                      <a:pPr algn="ctr"/>
                      <a:r>
                        <a:rPr kumimoji="1" lang="ja-JP" altLang="en-US" sz="2000" b="0" kern="1200" dirty="0" smtClean="0">
                          <a:latin typeface="+mn-ea"/>
                          <a:ea typeface="+mn-ea"/>
                        </a:rPr>
                        <a:t>生活自立</a:t>
                      </a:r>
                      <a:endParaRPr kumimoji="1" lang="ja-JP" altLang="en-US" sz="2000" b="0" dirty="0">
                        <a:latin typeface="+mn-ea"/>
                        <a:ea typeface="+mn-ea"/>
                      </a:endParaRPr>
                    </a:p>
                  </a:txBody>
                  <a:tcPr marT="45716" marB="45716" anchor="ctr"/>
                </a:tc>
                <a:tc>
                  <a:txBody>
                    <a:bodyPr/>
                    <a:lstStyle/>
                    <a:p>
                      <a:pPr algn="ctr"/>
                      <a:r>
                        <a:rPr kumimoji="1" lang="ja-JP" altLang="en-US" sz="1800" b="0" dirty="0" smtClean="0">
                          <a:latin typeface="+mn-ea"/>
                          <a:ea typeface="+mn-ea"/>
                        </a:rPr>
                        <a:t>ランクＪ</a:t>
                      </a:r>
                      <a:endParaRPr kumimoji="1" lang="ja-JP" altLang="en-US" sz="1800" b="0" dirty="0">
                        <a:latin typeface="+mn-ea"/>
                        <a:ea typeface="+mn-ea"/>
                      </a:endParaRPr>
                    </a:p>
                  </a:txBody>
                  <a:tcPr marT="45716" marB="45716" anchor="ctr"/>
                </a:tc>
                <a:tc>
                  <a:txBody>
                    <a:bodyPr/>
                    <a:lstStyle/>
                    <a:p>
                      <a:r>
                        <a:rPr kumimoji="1" lang="ja-JP" altLang="en-US" sz="1800" b="0" kern="1200" dirty="0" smtClean="0">
                          <a:solidFill>
                            <a:schemeClr val="bg1"/>
                          </a:solidFill>
                          <a:latin typeface="+mn-ea"/>
                          <a:ea typeface="+mn-ea"/>
                          <a:cs typeface="+mn-cs"/>
                        </a:rPr>
                        <a:t>何らかの障害等を有するが、</a:t>
                      </a:r>
                      <a:r>
                        <a:rPr kumimoji="1" lang="ja-JP" altLang="en-US" sz="1800" b="0" u="sng" kern="1200" dirty="0" smtClean="0">
                          <a:solidFill>
                            <a:schemeClr val="bg1"/>
                          </a:solidFill>
                          <a:latin typeface="+mn-ea"/>
                          <a:ea typeface="+mn-ea"/>
                          <a:cs typeface="+mn-cs"/>
                        </a:rPr>
                        <a:t>日常生活はほぼ自立</a:t>
                      </a:r>
                      <a:r>
                        <a:rPr kumimoji="1" lang="ja-JP" altLang="en-US" sz="1800" b="0" u="sng" kern="1200" baseline="0" dirty="0" smtClean="0">
                          <a:solidFill>
                            <a:schemeClr val="bg1"/>
                          </a:solidFill>
                          <a:latin typeface="+mn-ea"/>
                          <a:ea typeface="+mn-ea"/>
                          <a:cs typeface="+mn-cs"/>
                        </a:rPr>
                        <a:t> </a:t>
                      </a:r>
                      <a:r>
                        <a:rPr kumimoji="1" lang="ja-JP" altLang="en-US" sz="1800" b="0" u="sng" kern="1200" dirty="0" smtClean="0">
                          <a:solidFill>
                            <a:schemeClr val="bg1"/>
                          </a:solidFill>
                          <a:latin typeface="+mn-ea"/>
                          <a:ea typeface="+mn-ea"/>
                          <a:cs typeface="+mn-cs"/>
                        </a:rPr>
                        <a:t>独力で外出可</a:t>
                      </a:r>
                      <a:endParaRPr kumimoji="1" lang="en-US" altLang="ja-JP" sz="1800" b="0" u="sng" kern="1200" dirty="0" smtClean="0">
                        <a:solidFill>
                          <a:schemeClr val="bg1"/>
                        </a:solidFill>
                        <a:latin typeface="+mn-ea"/>
                        <a:ea typeface="+mn-ea"/>
                        <a:cs typeface="+mn-cs"/>
                      </a:endParaRPr>
                    </a:p>
                    <a:p>
                      <a:r>
                        <a:rPr kumimoji="1" lang="en-US" altLang="ja-JP" sz="1800" b="0" kern="1200" dirty="0" smtClean="0">
                          <a:solidFill>
                            <a:srgbClr val="FF0000"/>
                          </a:solidFill>
                          <a:latin typeface="+mn-ea"/>
                          <a:ea typeface="+mn-ea"/>
                          <a:cs typeface="+mn-cs"/>
                        </a:rPr>
                        <a:t> </a:t>
                      </a:r>
                      <a:r>
                        <a:rPr kumimoji="1" lang="ja-JP" altLang="en-US" sz="1800" b="0" kern="1200" dirty="0" smtClean="0">
                          <a:solidFill>
                            <a:schemeClr val="dk1"/>
                          </a:solidFill>
                          <a:latin typeface="+mn-ea"/>
                          <a:ea typeface="+mn-ea"/>
                          <a:cs typeface="+mn-cs"/>
                        </a:rPr>
                        <a:t>１．交通機関等を利用して外出する</a:t>
                      </a:r>
                      <a:r>
                        <a:rPr kumimoji="1" lang="en-US" altLang="ja-JP" sz="1800" b="0" kern="1200" dirty="0" smtClean="0">
                          <a:solidFill>
                            <a:schemeClr val="dk1"/>
                          </a:solidFill>
                          <a:latin typeface="+mn-ea"/>
                          <a:ea typeface="+mn-ea"/>
                          <a:cs typeface="+mn-cs"/>
                        </a:rPr>
                        <a:t> </a:t>
                      </a:r>
                      <a:r>
                        <a:rPr kumimoji="1" lang="ja-JP" altLang="en-US" sz="1800" b="0" kern="1200" dirty="0" smtClean="0">
                          <a:solidFill>
                            <a:schemeClr val="dk1"/>
                          </a:solidFill>
                          <a:latin typeface="+mn-ea"/>
                          <a:ea typeface="+mn-ea"/>
                          <a:cs typeface="+mn-cs"/>
                        </a:rPr>
                        <a:t>　２．隣近所へなら外出する</a:t>
                      </a:r>
                      <a:endParaRPr kumimoji="1" lang="ja-JP" altLang="en-US" sz="1800" b="0" dirty="0">
                        <a:latin typeface="+mn-ea"/>
                        <a:ea typeface="+mn-ea"/>
                      </a:endParaRPr>
                    </a:p>
                  </a:txBody>
                  <a:tcPr marT="45716" marB="45716"/>
                </a:tc>
              </a:tr>
              <a:tr h="1644754">
                <a:tc>
                  <a:txBody>
                    <a:bodyPr/>
                    <a:lstStyle/>
                    <a:p>
                      <a:pPr algn="ctr"/>
                      <a:r>
                        <a:rPr kumimoji="1" lang="ja-JP" altLang="en-US" sz="2000" b="0" kern="1200" dirty="0" smtClean="0">
                          <a:solidFill>
                            <a:schemeClr val="dk1"/>
                          </a:solidFill>
                          <a:latin typeface="+mn-ea"/>
                          <a:ea typeface="+mn-ea"/>
                          <a:cs typeface="+mn-cs"/>
                        </a:rPr>
                        <a:t>準寝たきり</a:t>
                      </a:r>
                      <a:endParaRPr kumimoji="1" lang="ja-JP" altLang="en-US" sz="2000" b="0" dirty="0">
                        <a:latin typeface="+mn-ea"/>
                        <a:ea typeface="+mn-ea"/>
                      </a:endParaRPr>
                    </a:p>
                  </a:txBody>
                  <a:tcPr marT="45716" marB="45716" anchor="ctr"/>
                </a:tc>
                <a:tc>
                  <a:txBody>
                    <a:bodyPr/>
                    <a:lstStyle/>
                    <a:p>
                      <a:pPr algn="ctr"/>
                      <a:r>
                        <a:rPr kumimoji="1" lang="ja-JP" altLang="en-US" sz="1800" b="0" dirty="0" smtClean="0">
                          <a:latin typeface="+mn-ea"/>
                          <a:ea typeface="+mn-ea"/>
                        </a:rPr>
                        <a:t>ランクＡ</a:t>
                      </a:r>
                      <a:endParaRPr kumimoji="1" lang="ja-JP" altLang="en-US" sz="1800" b="0" dirty="0">
                        <a:latin typeface="+mn-ea"/>
                        <a:ea typeface="+mn-ea"/>
                      </a:endParaRPr>
                    </a:p>
                  </a:txBody>
                  <a:tcPr marT="45716" marB="4571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bg1"/>
                          </a:solidFill>
                          <a:latin typeface="+mn-ea"/>
                          <a:ea typeface="+mn-ea"/>
                          <a:cs typeface="+mn-cs"/>
                        </a:rPr>
                        <a:t>屋内での生活は概ね自立しているが、介助なしには外出しない</a:t>
                      </a:r>
                      <a:r>
                        <a:rPr kumimoji="1" lang="en-US" altLang="ja-JP" sz="1800" b="0" kern="1200" dirty="0" smtClean="0">
                          <a:solidFill>
                            <a:srgbClr val="FF0000"/>
                          </a:solidFill>
                          <a:latin typeface="+mn-ea"/>
                          <a:ea typeface="+mn-ea"/>
                          <a:cs typeface="+mn-cs"/>
                        </a:rPr>
                        <a:t> </a:t>
                      </a:r>
                      <a:r>
                        <a:rPr kumimoji="1" lang="en-US" altLang="ja-JP" sz="2400" b="0" dirty="0" smtClean="0">
                          <a:solidFill>
                            <a:srgbClr val="0000FF"/>
                          </a:solidFill>
                          <a:latin typeface="+mn-ea"/>
                          <a:ea typeface="+mn-ea"/>
                        </a:rPr>
                        <a:t>house-bound</a:t>
                      </a:r>
                      <a:endParaRPr kumimoji="1" lang="ja-JP" altLang="en-US" sz="2400" b="0" dirty="0" smtClean="0">
                        <a:solidFill>
                          <a:srgbClr val="0000FF"/>
                        </a:solidFill>
                        <a:latin typeface="+mn-ea"/>
                        <a:ea typeface="+mn-ea"/>
                      </a:endParaRPr>
                    </a:p>
                    <a:p>
                      <a:r>
                        <a:rPr kumimoji="1" lang="ja-JP" altLang="en-US" sz="1800" b="0" kern="1200" dirty="0" smtClean="0">
                          <a:solidFill>
                            <a:schemeClr val="dk1"/>
                          </a:solidFill>
                          <a:latin typeface="+mn-ea"/>
                          <a:ea typeface="+mn-ea"/>
                          <a:cs typeface="+mn-cs"/>
                        </a:rPr>
                        <a:t>１．介助により外出し、日中はほとんどベッドから離れて生活する</a:t>
                      </a:r>
                      <a:r>
                        <a:rPr kumimoji="1" lang="en-US" altLang="ja-JP" sz="1800" b="0" kern="1200" dirty="0" smtClean="0">
                          <a:solidFill>
                            <a:schemeClr val="dk1"/>
                          </a:solidFill>
                          <a:latin typeface="+mn-ea"/>
                          <a:ea typeface="+mn-ea"/>
                          <a:cs typeface="+mn-cs"/>
                        </a:rPr>
                        <a:t> </a:t>
                      </a:r>
                      <a:r>
                        <a:rPr kumimoji="1" lang="ja-JP" altLang="en-US" sz="1800" b="0" kern="1200" dirty="0" smtClean="0">
                          <a:solidFill>
                            <a:schemeClr val="dk1"/>
                          </a:solidFill>
                          <a:latin typeface="+mn-ea"/>
                          <a:ea typeface="+mn-ea"/>
                          <a:cs typeface="+mn-cs"/>
                        </a:rPr>
                        <a:t>２．外出の頻度が</a:t>
                      </a:r>
                      <a:endParaRPr kumimoji="1" lang="en-US" altLang="ja-JP" sz="1800" b="0" kern="1200" dirty="0" smtClean="0">
                        <a:solidFill>
                          <a:schemeClr val="dk1"/>
                        </a:solidFill>
                        <a:latin typeface="+mn-ea"/>
                        <a:ea typeface="+mn-ea"/>
                        <a:cs typeface="+mn-cs"/>
                      </a:endParaRPr>
                    </a:p>
                    <a:p>
                      <a:r>
                        <a:rPr kumimoji="1" lang="ja-JP" altLang="en-US" sz="1800" b="0" kern="1200" dirty="0" smtClean="0">
                          <a:solidFill>
                            <a:schemeClr val="dk1"/>
                          </a:solidFill>
                          <a:latin typeface="+mn-ea"/>
                          <a:ea typeface="+mn-ea"/>
                          <a:cs typeface="+mn-cs"/>
                        </a:rPr>
                        <a:t>少なく、日中も寝たり起きたりの生活をしている</a:t>
                      </a:r>
                      <a:endParaRPr kumimoji="1" lang="en-US" altLang="ja-JP" sz="1800" b="0" kern="1200" dirty="0" smtClean="0">
                        <a:solidFill>
                          <a:schemeClr val="dk1"/>
                        </a:solidFill>
                        <a:latin typeface="+mn-ea"/>
                        <a:ea typeface="+mn-ea"/>
                        <a:cs typeface="+mn-cs"/>
                      </a:endParaRPr>
                    </a:p>
                  </a:txBody>
                  <a:tcPr marT="45716" marB="45716"/>
                </a:tc>
              </a:tr>
              <a:tr h="1354502">
                <a:tc rowSpan="2">
                  <a:txBody>
                    <a:bodyPr/>
                    <a:lstStyle/>
                    <a:p>
                      <a:pPr algn="ctr"/>
                      <a:r>
                        <a:rPr kumimoji="1" lang="ja-JP" altLang="en-US" sz="2000" b="0" kern="1200" dirty="0" smtClean="0">
                          <a:solidFill>
                            <a:schemeClr val="dk1"/>
                          </a:solidFill>
                          <a:latin typeface="+mn-ea"/>
                          <a:ea typeface="+mn-ea"/>
                          <a:cs typeface="+mn-cs"/>
                        </a:rPr>
                        <a:t>寝たきり</a:t>
                      </a:r>
                      <a:endParaRPr kumimoji="1" lang="ja-JP" altLang="en-US" sz="2000" b="0" dirty="0">
                        <a:latin typeface="+mn-ea"/>
                        <a:ea typeface="+mn-ea"/>
                      </a:endParaRPr>
                    </a:p>
                  </a:txBody>
                  <a:tcPr marT="45716" marB="45716" anchor="ctr"/>
                </a:tc>
                <a:tc>
                  <a:txBody>
                    <a:bodyPr/>
                    <a:lstStyle/>
                    <a:p>
                      <a:pPr algn="ctr"/>
                      <a:r>
                        <a:rPr kumimoji="1" lang="ja-JP" altLang="en-US" sz="1800" b="0" dirty="0" smtClean="0">
                          <a:latin typeface="+mn-ea"/>
                          <a:ea typeface="+mn-ea"/>
                        </a:rPr>
                        <a:t>ランクＢ</a:t>
                      </a:r>
                      <a:endParaRPr kumimoji="1" lang="ja-JP" altLang="en-US" sz="1800" b="0" dirty="0">
                        <a:latin typeface="+mn-ea"/>
                        <a:ea typeface="+mn-ea"/>
                      </a:endParaRPr>
                    </a:p>
                  </a:txBody>
                  <a:tcPr marT="45716" marB="45716" anchor="ctr"/>
                </a:tc>
                <a:tc>
                  <a:txBody>
                    <a:bodyPr/>
                    <a:lstStyle/>
                    <a:p>
                      <a:r>
                        <a:rPr kumimoji="1" lang="ja-JP" altLang="en-US" sz="1800" b="0" kern="1200" dirty="0" smtClean="0">
                          <a:solidFill>
                            <a:schemeClr val="bg1"/>
                          </a:solidFill>
                          <a:latin typeface="+mn-ea"/>
                          <a:ea typeface="+mn-ea"/>
                          <a:cs typeface="+mn-cs"/>
                        </a:rPr>
                        <a:t>屋内での生活は何らかの介助を要し、日中もベッド上での生活が主体であるが、座位を</a:t>
                      </a:r>
                      <a:r>
                        <a:rPr kumimoji="1" lang="ja-JP" altLang="en-US" sz="2000" b="0" kern="1200" dirty="0" smtClean="0">
                          <a:solidFill>
                            <a:schemeClr val="bg1"/>
                          </a:solidFill>
                          <a:latin typeface="+mn-ea"/>
                          <a:ea typeface="+mn-ea"/>
                          <a:cs typeface="+mn-cs"/>
                        </a:rPr>
                        <a:t>保つ</a:t>
                      </a:r>
                      <a:r>
                        <a:rPr kumimoji="1" lang="en-US" altLang="ja-JP" sz="2400" b="0" kern="1200" dirty="0" smtClean="0">
                          <a:solidFill>
                            <a:schemeClr val="bg1"/>
                          </a:solidFill>
                          <a:latin typeface="+mn-ea"/>
                          <a:ea typeface="+mn-ea"/>
                          <a:cs typeface="+mn-cs"/>
                        </a:rPr>
                        <a:t> </a:t>
                      </a:r>
                      <a:r>
                        <a:rPr kumimoji="1" lang="en-US" altLang="ja-JP" sz="2400" b="0" i="0" u="none" strike="noStrike" kern="1200" baseline="0" dirty="0" smtClean="0">
                          <a:solidFill>
                            <a:srgbClr val="0000FF"/>
                          </a:solidFill>
                          <a:latin typeface="+mn-ea"/>
                          <a:ea typeface="+mn-ea"/>
                          <a:cs typeface="ＭＳ Ｐゴシック" charset="0"/>
                        </a:rPr>
                        <a:t>chair-bound</a:t>
                      </a:r>
                    </a:p>
                    <a:p>
                      <a:r>
                        <a:rPr kumimoji="1" lang="ja-JP" altLang="en-US" sz="1800" b="0" kern="1200" dirty="0" smtClean="0">
                          <a:solidFill>
                            <a:schemeClr val="dk1"/>
                          </a:solidFill>
                          <a:latin typeface="+mn-ea"/>
                          <a:ea typeface="+mn-ea"/>
                          <a:cs typeface="+mn-cs"/>
                        </a:rPr>
                        <a:t>１．車いすに移乗し、食事、排泄はベッドから離れて行う</a:t>
                      </a:r>
                      <a:r>
                        <a:rPr kumimoji="1" lang="en-US" altLang="ja-JP" sz="1800" b="0" kern="1200" dirty="0" smtClean="0">
                          <a:solidFill>
                            <a:schemeClr val="dk1"/>
                          </a:solidFill>
                          <a:latin typeface="+mn-ea"/>
                          <a:ea typeface="+mn-ea"/>
                          <a:cs typeface="+mn-cs"/>
                        </a:rPr>
                        <a:t> </a:t>
                      </a:r>
                      <a:r>
                        <a:rPr kumimoji="1" lang="ja-JP" altLang="en-US" sz="1800" b="0" kern="1200" dirty="0" smtClean="0">
                          <a:solidFill>
                            <a:schemeClr val="dk1"/>
                          </a:solidFill>
                          <a:latin typeface="+mn-ea"/>
                          <a:ea typeface="+mn-ea"/>
                          <a:cs typeface="+mn-cs"/>
                        </a:rPr>
                        <a:t>２．介助により車いすに移乗する</a:t>
                      </a:r>
                      <a:endParaRPr kumimoji="1" lang="ja-JP" altLang="en-US" sz="1800" b="0" dirty="0">
                        <a:latin typeface="+mn-ea"/>
                        <a:ea typeface="+mn-ea"/>
                      </a:endParaRPr>
                    </a:p>
                  </a:txBody>
                  <a:tcPr marT="45716" marB="45716"/>
                </a:tc>
              </a:tr>
              <a:tr h="1096500">
                <a:tc vMerge="1">
                  <a:txBody>
                    <a:bodyPr/>
                    <a:lstStyle/>
                    <a:p>
                      <a:endParaRPr kumimoji="1" lang="ja-JP" altLang="en-US" dirty="0"/>
                    </a:p>
                  </a:txBody>
                  <a:tcPr/>
                </a:tc>
                <a:tc>
                  <a:txBody>
                    <a:bodyPr/>
                    <a:lstStyle/>
                    <a:p>
                      <a:pPr algn="ctr"/>
                      <a:r>
                        <a:rPr kumimoji="1" lang="ja-JP" altLang="en-US" sz="1800" b="0" dirty="0" smtClean="0">
                          <a:latin typeface="+mn-ea"/>
                          <a:ea typeface="+mn-ea"/>
                        </a:rPr>
                        <a:t>ランクＣ</a:t>
                      </a:r>
                      <a:endParaRPr kumimoji="1" lang="ja-JP" altLang="en-US" sz="1800" b="0" dirty="0">
                        <a:latin typeface="+mn-ea"/>
                        <a:ea typeface="+mn-ea"/>
                      </a:endParaRPr>
                    </a:p>
                  </a:txBody>
                  <a:tcPr marT="45716" marB="45716" anchor="ctr"/>
                </a:tc>
                <a:tc>
                  <a:txBody>
                    <a:bodyPr/>
                    <a:lstStyle/>
                    <a:p>
                      <a:r>
                        <a:rPr kumimoji="1" lang="ja-JP" altLang="en-US" sz="2000" b="0" kern="1200" dirty="0" smtClean="0">
                          <a:solidFill>
                            <a:schemeClr val="bg1"/>
                          </a:solidFill>
                          <a:latin typeface="+mn-ea"/>
                          <a:ea typeface="+mn-ea"/>
                          <a:cs typeface="+mn-cs"/>
                        </a:rPr>
                        <a:t>１日中ベッド上で過ごし、排泄、食事、着替において介助要す</a:t>
                      </a:r>
                      <a:r>
                        <a:rPr kumimoji="1" lang="ja-JP" altLang="en-US" sz="2000" b="0" kern="1200" dirty="0" smtClean="0">
                          <a:solidFill>
                            <a:srgbClr val="FF0000"/>
                          </a:solidFill>
                          <a:latin typeface="+mn-ea"/>
                          <a:ea typeface="+mn-ea"/>
                          <a:cs typeface="+mn-cs"/>
                        </a:rPr>
                        <a:t>　</a:t>
                      </a:r>
                      <a:r>
                        <a:rPr kumimoji="1" lang="en-US" altLang="ja-JP" sz="2400" b="0" i="0" u="none" strike="noStrike" kern="1200" baseline="0" dirty="0" smtClean="0">
                          <a:solidFill>
                            <a:srgbClr val="0000FF"/>
                          </a:solidFill>
                          <a:latin typeface="+mn-ea"/>
                          <a:ea typeface="+mn-ea"/>
                          <a:cs typeface="ＭＳ Ｐゴシック" charset="0"/>
                        </a:rPr>
                        <a:t>bed-bound</a:t>
                      </a:r>
                    </a:p>
                    <a:p>
                      <a:r>
                        <a:rPr kumimoji="1" lang="ja-JP" altLang="en-US" sz="1800" b="0" kern="1200" dirty="0" smtClean="0">
                          <a:solidFill>
                            <a:schemeClr val="dk1"/>
                          </a:solidFill>
                          <a:latin typeface="+mn-ea"/>
                          <a:ea typeface="+mn-ea"/>
                          <a:cs typeface="+mn-cs"/>
                        </a:rPr>
                        <a:t>１．自力で寝返りをうつ</a:t>
                      </a:r>
                      <a:r>
                        <a:rPr kumimoji="1" lang="en-US" altLang="ja-JP" sz="1800" b="0" kern="1200" dirty="0" smtClean="0">
                          <a:solidFill>
                            <a:schemeClr val="dk1"/>
                          </a:solidFill>
                          <a:latin typeface="+mn-ea"/>
                          <a:ea typeface="+mn-ea"/>
                          <a:cs typeface="+mn-cs"/>
                        </a:rPr>
                        <a:t> </a:t>
                      </a:r>
                      <a:r>
                        <a:rPr kumimoji="1" lang="ja-JP" altLang="en-US" sz="1800" b="0" kern="1200" dirty="0" smtClean="0">
                          <a:solidFill>
                            <a:schemeClr val="dk1"/>
                          </a:solidFill>
                          <a:latin typeface="+mn-ea"/>
                          <a:ea typeface="+mn-ea"/>
                          <a:cs typeface="+mn-cs"/>
                        </a:rPr>
                        <a:t>２．自力では寝返りもうたない</a:t>
                      </a:r>
                      <a:endParaRPr kumimoji="1" lang="ja-JP" altLang="en-US" sz="1800" b="0" dirty="0">
                        <a:latin typeface="+mn-ea"/>
                        <a:ea typeface="+mn-ea"/>
                      </a:endParaRPr>
                    </a:p>
                  </a:txBody>
                  <a:tcPr marT="45716" marB="45716"/>
                </a:tc>
              </a:tr>
            </a:tbl>
          </a:graphicData>
        </a:graphic>
      </p:graphicFrame>
      <p:sp>
        <p:nvSpPr>
          <p:cNvPr id="5" name="テキスト ボックス 4"/>
          <p:cNvSpPr txBox="1"/>
          <p:nvPr/>
        </p:nvSpPr>
        <p:spPr>
          <a:xfrm>
            <a:off x="1982788" y="6325190"/>
            <a:ext cx="6705682" cy="338554"/>
          </a:xfrm>
          <a:prstGeom prst="rect">
            <a:avLst/>
          </a:prstGeom>
          <a:noFill/>
        </p:spPr>
        <p:txBody>
          <a:bodyPr wrap="none">
            <a:spAutoFit/>
          </a:bodyPr>
          <a:lstStyle/>
          <a:p>
            <a:pPr>
              <a:defRPr/>
            </a:pPr>
            <a:r>
              <a:rPr lang="ja-JP" altLang="en-US" sz="1600" dirty="0">
                <a:latin typeface="+mn-ea"/>
                <a:ea typeface="+mn-ea"/>
              </a:rPr>
              <a:t>平成</a:t>
            </a:r>
            <a:r>
              <a:rPr lang="en-US" altLang="ja-JP" sz="1600" dirty="0">
                <a:latin typeface="+mn-ea"/>
                <a:ea typeface="+mn-ea"/>
              </a:rPr>
              <a:t>3</a:t>
            </a:r>
            <a:r>
              <a:rPr lang="ja-JP" altLang="en-US" sz="1600" dirty="0">
                <a:latin typeface="+mn-ea"/>
                <a:ea typeface="+mn-ea"/>
              </a:rPr>
              <a:t>年</a:t>
            </a:r>
            <a:r>
              <a:rPr lang="en-US" altLang="ja-JP" sz="1600" dirty="0">
                <a:latin typeface="+mn-ea"/>
                <a:ea typeface="+mn-ea"/>
              </a:rPr>
              <a:t>11</a:t>
            </a:r>
            <a:r>
              <a:rPr lang="ja-JP" altLang="en-US" sz="1600" dirty="0">
                <a:latin typeface="+mn-ea"/>
                <a:ea typeface="+mn-ea"/>
              </a:rPr>
              <a:t>月</a:t>
            </a:r>
            <a:r>
              <a:rPr lang="en-US" altLang="ja-JP" sz="1600" dirty="0">
                <a:latin typeface="+mn-ea"/>
                <a:ea typeface="+mn-ea"/>
              </a:rPr>
              <a:t>18</a:t>
            </a:r>
            <a:r>
              <a:rPr lang="ja-JP" altLang="en-US" sz="1600" dirty="0">
                <a:latin typeface="+mn-ea"/>
                <a:ea typeface="+mn-ea"/>
              </a:rPr>
              <a:t>日 老健第</a:t>
            </a:r>
            <a:r>
              <a:rPr lang="en-US" altLang="ja-JP" sz="1600" dirty="0">
                <a:latin typeface="+mn-ea"/>
                <a:ea typeface="+mn-ea"/>
              </a:rPr>
              <a:t>102−2</a:t>
            </a:r>
            <a:r>
              <a:rPr lang="ja-JP" altLang="en-US" sz="1600" dirty="0">
                <a:latin typeface="+mn-ea"/>
                <a:ea typeface="+mn-ea"/>
              </a:rPr>
              <a:t>号 厚生省大臣官房老人保健福祉部長通知</a:t>
            </a:r>
          </a:p>
        </p:txBody>
      </p:sp>
      <p:sp>
        <p:nvSpPr>
          <p:cNvPr id="2" name="角丸四角形 1"/>
          <p:cNvSpPr/>
          <p:nvPr/>
        </p:nvSpPr>
        <p:spPr>
          <a:xfrm>
            <a:off x="4273042" y="2388493"/>
            <a:ext cx="2125173" cy="2971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家の外に出れない</a:t>
            </a:r>
            <a:endParaRPr kumimoji="1" lang="ja-JP" altLang="en-US" dirty="0"/>
          </a:p>
        </p:txBody>
      </p:sp>
      <p:sp>
        <p:nvSpPr>
          <p:cNvPr id="8" name="角丸四角形 7"/>
          <p:cNvSpPr/>
          <p:nvPr/>
        </p:nvSpPr>
        <p:spPr>
          <a:xfrm>
            <a:off x="6620061" y="3988401"/>
            <a:ext cx="2208757" cy="2970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車椅子</a:t>
            </a:r>
            <a:r>
              <a:rPr lang="ja-JP" altLang="en-US" dirty="0"/>
              <a:t>に</a:t>
            </a:r>
            <a:r>
              <a:rPr lang="ja-JP" altLang="en-US" dirty="0" smtClean="0"/>
              <a:t>頼って移動</a:t>
            </a:r>
            <a:endParaRPr kumimoji="1" lang="ja-JP" altLang="en-US" dirty="0"/>
          </a:p>
        </p:txBody>
      </p:sp>
      <p:sp>
        <p:nvSpPr>
          <p:cNvPr id="9" name="角丸四角形 8"/>
          <p:cNvSpPr/>
          <p:nvPr/>
        </p:nvSpPr>
        <p:spPr>
          <a:xfrm>
            <a:off x="4273042" y="5442214"/>
            <a:ext cx="2576376" cy="31405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一日中ベッドで過ごす</a:t>
            </a:r>
            <a:endParaRPr kumimoji="1" lang="ja-JP" altLang="en-US" dirty="0"/>
          </a:p>
        </p:txBody>
      </p:sp>
      <p:cxnSp>
        <p:nvCxnSpPr>
          <p:cNvPr id="6" name="直線コネクタ 5"/>
          <p:cNvCxnSpPr/>
          <p:nvPr/>
        </p:nvCxnSpPr>
        <p:spPr>
          <a:xfrm>
            <a:off x="5220072" y="1484784"/>
            <a:ext cx="36087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09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タイトル 1"/>
          <p:cNvSpPr>
            <a:spLocks noGrp="1"/>
          </p:cNvSpPr>
          <p:nvPr>
            <p:ph type="title"/>
          </p:nvPr>
        </p:nvSpPr>
        <p:spPr>
          <a:xfrm>
            <a:off x="188820" y="116632"/>
            <a:ext cx="8291264" cy="840632"/>
          </a:xfrm>
          <a:solidFill>
            <a:srgbClr val="002060"/>
          </a:solidFill>
        </p:spPr>
        <p:txBody>
          <a:bodyPr>
            <a:normAutofit fontScale="90000"/>
          </a:bodyPr>
          <a:lstStyle/>
          <a:p>
            <a:r>
              <a:rPr lang="ja-JP" altLang="en-US" sz="3600" b="1" dirty="0" smtClean="0">
                <a:solidFill>
                  <a:srgbClr val="FFFF00"/>
                </a:solidFill>
                <a:latin typeface="Calibri" charset="0"/>
                <a:ea typeface="ＭＳ Ｐゴシック" charset="0"/>
              </a:rPr>
              <a:t>　　認知症</a:t>
            </a:r>
            <a:r>
              <a:rPr lang="ja-JP" altLang="en-US" sz="3600" b="1" dirty="0">
                <a:solidFill>
                  <a:srgbClr val="FFFF00"/>
                </a:solidFill>
                <a:latin typeface="Calibri" charset="0"/>
                <a:ea typeface="ＭＳ Ｐゴシック" charset="0"/>
              </a:rPr>
              <a:t>老人の日常生活自立度判定</a:t>
            </a:r>
            <a:r>
              <a:rPr lang="ja-JP" altLang="en-US" sz="3600" b="1" dirty="0" smtClean="0">
                <a:solidFill>
                  <a:srgbClr val="FFFF00"/>
                </a:solidFill>
                <a:latin typeface="Calibri" charset="0"/>
                <a:ea typeface="ＭＳ Ｐゴシック" charset="0"/>
              </a:rPr>
              <a:t>基準</a:t>
            </a:r>
            <a:r>
              <a:rPr lang="en-US" altLang="ja-JP" sz="3600" b="1" dirty="0" smtClean="0">
                <a:solidFill>
                  <a:srgbClr val="FFFF00"/>
                </a:solidFill>
                <a:latin typeface="Calibri" charset="0"/>
                <a:ea typeface="ＭＳ Ｐゴシック" charset="0"/>
              </a:rPr>
              <a:t/>
            </a:r>
            <a:br>
              <a:rPr lang="en-US" altLang="ja-JP" sz="3600" b="1" dirty="0" smtClean="0">
                <a:solidFill>
                  <a:srgbClr val="FFFF00"/>
                </a:solidFill>
                <a:latin typeface="Calibri" charset="0"/>
                <a:ea typeface="ＭＳ Ｐゴシック" charset="0"/>
              </a:rPr>
            </a:br>
            <a:r>
              <a:rPr lang="ja-JP" altLang="en-US" sz="2700" b="1" dirty="0" smtClean="0">
                <a:solidFill>
                  <a:srgbClr val="FFFF00"/>
                </a:solidFill>
                <a:latin typeface="Calibri" charset="0"/>
                <a:ea typeface="ＭＳ Ｐゴシック" charset="0"/>
              </a:rPr>
              <a:t>（</a:t>
            </a:r>
            <a:r>
              <a:rPr lang="ja-JP" altLang="en-US" sz="2700" b="1" dirty="0">
                <a:solidFill>
                  <a:srgbClr val="FFFF00"/>
                </a:solidFill>
                <a:latin typeface="Calibri" charset="0"/>
                <a:ea typeface="ＭＳ Ｐゴシック" charset="0"/>
              </a:rPr>
              <a:t>医師・</a:t>
            </a:r>
            <a:r>
              <a:rPr lang="ja-JP" altLang="en-US" sz="2700" b="1" dirty="0" smtClean="0">
                <a:solidFill>
                  <a:srgbClr val="FFFF00"/>
                </a:solidFill>
                <a:latin typeface="Calibri" charset="0"/>
                <a:ea typeface="ＭＳ Ｐゴシック" charset="0"/>
              </a:rPr>
              <a:t>調査員）</a:t>
            </a:r>
            <a:endParaRPr lang="ja-JP" altLang="en-US" sz="2700" dirty="0">
              <a:solidFill>
                <a:srgbClr val="FFFF00"/>
              </a:solidFill>
              <a:latin typeface="Calibri" charset="0"/>
              <a:ea typeface="ＭＳ Ｐゴシック" charset="0"/>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01270354"/>
              </p:ext>
            </p:extLst>
          </p:nvPr>
        </p:nvGraphicFramePr>
        <p:xfrm>
          <a:off x="323528" y="1124744"/>
          <a:ext cx="8004175" cy="5043425"/>
        </p:xfrm>
        <a:graphic>
          <a:graphicData uri="http://schemas.openxmlformats.org/drawingml/2006/table">
            <a:tbl>
              <a:tblPr firstRow="1" bandRow="1">
                <a:tableStyleId>{5C22544A-7EE6-4342-B048-85BDC9FD1C3A}</a:tableStyleId>
              </a:tblPr>
              <a:tblGrid>
                <a:gridCol w="1094365"/>
                <a:gridCol w="6909810"/>
              </a:tblGrid>
              <a:tr h="228555">
                <a:tc>
                  <a:txBody>
                    <a:bodyPr/>
                    <a:lstStyle/>
                    <a:p>
                      <a:pPr algn="ctr"/>
                      <a:r>
                        <a:rPr kumimoji="1" lang="ja-JP" altLang="en-US" sz="1800" b="1" kern="1200" dirty="0" smtClean="0">
                          <a:solidFill>
                            <a:schemeClr val="lt1"/>
                          </a:solidFill>
                          <a:latin typeface="+mn-lt"/>
                          <a:ea typeface="+mn-ea"/>
                          <a:cs typeface="+mn-cs"/>
                        </a:rPr>
                        <a:t>ﾗﾝｸ</a:t>
                      </a:r>
                      <a:endParaRPr kumimoji="1" lang="ja-JP" altLang="en-US" sz="1800" dirty="0"/>
                    </a:p>
                  </a:txBody>
                  <a:tcPr marL="91444" marR="91444" marT="45722" marB="45722"/>
                </a:tc>
                <a:tc>
                  <a:txBody>
                    <a:bodyPr/>
                    <a:lstStyle/>
                    <a:p>
                      <a:pPr algn="ctr"/>
                      <a:r>
                        <a:rPr kumimoji="1" lang="ja-JP" altLang="en-US" sz="1800" b="1" kern="1200" dirty="0" smtClean="0">
                          <a:solidFill>
                            <a:schemeClr val="lt1"/>
                          </a:solidFill>
                          <a:latin typeface="+mn-lt"/>
                          <a:ea typeface="+mn-ea"/>
                          <a:cs typeface="+mn-cs"/>
                        </a:rPr>
                        <a:t>判 断 基 準</a:t>
                      </a:r>
                      <a:endParaRPr kumimoji="1" lang="ja-JP" altLang="en-US" sz="1800" dirty="0"/>
                    </a:p>
                  </a:txBody>
                  <a:tcPr marL="91444" marR="91444" marT="45722" marB="45722"/>
                </a:tc>
              </a:tr>
              <a:tr h="491525">
                <a:tc>
                  <a:txBody>
                    <a:bodyPr/>
                    <a:lstStyle/>
                    <a:p>
                      <a:pPr algn="ctr"/>
                      <a:r>
                        <a:rPr kumimoji="1" lang="en-US" altLang="ja-JP" sz="1800" kern="1200" dirty="0" smtClean="0">
                          <a:solidFill>
                            <a:schemeClr val="dk1"/>
                          </a:solidFill>
                          <a:latin typeface="+mn-lt"/>
                          <a:ea typeface="+mn-ea"/>
                          <a:cs typeface="+mn-cs"/>
                        </a:rPr>
                        <a:t>Ⅰ</a:t>
                      </a:r>
                      <a:endParaRPr kumimoji="1" lang="ja-JP" altLang="en-US" sz="1800" dirty="0"/>
                    </a:p>
                  </a:txBody>
                  <a:tcPr marL="91444" marR="91444" marT="45722" marB="45722"/>
                </a:tc>
                <a:tc>
                  <a:txBody>
                    <a:bodyPr/>
                    <a:lstStyle/>
                    <a:p>
                      <a:r>
                        <a:rPr kumimoji="1" lang="ja-JP" altLang="en-US" sz="1800" kern="1200" dirty="0" smtClean="0">
                          <a:solidFill>
                            <a:schemeClr val="dk1"/>
                          </a:solidFill>
                          <a:latin typeface="+mn-lt"/>
                          <a:ea typeface="+mn-ea"/>
                          <a:cs typeface="+mn-cs"/>
                        </a:rPr>
                        <a:t>何らかの痴呆を有するが、日常生活は家庭内及び社会的にほぼ自立</a:t>
                      </a:r>
                      <a:endParaRPr kumimoji="1" lang="ja-JP" altLang="en-US" sz="1800" dirty="0"/>
                    </a:p>
                  </a:txBody>
                  <a:tcPr marL="91444" marR="91444" marT="45722" marB="45722"/>
                </a:tc>
              </a:tr>
              <a:tr h="615373">
                <a:tc>
                  <a:txBody>
                    <a:bodyPr/>
                    <a:lstStyle/>
                    <a:p>
                      <a:pPr algn="ctr"/>
                      <a:r>
                        <a:rPr kumimoji="1" lang="en-US" altLang="ja-JP" sz="1800" kern="1200" dirty="0" smtClean="0">
                          <a:solidFill>
                            <a:srgbClr val="FF0000"/>
                          </a:solidFill>
                          <a:latin typeface="+mn-lt"/>
                          <a:ea typeface="+mn-ea"/>
                          <a:cs typeface="+mn-cs"/>
                        </a:rPr>
                        <a:t>Ⅱ</a:t>
                      </a:r>
                      <a:endParaRPr kumimoji="1" lang="ja-JP" altLang="en-US" sz="1800" dirty="0">
                        <a:solidFill>
                          <a:srgbClr val="FF0000"/>
                        </a:solidFill>
                      </a:endParaRPr>
                    </a:p>
                  </a:txBody>
                  <a:tcPr marL="91444" marR="91444" marT="45722" marB="45722"/>
                </a:tc>
                <a:tc>
                  <a:txBody>
                    <a:bodyPr/>
                    <a:lstStyle/>
                    <a:p>
                      <a:r>
                        <a:rPr kumimoji="1" lang="ja-JP" altLang="en-US" sz="1800" kern="1200" dirty="0" smtClean="0">
                          <a:solidFill>
                            <a:srgbClr val="FF0000"/>
                          </a:solidFill>
                          <a:latin typeface="+mn-lt"/>
                          <a:ea typeface="+mn-ea"/>
                          <a:cs typeface="+mn-cs"/>
                        </a:rPr>
                        <a:t>日常生活に支障を来たすような症状・行動や意思疎通の困難さが多少見られても</a:t>
                      </a:r>
                      <a:r>
                        <a:rPr kumimoji="1" lang="ja-JP" altLang="en-US" sz="1800" kern="1200" dirty="0" smtClean="0">
                          <a:solidFill>
                            <a:srgbClr val="0000FF"/>
                          </a:solidFill>
                          <a:latin typeface="+mn-lt"/>
                          <a:ea typeface="+mn-ea"/>
                          <a:cs typeface="+mn-cs"/>
                        </a:rPr>
                        <a:t>、誰かが注意していれば</a:t>
                      </a:r>
                      <a:r>
                        <a:rPr kumimoji="1" lang="ja-JP" altLang="en-US" sz="1800" kern="1200" dirty="0" smtClean="0">
                          <a:solidFill>
                            <a:srgbClr val="FF0000"/>
                          </a:solidFill>
                          <a:latin typeface="+mn-lt"/>
                          <a:ea typeface="+mn-ea"/>
                          <a:cs typeface="+mn-cs"/>
                        </a:rPr>
                        <a:t>自立できる。</a:t>
                      </a:r>
                      <a:endParaRPr kumimoji="1" lang="ja-JP" altLang="en-US" sz="1800" dirty="0">
                        <a:solidFill>
                          <a:srgbClr val="FF0000"/>
                        </a:solidFill>
                      </a:endParaRPr>
                    </a:p>
                  </a:txBody>
                  <a:tcPr marL="91444" marR="91444" marT="45722" marB="45722"/>
                </a:tc>
              </a:tr>
              <a:tr h="363485">
                <a:tc>
                  <a:txBody>
                    <a:bodyPr/>
                    <a:lstStyle/>
                    <a:p>
                      <a:pPr algn="r"/>
                      <a:r>
                        <a:rPr kumimoji="1" lang="en-US" altLang="ja-JP" sz="1800" kern="1200" dirty="0" err="1" smtClean="0">
                          <a:solidFill>
                            <a:schemeClr val="dk1"/>
                          </a:solidFill>
                          <a:latin typeface="+mn-lt"/>
                          <a:ea typeface="+mn-ea"/>
                          <a:cs typeface="+mn-cs"/>
                        </a:rPr>
                        <a:t>Ⅱa</a:t>
                      </a:r>
                      <a:endParaRPr kumimoji="1" lang="ja-JP" altLang="en-US" sz="1800" dirty="0"/>
                    </a:p>
                  </a:txBody>
                  <a:tcPr marL="91444" marR="91444" marT="45722" marB="45722"/>
                </a:tc>
                <a:tc>
                  <a:txBody>
                    <a:bodyPr/>
                    <a:lstStyle/>
                    <a:p>
                      <a:r>
                        <a:rPr kumimoji="1" lang="ja-JP" altLang="en-US" sz="1800" kern="1200" dirty="0" smtClean="0">
                          <a:solidFill>
                            <a:srgbClr val="0000FF"/>
                          </a:solidFill>
                          <a:latin typeface="+mn-lt"/>
                          <a:ea typeface="+mn-ea"/>
                          <a:cs typeface="+mn-cs"/>
                        </a:rPr>
                        <a:t>家庭外で</a:t>
                      </a:r>
                      <a:r>
                        <a:rPr kumimoji="1" lang="ja-JP" altLang="en-US" sz="1800" kern="1200" dirty="0" smtClean="0">
                          <a:solidFill>
                            <a:schemeClr val="dk1"/>
                          </a:solidFill>
                          <a:latin typeface="+mn-lt"/>
                          <a:ea typeface="+mn-ea"/>
                          <a:cs typeface="+mn-cs"/>
                        </a:rPr>
                        <a:t>上記</a:t>
                      </a:r>
                      <a:r>
                        <a:rPr kumimoji="1" lang="en-US" altLang="ja-JP" sz="1800" kern="1200" dirty="0" smtClean="0">
                          <a:solidFill>
                            <a:schemeClr val="dk1"/>
                          </a:solidFill>
                          <a:latin typeface="+mn-lt"/>
                          <a:ea typeface="+mn-ea"/>
                          <a:cs typeface="+mn-cs"/>
                        </a:rPr>
                        <a:t>Ⅱ</a:t>
                      </a:r>
                      <a:r>
                        <a:rPr kumimoji="1" lang="ja-JP" altLang="en-US" sz="1800" kern="1200" dirty="0" smtClean="0">
                          <a:solidFill>
                            <a:schemeClr val="dk1"/>
                          </a:solidFill>
                          <a:latin typeface="+mn-lt"/>
                          <a:ea typeface="+mn-ea"/>
                          <a:cs typeface="+mn-cs"/>
                        </a:rPr>
                        <a:t>の状態がみられる。</a:t>
                      </a:r>
                      <a:endParaRPr kumimoji="1" lang="ja-JP" altLang="en-US" sz="1800" dirty="0"/>
                    </a:p>
                  </a:txBody>
                  <a:tcPr marL="91444" marR="91444" marT="45722" marB="45722"/>
                </a:tc>
              </a:tr>
              <a:tr h="362304">
                <a:tc>
                  <a:txBody>
                    <a:bodyPr/>
                    <a:lstStyle/>
                    <a:p>
                      <a:pPr algn="r"/>
                      <a:r>
                        <a:rPr kumimoji="1" lang="en-US" altLang="ja-JP" sz="1800" kern="1200" dirty="0" smtClean="0">
                          <a:solidFill>
                            <a:schemeClr val="dk1"/>
                          </a:solidFill>
                          <a:latin typeface="+mn-lt"/>
                          <a:ea typeface="+mn-ea"/>
                          <a:cs typeface="+mn-cs"/>
                        </a:rPr>
                        <a:t>Ⅱ</a:t>
                      </a:r>
                      <a:r>
                        <a:rPr kumimoji="1" lang="ja-JP" altLang="en-US" sz="1800" kern="1200" dirty="0" smtClean="0">
                          <a:solidFill>
                            <a:schemeClr val="dk1"/>
                          </a:solidFill>
                          <a:latin typeface="+mn-lt"/>
                          <a:ea typeface="+mn-ea"/>
                          <a:cs typeface="+mn-cs"/>
                        </a:rPr>
                        <a:t>ｂ</a:t>
                      </a:r>
                      <a:endParaRPr kumimoji="1" lang="ja-JP" altLang="en-US" sz="1800" dirty="0"/>
                    </a:p>
                  </a:txBody>
                  <a:tcPr marL="91444" marR="91444" marT="45722" marB="45722"/>
                </a:tc>
                <a:tc>
                  <a:txBody>
                    <a:bodyPr/>
                    <a:lstStyle/>
                    <a:p>
                      <a:r>
                        <a:rPr kumimoji="1" lang="ja-JP" altLang="en-US" sz="1800" kern="1200" dirty="0" smtClean="0">
                          <a:solidFill>
                            <a:srgbClr val="0000FF"/>
                          </a:solidFill>
                          <a:latin typeface="+mn-lt"/>
                          <a:ea typeface="+mn-ea"/>
                          <a:cs typeface="+mn-cs"/>
                        </a:rPr>
                        <a:t>家庭内</a:t>
                      </a:r>
                      <a:r>
                        <a:rPr kumimoji="1" lang="ja-JP" altLang="en-US" sz="1800" kern="1200" dirty="0" smtClean="0">
                          <a:solidFill>
                            <a:schemeClr val="dk1"/>
                          </a:solidFill>
                          <a:latin typeface="+mn-lt"/>
                          <a:ea typeface="+mn-ea"/>
                          <a:cs typeface="+mn-cs"/>
                        </a:rPr>
                        <a:t>でも上記</a:t>
                      </a:r>
                      <a:r>
                        <a:rPr kumimoji="1" lang="en-US" altLang="ja-JP" sz="1800" kern="1200" dirty="0" smtClean="0">
                          <a:solidFill>
                            <a:schemeClr val="dk1"/>
                          </a:solidFill>
                          <a:latin typeface="+mn-lt"/>
                          <a:ea typeface="+mn-ea"/>
                          <a:cs typeface="+mn-cs"/>
                        </a:rPr>
                        <a:t>Ⅱ</a:t>
                      </a:r>
                      <a:r>
                        <a:rPr kumimoji="1" lang="ja-JP" altLang="en-US" sz="1800" kern="1200" dirty="0" smtClean="0">
                          <a:solidFill>
                            <a:schemeClr val="dk1"/>
                          </a:solidFill>
                          <a:latin typeface="+mn-lt"/>
                          <a:ea typeface="+mn-ea"/>
                          <a:cs typeface="+mn-cs"/>
                        </a:rPr>
                        <a:t>の状態がみられる。</a:t>
                      </a:r>
                      <a:endParaRPr kumimoji="1" lang="ja-JP" altLang="en-US" sz="1800" dirty="0"/>
                    </a:p>
                  </a:txBody>
                  <a:tcPr marL="91444" marR="91444" marT="45722" marB="45722"/>
                </a:tc>
              </a:tr>
              <a:tr h="615350">
                <a:tc>
                  <a:txBody>
                    <a:bodyPr/>
                    <a:lstStyle/>
                    <a:p>
                      <a:pPr algn="ctr"/>
                      <a:r>
                        <a:rPr kumimoji="1" lang="en-US" altLang="ja-JP" sz="1800" kern="1200" dirty="0" smtClean="0">
                          <a:solidFill>
                            <a:srgbClr val="FF0000"/>
                          </a:solidFill>
                          <a:latin typeface="+mn-lt"/>
                          <a:ea typeface="+mn-ea"/>
                          <a:cs typeface="+mn-cs"/>
                        </a:rPr>
                        <a:t>Ⅲ</a:t>
                      </a:r>
                      <a:endParaRPr kumimoji="1" lang="ja-JP" altLang="en-US" sz="1800" dirty="0">
                        <a:solidFill>
                          <a:srgbClr val="FF0000"/>
                        </a:solidFill>
                      </a:endParaRPr>
                    </a:p>
                  </a:txBody>
                  <a:tcPr marL="91444" marR="91444" marT="45722" marB="45722"/>
                </a:tc>
                <a:tc>
                  <a:txBody>
                    <a:bodyPr/>
                    <a:lstStyle/>
                    <a:p>
                      <a:r>
                        <a:rPr kumimoji="1" lang="ja-JP" altLang="en-US" sz="1800" kern="1200" dirty="0" smtClean="0">
                          <a:solidFill>
                            <a:srgbClr val="FF0000"/>
                          </a:solidFill>
                          <a:latin typeface="+mn-lt"/>
                          <a:ea typeface="+mn-ea"/>
                          <a:cs typeface="+mn-cs"/>
                        </a:rPr>
                        <a:t>日常生活に支障を来たすような症状・行動や意思疎通の困難さが見られ、</a:t>
                      </a:r>
                      <a:r>
                        <a:rPr kumimoji="1" lang="ja-JP" altLang="en-US" sz="1800" kern="1200" dirty="0" smtClean="0">
                          <a:solidFill>
                            <a:srgbClr val="0000FF"/>
                          </a:solidFill>
                          <a:latin typeface="+mn-lt"/>
                          <a:ea typeface="+mn-ea"/>
                          <a:cs typeface="+mn-cs"/>
                        </a:rPr>
                        <a:t>介護を必要</a:t>
                      </a:r>
                      <a:r>
                        <a:rPr kumimoji="1" lang="ja-JP" altLang="en-US" sz="1800" kern="1200" dirty="0" smtClean="0">
                          <a:solidFill>
                            <a:srgbClr val="FF0000"/>
                          </a:solidFill>
                          <a:latin typeface="+mn-lt"/>
                          <a:ea typeface="+mn-ea"/>
                          <a:cs typeface="+mn-cs"/>
                        </a:rPr>
                        <a:t>とする。</a:t>
                      </a:r>
                      <a:endParaRPr kumimoji="1" lang="ja-JP" altLang="en-US" sz="1800" dirty="0">
                        <a:solidFill>
                          <a:srgbClr val="FF0000"/>
                        </a:solidFill>
                      </a:endParaRPr>
                    </a:p>
                  </a:txBody>
                  <a:tcPr marL="91444" marR="91444" marT="45722" marB="45722"/>
                </a:tc>
              </a:tr>
              <a:tr h="447136">
                <a:tc>
                  <a:txBody>
                    <a:bodyPr/>
                    <a:lstStyle/>
                    <a:p>
                      <a:pPr algn="r"/>
                      <a:r>
                        <a:rPr kumimoji="1" lang="en-US" altLang="ja-JP" sz="1800" kern="1200" dirty="0" err="1" smtClean="0">
                          <a:solidFill>
                            <a:schemeClr val="dk1"/>
                          </a:solidFill>
                          <a:latin typeface="+mn-lt"/>
                          <a:ea typeface="+mn-ea"/>
                          <a:cs typeface="+mn-cs"/>
                        </a:rPr>
                        <a:t>Ⅲa</a:t>
                      </a:r>
                      <a:endParaRPr kumimoji="1" lang="ja-JP" altLang="en-US" sz="1800" dirty="0"/>
                    </a:p>
                  </a:txBody>
                  <a:tcPr marL="91444" marR="91444" marT="45722" marB="45722"/>
                </a:tc>
                <a:tc>
                  <a:txBody>
                    <a:bodyPr/>
                    <a:lstStyle/>
                    <a:p>
                      <a:r>
                        <a:rPr kumimoji="1" lang="ja-JP" altLang="en-US" sz="1800" kern="1200" dirty="0" smtClean="0">
                          <a:solidFill>
                            <a:srgbClr val="0000FF"/>
                          </a:solidFill>
                          <a:latin typeface="+mn-lt"/>
                          <a:ea typeface="+mn-ea"/>
                          <a:cs typeface="+mn-cs"/>
                        </a:rPr>
                        <a:t>日中</a:t>
                      </a:r>
                      <a:r>
                        <a:rPr kumimoji="1" lang="ja-JP" altLang="en-US" sz="1800" kern="1200" dirty="0" smtClean="0">
                          <a:solidFill>
                            <a:schemeClr val="dk1"/>
                          </a:solidFill>
                          <a:latin typeface="+mn-lt"/>
                          <a:ea typeface="+mn-ea"/>
                          <a:cs typeface="+mn-cs"/>
                        </a:rPr>
                        <a:t>を中心として上記</a:t>
                      </a:r>
                      <a:r>
                        <a:rPr kumimoji="1" lang="en-US" altLang="ja-JP" sz="1800" kern="1200" dirty="0" smtClean="0">
                          <a:solidFill>
                            <a:schemeClr val="dk1"/>
                          </a:solidFill>
                          <a:latin typeface="+mn-lt"/>
                          <a:ea typeface="+mn-ea"/>
                          <a:cs typeface="+mn-cs"/>
                        </a:rPr>
                        <a:t>Ⅲ</a:t>
                      </a:r>
                      <a:r>
                        <a:rPr kumimoji="1" lang="ja-JP" altLang="en-US" sz="1800" kern="1200" dirty="0" smtClean="0">
                          <a:solidFill>
                            <a:schemeClr val="dk1"/>
                          </a:solidFill>
                          <a:latin typeface="+mn-lt"/>
                          <a:ea typeface="+mn-ea"/>
                          <a:cs typeface="+mn-cs"/>
                        </a:rPr>
                        <a:t>の状態が見られる。</a:t>
                      </a:r>
                      <a:endParaRPr kumimoji="1" lang="ja-JP" altLang="en-US" sz="1800" dirty="0"/>
                    </a:p>
                  </a:txBody>
                  <a:tcPr marL="91444" marR="91444" marT="45722" marB="45722"/>
                </a:tc>
              </a:tr>
              <a:tr h="447136">
                <a:tc>
                  <a:txBody>
                    <a:bodyPr/>
                    <a:lstStyle/>
                    <a:p>
                      <a:pPr algn="r"/>
                      <a:r>
                        <a:rPr kumimoji="1" lang="en-US" altLang="ja-JP" sz="1800" kern="1200" dirty="0" smtClean="0">
                          <a:solidFill>
                            <a:schemeClr val="dk1"/>
                          </a:solidFill>
                          <a:latin typeface="+mn-lt"/>
                          <a:ea typeface="+mn-ea"/>
                          <a:cs typeface="+mn-cs"/>
                        </a:rPr>
                        <a:t>Ⅲ</a:t>
                      </a:r>
                      <a:r>
                        <a:rPr kumimoji="1" lang="ja-JP" altLang="en-US" sz="1800" kern="1200" dirty="0" smtClean="0">
                          <a:solidFill>
                            <a:schemeClr val="dk1"/>
                          </a:solidFill>
                          <a:latin typeface="+mn-lt"/>
                          <a:ea typeface="+mn-ea"/>
                          <a:cs typeface="+mn-cs"/>
                        </a:rPr>
                        <a:t>ｂ</a:t>
                      </a:r>
                      <a:endParaRPr kumimoji="1" lang="ja-JP" altLang="en-US" sz="1800" dirty="0"/>
                    </a:p>
                  </a:txBody>
                  <a:tcPr marL="91444" marR="91444" marT="45722" marB="45722"/>
                </a:tc>
                <a:tc>
                  <a:txBody>
                    <a:bodyPr/>
                    <a:lstStyle/>
                    <a:p>
                      <a:r>
                        <a:rPr kumimoji="1" lang="ja-JP" altLang="en-US" sz="1800" kern="1200" dirty="0" smtClean="0">
                          <a:solidFill>
                            <a:srgbClr val="0000FF"/>
                          </a:solidFill>
                          <a:latin typeface="+mn-lt"/>
                          <a:ea typeface="+mn-ea"/>
                          <a:cs typeface="+mn-cs"/>
                        </a:rPr>
                        <a:t>夜間</a:t>
                      </a:r>
                      <a:r>
                        <a:rPr kumimoji="1" lang="ja-JP" altLang="en-US" sz="1800" kern="1200" dirty="0" smtClean="0">
                          <a:solidFill>
                            <a:schemeClr val="dk1"/>
                          </a:solidFill>
                          <a:latin typeface="+mn-lt"/>
                          <a:ea typeface="+mn-ea"/>
                          <a:cs typeface="+mn-cs"/>
                        </a:rPr>
                        <a:t>を中心として上記</a:t>
                      </a:r>
                      <a:r>
                        <a:rPr kumimoji="1" lang="en-US" altLang="ja-JP" sz="1800" kern="1200" dirty="0" smtClean="0">
                          <a:solidFill>
                            <a:schemeClr val="dk1"/>
                          </a:solidFill>
                          <a:latin typeface="+mn-lt"/>
                          <a:ea typeface="+mn-ea"/>
                          <a:cs typeface="+mn-cs"/>
                        </a:rPr>
                        <a:t>Ⅲ</a:t>
                      </a:r>
                      <a:r>
                        <a:rPr kumimoji="1" lang="ja-JP" altLang="en-US" sz="1800" kern="1200" dirty="0" smtClean="0">
                          <a:solidFill>
                            <a:schemeClr val="dk1"/>
                          </a:solidFill>
                          <a:latin typeface="+mn-lt"/>
                          <a:ea typeface="+mn-ea"/>
                          <a:cs typeface="+mn-cs"/>
                        </a:rPr>
                        <a:t>の状態が見られる。</a:t>
                      </a:r>
                      <a:endParaRPr kumimoji="1" lang="ja-JP" altLang="en-US" sz="1800" dirty="0"/>
                    </a:p>
                  </a:txBody>
                  <a:tcPr marL="91444" marR="91444" marT="45722" marB="45722"/>
                </a:tc>
              </a:tr>
              <a:tr h="625884">
                <a:tc>
                  <a:txBody>
                    <a:bodyPr/>
                    <a:lstStyle/>
                    <a:p>
                      <a:pPr algn="ctr"/>
                      <a:r>
                        <a:rPr kumimoji="1" lang="en-US" altLang="ja-JP" sz="1800" kern="1200" dirty="0" smtClean="0">
                          <a:solidFill>
                            <a:schemeClr val="dk1"/>
                          </a:solidFill>
                          <a:latin typeface="+mn-lt"/>
                          <a:ea typeface="+mn-ea"/>
                          <a:cs typeface="+mn-cs"/>
                        </a:rPr>
                        <a:t>Ⅳ</a:t>
                      </a:r>
                      <a:endParaRPr kumimoji="1" lang="ja-JP" altLang="en-US" sz="1800" dirty="0"/>
                    </a:p>
                  </a:txBody>
                  <a:tcPr marL="91444" marR="91444" marT="45722" marB="45722"/>
                </a:tc>
                <a:tc>
                  <a:txBody>
                    <a:bodyPr/>
                    <a:lstStyle/>
                    <a:p>
                      <a:r>
                        <a:rPr kumimoji="1" lang="ja-JP" altLang="en-US" sz="1800" kern="1200" dirty="0" smtClean="0">
                          <a:solidFill>
                            <a:schemeClr val="dk1"/>
                          </a:solidFill>
                          <a:latin typeface="+mn-lt"/>
                          <a:ea typeface="+mn-ea"/>
                          <a:cs typeface="+mn-cs"/>
                        </a:rPr>
                        <a:t>日常生活に支障を</a:t>
                      </a:r>
                      <a:r>
                        <a:rPr kumimoji="1" lang="ja-JP" altLang="en-US" sz="1800" kern="1200" dirty="0" smtClean="0">
                          <a:solidFill>
                            <a:srgbClr val="0000FF"/>
                          </a:solidFill>
                          <a:latin typeface="+mn-lt"/>
                          <a:ea typeface="+mn-ea"/>
                          <a:cs typeface="+mn-cs"/>
                        </a:rPr>
                        <a:t>来たすような症状・行動や意思疎通の困難さが頻繁に見られ、</a:t>
                      </a:r>
                      <a:r>
                        <a:rPr kumimoji="1" lang="ja-JP" altLang="en-US" sz="1800" kern="1200" dirty="0" smtClean="0">
                          <a:solidFill>
                            <a:schemeClr val="dk1"/>
                          </a:solidFill>
                          <a:latin typeface="+mn-lt"/>
                          <a:ea typeface="+mn-ea"/>
                          <a:cs typeface="+mn-cs"/>
                        </a:rPr>
                        <a:t>常に介護を必要とする。</a:t>
                      </a:r>
                      <a:endParaRPr kumimoji="1" lang="ja-JP" altLang="en-US" sz="1800" dirty="0"/>
                    </a:p>
                  </a:txBody>
                  <a:tcPr marL="91444" marR="91444" marT="45722" marB="45722"/>
                </a:tc>
              </a:tr>
              <a:tr h="615350">
                <a:tc>
                  <a:txBody>
                    <a:bodyPr/>
                    <a:lstStyle/>
                    <a:p>
                      <a:pPr algn="ctr"/>
                      <a:r>
                        <a:rPr kumimoji="1" lang="ja-JP" altLang="en-US" sz="1800" kern="1200" dirty="0" smtClean="0">
                          <a:solidFill>
                            <a:schemeClr val="dk1"/>
                          </a:solidFill>
                          <a:latin typeface="+mn-lt"/>
                          <a:ea typeface="+mn-ea"/>
                          <a:cs typeface="+mn-cs"/>
                        </a:rPr>
                        <a:t>Ｍ</a:t>
                      </a:r>
                      <a:endParaRPr kumimoji="1" lang="ja-JP" altLang="en-US" sz="1800" dirty="0"/>
                    </a:p>
                  </a:txBody>
                  <a:tcPr marL="91444" marR="91444" marT="45722" marB="45722"/>
                </a:tc>
                <a:tc>
                  <a:txBody>
                    <a:bodyPr/>
                    <a:lstStyle/>
                    <a:p>
                      <a:r>
                        <a:rPr kumimoji="1" lang="ja-JP" altLang="en-US" sz="1800" kern="1200" dirty="0" smtClean="0">
                          <a:solidFill>
                            <a:schemeClr val="dk1"/>
                          </a:solidFill>
                          <a:latin typeface="+mn-lt"/>
                          <a:ea typeface="+mn-ea"/>
                          <a:cs typeface="+mn-cs"/>
                        </a:rPr>
                        <a:t>著しい精神症状や問題行動あるいは重篤な身体疾患が見られ、</a:t>
                      </a:r>
                      <a:r>
                        <a:rPr kumimoji="1" lang="ja-JP" altLang="en-US" sz="1800" kern="1200" dirty="0" smtClean="0">
                          <a:solidFill>
                            <a:srgbClr val="0000FF"/>
                          </a:solidFill>
                          <a:latin typeface="+mn-lt"/>
                          <a:ea typeface="+mn-ea"/>
                          <a:cs typeface="+mn-cs"/>
                        </a:rPr>
                        <a:t>専門医</a:t>
                      </a:r>
                      <a:r>
                        <a:rPr kumimoji="1" lang="ja-JP" altLang="en-US" sz="1800" kern="1200" dirty="0" smtClean="0">
                          <a:solidFill>
                            <a:schemeClr val="dk1"/>
                          </a:solidFill>
                          <a:latin typeface="+mn-lt"/>
                          <a:ea typeface="+mn-ea"/>
                          <a:cs typeface="+mn-cs"/>
                        </a:rPr>
                        <a:t>療を必要とする。</a:t>
                      </a:r>
                      <a:endParaRPr kumimoji="1" lang="ja-JP" altLang="en-US" sz="1800" dirty="0"/>
                    </a:p>
                  </a:txBody>
                  <a:tcPr marL="91444" marR="91444" marT="45722" marB="45722"/>
                </a:tc>
              </a:tr>
            </a:tbl>
          </a:graphicData>
        </a:graphic>
      </p:graphicFrame>
      <p:sp>
        <p:nvSpPr>
          <p:cNvPr id="5" name="テキスト ボックス 4"/>
          <p:cNvSpPr txBox="1"/>
          <p:nvPr/>
        </p:nvSpPr>
        <p:spPr>
          <a:xfrm>
            <a:off x="2816225" y="6407150"/>
            <a:ext cx="5644494" cy="338554"/>
          </a:xfrm>
          <a:prstGeom prst="rect">
            <a:avLst/>
          </a:prstGeom>
          <a:noFill/>
        </p:spPr>
        <p:txBody>
          <a:bodyPr wrap="none">
            <a:spAutoFit/>
          </a:bodyPr>
          <a:lstStyle/>
          <a:p>
            <a:pPr>
              <a:defRPr/>
            </a:pPr>
            <a:r>
              <a:rPr lang="ja-JP" altLang="en-US" sz="1600" dirty="0">
                <a:latin typeface="+mn-ea"/>
                <a:ea typeface="+mn-ea"/>
              </a:rPr>
              <a:t>平成</a:t>
            </a:r>
            <a:r>
              <a:rPr lang="en-US" altLang="ja-JP" sz="1600" dirty="0">
                <a:latin typeface="+mn-ea"/>
                <a:ea typeface="+mn-ea"/>
              </a:rPr>
              <a:t>5</a:t>
            </a:r>
            <a:r>
              <a:rPr lang="ja-JP" altLang="en-US" sz="1600" dirty="0">
                <a:latin typeface="+mn-ea"/>
                <a:ea typeface="+mn-ea"/>
              </a:rPr>
              <a:t>年</a:t>
            </a:r>
            <a:r>
              <a:rPr lang="en-US" altLang="ja-JP" sz="1600" dirty="0">
                <a:latin typeface="+mn-ea"/>
                <a:ea typeface="+mn-ea"/>
              </a:rPr>
              <a:t>10</a:t>
            </a:r>
            <a:r>
              <a:rPr lang="ja-JP" altLang="en-US" sz="1600" dirty="0">
                <a:latin typeface="+mn-ea"/>
                <a:ea typeface="+mn-ea"/>
              </a:rPr>
              <a:t>月</a:t>
            </a:r>
            <a:r>
              <a:rPr lang="en-US" altLang="ja-JP" sz="1600" dirty="0">
                <a:latin typeface="+mn-ea"/>
                <a:ea typeface="+mn-ea"/>
              </a:rPr>
              <a:t>26</a:t>
            </a:r>
            <a:r>
              <a:rPr lang="ja-JP" altLang="en-US" sz="1600" dirty="0">
                <a:latin typeface="+mn-ea"/>
                <a:ea typeface="+mn-ea"/>
              </a:rPr>
              <a:t>日 老健第</a:t>
            </a:r>
            <a:r>
              <a:rPr lang="en-US" altLang="ja-JP" sz="1600" dirty="0">
                <a:latin typeface="+mn-ea"/>
                <a:ea typeface="+mn-ea"/>
              </a:rPr>
              <a:t>135</a:t>
            </a:r>
            <a:r>
              <a:rPr lang="ja-JP" altLang="en-US" sz="1600" dirty="0">
                <a:latin typeface="+mn-ea"/>
                <a:ea typeface="+mn-ea"/>
              </a:rPr>
              <a:t>号 厚生省老人保健福祉局長通知</a:t>
            </a:r>
          </a:p>
        </p:txBody>
      </p:sp>
      <p:sp>
        <p:nvSpPr>
          <p:cNvPr id="2" name="下矢印 1"/>
          <p:cNvSpPr/>
          <p:nvPr/>
        </p:nvSpPr>
        <p:spPr>
          <a:xfrm rot="16200000">
            <a:off x="8211741" y="3883695"/>
            <a:ext cx="357187"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8672491" y="3942279"/>
            <a:ext cx="353615" cy="19784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認知症</a:t>
            </a:r>
            <a:r>
              <a:rPr lang="ja-JP" altLang="en-US" dirty="0"/>
              <a:t>加算</a:t>
            </a:r>
            <a:endParaRPr kumimoji="1" lang="ja-JP" altLang="en-US" dirty="0"/>
          </a:p>
        </p:txBody>
      </p:sp>
      <p:sp>
        <p:nvSpPr>
          <p:cNvPr id="9" name="角丸四角形 8"/>
          <p:cNvSpPr/>
          <p:nvPr/>
        </p:nvSpPr>
        <p:spPr>
          <a:xfrm>
            <a:off x="6051401" y="3942279"/>
            <a:ext cx="2048991" cy="3693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　医師</a:t>
            </a:r>
            <a:r>
              <a:rPr lang="ja-JP" altLang="en-US" dirty="0"/>
              <a:t>による判定</a:t>
            </a:r>
          </a:p>
        </p:txBody>
      </p:sp>
      <p:cxnSp>
        <p:nvCxnSpPr>
          <p:cNvPr id="7" name="直線コネクタ 6"/>
          <p:cNvCxnSpPr/>
          <p:nvPr/>
        </p:nvCxnSpPr>
        <p:spPr>
          <a:xfrm>
            <a:off x="4139952" y="1772816"/>
            <a:ext cx="3960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699792" y="2564904"/>
            <a:ext cx="342723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907704" y="3919414"/>
            <a:ext cx="1584176" cy="228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2555776" y="5468089"/>
            <a:ext cx="2088232"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560484" y="5805264"/>
            <a:ext cx="5819828" cy="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5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457201" y="274640"/>
            <a:ext cx="7758113" cy="725487"/>
          </a:xfrm>
        </p:spPr>
        <p:txBody>
          <a:bodyPr>
            <a:normAutofit fontScale="90000"/>
          </a:bodyPr>
          <a:lstStyle/>
          <a:p>
            <a:r>
              <a:rPr lang="ja-JP" altLang="en-US" smtClean="0"/>
              <a:t>介護認定とその内容</a:t>
            </a:r>
          </a:p>
        </p:txBody>
      </p:sp>
      <p:graphicFrame>
        <p:nvGraphicFramePr>
          <p:cNvPr id="4" name="表 3"/>
          <p:cNvGraphicFramePr>
            <a:graphicFrameLocks noGrp="1"/>
          </p:cNvGraphicFramePr>
          <p:nvPr>
            <p:extLst>
              <p:ext uri="{D42A27DB-BD31-4B8C-83A1-F6EECF244321}">
                <p14:modId xmlns:p14="http://schemas.microsoft.com/office/powerpoint/2010/main" val="3246587233"/>
              </p:ext>
            </p:extLst>
          </p:nvPr>
        </p:nvGraphicFramePr>
        <p:xfrm>
          <a:off x="214315" y="1124744"/>
          <a:ext cx="8462141" cy="5573337"/>
        </p:xfrm>
        <a:graphic>
          <a:graphicData uri="http://schemas.openxmlformats.org/drawingml/2006/table">
            <a:tbl>
              <a:tblPr/>
              <a:tblGrid>
                <a:gridCol w="1497725"/>
                <a:gridCol w="6964416"/>
              </a:tblGrid>
              <a:tr h="330868">
                <a:tc>
                  <a:txBody>
                    <a:bodyPr/>
                    <a:lstStyle/>
                    <a:p>
                      <a:pPr algn="ctr" fontAlgn="ctr"/>
                      <a:r>
                        <a:rPr lang="ja-JP" altLang="en-US" sz="1800" b="0" i="0" u="none" strike="noStrike" dirty="0">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800" b="0" i="0" u="none" strike="noStrike" dirty="0">
                          <a:solidFill>
                            <a:srgbClr val="000000"/>
                          </a:solidFill>
                          <a:latin typeface="ＭＳ Ｐゴシック"/>
                        </a:rPr>
                        <a:t>内容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540818">
                <a:tc>
                  <a:txBody>
                    <a:bodyPr/>
                    <a:lstStyle/>
                    <a:p>
                      <a:pPr algn="ctr" fontAlgn="ctr"/>
                      <a:r>
                        <a:rPr lang="ja-JP" altLang="en-US" sz="1800" b="1" i="0" u="none" strike="noStrike" dirty="0">
                          <a:solidFill>
                            <a:srgbClr val="000000"/>
                          </a:solidFill>
                          <a:latin typeface="ＭＳ Ｐゴシック"/>
                        </a:rPr>
                        <a:t>要支援</a:t>
                      </a:r>
                      <a:r>
                        <a:rPr lang="en-US" altLang="ja-JP" sz="1800" b="1" i="0" u="none" strike="noStrike" dirty="0">
                          <a:solidFill>
                            <a:srgbClr val="000000"/>
                          </a:solidFill>
                          <a:latin typeface="ＭＳ Ｐゴシック"/>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l" fontAlgn="ctr"/>
                      <a:r>
                        <a:rPr lang="ja-JP" altLang="en-US" sz="1800" b="1" i="0" u="none" strike="noStrike" dirty="0" smtClean="0">
                          <a:solidFill>
                            <a:srgbClr val="000000"/>
                          </a:solidFill>
                          <a:latin typeface="ＭＳ Ｐゴシック"/>
                        </a:rPr>
                        <a:t>　日常</a:t>
                      </a:r>
                      <a:r>
                        <a:rPr lang="ja-JP" altLang="en-US" sz="1800" b="1" i="0" u="none" strike="noStrike" dirty="0">
                          <a:solidFill>
                            <a:srgbClr val="000000"/>
                          </a:solidFill>
                          <a:latin typeface="ＭＳ Ｐゴシック"/>
                        </a:rPr>
                        <a:t>生活にはほとんど支障ないが、</a:t>
                      </a:r>
                      <a:r>
                        <a:rPr lang="ja-JP" altLang="en-US" sz="1800" b="1" i="0" u="none" strike="noStrike" dirty="0">
                          <a:solidFill>
                            <a:srgbClr val="FF0000"/>
                          </a:solidFill>
                          <a:latin typeface="ＭＳ Ｐゴシック"/>
                        </a:rPr>
                        <a:t>入浴など一部の動作</a:t>
                      </a:r>
                      <a:r>
                        <a:rPr lang="ja-JP" altLang="en-US" sz="1800" b="1" i="0" u="none" strike="noStrike" dirty="0" smtClean="0">
                          <a:solidFill>
                            <a:srgbClr val="FF0000"/>
                          </a:solidFill>
                          <a:latin typeface="ＭＳ Ｐゴシック"/>
                        </a:rPr>
                        <a:t>に</a:t>
                      </a:r>
                      <a:endParaRPr lang="en-US" altLang="ja-JP" sz="1800" b="1" i="0" u="none" strike="noStrike" dirty="0" smtClean="0">
                        <a:solidFill>
                          <a:srgbClr val="FF0000"/>
                        </a:solidFill>
                        <a:latin typeface="ＭＳ Ｐゴシック"/>
                      </a:endParaRPr>
                    </a:p>
                    <a:p>
                      <a:pPr algn="l" fontAlgn="ctr"/>
                      <a:r>
                        <a:rPr lang="ja-JP" altLang="en-US" sz="1800" b="1" i="0" u="none" strike="noStrike" dirty="0" smtClean="0">
                          <a:solidFill>
                            <a:srgbClr val="FF0000"/>
                          </a:solidFill>
                          <a:latin typeface="ＭＳ Ｐゴシック"/>
                        </a:rPr>
                        <a:t>　介助</a:t>
                      </a:r>
                      <a:r>
                        <a:rPr lang="ja-JP" altLang="en-US" sz="1800" b="1" i="0" u="none" strike="noStrike" dirty="0">
                          <a:solidFill>
                            <a:srgbClr val="000000"/>
                          </a:solidFill>
                          <a:latin typeface="ＭＳ Ｐゴシック"/>
                        </a:rPr>
                        <a:t>が必要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540818">
                <a:tc>
                  <a:txBody>
                    <a:bodyPr/>
                    <a:lstStyle/>
                    <a:p>
                      <a:pPr algn="ctr" fontAlgn="ctr"/>
                      <a:r>
                        <a:rPr lang="ja-JP" altLang="en-US" sz="1800" b="1" i="0" u="none" strike="noStrike" dirty="0">
                          <a:solidFill>
                            <a:srgbClr val="000000"/>
                          </a:solidFill>
                          <a:latin typeface="ＭＳ Ｐゴシック"/>
                        </a:rPr>
                        <a:t>要支援</a:t>
                      </a:r>
                      <a:r>
                        <a:rPr lang="en-US" altLang="ja-JP" sz="1800" b="1" i="0" u="none" strike="noStrike" dirty="0">
                          <a:solidFill>
                            <a:srgbClr val="000000"/>
                          </a:solidFill>
                          <a:latin typeface="ＭＳ Ｐゴシック"/>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r>
              <a:tr h="889891">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1800" b="1" i="0" u="none" strike="noStrike" dirty="0" smtClean="0">
                          <a:solidFill>
                            <a:srgbClr val="FF0000"/>
                          </a:solidFill>
                          <a:latin typeface="ＭＳ Ｐゴシック"/>
                        </a:rPr>
                        <a:t>　起立</a:t>
                      </a:r>
                      <a:r>
                        <a:rPr lang="ja-JP" altLang="en-US" sz="1800" b="1" i="0" u="none" strike="noStrike" dirty="0">
                          <a:solidFill>
                            <a:srgbClr val="FF0000"/>
                          </a:solidFill>
                          <a:latin typeface="ＭＳ Ｐゴシック"/>
                        </a:rPr>
                        <a:t>や歩行</a:t>
                      </a:r>
                      <a:r>
                        <a:rPr lang="ja-JP" altLang="en-US" sz="1800" b="1" i="0" u="none" strike="noStrike" dirty="0">
                          <a:solidFill>
                            <a:srgbClr val="000000"/>
                          </a:solidFill>
                          <a:latin typeface="ＭＳ Ｐゴシック"/>
                        </a:rPr>
                        <a:t>などに不安定さが現れ</a:t>
                      </a:r>
                      <a:r>
                        <a:rPr lang="ja-JP" altLang="en-US" sz="1800" b="1" i="0" u="none" strike="noStrike" dirty="0" smtClean="0">
                          <a:solidFill>
                            <a:srgbClr val="000000"/>
                          </a:solidFill>
                          <a:latin typeface="ＭＳ Ｐゴシック"/>
                        </a:rPr>
                        <a:t>，</a:t>
                      </a:r>
                      <a:endParaRPr lang="en-US" altLang="ja-JP" sz="1800" b="1" i="0" u="none" strike="noStrike" dirty="0" smtClean="0">
                        <a:solidFill>
                          <a:srgbClr val="000000"/>
                        </a:solidFill>
                        <a:latin typeface="ＭＳ Ｐゴシック"/>
                      </a:endParaRPr>
                    </a:p>
                    <a:p>
                      <a:pPr algn="l" fontAlgn="ctr"/>
                      <a:r>
                        <a:rPr lang="ja-JP" altLang="en-US" sz="1800" b="1" i="0" u="none" strike="noStrike" dirty="0" smtClean="0">
                          <a:solidFill>
                            <a:srgbClr val="FF0000"/>
                          </a:solidFill>
                          <a:latin typeface="ＭＳ Ｐゴシック"/>
                        </a:rPr>
                        <a:t>　入浴</a:t>
                      </a:r>
                      <a:r>
                        <a:rPr lang="ja-JP" altLang="en-US" sz="1800" b="1" i="0" u="none" strike="noStrike" dirty="0">
                          <a:solidFill>
                            <a:srgbClr val="FF0000"/>
                          </a:solidFill>
                          <a:latin typeface="ＭＳ Ｐゴシック"/>
                        </a:rPr>
                        <a:t>や排泄など</a:t>
                      </a:r>
                      <a:r>
                        <a:rPr lang="ja-JP" altLang="en-US" sz="1800" b="1" i="0" u="none" strike="noStrike" dirty="0">
                          <a:solidFill>
                            <a:srgbClr val="000000"/>
                          </a:solidFill>
                          <a:latin typeface="ＭＳ Ｐゴシック"/>
                        </a:rPr>
                        <a:t>に一部介助また</a:t>
                      </a:r>
                      <a:r>
                        <a:rPr lang="ja-JP" altLang="en-US" sz="1800" b="1" i="0" u="none" strike="noStrike" dirty="0" smtClean="0">
                          <a:solidFill>
                            <a:srgbClr val="000000"/>
                          </a:solidFill>
                          <a:latin typeface="ＭＳ Ｐゴシック"/>
                        </a:rPr>
                        <a:t>は全介助</a:t>
                      </a:r>
                      <a:r>
                        <a:rPr lang="ja-JP" altLang="en-US" sz="1800" b="1" i="0" u="none" strike="noStrike" dirty="0">
                          <a:solidFill>
                            <a:srgbClr val="000000"/>
                          </a:solidFill>
                          <a:latin typeface="ＭＳ Ｐゴシック"/>
                        </a:rPr>
                        <a:t>が必要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970399">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1800" b="1" i="0" u="none" strike="noStrike" dirty="0" smtClean="0">
                          <a:solidFill>
                            <a:srgbClr val="000000"/>
                          </a:solidFill>
                          <a:latin typeface="ＭＳ Ｐゴシック"/>
                        </a:rPr>
                        <a:t>　自力</a:t>
                      </a:r>
                      <a:r>
                        <a:rPr lang="ja-JP" altLang="en-US" sz="1800" b="1" i="0" u="none" strike="noStrike" dirty="0">
                          <a:solidFill>
                            <a:srgbClr val="000000"/>
                          </a:solidFill>
                          <a:latin typeface="ＭＳ Ｐゴシック"/>
                        </a:rPr>
                        <a:t>での</a:t>
                      </a:r>
                      <a:r>
                        <a:rPr lang="ja-JP" altLang="en-US" sz="1800" b="1" i="0" u="none" strike="noStrike" dirty="0">
                          <a:solidFill>
                            <a:srgbClr val="FF0000"/>
                          </a:solidFill>
                          <a:latin typeface="ＭＳ Ｐゴシック"/>
                        </a:rPr>
                        <a:t>起立や歩行</a:t>
                      </a:r>
                      <a:r>
                        <a:rPr lang="ja-JP" altLang="en-US" sz="1800" b="1" i="0" u="none" strike="noStrike" dirty="0">
                          <a:solidFill>
                            <a:srgbClr val="000000"/>
                          </a:solidFill>
                          <a:latin typeface="ＭＳ Ｐゴシック"/>
                        </a:rPr>
                        <a:t>が困難。</a:t>
                      </a:r>
                      <a:r>
                        <a:rPr lang="ja-JP" altLang="en-US" sz="1800" b="1" i="0" u="none" strike="noStrike" dirty="0">
                          <a:solidFill>
                            <a:srgbClr val="FF0000"/>
                          </a:solidFill>
                          <a:latin typeface="ＭＳ Ｐゴシック"/>
                        </a:rPr>
                        <a:t>入浴や排泄</a:t>
                      </a:r>
                      <a:r>
                        <a:rPr lang="ja-JP" altLang="en-US" sz="1800" b="1" i="0" u="none" strike="noStrike" dirty="0">
                          <a:solidFill>
                            <a:srgbClr val="000000"/>
                          </a:solidFill>
                          <a:latin typeface="ＭＳ Ｐゴシック"/>
                        </a:rPr>
                        <a:t>などに一部</a:t>
                      </a:r>
                      <a:r>
                        <a:rPr lang="ja-JP" altLang="en-US" sz="1800" b="1" i="0" u="none" strike="noStrike" dirty="0" smtClean="0">
                          <a:solidFill>
                            <a:srgbClr val="000000"/>
                          </a:solidFill>
                          <a:latin typeface="ＭＳ Ｐゴシック"/>
                        </a:rPr>
                        <a:t>介助または</a:t>
                      </a:r>
                      <a:endParaRPr lang="en-US" altLang="ja-JP" sz="1800" b="1" i="0" u="none" strike="noStrike" dirty="0" smtClean="0">
                        <a:solidFill>
                          <a:srgbClr val="000000"/>
                        </a:solidFill>
                        <a:latin typeface="ＭＳ Ｐゴシック"/>
                      </a:endParaRPr>
                    </a:p>
                    <a:p>
                      <a:pPr algn="l" fontAlgn="ctr"/>
                      <a:r>
                        <a:rPr lang="ja-JP" altLang="en-US" sz="1800" b="1" i="0" u="none" strike="noStrike" dirty="0" smtClean="0">
                          <a:solidFill>
                            <a:srgbClr val="000000"/>
                          </a:solidFill>
                          <a:latin typeface="ＭＳ Ｐゴシック"/>
                        </a:rPr>
                        <a:t>　全介助が</a:t>
                      </a:r>
                      <a:r>
                        <a:rPr lang="ja-JP" altLang="en-US" sz="1800" b="1" i="0" u="none" strike="noStrike" dirty="0">
                          <a:solidFill>
                            <a:srgbClr val="000000"/>
                          </a:solidFill>
                          <a:latin typeface="ＭＳ Ｐゴシック"/>
                        </a:rPr>
                        <a:t>必要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717664">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1800" b="1" i="0" u="none" strike="noStrike" dirty="0" smtClean="0">
                          <a:solidFill>
                            <a:srgbClr val="000000"/>
                          </a:solidFill>
                          <a:latin typeface="ＭＳ Ｐゴシック"/>
                        </a:rPr>
                        <a:t>　起立</a:t>
                      </a:r>
                      <a:r>
                        <a:rPr lang="ja-JP" altLang="en-US" sz="1800" b="1" i="0" u="none" strike="noStrike" dirty="0">
                          <a:solidFill>
                            <a:srgbClr val="000000"/>
                          </a:solidFill>
                          <a:latin typeface="ＭＳ Ｐゴシック"/>
                        </a:rPr>
                        <a:t>や歩行は不可能。入浴や排泄、衣服の着脱などに</a:t>
                      </a:r>
                      <a:r>
                        <a:rPr lang="ja-JP" altLang="en-US" sz="1800" b="1" i="0" u="none" strike="noStrike" dirty="0" smtClean="0">
                          <a:solidFill>
                            <a:srgbClr val="000000"/>
                          </a:solidFill>
                          <a:latin typeface="ＭＳ Ｐゴシック"/>
                        </a:rPr>
                        <a:t>全介助</a:t>
                      </a:r>
                      <a:r>
                        <a:rPr lang="ja-JP" altLang="en-US" sz="1800" b="1" i="0" u="none" strike="noStrike" dirty="0">
                          <a:solidFill>
                            <a:srgbClr val="000000"/>
                          </a:solidFill>
                          <a:latin typeface="ＭＳ Ｐゴシック"/>
                        </a:rPr>
                        <a:t>が必要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970399">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1800" b="1" i="0" u="none" strike="noStrike" dirty="0" smtClean="0">
                          <a:solidFill>
                            <a:srgbClr val="000000"/>
                          </a:solidFill>
                          <a:latin typeface="ＭＳ Ｐゴシック"/>
                        </a:rPr>
                        <a:t>　介助</a:t>
                      </a:r>
                      <a:r>
                        <a:rPr lang="ja-JP" altLang="en-US" sz="1800" b="1" i="0" u="none" strike="noStrike" dirty="0">
                          <a:solidFill>
                            <a:srgbClr val="000000"/>
                          </a:solidFill>
                          <a:latin typeface="ＭＳ Ｐゴシック"/>
                        </a:rPr>
                        <a:t>なしに日常生活を送ることが困難。</a:t>
                      </a:r>
                      <a:r>
                        <a:rPr lang="ja-JP" altLang="en-US" sz="1800" b="1" i="0" u="none" strike="noStrike" dirty="0">
                          <a:solidFill>
                            <a:srgbClr val="FF0000"/>
                          </a:solidFill>
                          <a:latin typeface="ＭＳ Ｐゴシック"/>
                        </a:rPr>
                        <a:t>入浴、排泄、衣服</a:t>
                      </a:r>
                      <a:r>
                        <a:rPr lang="ja-JP" altLang="en-US" sz="1800" b="1" i="0" u="none" strike="noStrike" dirty="0" smtClean="0">
                          <a:solidFill>
                            <a:srgbClr val="FF0000"/>
                          </a:solidFill>
                          <a:latin typeface="ＭＳ Ｐゴシック"/>
                        </a:rPr>
                        <a:t>の着脱</a:t>
                      </a:r>
                      <a:r>
                        <a:rPr lang="ja-JP" altLang="en-US" sz="1800" b="1" i="0" u="none" strike="noStrike" dirty="0">
                          <a:solidFill>
                            <a:srgbClr val="000000"/>
                          </a:solidFill>
                          <a:latin typeface="ＭＳ Ｐゴシック"/>
                        </a:rPr>
                        <a:t>など</a:t>
                      </a:r>
                      <a:r>
                        <a:rPr lang="ja-JP" altLang="en-US" sz="1800" b="1" i="0" u="none" strike="noStrike" dirty="0" smtClean="0">
                          <a:solidFill>
                            <a:srgbClr val="000000"/>
                          </a:solidFill>
                          <a:latin typeface="ＭＳ Ｐゴシック"/>
                        </a:rPr>
                        <a:t>に</a:t>
                      </a:r>
                      <a:endParaRPr lang="en-US" altLang="ja-JP" sz="1800" b="1" i="0" u="none" strike="noStrike" dirty="0" smtClean="0">
                        <a:solidFill>
                          <a:srgbClr val="000000"/>
                        </a:solidFill>
                        <a:latin typeface="ＭＳ Ｐゴシック"/>
                      </a:endParaRPr>
                    </a:p>
                    <a:p>
                      <a:pPr algn="l" fontAlgn="ctr"/>
                      <a:r>
                        <a:rPr lang="ja-JP" altLang="en-US" sz="1800" b="1" i="0" u="none" strike="noStrike" dirty="0" smtClean="0">
                          <a:solidFill>
                            <a:srgbClr val="000000"/>
                          </a:solidFill>
                          <a:latin typeface="ＭＳ Ｐゴシック"/>
                        </a:rPr>
                        <a:t>　全介助、</a:t>
                      </a:r>
                      <a:r>
                        <a:rPr lang="ja-JP" altLang="en-US" sz="1800" b="1" i="0" u="none" strike="noStrike" dirty="0" smtClean="0">
                          <a:solidFill>
                            <a:srgbClr val="FF0000"/>
                          </a:solidFill>
                          <a:latin typeface="ＭＳ Ｐゴシック"/>
                        </a:rPr>
                        <a:t>食事</a:t>
                      </a:r>
                      <a:r>
                        <a:rPr lang="ja-JP" altLang="en-US" sz="1800" b="1" i="0" u="none" strike="noStrike" dirty="0">
                          <a:solidFill>
                            <a:srgbClr val="FF0000"/>
                          </a:solidFill>
                          <a:latin typeface="ＭＳ Ｐゴシック"/>
                        </a:rPr>
                        <a:t>摂取</a:t>
                      </a:r>
                      <a:r>
                        <a:rPr lang="ja-JP" altLang="en-US" sz="1800" b="1" i="0" u="none" strike="noStrike" dirty="0">
                          <a:solidFill>
                            <a:srgbClr val="000000"/>
                          </a:solidFill>
                          <a:latin typeface="ＭＳ Ｐゴシック"/>
                        </a:rPr>
                        <a:t>に一部介助が必要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612480">
                <a:tc>
                  <a:txBody>
                    <a:bodyPr/>
                    <a:lstStyle/>
                    <a:p>
                      <a:pPr algn="ctr" fontAlgn="ctr"/>
                      <a:r>
                        <a:rPr lang="ja-JP" altLang="en-US" sz="1800" b="1" i="0" u="none" strike="noStrike" dirty="0">
                          <a:solidFill>
                            <a:srgbClr val="000000"/>
                          </a:solidFill>
                          <a:latin typeface="ＭＳ Ｐゴシック"/>
                        </a:rPr>
                        <a:t>要介護</a:t>
                      </a:r>
                      <a:r>
                        <a:rPr lang="en-US" altLang="ja-JP" sz="1800" b="1" i="0" u="none" strike="noStrike" dirty="0">
                          <a:solidFill>
                            <a:srgbClr val="000000"/>
                          </a:solidFill>
                          <a:latin typeface="ＭＳ Ｐゴシック"/>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1800" b="1" i="0" u="none" strike="noStrike" dirty="0" smtClean="0">
                          <a:solidFill>
                            <a:srgbClr val="000000"/>
                          </a:solidFill>
                          <a:latin typeface="ＭＳ Ｐゴシック"/>
                        </a:rPr>
                        <a:t>　日常</a:t>
                      </a:r>
                      <a:r>
                        <a:rPr lang="ja-JP" altLang="en-US" sz="1800" b="1" i="0" u="none" strike="noStrike" dirty="0">
                          <a:solidFill>
                            <a:srgbClr val="000000"/>
                          </a:solidFill>
                          <a:latin typeface="ＭＳ Ｐゴシック"/>
                        </a:rPr>
                        <a:t>生活のほぼすべてにおいて全介助が必要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5" name="ドーナツ 4"/>
          <p:cNvSpPr/>
          <p:nvPr/>
        </p:nvSpPr>
        <p:spPr>
          <a:xfrm>
            <a:off x="1403648" y="1412776"/>
            <a:ext cx="6624736" cy="1152128"/>
          </a:xfrm>
          <a:prstGeom prst="donut">
            <a:avLst>
              <a:gd name="adj" fmla="val 35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51708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08520" y="-15766"/>
            <a:ext cx="9145015" cy="6858000"/>
            <a:chOff x="686331" y="-15766"/>
            <a:chExt cx="10434107" cy="6858000"/>
          </a:xfrm>
        </p:grpSpPr>
        <p:pic>
          <p:nvPicPr>
            <p:cNvPr id="4" name="図 3"/>
            <p:cNvPicPr>
              <a:picLocks noChangeAspect="1"/>
            </p:cNvPicPr>
            <p:nvPr/>
          </p:nvPicPr>
          <p:blipFill rotWithShape="1">
            <a:blip r:embed="rId3"/>
            <a:srcRect l="-424" t="3518" r="424" b="207"/>
            <a:stretch/>
          </p:blipFill>
          <p:spPr>
            <a:xfrm>
              <a:off x="686331" y="-15766"/>
              <a:ext cx="10434107" cy="6858000"/>
            </a:xfrm>
            <a:prstGeom prst="rect">
              <a:avLst/>
            </a:prstGeom>
          </p:spPr>
        </p:pic>
        <p:sp>
          <p:nvSpPr>
            <p:cNvPr id="2" name="正方形/長方形 1"/>
            <p:cNvSpPr/>
            <p:nvPr/>
          </p:nvSpPr>
          <p:spPr>
            <a:xfrm>
              <a:off x="6868839" y="3878318"/>
              <a:ext cx="585787" cy="2279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7913550" y="3815255"/>
              <a:ext cx="2838533" cy="1842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4810090" y="3878318"/>
            <a:ext cx="1015663" cy="45719"/>
          </a:xfrm>
          <a:prstGeom prst="rect">
            <a:avLst/>
          </a:prstGeom>
          <a:noFill/>
        </p:spPr>
        <p:txBody>
          <a:bodyPr vert="eaVert" wrap="square" rtlCol="0">
            <a:spAutoFit/>
          </a:bodyPr>
          <a:lstStyle/>
          <a:p>
            <a:r>
              <a:rPr kumimoji="1" lang="ja-JP" altLang="en-US" dirty="0" smtClean="0"/>
              <a:t>解雇予</a:t>
            </a:r>
            <a:endParaRPr kumimoji="1" lang="ja-JP" altLang="en-US" dirty="0"/>
          </a:p>
        </p:txBody>
      </p:sp>
      <p:cxnSp>
        <p:nvCxnSpPr>
          <p:cNvPr id="7" name="直線コネクタ 6"/>
          <p:cNvCxnSpPr/>
          <p:nvPr/>
        </p:nvCxnSpPr>
        <p:spPr>
          <a:xfrm>
            <a:off x="6300192" y="4221088"/>
            <a:ext cx="1512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300192" y="4590256"/>
            <a:ext cx="1512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曲折矢印 14"/>
          <p:cNvSpPr/>
          <p:nvPr/>
        </p:nvSpPr>
        <p:spPr>
          <a:xfrm rot="5400000">
            <a:off x="7470579" y="4802092"/>
            <a:ext cx="1403641"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5574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1-18 10.43.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8069"/>
            <a:ext cx="7720099" cy="5328592"/>
          </a:xfrm>
          <a:prstGeom prst="rect">
            <a:avLst/>
          </a:prstGeom>
        </p:spPr>
      </p:pic>
      <p:sp>
        <p:nvSpPr>
          <p:cNvPr id="5" name="角丸四角形 4"/>
          <p:cNvSpPr/>
          <p:nvPr/>
        </p:nvSpPr>
        <p:spPr>
          <a:xfrm>
            <a:off x="1763688" y="5736661"/>
            <a:ext cx="5897273" cy="101343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mj-ea"/>
                <a:ea typeface="+mj-ea"/>
              </a:rPr>
              <a:t>要支援</a:t>
            </a:r>
            <a:r>
              <a:rPr kumimoji="1" lang="en-US" altLang="ja-JP" sz="2400" dirty="0" smtClean="0">
                <a:latin typeface="+mj-ea"/>
                <a:ea typeface="+mj-ea"/>
              </a:rPr>
              <a:t>+</a:t>
            </a:r>
            <a:r>
              <a:rPr kumimoji="1" lang="ja-JP" altLang="en-US" sz="2400" dirty="0" smtClean="0">
                <a:latin typeface="+mj-ea"/>
                <a:ea typeface="+mj-ea"/>
              </a:rPr>
              <a:t>要介護１</a:t>
            </a:r>
            <a:r>
              <a:rPr lang="ja-JP" altLang="en-US" sz="2400" dirty="0" smtClean="0">
                <a:latin typeface="+mj-ea"/>
                <a:ea typeface="+mj-ea"/>
              </a:rPr>
              <a:t>が</a:t>
            </a:r>
            <a:r>
              <a:rPr lang="en-US" altLang="ja-JP" sz="2400" dirty="0" smtClean="0">
                <a:latin typeface="+mj-ea"/>
                <a:ea typeface="+mj-ea"/>
              </a:rPr>
              <a:t>40</a:t>
            </a:r>
            <a:r>
              <a:rPr lang="ja-JP" altLang="en-US" sz="2400" dirty="0" smtClean="0">
                <a:latin typeface="+mj-ea"/>
                <a:ea typeface="+mj-ea"/>
              </a:rPr>
              <a:t>～</a:t>
            </a:r>
            <a:r>
              <a:rPr lang="en-US" altLang="ja-JP" sz="2400" dirty="0" smtClean="0">
                <a:latin typeface="+mj-ea"/>
                <a:ea typeface="+mj-ea"/>
              </a:rPr>
              <a:t>50%</a:t>
            </a:r>
            <a:r>
              <a:rPr lang="ja-JP" altLang="en-US" sz="2400" dirty="0" smtClean="0">
                <a:latin typeface="+mj-ea"/>
                <a:ea typeface="+mj-ea"/>
              </a:rPr>
              <a:t>占める</a:t>
            </a:r>
            <a:endParaRPr lang="en-US" altLang="ja-JP" sz="2400" dirty="0" smtClean="0">
              <a:latin typeface="+mj-ea"/>
              <a:ea typeface="+mj-ea"/>
            </a:endParaRPr>
          </a:p>
          <a:p>
            <a:pPr algn="ctr"/>
            <a:r>
              <a:rPr lang="ja-JP" altLang="en-US" sz="2400" dirty="0" smtClean="0">
                <a:latin typeface="+mj-ea"/>
                <a:ea typeface="+mj-ea"/>
              </a:rPr>
              <a:t>ロコモ対策で介護度悪化を防ぐ絶好の時期</a:t>
            </a:r>
            <a:endParaRPr kumimoji="1" lang="ja-JP" altLang="en-US" sz="2400" dirty="0">
              <a:latin typeface="+mj-ea"/>
              <a:ea typeface="+mj-ea"/>
            </a:endParaRPr>
          </a:p>
        </p:txBody>
      </p:sp>
      <p:sp>
        <p:nvSpPr>
          <p:cNvPr id="4" name="右矢印 3"/>
          <p:cNvSpPr/>
          <p:nvPr/>
        </p:nvSpPr>
        <p:spPr>
          <a:xfrm rot="21089031">
            <a:off x="3995646" y="3408819"/>
            <a:ext cx="2289859" cy="166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ドーナツ 5"/>
          <p:cNvSpPr/>
          <p:nvPr/>
        </p:nvSpPr>
        <p:spPr>
          <a:xfrm>
            <a:off x="6537886" y="3204737"/>
            <a:ext cx="1887451" cy="1594147"/>
          </a:xfrm>
          <a:prstGeom prst="donut">
            <a:avLst>
              <a:gd name="adj" fmla="val 48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9140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kumimoji="1" lang="ja-JP" altLang="en-US" dirty="0" smtClean="0">
                <a:solidFill>
                  <a:srgbClr val="FFFF00"/>
                </a:solidFill>
                <a:latin typeface="+mj-ea"/>
              </a:rPr>
              <a:t>介護予防事業</a:t>
            </a:r>
            <a:r>
              <a:rPr kumimoji="1" lang="en-US" altLang="ja-JP" dirty="0" smtClean="0">
                <a:solidFill>
                  <a:srgbClr val="FFFF00"/>
                </a:solidFill>
                <a:latin typeface="+mj-ea"/>
              </a:rPr>
              <a:t>(</a:t>
            </a:r>
            <a:r>
              <a:rPr kumimoji="1" lang="ja-JP" altLang="en-US" dirty="0" smtClean="0">
                <a:solidFill>
                  <a:srgbClr val="FFFF00"/>
                </a:solidFill>
                <a:latin typeface="+mj-ea"/>
              </a:rPr>
              <a:t>地域支援事業）</a:t>
            </a:r>
            <a:endParaRPr kumimoji="1" lang="ja-JP" altLang="en-US" dirty="0">
              <a:solidFill>
                <a:srgbClr val="FFFF00"/>
              </a:solidFill>
              <a:latin typeface="+mj-ea"/>
            </a:endParaRPr>
          </a:p>
        </p:txBody>
      </p:sp>
      <p:sp>
        <p:nvSpPr>
          <p:cNvPr id="3" name="角丸四角形 2"/>
          <p:cNvSpPr/>
          <p:nvPr/>
        </p:nvSpPr>
        <p:spPr>
          <a:xfrm>
            <a:off x="539552" y="2132856"/>
            <a:ext cx="7992888" cy="10801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p>
          <a:p>
            <a:pPr algn="ctr"/>
            <a:r>
              <a:rPr lang="ja-JP" altLang="en-US" sz="2400" dirty="0" smtClean="0"/>
              <a:t>目的：６５歳以上を対象に「</a:t>
            </a:r>
            <a:r>
              <a:rPr lang="ja-JP" altLang="en-US" sz="2400" dirty="0"/>
              <a:t>介護が必要となる</a:t>
            </a:r>
            <a:r>
              <a:rPr lang="ja-JP" altLang="en-US" sz="2400" dirty="0" smtClean="0"/>
              <a:t>状態」を予防</a:t>
            </a:r>
            <a:r>
              <a:rPr lang="ja-JP" altLang="en-US" sz="2400" dirty="0"/>
              <a:t/>
            </a:r>
            <a:br>
              <a:rPr lang="ja-JP" altLang="en-US" sz="2400" dirty="0"/>
            </a:br>
            <a:endParaRPr kumimoji="1" lang="ja-JP" altLang="en-US" sz="2400" dirty="0"/>
          </a:p>
        </p:txBody>
      </p:sp>
      <p:sp>
        <p:nvSpPr>
          <p:cNvPr id="4" name="角丸四角形 3"/>
          <p:cNvSpPr/>
          <p:nvPr/>
        </p:nvSpPr>
        <p:spPr>
          <a:xfrm>
            <a:off x="462108" y="3717032"/>
            <a:ext cx="8166414" cy="10801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p>
          <a:p>
            <a:pPr algn="ctr"/>
            <a:r>
              <a:rPr lang="ja-JP" altLang="en-US" sz="2400" dirty="0"/>
              <a:t>一次</a:t>
            </a:r>
            <a:r>
              <a:rPr lang="ja-JP" altLang="en-US" sz="2400" dirty="0" smtClean="0"/>
              <a:t>予防：</a:t>
            </a:r>
            <a:r>
              <a:rPr lang="en-US" altLang="ja-JP" sz="2400" dirty="0" smtClean="0"/>
              <a:t>65</a:t>
            </a:r>
            <a:r>
              <a:rPr lang="ja-JP" altLang="en-US" sz="2400" dirty="0" smtClean="0"/>
              <a:t>歳以上全員</a:t>
            </a:r>
            <a:r>
              <a:rPr lang="ja-JP" altLang="en-US" sz="2400" dirty="0"/>
              <a:t>を対象、生活機能の維持や向上に向けた</a:t>
            </a:r>
            <a:r>
              <a:rPr lang="ja-JP" altLang="en-US" sz="2400" dirty="0" smtClean="0"/>
              <a:t>取り組み</a:t>
            </a:r>
            <a:r>
              <a:rPr lang="ja-JP" altLang="en-US" sz="2400" dirty="0"/>
              <a:t/>
            </a:r>
            <a:br>
              <a:rPr lang="ja-JP" altLang="en-US" sz="2400" dirty="0"/>
            </a:br>
            <a:endParaRPr kumimoji="1" lang="ja-JP" altLang="en-US" sz="2400" dirty="0"/>
          </a:p>
        </p:txBody>
      </p:sp>
      <p:sp>
        <p:nvSpPr>
          <p:cNvPr id="5" name="角丸四角形 4"/>
          <p:cNvSpPr/>
          <p:nvPr/>
        </p:nvSpPr>
        <p:spPr>
          <a:xfrm>
            <a:off x="462108" y="5289636"/>
            <a:ext cx="8388687" cy="10801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p>
          <a:p>
            <a:pPr algn="ctr"/>
            <a:r>
              <a:rPr lang="ja-JP" altLang="en-US" sz="2400" dirty="0" smtClean="0">
                <a:latin typeface="+mj-ea"/>
                <a:ea typeface="+mj-ea"/>
              </a:rPr>
              <a:t>二次予防：</a:t>
            </a:r>
            <a:r>
              <a:rPr lang="ja-JP" altLang="en-US" sz="2400" dirty="0">
                <a:latin typeface="+mj-ea"/>
                <a:ea typeface="+mj-ea"/>
              </a:rPr>
              <a:t>特に介護が必要になるおそれの</a:t>
            </a:r>
            <a:r>
              <a:rPr lang="ja-JP" altLang="en-US" sz="2400" dirty="0" smtClean="0">
                <a:latin typeface="+mj-ea"/>
                <a:ea typeface="+mj-ea"/>
              </a:rPr>
              <a:t>高い人向け事業、</a:t>
            </a:r>
            <a:endParaRPr lang="en-US" altLang="ja-JP" sz="2400" dirty="0" smtClean="0">
              <a:latin typeface="+mj-ea"/>
              <a:ea typeface="+mj-ea"/>
            </a:endParaRPr>
          </a:p>
          <a:p>
            <a:pPr algn="ctr"/>
            <a:r>
              <a:rPr lang="ja-JP" altLang="en-US" sz="2400" dirty="0">
                <a:latin typeface="+mj-ea"/>
                <a:ea typeface="+mj-ea"/>
              </a:rPr>
              <a:t>地域</a:t>
            </a:r>
            <a:r>
              <a:rPr lang="ja-JP" altLang="en-US" sz="2400" dirty="0" smtClean="0">
                <a:latin typeface="+mj-ea"/>
                <a:ea typeface="+mj-ea"/>
              </a:rPr>
              <a:t>包括ケア</a:t>
            </a:r>
            <a:r>
              <a:rPr lang="ja-JP" altLang="en-US" sz="2400" dirty="0">
                <a:latin typeface="+mj-ea"/>
                <a:ea typeface="+mj-ea"/>
              </a:rPr>
              <a:t>センターと</a:t>
            </a:r>
            <a:r>
              <a:rPr lang="ja-JP" altLang="en-US" sz="2400" dirty="0" smtClean="0">
                <a:latin typeface="+mj-ea"/>
                <a:ea typeface="+mj-ea"/>
              </a:rPr>
              <a:t>相談</a:t>
            </a:r>
            <a:r>
              <a:rPr lang="ja-JP" altLang="en-US" sz="2400" dirty="0">
                <a:latin typeface="+mj-ea"/>
                <a:ea typeface="+mj-ea"/>
              </a:rPr>
              <a:t>、</a:t>
            </a:r>
            <a:r>
              <a:rPr lang="ja-JP" altLang="en-US" sz="2400" dirty="0" smtClean="0">
                <a:latin typeface="+mj-ea"/>
                <a:ea typeface="+mj-ea"/>
              </a:rPr>
              <a:t>個別のケアプラン作成</a:t>
            </a:r>
            <a:r>
              <a:rPr lang="ja-JP" altLang="en-US" sz="2400" dirty="0">
                <a:latin typeface="+mj-ea"/>
                <a:ea typeface="+mj-ea"/>
              </a:rPr>
              <a:t>を</a:t>
            </a:r>
            <a:br>
              <a:rPr lang="ja-JP" altLang="en-US" sz="2400" dirty="0">
                <a:latin typeface="+mj-ea"/>
                <a:ea typeface="+mj-ea"/>
              </a:rPr>
            </a:br>
            <a:endParaRPr kumimoji="1" lang="ja-JP" altLang="en-US" sz="2400" dirty="0">
              <a:latin typeface="+mj-ea"/>
              <a:ea typeface="+mj-ea"/>
            </a:endParaRPr>
          </a:p>
        </p:txBody>
      </p:sp>
    </p:spTree>
    <p:extLst>
      <p:ext uri="{BB962C8B-B14F-4D97-AF65-F5344CB8AC3E}">
        <p14:creationId xmlns:p14="http://schemas.microsoft.com/office/powerpoint/2010/main" val="19589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09948" y="155718"/>
            <a:ext cx="8281217" cy="6729411"/>
          </a:xfrm>
          <a:prstGeom prst="rect">
            <a:avLst/>
          </a:prstGeom>
        </p:spPr>
      </p:pic>
      <p:cxnSp>
        <p:nvCxnSpPr>
          <p:cNvPr id="3" name="直線コネクタ 2"/>
          <p:cNvCxnSpPr/>
          <p:nvPr/>
        </p:nvCxnSpPr>
        <p:spPr>
          <a:xfrm>
            <a:off x="2727959" y="2276872"/>
            <a:ext cx="1105775" cy="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849879" y="5445224"/>
            <a:ext cx="122007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454254" y="1557338"/>
            <a:ext cx="2502122"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介護予防の導入</a:t>
            </a:r>
            <a:endParaRPr kumimoji="1" lang="ja-JP" altLang="en-US" sz="2400" dirty="0"/>
          </a:p>
        </p:txBody>
      </p:sp>
      <p:sp>
        <p:nvSpPr>
          <p:cNvPr id="7" name="角丸四角形 6"/>
          <p:cNvSpPr/>
          <p:nvPr/>
        </p:nvSpPr>
        <p:spPr>
          <a:xfrm>
            <a:off x="5292080" y="4767263"/>
            <a:ext cx="3096344" cy="457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地域包括ケアの推進</a:t>
            </a:r>
            <a:endParaRPr kumimoji="1" lang="ja-JP" altLang="en-US" sz="2400" dirty="0"/>
          </a:p>
        </p:txBody>
      </p:sp>
    </p:spTree>
    <p:extLst>
      <p:ext uri="{BB962C8B-B14F-4D97-AF65-F5344CB8AC3E}">
        <p14:creationId xmlns:p14="http://schemas.microsoft.com/office/powerpoint/2010/main" val="277528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a:solidFill>
            <a:srgbClr val="002060"/>
          </a:solidFill>
        </p:spPr>
        <p:txBody>
          <a:bodyPr/>
          <a:lstStyle/>
          <a:p>
            <a:r>
              <a:rPr kumimoji="1" lang="en-US" altLang="ja-JP" dirty="0" smtClean="0">
                <a:solidFill>
                  <a:srgbClr val="FFFF00"/>
                </a:solidFill>
              </a:rPr>
              <a:t>2015</a:t>
            </a:r>
            <a:r>
              <a:rPr kumimoji="1" lang="ja-JP" altLang="en-US" dirty="0" smtClean="0">
                <a:solidFill>
                  <a:srgbClr val="FFFF00"/>
                </a:solidFill>
              </a:rPr>
              <a:t>年からの介護保険の見直し</a:t>
            </a:r>
            <a:endParaRPr kumimoji="1" lang="ja-JP" altLang="en-US" dirty="0">
              <a:solidFill>
                <a:srgbClr val="FFFF00"/>
              </a:solidFill>
            </a:endParaRPr>
          </a:p>
        </p:txBody>
      </p:sp>
      <p:sp>
        <p:nvSpPr>
          <p:cNvPr id="3" name="角丸四角形 2"/>
          <p:cNvSpPr/>
          <p:nvPr/>
        </p:nvSpPr>
        <p:spPr>
          <a:xfrm>
            <a:off x="566817" y="2420888"/>
            <a:ext cx="8279064" cy="121044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latin typeface="+mj-ea"/>
                <a:ea typeface="+mj-ea"/>
              </a:rPr>
              <a:t>年金</a:t>
            </a:r>
            <a:r>
              <a:rPr lang="ja-JP" altLang="en-US" sz="2800" dirty="0">
                <a:latin typeface="+mj-ea"/>
                <a:ea typeface="+mj-ea"/>
              </a:rPr>
              <a:t>収入</a:t>
            </a:r>
            <a:r>
              <a:rPr lang="en-US" altLang="ja-JP" sz="2800" dirty="0">
                <a:latin typeface="+mj-ea"/>
                <a:ea typeface="+mj-ea"/>
              </a:rPr>
              <a:t>280</a:t>
            </a:r>
            <a:r>
              <a:rPr lang="ja-JP" altLang="en-US" sz="2800" dirty="0">
                <a:latin typeface="+mj-ea"/>
                <a:ea typeface="+mj-ea"/>
              </a:rPr>
              <a:t>万</a:t>
            </a:r>
            <a:r>
              <a:rPr lang="ja-JP" altLang="en-US" sz="2800" dirty="0" smtClean="0">
                <a:latin typeface="+mj-ea"/>
                <a:ea typeface="+mj-ea"/>
              </a:rPr>
              <a:t>円以上</a:t>
            </a:r>
            <a:r>
              <a:rPr lang="ja-JP" altLang="en-US" sz="2800" dirty="0">
                <a:latin typeface="+mj-ea"/>
                <a:ea typeface="+mj-ea"/>
              </a:rPr>
              <a:t>は自己負担が</a:t>
            </a:r>
            <a:r>
              <a:rPr lang="en-US" altLang="ja-JP" sz="2800" dirty="0">
                <a:latin typeface="+mj-ea"/>
                <a:ea typeface="+mj-ea"/>
              </a:rPr>
              <a:t>2</a:t>
            </a:r>
            <a:r>
              <a:rPr lang="ja-JP" altLang="en-US" sz="2800" dirty="0">
                <a:latin typeface="+mj-ea"/>
                <a:ea typeface="+mj-ea"/>
              </a:rPr>
              <a:t>割</a:t>
            </a:r>
            <a:r>
              <a:rPr lang="ja-JP" altLang="en-US" sz="2800" dirty="0" smtClean="0">
                <a:latin typeface="+mj-ea"/>
                <a:ea typeface="+mj-ea"/>
              </a:rPr>
              <a:t>に</a:t>
            </a:r>
            <a:endParaRPr lang="en-US" altLang="ja-JP" sz="2800" dirty="0" smtClean="0">
              <a:latin typeface="+mj-ea"/>
              <a:ea typeface="+mj-ea"/>
            </a:endParaRPr>
          </a:p>
          <a:p>
            <a:r>
              <a:rPr kumimoji="1" lang="ja-JP" altLang="en-US" sz="2800" dirty="0" smtClean="0">
                <a:latin typeface="+mj-ea"/>
                <a:ea typeface="+mj-ea"/>
              </a:rPr>
              <a:t>　　　　　　　　　　　　　　　（高齢者の約２割）</a:t>
            </a:r>
            <a:endParaRPr kumimoji="1" lang="ja-JP" altLang="en-US" sz="2800" dirty="0">
              <a:latin typeface="+mj-ea"/>
              <a:ea typeface="+mj-ea"/>
            </a:endParaRPr>
          </a:p>
        </p:txBody>
      </p:sp>
      <p:sp>
        <p:nvSpPr>
          <p:cNvPr id="4" name="角丸四角形 3"/>
          <p:cNvSpPr/>
          <p:nvPr/>
        </p:nvSpPr>
        <p:spPr>
          <a:xfrm>
            <a:off x="507443" y="3789040"/>
            <a:ext cx="8284294"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latin typeface="+mj-ea"/>
                <a:ea typeface="+mj-ea"/>
              </a:rPr>
              <a:t>特養や老健施設の食事・部屋代の補助を縮小</a:t>
            </a:r>
            <a:endParaRPr kumimoji="1" lang="ja-JP" altLang="en-US" sz="2800" dirty="0">
              <a:latin typeface="+mj-ea"/>
              <a:ea typeface="+mj-ea"/>
            </a:endParaRPr>
          </a:p>
        </p:txBody>
      </p:sp>
      <p:sp>
        <p:nvSpPr>
          <p:cNvPr id="5" name="角丸四角形 4"/>
          <p:cNvSpPr/>
          <p:nvPr/>
        </p:nvSpPr>
        <p:spPr>
          <a:xfrm>
            <a:off x="592195" y="4794822"/>
            <a:ext cx="8284294"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latin typeface="+mj-ea"/>
                <a:ea typeface="+mj-ea"/>
              </a:rPr>
              <a:t>特養</a:t>
            </a:r>
            <a:r>
              <a:rPr lang="ja-JP" altLang="en-US" sz="2800" dirty="0" smtClean="0">
                <a:latin typeface="+mj-ea"/>
                <a:ea typeface="+mj-ea"/>
              </a:rPr>
              <a:t>の入所</a:t>
            </a:r>
            <a:r>
              <a:rPr lang="ja-JP" altLang="en-US" sz="2800" smtClean="0">
                <a:latin typeface="+mj-ea"/>
                <a:ea typeface="+mj-ea"/>
              </a:rPr>
              <a:t>条件を原則、要介護３以上と</a:t>
            </a:r>
            <a:r>
              <a:rPr lang="ja-JP" altLang="en-US" sz="2800" dirty="0">
                <a:latin typeface="+mj-ea"/>
                <a:ea typeface="+mj-ea"/>
              </a:rPr>
              <a:t>する</a:t>
            </a:r>
            <a:endParaRPr kumimoji="1" lang="ja-JP" altLang="en-US" sz="2800" dirty="0">
              <a:latin typeface="+mj-ea"/>
              <a:ea typeface="+mj-ea"/>
            </a:endParaRPr>
          </a:p>
        </p:txBody>
      </p:sp>
      <p:sp>
        <p:nvSpPr>
          <p:cNvPr id="6" name="角丸四角形 5"/>
          <p:cNvSpPr/>
          <p:nvPr/>
        </p:nvSpPr>
        <p:spPr>
          <a:xfrm>
            <a:off x="512397" y="5733256"/>
            <a:ext cx="8364092"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latin typeface="+mj-ea"/>
                <a:ea typeface="+mj-ea"/>
              </a:rPr>
              <a:t>要支援</a:t>
            </a:r>
            <a:r>
              <a:rPr lang="ja-JP" altLang="en-US" sz="2800" dirty="0">
                <a:latin typeface="+mj-ea"/>
                <a:ea typeface="+mj-ea"/>
              </a:rPr>
              <a:t>１，２</a:t>
            </a:r>
            <a:r>
              <a:rPr lang="ja-JP" altLang="en-US" sz="2800" dirty="0" smtClean="0">
                <a:latin typeface="+mj-ea"/>
                <a:ea typeface="+mj-ea"/>
              </a:rPr>
              <a:t>の予防サービスの一部を国から市町村へ</a:t>
            </a:r>
            <a:endParaRPr kumimoji="1" lang="ja-JP" altLang="en-US" sz="2800" dirty="0">
              <a:latin typeface="+mj-ea"/>
              <a:ea typeface="+mj-ea"/>
            </a:endParaRPr>
          </a:p>
        </p:txBody>
      </p:sp>
      <p:sp>
        <p:nvSpPr>
          <p:cNvPr id="7" name="ハート 6"/>
          <p:cNvSpPr/>
          <p:nvPr/>
        </p:nvSpPr>
        <p:spPr>
          <a:xfrm>
            <a:off x="159967" y="4814944"/>
            <a:ext cx="567723"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77840" y="1412776"/>
            <a:ext cx="8284294"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j-ea"/>
                <a:ea typeface="+mj-ea"/>
              </a:rPr>
              <a:t>地域</a:t>
            </a:r>
            <a:r>
              <a:rPr lang="ja-JP" altLang="en-US" sz="2800" dirty="0" smtClean="0">
                <a:latin typeface="+mj-ea"/>
                <a:ea typeface="+mj-ea"/>
              </a:rPr>
              <a:t>包括ケアシステムの構築と費用分担の公平化を</a:t>
            </a:r>
            <a:endParaRPr kumimoji="1" lang="ja-JP" altLang="en-US" sz="2800" dirty="0">
              <a:latin typeface="+mj-ea"/>
              <a:ea typeface="+mj-ea"/>
            </a:endParaRPr>
          </a:p>
        </p:txBody>
      </p:sp>
    </p:spTree>
    <p:extLst>
      <p:ext uri="{BB962C8B-B14F-4D97-AF65-F5344CB8AC3E}">
        <p14:creationId xmlns:p14="http://schemas.microsoft.com/office/powerpoint/2010/main" val="209541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
        <p:nvSpPr>
          <p:cNvPr id="4" name="テキスト ボックス 3"/>
          <p:cNvSpPr txBox="1"/>
          <p:nvPr/>
        </p:nvSpPr>
        <p:spPr>
          <a:xfrm>
            <a:off x="3995937" y="1531061"/>
            <a:ext cx="1584176" cy="646331"/>
          </a:xfrm>
          <a:prstGeom prst="rect">
            <a:avLst/>
          </a:prstGeom>
          <a:solidFill>
            <a:schemeClr val="tx2"/>
          </a:solidFill>
        </p:spPr>
        <p:txBody>
          <a:bodyPr wrap="square" rtlCol="0">
            <a:spAutoFit/>
          </a:bodyPr>
          <a:lstStyle/>
          <a:p>
            <a:r>
              <a:rPr lang="ja-JP" altLang="en-US" b="1" dirty="0">
                <a:solidFill>
                  <a:schemeClr val="bg1"/>
                </a:solidFill>
              </a:rPr>
              <a:t>生産</a:t>
            </a:r>
            <a:r>
              <a:rPr lang="ja-JP" altLang="en-US" b="1" dirty="0" smtClean="0">
                <a:solidFill>
                  <a:schemeClr val="bg1"/>
                </a:solidFill>
              </a:rPr>
              <a:t>年齢人口</a:t>
            </a:r>
            <a:endParaRPr lang="en-US" altLang="ja-JP" b="1" dirty="0" smtClean="0">
              <a:solidFill>
                <a:schemeClr val="bg1"/>
              </a:solidFill>
            </a:endParaRPr>
          </a:p>
          <a:p>
            <a:r>
              <a:rPr kumimoji="1" lang="ja-JP" altLang="en-US" b="1" dirty="0">
                <a:solidFill>
                  <a:schemeClr val="bg1"/>
                </a:solidFill>
              </a:rPr>
              <a:t>１５－６４歳</a:t>
            </a:r>
          </a:p>
        </p:txBody>
      </p:sp>
      <p:sp>
        <p:nvSpPr>
          <p:cNvPr id="5" name="正方形/長方形 4"/>
          <p:cNvSpPr/>
          <p:nvPr/>
        </p:nvSpPr>
        <p:spPr>
          <a:xfrm>
            <a:off x="4222385" y="3244334"/>
            <a:ext cx="699230" cy="369332"/>
          </a:xfrm>
          <a:prstGeom prst="rect">
            <a:avLst/>
          </a:prstGeom>
        </p:spPr>
        <p:txBody>
          <a:bodyPr wrap="none">
            <a:spAutoFit/>
          </a:bodyPr>
          <a:lstStyle/>
          <a:p>
            <a:r>
              <a:rPr lang="ja-JP" altLang="en-US" dirty="0"/>
              <a:t>担架 </a:t>
            </a:r>
          </a:p>
        </p:txBody>
      </p:sp>
      <p:sp>
        <p:nvSpPr>
          <p:cNvPr id="10" name="正方形/長方形 9"/>
          <p:cNvSpPr/>
          <p:nvPr/>
        </p:nvSpPr>
        <p:spPr>
          <a:xfrm>
            <a:off x="4222385" y="3244334"/>
            <a:ext cx="699230" cy="369332"/>
          </a:xfrm>
          <a:prstGeom prst="rect">
            <a:avLst/>
          </a:prstGeom>
        </p:spPr>
        <p:txBody>
          <a:bodyPr wrap="none">
            <a:spAutoFit/>
          </a:bodyPr>
          <a:lstStyle/>
          <a:p>
            <a:r>
              <a:rPr lang="ja-JP" altLang="en-US" dirty="0"/>
              <a:t>担架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5" y="-15729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グループ化 13"/>
          <p:cNvGrpSpPr/>
          <p:nvPr/>
        </p:nvGrpSpPr>
        <p:grpSpPr>
          <a:xfrm>
            <a:off x="6205151" y="1812500"/>
            <a:ext cx="1159684" cy="1470002"/>
            <a:chOff x="6175101" y="1838125"/>
            <a:chExt cx="1159684" cy="1470002"/>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267" y="1838125"/>
              <a:ext cx="1125351" cy="140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6175101" y="2948087"/>
              <a:ext cx="1159684" cy="3600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騎馬戦型</a:t>
              </a:r>
              <a:endParaRPr kumimoji="1" lang="ja-JP" altLang="en-US" dirty="0"/>
            </a:p>
          </p:txBody>
        </p:sp>
      </p:grpSp>
      <p:grpSp>
        <p:nvGrpSpPr>
          <p:cNvPr id="11" name="グループ化 10"/>
          <p:cNvGrpSpPr/>
          <p:nvPr/>
        </p:nvGrpSpPr>
        <p:grpSpPr>
          <a:xfrm>
            <a:off x="1460829" y="1889177"/>
            <a:ext cx="1584175" cy="1382531"/>
            <a:chOff x="1619673" y="2020756"/>
            <a:chExt cx="1584175" cy="1382531"/>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4" y="2020756"/>
              <a:ext cx="1584174" cy="121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619673" y="3043247"/>
              <a:ext cx="1584174" cy="3600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胴上げ型</a:t>
              </a:r>
              <a:endParaRPr kumimoji="1" lang="ja-JP" altLang="en-US" dirty="0"/>
            </a:p>
          </p:txBody>
        </p:sp>
      </p:grpSp>
      <p:grpSp>
        <p:nvGrpSpPr>
          <p:cNvPr id="12" name="グループ化 11"/>
          <p:cNvGrpSpPr/>
          <p:nvPr/>
        </p:nvGrpSpPr>
        <p:grpSpPr>
          <a:xfrm>
            <a:off x="6258830" y="4930266"/>
            <a:ext cx="1185825" cy="1287567"/>
            <a:chOff x="6258830" y="4933245"/>
            <a:chExt cx="1185825" cy="1287567"/>
          </a:xfrm>
        </p:grpSpPr>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8830" y="4933245"/>
              <a:ext cx="1185825" cy="11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6258830" y="5860772"/>
              <a:ext cx="1160475" cy="3600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担架型</a:t>
              </a:r>
              <a:endParaRPr kumimoji="1" lang="ja-JP" altLang="en-US" dirty="0"/>
            </a:p>
          </p:txBody>
        </p:sp>
      </p:grpSp>
      <p:grpSp>
        <p:nvGrpSpPr>
          <p:cNvPr id="13" name="グループ化 12"/>
          <p:cNvGrpSpPr/>
          <p:nvPr/>
        </p:nvGrpSpPr>
        <p:grpSpPr>
          <a:xfrm>
            <a:off x="1693157" y="4908338"/>
            <a:ext cx="1118328" cy="1255406"/>
            <a:chOff x="1693157" y="4965406"/>
            <a:chExt cx="1118328" cy="1255406"/>
          </a:xfrm>
        </p:grpSpPr>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4350" y="4965406"/>
              <a:ext cx="1117135" cy="104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693157" y="5860772"/>
              <a:ext cx="1099625" cy="3600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肩車型</a:t>
              </a:r>
              <a:endParaRPr kumimoji="1" lang="ja-JP" altLang="en-US" dirty="0"/>
            </a:p>
          </p:txBody>
        </p:sp>
      </p:grpSp>
      <p:sp>
        <p:nvSpPr>
          <p:cNvPr id="17" name="テキスト ボックス 16"/>
          <p:cNvSpPr txBox="1"/>
          <p:nvPr/>
        </p:nvSpPr>
        <p:spPr>
          <a:xfrm>
            <a:off x="1619673" y="4509120"/>
            <a:ext cx="415498" cy="369332"/>
          </a:xfrm>
          <a:prstGeom prst="rect">
            <a:avLst/>
          </a:prstGeom>
          <a:noFill/>
        </p:spPr>
        <p:txBody>
          <a:bodyPr wrap="none" rtlCol="0">
            <a:spAutoFit/>
          </a:bodyPr>
          <a:lstStyle/>
          <a:p>
            <a:r>
              <a:rPr kumimoji="1" lang="ja-JP" altLang="en-US" dirty="0" smtClean="0"/>
              <a:t>男</a:t>
            </a:r>
            <a:endParaRPr kumimoji="1" lang="ja-JP" altLang="en-US" dirty="0"/>
          </a:p>
        </p:txBody>
      </p:sp>
      <p:sp>
        <p:nvSpPr>
          <p:cNvPr id="24" name="テキスト ボックス 23"/>
          <p:cNvSpPr txBox="1"/>
          <p:nvPr/>
        </p:nvSpPr>
        <p:spPr>
          <a:xfrm>
            <a:off x="2603737" y="4546793"/>
            <a:ext cx="415498" cy="369332"/>
          </a:xfrm>
          <a:prstGeom prst="rect">
            <a:avLst/>
          </a:prstGeom>
          <a:noFill/>
        </p:spPr>
        <p:txBody>
          <a:bodyPr wrap="none" rtlCol="0">
            <a:spAutoFit/>
          </a:bodyPr>
          <a:lstStyle/>
          <a:p>
            <a:r>
              <a:rPr lang="ja-JP" altLang="en-US" dirty="0"/>
              <a:t>女</a:t>
            </a:r>
            <a:endParaRPr kumimoji="1" lang="ja-JP" altLang="en-US" dirty="0"/>
          </a:p>
        </p:txBody>
      </p:sp>
      <p:sp>
        <p:nvSpPr>
          <p:cNvPr id="15" name="角丸四角形 14"/>
          <p:cNvSpPr/>
          <p:nvPr/>
        </p:nvSpPr>
        <p:spPr>
          <a:xfrm>
            <a:off x="3045004" y="5431898"/>
            <a:ext cx="2802243" cy="8246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j-ea"/>
                <a:ea typeface="+mj-ea"/>
              </a:rPr>
              <a:t>たった</a:t>
            </a:r>
            <a:r>
              <a:rPr kumimoji="1" lang="en-US" altLang="ja-JP" sz="2400" dirty="0" smtClean="0">
                <a:solidFill>
                  <a:schemeClr val="bg1"/>
                </a:solidFill>
                <a:latin typeface="+mj-ea"/>
                <a:ea typeface="+mj-ea"/>
              </a:rPr>
              <a:t>75</a:t>
            </a:r>
            <a:r>
              <a:rPr kumimoji="1" lang="ja-JP" altLang="en-US" sz="2400" dirty="0" smtClean="0">
                <a:solidFill>
                  <a:schemeClr val="bg1"/>
                </a:solidFill>
                <a:latin typeface="+mj-ea"/>
                <a:ea typeface="+mj-ea"/>
              </a:rPr>
              <a:t>年で胴上げ型から肩車型へ</a:t>
            </a:r>
            <a:endParaRPr kumimoji="1" lang="ja-JP" altLang="en-US" sz="2400" dirty="0">
              <a:solidFill>
                <a:schemeClr val="bg1"/>
              </a:solidFill>
              <a:latin typeface="+mj-ea"/>
              <a:ea typeface="+mj-ea"/>
            </a:endParaRPr>
          </a:p>
        </p:txBody>
      </p:sp>
    </p:spTree>
    <p:extLst>
      <p:ext uri="{BB962C8B-B14F-4D97-AF65-F5344CB8AC3E}">
        <p14:creationId xmlns:p14="http://schemas.microsoft.com/office/powerpoint/2010/main" val="29445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588" y="207963"/>
            <a:ext cx="8808244" cy="1120776"/>
          </a:xfrm>
          <a:solidFill>
            <a:srgbClr val="002060"/>
          </a:solidFill>
        </p:spPr>
        <p:txBody>
          <a:bodyPr>
            <a:normAutofit fontScale="90000"/>
          </a:bodyPr>
          <a:lstStyle/>
          <a:p>
            <a:r>
              <a:rPr lang="ja-JP" altLang="en-US" b="1" dirty="0" smtClean="0">
                <a:solidFill>
                  <a:srgbClr val="FFFF00"/>
                </a:solidFill>
              </a:rPr>
              <a:t>　予防</a:t>
            </a:r>
            <a:r>
              <a:rPr lang="ja-JP" altLang="en-US" b="1" dirty="0">
                <a:solidFill>
                  <a:srgbClr val="FFFF00"/>
                </a:solidFill>
              </a:rPr>
              <a:t>給付の</a:t>
            </a:r>
            <a:r>
              <a:rPr lang="ja-JP" altLang="en-US" b="1" dirty="0" smtClean="0">
                <a:solidFill>
                  <a:srgbClr val="FFFF00"/>
                </a:solidFill>
              </a:rPr>
              <a:t>見直し</a:t>
            </a:r>
            <a:r>
              <a:rPr lang="en-US" altLang="ja-JP" b="1" dirty="0" smtClean="0">
                <a:solidFill>
                  <a:srgbClr val="FFFF00"/>
                </a:solidFill>
              </a:rPr>
              <a:t/>
            </a:r>
            <a:br>
              <a:rPr lang="en-US" altLang="ja-JP" b="1" dirty="0" smtClean="0">
                <a:solidFill>
                  <a:srgbClr val="FFFF00"/>
                </a:solidFill>
              </a:rPr>
            </a:br>
            <a:r>
              <a:rPr lang="ja-JP" altLang="en-US" sz="2700" b="1" dirty="0" smtClean="0">
                <a:solidFill>
                  <a:srgbClr val="FFFF00"/>
                </a:solidFill>
              </a:rPr>
              <a:t>（</a:t>
            </a:r>
            <a:r>
              <a:rPr lang="ja-JP" altLang="en-US" sz="2700" b="1" dirty="0">
                <a:solidFill>
                  <a:srgbClr val="FFFF00"/>
                </a:solidFill>
              </a:rPr>
              <a:t>平成</a:t>
            </a:r>
            <a:r>
              <a:rPr lang="en-US" altLang="ja-JP" sz="2700" b="1" dirty="0">
                <a:solidFill>
                  <a:srgbClr val="FFFF00"/>
                </a:solidFill>
              </a:rPr>
              <a:t>27</a:t>
            </a:r>
            <a:r>
              <a:rPr lang="ja-JP" altLang="en-US" sz="2700" b="1" dirty="0">
                <a:solidFill>
                  <a:srgbClr val="FFFF00"/>
                </a:solidFill>
              </a:rPr>
              <a:t>年介護報酬</a:t>
            </a:r>
            <a:r>
              <a:rPr lang="ja-JP" altLang="en-US" sz="2700" b="1" dirty="0" smtClean="0">
                <a:solidFill>
                  <a:srgbClr val="FFFF00"/>
                </a:solidFill>
              </a:rPr>
              <a:t>改訂）</a:t>
            </a:r>
            <a:endParaRPr kumimoji="1" lang="ja-JP" altLang="en-US" sz="2700" dirty="0"/>
          </a:p>
        </p:txBody>
      </p:sp>
      <p:sp>
        <p:nvSpPr>
          <p:cNvPr id="3" name="コンテンツ プレースホルダー 2"/>
          <p:cNvSpPr>
            <a:spLocks noGrp="1"/>
          </p:cNvSpPr>
          <p:nvPr>
            <p:ph idx="1"/>
          </p:nvPr>
        </p:nvSpPr>
        <p:spPr>
          <a:xfrm>
            <a:off x="60039" y="5229200"/>
            <a:ext cx="8649022" cy="4584278"/>
          </a:xfrm>
        </p:spPr>
        <p:txBody>
          <a:bodyPr>
            <a:normAutofit/>
          </a:bodyPr>
          <a:lstStyle/>
          <a:p>
            <a:r>
              <a:rPr lang="ja-JP" altLang="en-US" dirty="0"/>
              <a:t> </a:t>
            </a:r>
            <a:r>
              <a:rPr lang="ja-JP" altLang="en-US" dirty="0" smtClean="0"/>
              <a:t>　　　　　　　　</a:t>
            </a:r>
            <a:endParaRPr lang="en-US" altLang="ja-JP" dirty="0" smtClean="0"/>
          </a:p>
          <a:p>
            <a:endParaRPr lang="ja-JP" altLang="en-US" dirty="0"/>
          </a:p>
          <a:p>
            <a:endParaRPr kumimoji="1" lang="ja-JP" altLang="en-US" dirty="0"/>
          </a:p>
        </p:txBody>
      </p:sp>
      <p:sp>
        <p:nvSpPr>
          <p:cNvPr id="4" name="右矢印 3"/>
          <p:cNvSpPr/>
          <p:nvPr/>
        </p:nvSpPr>
        <p:spPr>
          <a:xfrm>
            <a:off x="395535" y="5810022"/>
            <a:ext cx="985837" cy="499298"/>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547664" y="5578422"/>
            <a:ext cx="6552728" cy="1127571"/>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今後、「</a:t>
            </a:r>
            <a:r>
              <a:rPr lang="ja-JP" altLang="en-US" sz="2400" b="1" dirty="0"/>
              <a:t>軽度者への介護予防は</a:t>
            </a:r>
            <a:r>
              <a:rPr lang="ja-JP" altLang="en-US" sz="2400" b="1" dirty="0" smtClean="0"/>
              <a:t>、市町村</a:t>
            </a:r>
            <a:r>
              <a:rPr lang="ja-JP" altLang="en-US" sz="2400" b="1" dirty="0"/>
              <a:t>の責任と判断でやって欲しい</a:t>
            </a:r>
            <a:r>
              <a:rPr lang="ja-JP" altLang="en-US" sz="2400" dirty="0"/>
              <a:t>」という国の意図</a:t>
            </a:r>
            <a:endParaRPr lang="en-US" altLang="ja-JP" sz="2400" dirty="0" smtClean="0"/>
          </a:p>
        </p:txBody>
      </p:sp>
      <p:sp>
        <p:nvSpPr>
          <p:cNvPr id="6" name="角丸四角形 5"/>
          <p:cNvSpPr/>
          <p:nvPr/>
        </p:nvSpPr>
        <p:spPr>
          <a:xfrm>
            <a:off x="611560" y="1484784"/>
            <a:ext cx="7776864" cy="10081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latin typeface="+mj-ea"/>
              <a:ea typeface="+mj-ea"/>
            </a:endParaRPr>
          </a:p>
          <a:p>
            <a:r>
              <a:rPr lang="ja-JP" altLang="en-US" sz="2400" dirty="0" smtClean="0">
                <a:latin typeface="+mj-ea"/>
                <a:ea typeface="+mj-ea"/>
              </a:rPr>
              <a:t>平成</a:t>
            </a:r>
            <a:r>
              <a:rPr lang="en-US" altLang="ja-JP" sz="2400" dirty="0">
                <a:latin typeface="+mj-ea"/>
                <a:ea typeface="+mj-ea"/>
              </a:rPr>
              <a:t>27</a:t>
            </a:r>
            <a:r>
              <a:rPr lang="ja-JP" altLang="en-US" sz="2400" dirty="0">
                <a:latin typeface="+mj-ea"/>
                <a:ea typeface="+mj-ea"/>
              </a:rPr>
              <a:t>年～</a:t>
            </a:r>
            <a:r>
              <a:rPr lang="en-US" altLang="ja-JP" sz="2400" dirty="0">
                <a:latin typeface="+mj-ea"/>
                <a:ea typeface="+mj-ea"/>
              </a:rPr>
              <a:t>29</a:t>
            </a:r>
            <a:r>
              <a:rPr lang="ja-JP" altLang="en-US" sz="2400" dirty="0">
                <a:latin typeface="+mj-ea"/>
                <a:ea typeface="+mj-ea"/>
              </a:rPr>
              <a:t>年度にかけて</a:t>
            </a:r>
            <a:r>
              <a:rPr lang="ja-JP" altLang="en-US" sz="2400" dirty="0" smtClean="0">
                <a:latin typeface="+mj-ea"/>
                <a:ea typeface="+mj-ea"/>
              </a:rPr>
              <a:t>、</a:t>
            </a:r>
            <a:r>
              <a:rPr lang="ja-JP" altLang="en-US" sz="2400" b="1" dirty="0" smtClean="0"/>
              <a:t>「要支援者向け</a:t>
            </a:r>
            <a:r>
              <a:rPr lang="ja-JP" altLang="en-US" sz="2400" b="1" dirty="0"/>
              <a:t>サービスの一部」が、市町村の地域支援事業に移行</a:t>
            </a:r>
            <a:r>
              <a:rPr lang="ja-JP" altLang="en-US" sz="2400" b="1" dirty="0" smtClean="0"/>
              <a:t>する</a:t>
            </a:r>
            <a:r>
              <a:rPr lang="ja-JP" altLang="en-US" sz="2400" dirty="0"/>
              <a:t/>
            </a:r>
            <a:br>
              <a:rPr lang="ja-JP" altLang="en-US" sz="2400" dirty="0"/>
            </a:br>
            <a:endParaRPr lang="ja-JP" altLang="en-US" sz="2400" dirty="0">
              <a:latin typeface="+mj-ea"/>
              <a:ea typeface="+mj-ea"/>
            </a:endParaRPr>
          </a:p>
        </p:txBody>
      </p:sp>
      <p:sp>
        <p:nvSpPr>
          <p:cNvPr id="7" name="角丸四角形 6"/>
          <p:cNvSpPr/>
          <p:nvPr/>
        </p:nvSpPr>
        <p:spPr>
          <a:xfrm>
            <a:off x="611560" y="4437112"/>
            <a:ext cx="7974748" cy="99097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t>但し、</a:t>
            </a:r>
            <a:endParaRPr lang="en-US" altLang="ja-JP" sz="2400" b="1" dirty="0" smtClean="0"/>
          </a:p>
          <a:p>
            <a:r>
              <a:rPr lang="ja-JP" altLang="en-US" sz="2400" b="1" dirty="0" smtClean="0"/>
              <a:t>要支援者</a:t>
            </a:r>
            <a:r>
              <a:rPr lang="ja-JP" altLang="en-US" sz="2400" b="1" dirty="0"/>
              <a:t>が使用するサービスの約</a:t>
            </a:r>
            <a:r>
              <a:rPr lang="en-US" altLang="ja-JP" sz="2400" b="1" dirty="0"/>
              <a:t>5</a:t>
            </a:r>
            <a:r>
              <a:rPr lang="ja-JP" altLang="en-US" sz="2400" b="1" dirty="0"/>
              <a:t>割が上記の</a:t>
            </a:r>
            <a:r>
              <a:rPr lang="en-US" altLang="ja-JP" sz="2400" b="1" dirty="0"/>
              <a:t>2</a:t>
            </a:r>
            <a:r>
              <a:rPr lang="ja-JP" altLang="en-US" sz="2400" b="1" dirty="0"/>
              <a:t>サービス</a:t>
            </a:r>
            <a:endParaRPr lang="ja-JP" altLang="en-US" sz="2400" dirty="0"/>
          </a:p>
        </p:txBody>
      </p:sp>
      <p:sp>
        <p:nvSpPr>
          <p:cNvPr id="8" name="角丸四角形 7"/>
          <p:cNvSpPr/>
          <p:nvPr/>
        </p:nvSpPr>
        <p:spPr>
          <a:xfrm>
            <a:off x="588019" y="2636912"/>
            <a:ext cx="7823946" cy="1656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市町村の地域支援事業に移ってくるの</a:t>
            </a:r>
            <a:r>
              <a:rPr lang="ja-JP" altLang="en-US" sz="2400" dirty="0" smtClean="0"/>
              <a:t>は次の２つ</a:t>
            </a:r>
            <a:endParaRPr lang="en-US" altLang="ja-JP" sz="2400" dirty="0" smtClean="0"/>
          </a:p>
          <a:p>
            <a:r>
              <a:rPr lang="ja-JP" altLang="en-US" sz="2400" dirty="0" smtClean="0"/>
              <a:t>①</a:t>
            </a:r>
            <a:r>
              <a:rPr lang="ja-JP" altLang="en-US" sz="2400" b="1" dirty="0" smtClean="0"/>
              <a:t>介護</a:t>
            </a:r>
            <a:r>
              <a:rPr lang="ja-JP" altLang="en-US" sz="2400" b="1" dirty="0"/>
              <a:t>予防訪問介護（介護予防ホームヘルプサービス</a:t>
            </a:r>
            <a:r>
              <a:rPr lang="ja-JP" altLang="en-US" sz="2400" b="1" dirty="0" smtClean="0"/>
              <a:t>）</a:t>
            </a:r>
            <a:endParaRPr lang="en-US" altLang="ja-JP" sz="2400" dirty="0"/>
          </a:p>
          <a:p>
            <a:r>
              <a:rPr lang="ja-JP" altLang="en-US" sz="2400" dirty="0" smtClean="0"/>
              <a:t>②</a:t>
            </a:r>
            <a:r>
              <a:rPr lang="ja-JP" altLang="en-US" sz="2400" b="1" dirty="0" smtClean="0"/>
              <a:t>介護</a:t>
            </a:r>
            <a:r>
              <a:rPr lang="ja-JP" altLang="en-US" sz="2400" b="1" dirty="0"/>
              <a:t>予防通所介護（介護予防デイサービス</a:t>
            </a:r>
            <a:r>
              <a:rPr lang="ja-JP" altLang="en-US" sz="2400" b="1" dirty="0" smtClean="0"/>
              <a:t>）</a:t>
            </a:r>
            <a:endParaRPr lang="en-US" altLang="ja-JP" sz="2400" dirty="0"/>
          </a:p>
          <a:p>
            <a:r>
              <a:rPr lang="ja-JP" altLang="en-US" sz="2400" dirty="0" smtClean="0"/>
              <a:t>　＊他</a:t>
            </a:r>
            <a:r>
              <a:rPr lang="ja-JP" altLang="en-US" sz="2400" dirty="0"/>
              <a:t>はこれまでどおり、介護保険サービスとして</a:t>
            </a:r>
            <a:r>
              <a:rPr lang="ja-JP" altLang="en-US" sz="2400" dirty="0" smtClean="0"/>
              <a:t>残る</a:t>
            </a:r>
            <a:endParaRPr lang="en-US" altLang="ja-JP" sz="2400" dirty="0"/>
          </a:p>
        </p:txBody>
      </p:sp>
    </p:spTree>
    <p:extLst>
      <p:ext uri="{BB962C8B-B14F-4D97-AF65-F5344CB8AC3E}">
        <p14:creationId xmlns:p14="http://schemas.microsoft.com/office/powerpoint/2010/main" val="115782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2835" t="5232"/>
          <a:stretch/>
        </p:blipFill>
        <p:spPr>
          <a:xfrm>
            <a:off x="179511" y="175615"/>
            <a:ext cx="8640959" cy="6482360"/>
          </a:xfrm>
          <a:prstGeom prst="rect">
            <a:avLst/>
          </a:prstGeom>
        </p:spPr>
      </p:pic>
      <p:cxnSp>
        <p:nvCxnSpPr>
          <p:cNvPr id="11" name="直線コネクタ 10"/>
          <p:cNvCxnSpPr/>
          <p:nvPr/>
        </p:nvCxnSpPr>
        <p:spPr>
          <a:xfrm>
            <a:off x="3270723" y="4581128"/>
            <a:ext cx="41815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2339752" y="4581128"/>
            <a:ext cx="3021769"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7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サブタイトル 2"/>
          <p:cNvSpPr txBox="1">
            <a:spLocks/>
          </p:cNvSpPr>
          <p:nvPr/>
        </p:nvSpPr>
        <p:spPr bwMode="auto">
          <a:xfrm>
            <a:off x="3563866" y="5432078"/>
            <a:ext cx="534587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dirty="0"/>
              <a:t>運動器リハビリテーションシラバス（改訂第</a:t>
            </a:r>
            <a:r>
              <a:rPr lang="en-US" altLang="ja-JP" sz="1400" dirty="0"/>
              <a:t>3</a:t>
            </a:r>
            <a:r>
              <a:rPr lang="ja-JP" altLang="en-US" sz="1400" dirty="0"/>
              <a:t>版</a:t>
            </a:r>
            <a:r>
              <a:rPr lang="ja-JP" altLang="en-US" sz="1400" dirty="0" smtClean="0"/>
              <a:t>）</a:t>
            </a:r>
            <a:r>
              <a:rPr lang="en-US" altLang="ja-JP" sz="1400" dirty="0" smtClean="0"/>
              <a:t>―</a:t>
            </a:r>
            <a:r>
              <a:rPr lang="ja-JP" altLang="en-US" sz="1400" dirty="0"/>
              <a:t>セラピストのための実践マニュアル</a:t>
            </a:r>
            <a:r>
              <a:rPr lang="en-US" altLang="ja-JP" sz="1400" dirty="0"/>
              <a:t>―</a:t>
            </a:r>
            <a:endParaRPr lang="ja-JP" altLang="en-US" sz="1400" dirty="0"/>
          </a:p>
        </p:txBody>
      </p:sp>
      <p:sp>
        <p:nvSpPr>
          <p:cNvPr id="40964" name="サブタイトル 2"/>
          <p:cNvSpPr txBox="1">
            <a:spLocks/>
          </p:cNvSpPr>
          <p:nvPr/>
        </p:nvSpPr>
        <p:spPr bwMode="auto">
          <a:xfrm>
            <a:off x="490185" y="5436584"/>
            <a:ext cx="2872049"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dirty="0"/>
              <a:t>（厚生労働省老健局資料より引用）</a:t>
            </a:r>
          </a:p>
        </p:txBody>
      </p:sp>
      <p:pic>
        <p:nvPicPr>
          <p:cNvPr id="40965" name="図 1" descr="03-Z06.jpg"/>
          <p:cNvPicPr>
            <a:picLocks noChangeAspect="1"/>
          </p:cNvPicPr>
          <p:nvPr/>
        </p:nvPicPr>
        <p:blipFill>
          <a:blip r:embed="rId3">
            <a:extLst>
              <a:ext uri="{28A0092B-C50C-407E-A947-70E740481C1C}">
                <a14:useLocalDpi xmlns:a14="http://schemas.microsoft.com/office/drawing/2010/main" val="0"/>
              </a:ext>
            </a:extLst>
          </a:blip>
          <a:srcRect b="8920"/>
          <a:stretch>
            <a:fillRect/>
          </a:stretch>
        </p:blipFill>
        <p:spPr bwMode="auto">
          <a:xfrm>
            <a:off x="490185" y="686217"/>
            <a:ext cx="7848872" cy="468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a:xfrm>
            <a:off x="2831466" y="2493259"/>
            <a:ext cx="1205333" cy="4328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431055" y="2523025"/>
            <a:ext cx="1328024" cy="4042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1926209" y="4509120"/>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189811" y="4365104"/>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683568" y="1412776"/>
            <a:ext cx="7165918" cy="5760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940988" y="0"/>
            <a:ext cx="6316755" cy="692697"/>
          </a:xfrm>
          <a:prstGeom prst="rect">
            <a:avLst/>
          </a:prstGeom>
          <a:solidFill>
            <a:srgbClr val="002060"/>
          </a:solidFill>
        </p:spPr>
        <p:txBody>
          <a:bodyP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solidFill>
                  <a:srgbClr val="FFFF00"/>
                </a:solidFill>
              </a:rPr>
              <a:t>　　</a:t>
            </a:r>
            <a:endParaRPr lang="en-US" altLang="ja-JP" dirty="0" smtClean="0">
              <a:solidFill>
                <a:srgbClr val="FFFF00"/>
              </a:solidFill>
            </a:endParaRPr>
          </a:p>
          <a:p>
            <a:r>
              <a:rPr lang="ja-JP" altLang="en-US" sz="9000" dirty="0" smtClean="0">
                <a:solidFill>
                  <a:srgbClr val="FFFF00"/>
                </a:solidFill>
                <a:latin typeface="+mj-ea"/>
              </a:rPr>
              <a:t>　　　　　　　　</a:t>
            </a:r>
            <a:r>
              <a:rPr lang="ja-JP" altLang="en-US" sz="11200" dirty="0" smtClean="0">
                <a:solidFill>
                  <a:srgbClr val="FFFF00"/>
                </a:solidFill>
                <a:latin typeface="+mj-ea"/>
              </a:rPr>
              <a:t>医療と介護の連携</a:t>
            </a:r>
            <a:endParaRPr lang="en-US" altLang="ja-JP" sz="11200" dirty="0" smtClean="0">
              <a:solidFill>
                <a:srgbClr val="FFFF00"/>
              </a:solidFill>
              <a:latin typeface="+mj-ea"/>
            </a:endParaRPr>
          </a:p>
          <a:p>
            <a:r>
              <a:rPr lang="ja-JP" altLang="en-US" sz="4000" dirty="0" smtClean="0">
                <a:solidFill>
                  <a:srgbClr val="FFFF00"/>
                </a:solidFill>
              </a:rPr>
              <a:t>　　　</a:t>
            </a:r>
            <a:r>
              <a:rPr lang="ja-JP" altLang="en-US" sz="3000" dirty="0" smtClean="0">
                <a:solidFill>
                  <a:srgbClr val="FFFF00"/>
                </a:solidFill>
              </a:rPr>
              <a:t>　</a:t>
            </a:r>
            <a:endParaRPr lang="ja-JP" altLang="en-US" sz="3000" dirty="0">
              <a:solidFill>
                <a:srgbClr val="FFFF00"/>
              </a:solidFill>
            </a:endParaRPr>
          </a:p>
        </p:txBody>
      </p:sp>
      <p:sp>
        <p:nvSpPr>
          <p:cNvPr id="3" name="角丸四角形 2"/>
          <p:cNvSpPr/>
          <p:nvPr/>
        </p:nvSpPr>
        <p:spPr>
          <a:xfrm>
            <a:off x="514160" y="5949280"/>
            <a:ext cx="8229243" cy="7618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bg1"/>
              </a:solidFill>
            </a:endParaRPr>
          </a:p>
          <a:p>
            <a:r>
              <a:rPr lang="ja-JP" altLang="en-US" dirty="0" smtClean="0">
                <a:solidFill>
                  <a:schemeClr val="tx1"/>
                </a:solidFill>
              </a:rPr>
              <a:t>リハ</a:t>
            </a:r>
            <a:r>
              <a:rPr lang="ja-JP" altLang="en-US" dirty="0">
                <a:solidFill>
                  <a:schemeClr val="tx1"/>
                </a:solidFill>
              </a:rPr>
              <a:t>では介護優先が原則だが</a:t>
            </a:r>
            <a:r>
              <a:rPr lang="ja-JP" altLang="en-US" dirty="0" smtClean="0">
                <a:solidFill>
                  <a:schemeClr val="tx1"/>
                </a:solidFill>
              </a:rPr>
              <a:t>、</a:t>
            </a:r>
            <a:r>
              <a:rPr lang="ja-JP" altLang="en-US" dirty="0">
                <a:solidFill>
                  <a:schemeClr val="tx1"/>
                </a:solidFill>
                <a:latin typeface="Calibri" charset="0"/>
                <a:ea typeface="ＭＳ Ｐゴシック" charset="0"/>
              </a:rPr>
              <a:t>一旦維持期に入った方</a:t>
            </a:r>
            <a:r>
              <a:rPr lang="ja-JP" altLang="en-US" dirty="0">
                <a:latin typeface="Calibri" charset="0"/>
                <a:ea typeface="ＭＳ Ｐゴシック" charset="0"/>
              </a:rPr>
              <a:t>のレベルが急に著しく低下した場合は</a:t>
            </a:r>
            <a:r>
              <a:rPr lang="ja-JP" altLang="en-US" dirty="0" smtClean="0">
                <a:latin typeface="Calibri" charset="0"/>
                <a:ea typeface="ＭＳ Ｐゴシック" charset="0"/>
              </a:rPr>
              <a:t>、一旦</a:t>
            </a:r>
            <a:r>
              <a:rPr lang="ja-JP" altLang="en-US" dirty="0">
                <a:latin typeface="Calibri" charset="0"/>
                <a:ea typeface="ＭＳ Ｐゴシック" charset="0"/>
              </a:rPr>
              <a:t>医療機関に原因を調べてもらい</a:t>
            </a:r>
            <a:r>
              <a:rPr lang="ja-JP" altLang="en-US" dirty="0" smtClean="0">
                <a:latin typeface="Calibri" charset="0"/>
                <a:ea typeface="ＭＳ Ｐゴシック" charset="0"/>
              </a:rPr>
              <a:t>、リハプラン</a:t>
            </a:r>
            <a:r>
              <a:rPr lang="ja-JP" altLang="en-US" dirty="0">
                <a:latin typeface="Calibri" charset="0"/>
                <a:ea typeface="ＭＳ Ｐゴシック" charset="0"/>
              </a:rPr>
              <a:t>を見直す</a:t>
            </a:r>
            <a:r>
              <a:rPr lang="ja-JP" altLang="en-US" dirty="0" smtClean="0">
                <a:latin typeface="Calibri" charset="0"/>
                <a:ea typeface="ＭＳ Ｐゴシック" charset="0"/>
              </a:rPr>
              <a:t>ことが</a:t>
            </a:r>
            <a:r>
              <a:rPr lang="ja-JP" altLang="en-US" dirty="0">
                <a:latin typeface="Calibri" charset="0"/>
                <a:ea typeface="ＭＳ Ｐゴシック" charset="0"/>
              </a:rPr>
              <a:t>大切</a:t>
            </a:r>
          </a:p>
          <a:p>
            <a:pPr algn="ctr"/>
            <a:r>
              <a:rPr lang="ja-JP" altLang="en-US" dirty="0" err="1" smtClean="0">
                <a:solidFill>
                  <a:srgbClr val="FFFF00"/>
                </a:solidFill>
              </a:rPr>
              <a:t>ー</a:t>
            </a:r>
            <a:endParaRPr kumimoji="1" lang="ja-JP" altLang="en-US" dirty="0"/>
          </a:p>
        </p:txBody>
      </p:sp>
      <p:cxnSp>
        <p:nvCxnSpPr>
          <p:cNvPr id="15" name="直線コネクタ 14"/>
          <p:cNvCxnSpPr/>
          <p:nvPr/>
        </p:nvCxnSpPr>
        <p:spPr>
          <a:xfrm>
            <a:off x="1926210" y="3933056"/>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331548" y="3861048"/>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ハート 13"/>
          <p:cNvSpPr/>
          <p:nvPr/>
        </p:nvSpPr>
        <p:spPr>
          <a:xfrm>
            <a:off x="562930" y="908720"/>
            <a:ext cx="414007" cy="313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39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サブタイトル 2"/>
          <p:cNvSpPr>
            <a:spLocks noGrp="1"/>
          </p:cNvSpPr>
          <p:nvPr>
            <p:ph type="subTitle" idx="4294967295"/>
          </p:nvPr>
        </p:nvSpPr>
        <p:spPr>
          <a:xfrm>
            <a:off x="379476" y="69458"/>
            <a:ext cx="7864931" cy="602056"/>
          </a:xfrm>
          <a:solidFill>
            <a:srgbClr val="002060"/>
          </a:solidFill>
        </p:spPr>
        <p:txBody>
          <a:bodyPr>
            <a:normAutofit/>
          </a:bodyPr>
          <a:lstStyle/>
          <a:p>
            <a:pPr marL="0" indent="0">
              <a:buFont typeface="Arial" charset="0"/>
              <a:buNone/>
            </a:pPr>
            <a:r>
              <a:rPr lang="ja-JP" altLang="en-US" dirty="0">
                <a:latin typeface="Calibri" charset="0"/>
                <a:ea typeface="ＭＳ Ｐゴシック" charset="0"/>
              </a:rPr>
              <a:t>　</a:t>
            </a:r>
            <a:r>
              <a:rPr lang="ja-JP" altLang="en-US" dirty="0" smtClean="0">
                <a:latin typeface="Calibri" charset="0"/>
                <a:ea typeface="ＭＳ Ｐゴシック" charset="0"/>
              </a:rPr>
              <a:t>　　　</a:t>
            </a:r>
            <a:r>
              <a:rPr lang="ja-JP" altLang="en-US" dirty="0" smtClean="0">
                <a:solidFill>
                  <a:srgbClr val="FFFF00"/>
                </a:solidFill>
                <a:latin typeface="Calibri" charset="0"/>
                <a:ea typeface="ＭＳ Ｐゴシック" charset="0"/>
              </a:rPr>
              <a:t>リハビリテーション</a:t>
            </a:r>
            <a:r>
              <a:rPr lang="ja-JP" altLang="en-US" dirty="0">
                <a:solidFill>
                  <a:srgbClr val="FFFF00"/>
                </a:solidFill>
                <a:latin typeface="Calibri" charset="0"/>
                <a:ea typeface="ＭＳ Ｐゴシック" charset="0"/>
              </a:rPr>
              <a:t>施設と介護施設</a:t>
            </a:r>
          </a:p>
        </p:txBody>
      </p:sp>
      <p:sp>
        <p:nvSpPr>
          <p:cNvPr id="38915" name="サブタイトル 2"/>
          <p:cNvSpPr txBox="1">
            <a:spLocks/>
          </p:cNvSpPr>
          <p:nvPr/>
        </p:nvSpPr>
        <p:spPr bwMode="auto">
          <a:xfrm>
            <a:off x="3271828" y="6443473"/>
            <a:ext cx="569693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dirty="0"/>
              <a:t>運動器リハビリテーションシラバス（改訂第</a:t>
            </a:r>
            <a:r>
              <a:rPr lang="en-US" altLang="ja-JP" sz="1400" dirty="0"/>
              <a:t>3</a:t>
            </a:r>
            <a:r>
              <a:rPr lang="ja-JP" altLang="en-US" sz="1400" dirty="0"/>
              <a:t>版</a:t>
            </a:r>
            <a:r>
              <a:rPr lang="ja-JP" altLang="en-US" sz="1400" dirty="0" smtClean="0"/>
              <a:t>）</a:t>
            </a:r>
            <a:r>
              <a:rPr lang="en-US" altLang="ja-JP" sz="1400" dirty="0" smtClean="0"/>
              <a:t>―</a:t>
            </a:r>
            <a:r>
              <a:rPr lang="ja-JP" altLang="en-US" sz="1400" dirty="0"/>
              <a:t>セラピストのための実践マニュアル</a:t>
            </a:r>
            <a:r>
              <a:rPr lang="en-US" altLang="ja-JP" sz="1400" dirty="0"/>
              <a:t>―</a:t>
            </a:r>
            <a:endParaRPr lang="ja-JP" altLang="en-US" sz="1400" dirty="0"/>
          </a:p>
        </p:txBody>
      </p:sp>
      <p:pic>
        <p:nvPicPr>
          <p:cNvPr id="38916" name="図 1" descr="03-H05.jpg"/>
          <p:cNvPicPr>
            <a:picLocks noChangeAspect="1"/>
          </p:cNvPicPr>
          <p:nvPr/>
        </p:nvPicPr>
        <p:blipFill>
          <a:blip r:embed="rId3">
            <a:extLst>
              <a:ext uri="{28A0092B-C50C-407E-A947-70E740481C1C}">
                <a14:useLocalDpi xmlns:a14="http://schemas.microsoft.com/office/drawing/2010/main" val="0"/>
              </a:ext>
            </a:extLst>
          </a:blip>
          <a:srcRect t="3226"/>
          <a:stretch>
            <a:fillRect/>
          </a:stretch>
        </p:blipFill>
        <p:spPr bwMode="auto">
          <a:xfrm>
            <a:off x="123445" y="1105854"/>
            <a:ext cx="6402770" cy="528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6640514" y="3663830"/>
            <a:ext cx="232824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dirty="0">
                <a:solidFill>
                  <a:srgbClr val="0000FF"/>
                </a:solidFill>
              </a:rPr>
              <a:t>デイサービス施設（通所介護）での機能訓練などには“リハビリテーション</a:t>
            </a:r>
            <a:r>
              <a:rPr lang="ja-JP" altLang="en-US" dirty="0" smtClean="0">
                <a:solidFill>
                  <a:srgbClr val="0000FF"/>
                </a:solidFill>
              </a:rPr>
              <a:t>”という言葉を使用することはできない</a:t>
            </a:r>
            <a:endParaRPr lang="ja-JP" altLang="en-US" dirty="0">
              <a:solidFill>
                <a:srgbClr val="0000FF"/>
              </a:solidFill>
            </a:endParaRPr>
          </a:p>
        </p:txBody>
      </p:sp>
      <p:sp>
        <p:nvSpPr>
          <p:cNvPr id="3" name="テキスト ボックス 2"/>
          <p:cNvSpPr txBox="1"/>
          <p:nvPr/>
        </p:nvSpPr>
        <p:spPr>
          <a:xfrm>
            <a:off x="6605423" y="1137619"/>
            <a:ext cx="2342308"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dirty="0" smtClean="0">
                <a:solidFill>
                  <a:srgbClr val="FF0000"/>
                </a:solidFill>
              </a:rPr>
              <a:t>リハビリテーションとは</a:t>
            </a:r>
            <a:endParaRPr kumimoji="1" lang="en-US" altLang="ja-JP" dirty="0" smtClean="0">
              <a:solidFill>
                <a:srgbClr val="FF0000"/>
              </a:solidFill>
            </a:endParaRPr>
          </a:p>
          <a:p>
            <a:pPr marL="285750" indent="-285750">
              <a:buFont typeface="Wingdings" charset="2"/>
              <a:buChar char="Ø"/>
            </a:pPr>
            <a:r>
              <a:rPr lang="ja-JP" altLang="en-US" dirty="0">
                <a:solidFill>
                  <a:srgbClr val="FF0000"/>
                </a:solidFill>
              </a:rPr>
              <a:t>理学療法</a:t>
            </a:r>
            <a:endParaRPr kumimoji="1" lang="en-US" altLang="ja-JP" dirty="0" smtClean="0">
              <a:solidFill>
                <a:srgbClr val="FF0000"/>
              </a:solidFill>
            </a:endParaRPr>
          </a:p>
          <a:p>
            <a:pPr marL="285750" indent="-285750">
              <a:buFont typeface="Wingdings" charset="2"/>
              <a:buChar char="Ø"/>
            </a:pPr>
            <a:r>
              <a:rPr lang="ja-JP" altLang="en-US" dirty="0">
                <a:solidFill>
                  <a:srgbClr val="FF0000"/>
                </a:solidFill>
              </a:rPr>
              <a:t>作業</a:t>
            </a:r>
            <a:r>
              <a:rPr lang="ja-JP" altLang="en-US" dirty="0" smtClean="0">
                <a:solidFill>
                  <a:srgbClr val="FF0000"/>
                </a:solidFill>
              </a:rPr>
              <a:t>療法</a:t>
            </a:r>
            <a:endParaRPr lang="en-US" altLang="ja-JP" dirty="0" smtClean="0">
              <a:solidFill>
                <a:srgbClr val="FF0000"/>
              </a:solidFill>
            </a:endParaRPr>
          </a:p>
          <a:p>
            <a:pPr marL="285750" indent="-285750">
              <a:buFont typeface="Wingdings" charset="2"/>
              <a:buChar char="Ø"/>
            </a:pPr>
            <a:r>
              <a:rPr lang="ja-JP" altLang="en-US" dirty="0">
                <a:solidFill>
                  <a:srgbClr val="FF0000"/>
                </a:solidFill>
              </a:rPr>
              <a:t>言語聴覚療法</a:t>
            </a:r>
            <a:endParaRPr kumimoji="1" lang="ja-JP" altLang="en-US" dirty="0">
              <a:solidFill>
                <a:srgbClr val="FF0000"/>
              </a:solidFill>
            </a:endParaRPr>
          </a:p>
        </p:txBody>
      </p:sp>
      <p:sp>
        <p:nvSpPr>
          <p:cNvPr id="5" name="正方形/長方形 4"/>
          <p:cNvSpPr/>
          <p:nvPr/>
        </p:nvSpPr>
        <p:spPr>
          <a:xfrm>
            <a:off x="123445" y="1105854"/>
            <a:ext cx="3456432" cy="49418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972637" y="754276"/>
            <a:ext cx="1810941" cy="3286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デイケア</a:t>
            </a:r>
            <a:endParaRPr kumimoji="1" lang="ja-JP" altLang="en-US" sz="2400" dirty="0"/>
          </a:p>
        </p:txBody>
      </p:sp>
      <p:sp>
        <p:nvSpPr>
          <p:cNvPr id="9" name="角丸四角形 8"/>
          <p:cNvSpPr/>
          <p:nvPr/>
        </p:nvSpPr>
        <p:spPr>
          <a:xfrm>
            <a:off x="3907631" y="809008"/>
            <a:ext cx="2212664" cy="32861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デイサービス</a:t>
            </a:r>
            <a:endParaRPr kumimoji="1" lang="ja-JP" altLang="en-US" sz="2400" dirty="0"/>
          </a:p>
        </p:txBody>
      </p:sp>
      <p:sp>
        <p:nvSpPr>
          <p:cNvPr id="6" name="角丸四角形 5"/>
          <p:cNvSpPr/>
          <p:nvPr/>
        </p:nvSpPr>
        <p:spPr>
          <a:xfrm>
            <a:off x="6619483" y="2497027"/>
            <a:ext cx="2328248" cy="6054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医師の指示のもと</a:t>
            </a:r>
            <a:endParaRPr kumimoji="1" lang="en-US" altLang="ja-JP" dirty="0" smtClean="0"/>
          </a:p>
          <a:p>
            <a:pPr algn="ctr"/>
            <a:r>
              <a:rPr lang="ja-JP" altLang="en-US" dirty="0" smtClean="0"/>
              <a:t>行われる</a:t>
            </a:r>
            <a:endParaRPr kumimoji="1" lang="ja-JP" altLang="en-US" dirty="0"/>
          </a:p>
        </p:txBody>
      </p:sp>
      <p:sp>
        <p:nvSpPr>
          <p:cNvPr id="13" name="ドーナツ 12"/>
          <p:cNvSpPr/>
          <p:nvPr/>
        </p:nvSpPr>
        <p:spPr>
          <a:xfrm>
            <a:off x="611560" y="2971130"/>
            <a:ext cx="1728192" cy="474329"/>
          </a:xfrm>
          <a:prstGeom prst="donut">
            <a:avLst>
              <a:gd name="adj" fmla="val 35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1" name="グループ化 20"/>
          <p:cNvGrpSpPr/>
          <p:nvPr/>
        </p:nvGrpSpPr>
        <p:grpSpPr>
          <a:xfrm>
            <a:off x="3707904" y="2132856"/>
            <a:ext cx="2664296" cy="178838"/>
            <a:chOff x="3707904" y="2132856"/>
            <a:chExt cx="2664296" cy="178838"/>
          </a:xfrm>
        </p:grpSpPr>
        <p:cxnSp>
          <p:nvCxnSpPr>
            <p:cNvPr id="15" name="直線コネクタ 14"/>
            <p:cNvCxnSpPr/>
            <p:nvPr/>
          </p:nvCxnSpPr>
          <p:spPr>
            <a:xfrm>
              <a:off x="3707904" y="2311694"/>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220072" y="2132856"/>
              <a:ext cx="115212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861871" y="2164210"/>
            <a:ext cx="2686121" cy="238290"/>
            <a:chOff x="861871" y="2164210"/>
            <a:chExt cx="2686121" cy="238290"/>
          </a:xfrm>
        </p:grpSpPr>
        <p:cxnSp>
          <p:nvCxnSpPr>
            <p:cNvPr id="14" name="直線コネクタ 13"/>
            <p:cNvCxnSpPr/>
            <p:nvPr/>
          </p:nvCxnSpPr>
          <p:spPr>
            <a:xfrm>
              <a:off x="861871" y="2402500"/>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163851" y="2164210"/>
              <a:ext cx="1384141"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ハート 17"/>
          <p:cNvSpPr/>
          <p:nvPr/>
        </p:nvSpPr>
        <p:spPr>
          <a:xfrm>
            <a:off x="2463066" y="3078094"/>
            <a:ext cx="414007" cy="313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ハート 21"/>
          <p:cNvSpPr/>
          <p:nvPr/>
        </p:nvSpPr>
        <p:spPr>
          <a:xfrm>
            <a:off x="6640514" y="3321271"/>
            <a:ext cx="414007" cy="313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789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11560" y="188640"/>
            <a:ext cx="7560840" cy="792162"/>
          </a:xfrm>
          <a:solidFill>
            <a:srgbClr val="002060"/>
          </a:solidFill>
        </p:spPr>
        <p:txBody>
          <a:bodyPr>
            <a:normAutofit/>
          </a:bodyPr>
          <a:lstStyle/>
          <a:p>
            <a:pPr>
              <a:defRPr/>
            </a:pPr>
            <a:r>
              <a:rPr lang="ja-JP" altLang="en-US" sz="3600" dirty="0" smtClean="0">
                <a:solidFill>
                  <a:srgbClr val="FFFF00"/>
                </a:solidFill>
                <a:latin typeface="+mj-ea"/>
              </a:rPr>
              <a:t>　介護保険優先の原則</a:t>
            </a:r>
            <a:endParaRPr lang="ja-JP" altLang="en-US" sz="3600" dirty="0">
              <a:solidFill>
                <a:srgbClr val="FFFF00"/>
              </a:solidFill>
              <a:latin typeface="+mj-ea"/>
            </a:endParaRPr>
          </a:p>
        </p:txBody>
      </p:sp>
      <p:sp>
        <p:nvSpPr>
          <p:cNvPr id="5" name="角丸四角形 4"/>
          <p:cNvSpPr/>
          <p:nvPr/>
        </p:nvSpPr>
        <p:spPr>
          <a:xfrm>
            <a:off x="694248" y="1916832"/>
            <a:ext cx="7704855" cy="188644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2400" i="1" dirty="0" smtClean="0">
              <a:latin typeface="+mj-ea"/>
            </a:endParaRPr>
          </a:p>
          <a:p>
            <a:pPr>
              <a:defRPr/>
            </a:pPr>
            <a:r>
              <a:rPr lang="ja-JP" altLang="en-US" sz="2400" i="1" dirty="0" smtClean="0">
                <a:latin typeface="+mj-ea"/>
              </a:rPr>
              <a:t>要介護</a:t>
            </a:r>
            <a:r>
              <a:rPr lang="ja-JP" altLang="en-US" sz="2400" i="1" dirty="0">
                <a:latin typeface="+mj-ea"/>
              </a:rPr>
              <a:t>・要支援者が</a:t>
            </a:r>
            <a:endParaRPr lang="en-US" altLang="ja-JP" sz="2400" i="1" dirty="0">
              <a:latin typeface="+mj-ea"/>
            </a:endParaRPr>
          </a:p>
          <a:p>
            <a:pPr marL="400050" lvl="1" indent="0">
              <a:buNone/>
              <a:defRPr/>
            </a:pPr>
            <a:r>
              <a:rPr lang="ja-JP" altLang="en-US" sz="2400" dirty="0">
                <a:latin typeface="+mj-ea"/>
              </a:rPr>
              <a:t>介護保険のリハビリテーション（通所リハ、訪問リハ）</a:t>
            </a:r>
            <a:endParaRPr lang="en-US" altLang="ja-JP" sz="2400" dirty="0">
              <a:latin typeface="+mj-ea"/>
            </a:endParaRPr>
          </a:p>
          <a:p>
            <a:pPr marL="400050" lvl="1" indent="0">
              <a:buNone/>
              <a:defRPr/>
            </a:pPr>
            <a:r>
              <a:rPr lang="ja-JP" altLang="en-US" sz="2400" dirty="0">
                <a:latin typeface="+mj-ea"/>
              </a:rPr>
              <a:t>を受けている</a:t>
            </a:r>
            <a:r>
              <a:rPr lang="ja-JP" altLang="en-US" sz="2400" dirty="0" smtClean="0">
                <a:latin typeface="+mj-ea"/>
              </a:rPr>
              <a:t>場合、医療</a:t>
            </a:r>
            <a:r>
              <a:rPr lang="ja-JP" altLang="en-US" sz="2400" dirty="0">
                <a:latin typeface="+mj-ea"/>
              </a:rPr>
              <a:t>機関</a:t>
            </a:r>
            <a:r>
              <a:rPr lang="ja-JP" altLang="en-US" sz="2400" dirty="0" smtClean="0">
                <a:latin typeface="+mj-ea"/>
              </a:rPr>
              <a:t>のリハビリテーションを</a:t>
            </a:r>
            <a:endParaRPr lang="en-US" altLang="ja-JP" sz="2400" dirty="0" smtClean="0">
              <a:latin typeface="+mj-ea"/>
            </a:endParaRPr>
          </a:p>
          <a:p>
            <a:pPr marL="400050" lvl="1" indent="0">
              <a:buNone/>
              <a:defRPr/>
            </a:pPr>
            <a:r>
              <a:rPr lang="ja-JP" altLang="en-US" sz="2400" dirty="0" smtClean="0">
                <a:latin typeface="+mj-ea"/>
              </a:rPr>
              <a:t>受ける</a:t>
            </a:r>
            <a:r>
              <a:rPr lang="ja-JP" altLang="en-US" sz="2400" dirty="0">
                <a:latin typeface="+mj-ea"/>
              </a:rPr>
              <a:t>こと</a:t>
            </a:r>
            <a:r>
              <a:rPr lang="ja-JP" altLang="en-US" sz="2400" dirty="0" smtClean="0">
                <a:latin typeface="+mj-ea"/>
              </a:rPr>
              <a:t>はできない</a:t>
            </a:r>
            <a:r>
              <a:rPr lang="ja-JP" altLang="en-US" sz="2400" dirty="0">
                <a:latin typeface="+mj-ea"/>
              </a:rPr>
              <a:t>（手術、急性増悪等を除く）</a:t>
            </a:r>
            <a:endParaRPr lang="en-US" altLang="ja-JP" sz="2400" dirty="0">
              <a:latin typeface="+mj-ea"/>
            </a:endParaRPr>
          </a:p>
          <a:p>
            <a:pPr marL="400050" lvl="1" indent="0">
              <a:buNone/>
              <a:defRPr/>
            </a:pPr>
            <a:endParaRPr lang="en-US" altLang="ja-JP" sz="2400" u="sng" dirty="0">
              <a:latin typeface="+mj-ea"/>
            </a:endParaRPr>
          </a:p>
        </p:txBody>
      </p:sp>
      <p:sp>
        <p:nvSpPr>
          <p:cNvPr id="7" name="角丸四角形 6"/>
          <p:cNvSpPr/>
          <p:nvPr/>
        </p:nvSpPr>
        <p:spPr>
          <a:xfrm>
            <a:off x="732294" y="4245686"/>
            <a:ext cx="7774194" cy="6888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ja-JP" altLang="en-US" sz="2400" dirty="0">
                <a:latin typeface="+mj-ea"/>
              </a:rPr>
              <a:t>デイケアと医療のリハビリテーションは同時に受けられない</a:t>
            </a:r>
            <a:endParaRPr lang="en-US" altLang="ja-JP" sz="2400" dirty="0">
              <a:latin typeface="+mj-ea"/>
            </a:endParaRPr>
          </a:p>
        </p:txBody>
      </p:sp>
      <p:sp>
        <p:nvSpPr>
          <p:cNvPr id="8" name="角丸四角形 7"/>
          <p:cNvSpPr/>
          <p:nvPr/>
        </p:nvSpPr>
        <p:spPr>
          <a:xfrm>
            <a:off x="694249" y="5373215"/>
            <a:ext cx="7812240" cy="84737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defRPr/>
            </a:pPr>
            <a:r>
              <a:rPr lang="ja-JP" altLang="en-US" sz="2400" dirty="0">
                <a:latin typeface="+mj-ea"/>
              </a:rPr>
              <a:t>デイケア</a:t>
            </a:r>
            <a:r>
              <a:rPr lang="ja-JP" altLang="en-US" sz="2400" dirty="0" smtClean="0">
                <a:latin typeface="+mj-ea"/>
              </a:rPr>
              <a:t>とデイサービス</a:t>
            </a:r>
            <a:r>
              <a:rPr lang="ja-JP" altLang="en-US" sz="2400" dirty="0">
                <a:latin typeface="+mj-ea"/>
              </a:rPr>
              <a:t>の</a:t>
            </a:r>
            <a:r>
              <a:rPr lang="ja-JP" altLang="en-US" sz="2400" dirty="0" smtClean="0">
                <a:latin typeface="+mj-ea"/>
              </a:rPr>
              <a:t>違いを利用者に理解してもらう</a:t>
            </a:r>
            <a:endParaRPr lang="en-US" altLang="ja-JP" sz="2400" dirty="0">
              <a:latin typeface="+mj-ea"/>
            </a:endParaRPr>
          </a:p>
        </p:txBody>
      </p:sp>
      <p:sp>
        <p:nvSpPr>
          <p:cNvPr id="6" name="ハート 5"/>
          <p:cNvSpPr/>
          <p:nvPr/>
        </p:nvSpPr>
        <p:spPr>
          <a:xfrm>
            <a:off x="525291" y="1375367"/>
            <a:ext cx="414007" cy="313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87624" y="1271164"/>
            <a:ext cx="3799438" cy="461665"/>
          </a:xfrm>
          <a:prstGeom prst="rect">
            <a:avLst/>
          </a:prstGeom>
          <a:noFill/>
        </p:spPr>
        <p:txBody>
          <a:bodyPr wrap="none" rtlCol="0">
            <a:spAutoFit/>
          </a:bodyPr>
          <a:lstStyle/>
          <a:p>
            <a:r>
              <a:rPr kumimoji="1" lang="ja-JP" altLang="en-US" sz="2400" dirty="0" smtClean="0"/>
              <a:t>リハは介護保険優先が原則</a:t>
            </a:r>
            <a:endParaRPr kumimoji="1" lang="ja-JP" altLang="en-US" sz="2400" dirty="0"/>
          </a:p>
        </p:txBody>
      </p:sp>
    </p:spTree>
    <p:extLst>
      <p:ext uri="{BB962C8B-B14F-4D97-AF65-F5344CB8AC3E}">
        <p14:creationId xmlns:p14="http://schemas.microsoft.com/office/powerpoint/2010/main" val="18061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サブタイトル 2"/>
          <p:cNvSpPr>
            <a:spLocks noGrp="1"/>
          </p:cNvSpPr>
          <p:nvPr>
            <p:ph type="subTitle" idx="4294967295"/>
          </p:nvPr>
        </p:nvSpPr>
        <p:spPr>
          <a:xfrm>
            <a:off x="95250" y="230188"/>
            <a:ext cx="9048750" cy="784225"/>
          </a:xfrm>
        </p:spPr>
        <p:txBody>
          <a:bodyPr>
            <a:normAutofit fontScale="77500" lnSpcReduction="20000"/>
          </a:bodyPr>
          <a:lstStyle/>
          <a:p>
            <a:pPr marL="0" indent="0">
              <a:buFont typeface="Arial" charset="0"/>
              <a:buNone/>
            </a:pPr>
            <a:r>
              <a:rPr lang="en-US" altLang="ja-JP" dirty="0">
                <a:solidFill>
                  <a:srgbClr val="FFFF00"/>
                </a:solidFill>
                <a:latin typeface="Calibri" charset="0"/>
                <a:ea typeface="ＭＳ Ｐゴシック" charset="0"/>
              </a:rPr>
              <a:t>■ </a:t>
            </a:r>
            <a:r>
              <a:rPr lang="ja-JP" altLang="en-US" dirty="0">
                <a:solidFill>
                  <a:srgbClr val="FFFF00"/>
                </a:solidFill>
                <a:latin typeface="Calibri" charset="0"/>
                <a:ea typeface="ＭＳ Ｐゴシック" charset="0"/>
              </a:rPr>
              <a:t>要支援</a:t>
            </a:r>
            <a:r>
              <a:rPr lang="en-US" altLang="ja-JP" dirty="0">
                <a:solidFill>
                  <a:srgbClr val="FFFF00"/>
                </a:solidFill>
                <a:latin typeface="Calibri" charset="0"/>
                <a:ea typeface="ＭＳ Ｐゴシック" charset="0"/>
              </a:rPr>
              <a:t>1</a:t>
            </a:r>
            <a:r>
              <a:rPr lang="ja-JP" altLang="en-US" dirty="0">
                <a:solidFill>
                  <a:srgbClr val="FFFF00"/>
                </a:solidFill>
                <a:latin typeface="Calibri" charset="0"/>
                <a:ea typeface="ＭＳ Ｐゴシック" charset="0"/>
              </a:rPr>
              <a:t>：リハビリテーション開始から</a:t>
            </a:r>
            <a:r>
              <a:rPr lang="en-US" altLang="ja-JP" dirty="0">
                <a:solidFill>
                  <a:srgbClr val="FFFF00"/>
                </a:solidFill>
                <a:latin typeface="Calibri" charset="0"/>
                <a:ea typeface="ＭＳ Ｐゴシック" charset="0"/>
              </a:rPr>
              <a:t>1</a:t>
            </a:r>
            <a:r>
              <a:rPr lang="ja-JP" altLang="en-US" dirty="0">
                <a:solidFill>
                  <a:srgbClr val="FFFF00"/>
                </a:solidFill>
                <a:latin typeface="Calibri" charset="0"/>
                <a:ea typeface="ＭＳ Ｐゴシック" charset="0"/>
              </a:rPr>
              <a:t>年後および</a:t>
            </a:r>
            <a:r>
              <a:rPr lang="en-US" altLang="ja-JP" dirty="0">
                <a:solidFill>
                  <a:srgbClr val="FFFF00"/>
                </a:solidFill>
                <a:latin typeface="Calibri" charset="0"/>
                <a:ea typeface="ＭＳ Ｐゴシック" charset="0"/>
              </a:rPr>
              <a:t>3</a:t>
            </a:r>
            <a:r>
              <a:rPr lang="ja-JP" altLang="en-US" dirty="0">
                <a:solidFill>
                  <a:srgbClr val="FFFF00"/>
                </a:solidFill>
                <a:latin typeface="Calibri" charset="0"/>
                <a:ea typeface="ＭＳ Ｐゴシック" charset="0"/>
              </a:rPr>
              <a:t>年後</a:t>
            </a:r>
            <a:r>
              <a:rPr lang="ja-JP" altLang="en-US" dirty="0" smtClean="0">
                <a:solidFill>
                  <a:srgbClr val="FFFF00"/>
                </a:solidFill>
                <a:latin typeface="Calibri" charset="0"/>
                <a:ea typeface="ＭＳ Ｐゴシック" charset="0"/>
              </a:rPr>
              <a:t>の</a:t>
            </a:r>
            <a:endParaRPr lang="en-US" altLang="ja-JP" dirty="0" smtClean="0">
              <a:solidFill>
                <a:srgbClr val="FFFF00"/>
              </a:solidFill>
              <a:latin typeface="Calibri" charset="0"/>
              <a:ea typeface="ＭＳ Ｐゴシック" charset="0"/>
            </a:endParaRPr>
          </a:p>
          <a:p>
            <a:pPr marL="0" indent="0">
              <a:buFont typeface="Arial" charset="0"/>
              <a:buNone/>
            </a:pPr>
            <a:r>
              <a:rPr lang="ja-JP" altLang="en-US" dirty="0" smtClean="0">
                <a:solidFill>
                  <a:srgbClr val="FFFF00"/>
                </a:solidFill>
                <a:latin typeface="Calibri" charset="0"/>
                <a:ea typeface="ＭＳ Ｐゴシック" charset="0"/>
              </a:rPr>
              <a:t>　　　　　　　　介護度</a:t>
            </a:r>
            <a:r>
              <a:rPr lang="ja-JP" altLang="en-US" dirty="0">
                <a:solidFill>
                  <a:srgbClr val="FFFF00"/>
                </a:solidFill>
                <a:latin typeface="Calibri" charset="0"/>
                <a:ea typeface="ＭＳ Ｐゴシック" charset="0"/>
              </a:rPr>
              <a:t>の推移</a:t>
            </a:r>
          </a:p>
        </p:txBody>
      </p:sp>
      <p:sp>
        <p:nvSpPr>
          <p:cNvPr id="52227" name="サブタイトル 2"/>
          <p:cNvSpPr txBox="1">
            <a:spLocks/>
          </p:cNvSpPr>
          <p:nvPr/>
        </p:nvSpPr>
        <p:spPr bwMode="auto">
          <a:xfrm>
            <a:off x="4805364" y="6162675"/>
            <a:ext cx="4216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spcBef>
                <a:spcPct val="20000"/>
              </a:spcBef>
              <a:buFont typeface="Arial" charset="0"/>
              <a:buNone/>
            </a:pPr>
            <a:r>
              <a:rPr lang="ja-JP" altLang="en-US" sz="1400"/>
              <a:t>運動器リハビリテーションシラバス（改訂第</a:t>
            </a:r>
            <a:r>
              <a:rPr lang="en-US" altLang="ja-JP" sz="1400"/>
              <a:t>3</a:t>
            </a:r>
            <a:r>
              <a:rPr lang="ja-JP" altLang="en-US" sz="1400"/>
              <a:t>版）</a:t>
            </a:r>
            <a:endParaRPr lang="en-US" altLang="ja-JP" sz="1400"/>
          </a:p>
          <a:p>
            <a:pPr algn="ctr">
              <a:spcBef>
                <a:spcPct val="20000"/>
              </a:spcBef>
              <a:buFont typeface="Arial" charset="0"/>
              <a:buNone/>
            </a:pPr>
            <a:r>
              <a:rPr lang="en-US" altLang="ja-JP" sz="1400"/>
              <a:t>―</a:t>
            </a:r>
            <a:r>
              <a:rPr lang="ja-JP" altLang="en-US" sz="1400"/>
              <a:t>セラピストのための実践マニュアル</a:t>
            </a:r>
            <a:r>
              <a:rPr lang="en-US" altLang="ja-JP" sz="1400"/>
              <a:t>―</a:t>
            </a:r>
            <a:endParaRPr lang="ja-JP" altLang="en-US" sz="1400"/>
          </a:p>
        </p:txBody>
      </p:sp>
      <p:pic>
        <p:nvPicPr>
          <p:cNvPr id="52228" name="図 1" descr="03-Z08.jpg"/>
          <p:cNvPicPr>
            <a:picLocks noChangeAspect="1"/>
          </p:cNvPicPr>
          <p:nvPr/>
        </p:nvPicPr>
        <p:blipFill>
          <a:blip r:embed="rId3">
            <a:extLst>
              <a:ext uri="{28A0092B-C50C-407E-A947-70E740481C1C}">
                <a14:useLocalDpi xmlns:a14="http://schemas.microsoft.com/office/drawing/2010/main" val="0"/>
              </a:ext>
            </a:extLst>
          </a:blip>
          <a:srcRect b="4083"/>
          <a:stretch>
            <a:fillRect/>
          </a:stretch>
        </p:blipFill>
        <p:spPr bwMode="auto">
          <a:xfrm>
            <a:off x="504716" y="1014413"/>
            <a:ext cx="802233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a:xfrm>
            <a:off x="2269189" y="1170933"/>
            <a:ext cx="1591734" cy="6064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739632" y="1169988"/>
            <a:ext cx="1591734" cy="6064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82008" y="1280861"/>
            <a:ext cx="415498" cy="369332"/>
          </a:xfrm>
          <a:prstGeom prst="rect">
            <a:avLst/>
          </a:prstGeom>
          <a:noFill/>
        </p:spPr>
        <p:txBody>
          <a:bodyPr wrap="none" rtlCol="0">
            <a:spAutoFit/>
          </a:bodyPr>
          <a:lstStyle/>
          <a:p>
            <a:r>
              <a:rPr kumimoji="1" lang="ja-JP" altLang="en-US" dirty="0" smtClean="0"/>
              <a:t>人</a:t>
            </a:r>
            <a:endParaRPr kumimoji="1" lang="ja-JP" altLang="en-US" dirty="0"/>
          </a:p>
        </p:txBody>
      </p:sp>
      <p:sp>
        <p:nvSpPr>
          <p:cNvPr id="4" name="角丸四角形 3"/>
          <p:cNvSpPr/>
          <p:nvPr/>
        </p:nvSpPr>
        <p:spPr>
          <a:xfrm>
            <a:off x="4550275" y="1884566"/>
            <a:ext cx="3845868" cy="19442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latin typeface="Calibri" charset="0"/>
                <a:ea typeface="ＭＳ Ｐゴシック" charset="0"/>
              </a:rPr>
              <a:t>要支援者</a:t>
            </a:r>
            <a:r>
              <a:rPr lang="en-US" altLang="ja-JP" dirty="0">
                <a:latin typeface="Calibri" charset="0"/>
                <a:ea typeface="ＭＳ Ｐゴシック" charset="0"/>
              </a:rPr>
              <a:t>85</a:t>
            </a:r>
            <a:r>
              <a:rPr lang="ja-JP" altLang="en-US" dirty="0" smtClean="0">
                <a:latin typeface="Calibri" charset="0"/>
                <a:ea typeface="ＭＳ Ｐゴシック" charset="0"/>
              </a:rPr>
              <a:t>名中、改善・維持が</a:t>
            </a:r>
            <a:r>
              <a:rPr lang="en-US" altLang="ja-JP" dirty="0">
                <a:latin typeface="Calibri" charset="0"/>
                <a:ea typeface="ＭＳ Ｐゴシック" charset="0"/>
              </a:rPr>
              <a:t>1</a:t>
            </a:r>
            <a:r>
              <a:rPr lang="ja-JP" altLang="en-US" dirty="0" smtClean="0">
                <a:latin typeface="Calibri" charset="0"/>
                <a:ea typeface="ＭＳ Ｐゴシック" charset="0"/>
              </a:rPr>
              <a:t>年</a:t>
            </a:r>
            <a:r>
              <a:rPr lang="ja-JP" altLang="en-US" dirty="0">
                <a:latin typeface="Calibri" charset="0"/>
                <a:ea typeface="ＭＳ Ｐゴシック" charset="0"/>
              </a:rPr>
              <a:t>後</a:t>
            </a:r>
            <a:r>
              <a:rPr lang="en-US" altLang="ja-JP" dirty="0" smtClean="0">
                <a:latin typeface="Calibri" charset="0"/>
                <a:ea typeface="ＭＳ Ｐゴシック" charset="0"/>
              </a:rPr>
              <a:t>75.3</a:t>
            </a:r>
            <a:r>
              <a:rPr lang="ja-JP" altLang="en-US" dirty="0" err="1" smtClean="0">
                <a:latin typeface="Calibri" charset="0"/>
                <a:ea typeface="ＭＳ Ｐゴシック" charset="0"/>
              </a:rPr>
              <a:t>、</a:t>
            </a:r>
            <a:r>
              <a:rPr lang="en-US" altLang="ja-JP" dirty="0" smtClean="0">
                <a:latin typeface="Calibri" charset="0"/>
                <a:ea typeface="ＭＳ Ｐゴシック" charset="0"/>
              </a:rPr>
              <a:t>3</a:t>
            </a:r>
            <a:r>
              <a:rPr lang="ja-JP" altLang="en-US" dirty="0">
                <a:latin typeface="Calibri" charset="0"/>
                <a:ea typeface="ＭＳ Ｐゴシック" charset="0"/>
              </a:rPr>
              <a:t>年後</a:t>
            </a:r>
            <a:r>
              <a:rPr lang="en-US" altLang="ja-JP" dirty="0">
                <a:latin typeface="Calibri" charset="0"/>
                <a:ea typeface="ＭＳ Ｐゴシック" charset="0"/>
              </a:rPr>
              <a:t>77.6</a:t>
            </a:r>
            <a:r>
              <a:rPr lang="ja-JP" altLang="en-US" dirty="0" smtClean="0">
                <a:latin typeface="Calibri" charset="0"/>
                <a:ea typeface="ＭＳ Ｐゴシック" charset="0"/>
              </a:rPr>
              <a:t>％で、</a:t>
            </a:r>
            <a:r>
              <a:rPr lang="ja-JP" altLang="en-US" dirty="0">
                <a:latin typeface="Calibri" charset="0"/>
                <a:ea typeface="ＭＳ Ｐゴシック" charset="0"/>
              </a:rPr>
              <a:t>悪化が</a:t>
            </a:r>
            <a:r>
              <a:rPr lang="en-US" altLang="ja-JP" dirty="0">
                <a:latin typeface="Calibri" charset="0"/>
                <a:ea typeface="ＭＳ Ｐゴシック" charset="0"/>
              </a:rPr>
              <a:t>1</a:t>
            </a:r>
            <a:r>
              <a:rPr lang="ja-JP" altLang="en-US" dirty="0">
                <a:latin typeface="Calibri" charset="0"/>
                <a:ea typeface="ＭＳ Ｐゴシック" charset="0"/>
              </a:rPr>
              <a:t>年後</a:t>
            </a:r>
            <a:r>
              <a:rPr lang="en-US" altLang="ja-JP" dirty="0" smtClean="0">
                <a:latin typeface="Calibri" charset="0"/>
                <a:ea typeface="ＭＳ Ｐゴシック" charset="0"/>
              </a:rPr>
              <a:t>24.7</a:t>
            </a:r>
            <a:r>
              <a:rPr lang="ja-JP" altLang="en-US" dirty="0" err="1">
                <a:latin typeface="Calibri" charset="0"/>
                <a:ea typeface="ＭＳ Ｐゴシック" charset="0"/>
              </a:rPr>
              <a:t>、</a:t>
            </a:r>
            <a:r>
              <a:rPr lang="en-US" altLang="ja-JP" dirty="0" smtClean="0">
                <a:latin typeface="Calibri" charset="0"/>
                <a:ea typeface="ＭＳ Ｐゴシック" charset="0"/>
              </a:rPr>
              <a:t>3</a:t>
            </a:r>
            <a:r>
              <a:rPr lang="ja-JP" altLang="en-US" dirty="0" smtClean="0">
                <a:latin typeface="Calibri" charset="0"/>
                <a:ea typeface="ＭＳ Ｐゴシック" charset="0"/>
              </a:rPr>
              <a:t>年後</a:t>
            </a:r>
            <a:r>
              <a:rPr lang="en-US" altLang="ja-JP" dirty="0" smtClean="0">
                <a:latin typeface="Calibri" charset="0"/>
                <a:ea typeface="ＭＳ Ｐゴシック" charset="0"/>
              </a:rPr>
              <a:t>22.4</a:t>
            </a:r>
            <a:r>
              <a:rPr lang="ja-JP" altLang="en-US" dirty="0">
                <a:latin typeface="Calibri" charset="0"/>
                <a:ea typeface="ＭＳ Ｐゴシック" charset="0"/>
              </a:rPr>
              <a:t>％であった。</a:t>
            </a:r>
            <a:endParaRPr lang="en-US" altLang="ja-JP" dirty="0">
              <a:latin typeface="Calibri" charset="0"/>
              <a:ea typeface="ＭＳ Ｐゴシック" charset="0"/>
            </a:endParaRPr>
          </a:p>
          <a:p>
            <a:r>
              <a:rPr lang="ja-JP" altLang="en-US" dirty="0" smtClean="0">
                <a:latin typeface="Calibri" charset="0"/>
                <a:ea typeface="ＭＳ Ｐゴシック" charset="0"/>
              </a:rPr>
              <a:t>有効</a:t>
            </a:r>
            <a:r>
              <a:rPr lang="ja-JP" altLang="en-US" dirty="0">
                <a:latin typeface="Calibri" charset="0"/>
                <a:ea typeface="ＭＳ Ｐゴシック" charset="0"/>
              </a:rPr>
              <a:t>な</a:t>
            </a:r>
            <a:r>
              <a:rPr lang="ja-JP" altLang="en-US" dirty="0" smtClean="0">
                <a:latin typeface="Calibri" charset="0"/>
                <a:ea typeface="ＭＳ Ｐゴシック" charset="0"/>
              </a:rPr>
              <a:t>リハビリテーション継続に</a:t>
            </a:r>
            <a:r>
              <a:rPr lang="ja-JP" altLang="en-US" dirty="0">
                <a:latin typeface="Calibri" charset="0"/>
                <a:ea typeface="ＭＳ Ｐゴシック" charset="0"/>
              </a:rPr>
              <a:t>よって、虚弱高齢者であって</a:t>
            </a:r>
            <a:r>
              <a:rPr lang="ja-JP" altLang="en-US" dirty="0" smtClean="0">
                <a:latin typeface="Calibri" charset="0"/>
                <a:ea typeface="ＭＳ Ｐゴシック" charset="0"/>
              </a:rPr>
              <a:t>も介護度の維持</a:t>
            </a:r>
            <a:r>
              <a:rPr lang="ja-JP" altLang="en-US" dirty="0">
                <a:latin typeface="Calibri" charset="0"/>
                <a:ea typeface="ＭＳ Ｐゴシック" charset="0"/>
              </a:rPr>
              <a:t>・改善が</a:t>
            </a:r>
            <a:r>
              <a:rPr lang="ja-JP" altLang="en-US" dirty="0" smtClean="0">
                <a:latin typeface="Calibri" charset="0"/>
                <a:ea typeface="ＭＳ Ｐゴシック" charset="0"/>
              </a:rPr>
              <a:t>期待できる</a:t>
            </a:r>
            <a:endParaRPr kumimoji="1" lang="ja-JP" altLang="en-US" dirty="0"/>
          </a:p>
        </p:txBody>
      </p:sp>
      <p:sp>
        <p:nvSpPr>
          <p:cNvPr id="6" name="正方形/長方形 5"/>
          <p:cNvSpPr/>
          <p:nvPr/>
        </p:nvSpPr>
        <p:spPr>
          <a:xfrm>
            <a:off x="2267744" y="2564904"/>
            <a:ext cx="216024" cy="2160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267744" y="2933328"/>
            <a:ext cx="216024" cy="216024"/>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03353" y="2488250"/>
            <a:ext cx="803425" cy="369332"/>
          </a:xfrm>
          <a:prstGeom prst="rect">
            <a:avLst/>
          </a:prstGeom>
          <a:noFill/>
        </p:spPr>
        <p:txBody>
          <a:bodyPr wrap="none" rtlCol="0">
            <a:spAutoFit/>
          </a:bodyPr>
          <a:lstStyle/>
          <a:p>
            <a:r>
              <a:rPr kumimoji="1" lang="ja-JP" altLang="en-US" dirty="0" smtClean="0">
                <a:solidFill>
                  <a:schemeClr val="bg1"/>
                </a:solidFill>
              </a:rPr>
              <a:t>１年目</a:t>
            </a:r>
            <a:endParaRPr kumimoji="1" lang="ja-JP" altLang="en-US" dirty="0">
              <a:solidFill>
                <a:schemeClr val="bg1"/>
              </a:solidFill>
            </a:endParaRPr>
          </a:p>
        </p:txBody>
      </p:sp>
      <p:sp>
        <p:nvSpPr>
          <p:cNvPr id="13" name="テキスト ボックス 12"/>
          <p:cNvSpPr txBox="1"/>
          <p:nvPr/>
        </p:nvSpPr>
        <p:spPr>
          <a:xfrm>
            <a:off x="2503352" y="2856674"/>
            <a:ext cx="803425" cy="369332"/>
          </a:xfrm>
          <a:prstGeom prst="rect">
            <a:avLst/>
          </a:prstGeom>
          <a:noFill/>
        </p:spPr>
        <p:txBody>
          <a:bodyPr wrap="none" rtlCol="0">
            <a:spAutoFit/>
          </a:bodyPr>
          <a:lstStyle/>
          <a:p>
            <a:r>
              <a:rPr kumimoji="1" lang="ja-JP" altLang="en-US" dirty="0" smtClean="0">
                <a:solidFill>
                  <a:schemeClr val="bg1"/>
                </a:solidFill>
              </a:rPr>
              <a:t>３年目</a:t>
            </a:r>
            <a:endParaRPr kumimoji="1" lang="ja-JP" altLang="en-US" dirty="0">
              <a:solidFill>
                <a:schemeClr val="bg1"/>
              </a:solidFill>
            </a:endParaRPr>
          </a:p>
        </p:txBody>
      </p:sp>
    </p:spTree>
    <p:extLst>
      <p:ext uri="{BB962C8B-B14F-4D97-AF65-F5344CB8AC3E}">
        <p14:creationId xmlns:p14="http://schemas.microsoft.com/office/powerpoint/2010/main" val="70927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95736" y="188640"/>
            <a:ext cx="3581430" cy="646331"/>
          </a:xfrm>
          <a:prstGeom prst="rect">
            <a:avLst/>
          </a:prstGeom>
          <a:solidFill>
            <a:srgbClr val="002060"/>
          </a:solidFill>
        </p:spPr>
        <p:txBody>
          <a:bodyPr wrap="none" rtlCol="0">
            <a:spAutoFit/>
          </a:bodyPr>
          <a:lstStyle/>
          <a:p>
            <a:r>
              <a:rPr kumimoji="1" lang="ja-JP" altLang="en-US" sz="3600" dirty="0" smtClean="0">
                <a:solidFill>
                  <a:srgbClr val="FFFF00"/>
                </a:solidFill>
              </a:rPr>
              <a:t>介護</a:t>
            </a:r>
            <a:r>
              <a:rPr lang="ja-JP" altLang="en-US" sz="3600" dirty="0" smtClean="0">
                <a:solidFill>
                  <a:srgbClr val="FFFF00"/>
                </a:solidFill>
              </a:rPr>
              <a:t>予防リハビリ</a:t>
            </a:r>
            <a:endParaRPr kumimoji="1" lang="ja-JP" altLang="en-US" sz="3600" dirty="0">
              <a:solidFill>
                <a:srgbClr val="FFFF00"/>
              </a:solidFill>
            </a:endParaRPr>
          </a:p>
        </p:txBody>
      </p:sp>
      <p:sp>
        <p:nvSpPr>
          <p:cNvPr id="3" name="角丸四角形 2"/>
          <p:cNvSpPr/>
          <p:nvPr/>
        </p:nvSpPr>
        <p:spPr>
          <a:xfrm>
            <a:off x="805196" y="1484784"/>
            <a:ext cx="6984776" cy="136815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100"/>
              </a:lnSpc>
            </a:pPr>
            <a:r>
              <a:rPr lang="ja-JP" altLang="en-US" sz="2400" dirty="0" smtClean="0">
                <a:latin typeface="+mj-ea"/>
              </a:rPr>
              <a:t>日常</a:t>
            </a:r>
            <a:r>
              <a:rPr lang="ja-JP" altLang="en-US" sz="2400" dirty="0">
                <a:latin typeface="+mj-ea"/>
              </a:rPr>
              <a:t>生活動作</a:t>
            </a:r>
            <a:r>
              <a:rPr lang="ja-JP" altLang="en-US" sz="2400" b="1" dirty="0">
                <a:latin typeface="+mj-ea"/>
              </a:rPr>
              <a:t>（起立・歩行・食事・入浴・排泄等</a:t>
            </a:r>
            <a:r>
              <a:rPr lang="ja-JP" altLang="en-US" sz="2400" b="1" dirty="0" smtClean="0">
                <a:latin typeface="+mj-ea"/>
              </a:rPr>
              <a:t>）</a:t>
            </a:r>
            <a:r>
              <a:rPr lang="ja-JP" altLang="en-US" sz="2400" dirty="0" smtClean="0">
                <a:latin typeface="+mj-ea"/>
              </a:rPr>
              <a:t>が</a:t>
            </a:r>
            <a:r>
              <a:rPr lang="ja-JP" altLang="en-US" sz="2400" dirty="0">
                <a:latin typeface="+mj-ea"/>
              </a:rPr>
              <a:t>できるだけ自立してできることを目指すリハビリ</a:t>
            </a:r>
            <a:endParaRPr lang="en-US" altLang="ja-JP" sz="2400" dirty="0">
              <a:latin typeface="+mj-ea"/>
            </a:endParaRPr>
          </a:p>
        </p:txBody>
      </p:sp>
      <p:sp>
        <p:nvSpPr>
          <p:cNvPr id="6" name="角丸四角形 5"/>
          <p:cNvSpPr/>
          <p:nvPr/>
        </p:nvSpPr>
        <p:spPr>
          <a:xfrm>
            <a:off x="774146" y="3425439"/>
            <a:ext cx="6984776" cy="23042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2400" dirty="0">
                <a:latin typeface="+mj-ea"/>
              </a:rPr>
              <a:t>介護</a:t>
            </a:r>
            <a:r>
              <a:rPr lang="ja-JP" altLang="en-US" sz="2400" dirty="0" smtClean="0">
                <a:latin typeface="+mj-ea"/>
              </a:rPr>
              <a:t>予防リハビリの</a:t>
            </a:r>
            <a:r>
              <a:rPr lang="ja-JP" altLang="en-US" sz="2400" dirty="0">
                <a:latin typeface="+mj-ea"/>
              </a:rPr>
              <a:t>最大の目的は、</a:t>
            </a:r>
            <a:endParaRPr lang="en-US" altLang="ja-JP" sz="2400" dirty="0">
              <a:latin typeface="+mj-ea"/>
            </a:endParaRPr>
          </a:p>
          <a:p>
            <a:pPr>
              <a:lnSpc>
                <a:spcPts val="4800"/>
              </a:lnSpc>
            </a:pPr>
            <a:r>
              <a:rPr lang="en-US" altLang="ja-JP" sz="2400" dirty="0">
                <a:latin typeface="+mj-ea"/>
              </a:rPr>
              <a:t>QOL</a:t>
            </a:r>
            <a:r>
              <a:rPr lang="ja-JP" altLang="en-US" sz="2400" dirty="0">
                <a:latin typeface="+mj-ea"/>
              </a:rPr>
              <a:t>（生活の質）・</a:t>
            </a:r>
            <a:r>
              <a:rPr lang="en-US" altLang="ja-JP" sz="2400" dirty="0">
                <a:latin typeface="+mj-ea"/>
              </a:rPr>
              <a:t>ADL</a:t>
            </a:r>
            <a:r>
              <a:rPr lang="ja-JP" altLang="en-US" sz="2400" dirty="0">
                <a:latin typeface="+mj-ea"/>
              </a:rPr>
              <a:t>（日常生活動作）を改善</a:t>
            </a:r>
            <a:r>
              <a:rPr lang="ja-JP" altLang="en-US" sz="2400" dirty="0" smtClean="0">
                <a:latin typeface="+mj-ea"/>
              </a:rPr>
              <a:t>させて社会</a:t>
            </a:r>
            <a:r>
              <a:rPr lang="ja-JP" altLang="en-US" sz="2400" dirty="0">
                <a:latin typeface="+mj-ea"/>
              </a:rPr>
              <a:t>復帰させること</a:t>
            </a:r>
          </a:p>
        </p:txBody>
      </p:sp>
    </p:spTree>
    <p:extLst>
      <p:ext uri="{BB962C8B-B14F-4D97-AF65-F5344CB8AC3E}">
        <p14:creationId xmlns:p14="http://schemas.microsoft.com/office/powerpoint/2010/main" val="27500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ctrTitle"/>
          </p:nvPr>
        </p:nvSpPr>
        <p:spPr>
          <a:xfrm>
            <a:off x="1259632" y="6245866"/>
            <a:ext cx="5829300" cy="482600"/>
          </a:xfrm>
        </p:spPr>
        <p:txBody>
          <a:bodyPr>
            <a:normAutofit/>
          </a:bodyPr>
          <a:lstStyle/>
          <a:p>
            <a:pPr algn="l"/>
            <a:r>
              <a:rPr lang="ja-JP" altLang="en-US" sz="1400" dirty="0"/>
              <a:t>日本運動器科学会・日本臨床整形外科学会　監修</a:t>
            </a:r>
          </a:p>
        </p:txBody>
      </p:sp>
      <p:sp>
        <p:nvSpPr>
          <p:cNvPr id="3" name="サブタイトル 2"/>
          <p:cNvSpPr>
            <a:spLocks noGrp="1"/>
          </p:cNvSpPr>
          <p:nvPr>
            <p:ph type="subTitle" idx="1"/>
          </p:nvPr>
        </p:nvSpPr>
        <p:spPr>
          <a:xfrm>
            <a:off x="975557" y="188640"/>
            <a:ext cx="6912768" cy="627765"/>
          </a:xfrm>
          <a:solidFill>
            <a:srgbClr val="002060"/>
          </a:solidFill>
        </p:spPr>
        <p:txBody>
          <a:bodyPr rtlCol="0">
            <a:noAutofit/>
          </a:bodyPr>
          <a:lstStyle/>
          <a:p>
            <a:pPr algn="l">
              <a:defRPr/>
            </a:pPr>
            <a:r>
              <a:rPr lang="ja-JP" altLang="en-US" sz="2800" dirty="0" smtClean="0">
                <a:solidFill>
                  <a:srgbClr val="FFFF00"/>
                </a:solidFill>
              </a:rPr>
              <a:t>　　　運動器</a:t>
            </a:r>
            <a:r>
              <a:rPr lang="ja-JP" altLang="en-US" sz="2800" dirty="0">
                <a:solidFill>
                  <a:srgbClr val="FFFF00"/>
                </a:solidFill>
              </a:rPr>
              <a:t>リハビリテーション診療チーム</a:t>
            </a:r>
          </a:p>
        </p:txBody>
      </p:sp>
      <p:sp>
        <p:nvSpPr>
          <p:cNvPr id="31748" name="サブタイトル 2"/>
          <p:cNvSpPr txBox="1">
            <a:spLocks/>
          </p:cNvSpPr>
          <p:nvPr/>
        </p:nvSpPr>
        <p:spPr bwMode="auto">
          <a:xfrm>
            <a:off x="5364088" y="6245866"/>
            <a:ext cx="392392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defTabSz="4572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lgn="ctr">
              <a:spcBef>
                <a:spcPct val="20000"/>
              </a:spcBef>
              <a:buFont typeface="Arial" panose="020B0604020202020204" pitchFamily="34" charset="0"/>
              <a:buNone/>
            </a:pPr>
            <a:r>
              <a:rPr lang="ja-JP" altLang="en-US" sz="1400" dirty="0"/>
              <a:t>運動器リハビリテーションシラバス（改訂第</a:t>
            </a:r>
            <a:r>
              <a:rPr lang="en-US" altLang="ja-JP" sz="1400" dirty="0"/>
              <a:t>3</a:t>
            </a:r>
            <a:r>
              <a:rPr lang="ja-JP" altLang="en-US" sz="1400" dirty="0"/>
              <a:t>版）</a:t>
            </a:r>
            <a:endParaRPr lang="en-US" altLang="ja-JP" sz="1400" dirty="0"/>
          </a:p>
          <a:p>
            <a:pPr algn="ctr">
              <a:spcBef>
                <a:spcPct val="20000"/>
              </a:spcBef>
              <a:buFont typeface="Arial" panose="020B0604020202020204" pitchFamily="34" charset="0"/>
              <a:buNone/>
            </a:pPr>
            <a:r>
              <a:rPr lang="en-US" altLang="ja-JP" sz="1400" dirty="0"/>
              <a:t>―</a:t>
            </a:r>
            <a:r>
              <a:rPr lang="ja-JP" altLang="en-US" sz="1400" dirty="0"/>
              <a:t>セラピストのための実践マニュアル</a:t>
            </a:r>
            <a:r>
              <a:rPr lang="en-US" altLang="ja-JP" sz="1400" dirty="0"/>
              <a:t>―</a:t>
            </a:r>
            <a:endParaRPr lang="ja-JP" altLang="en-US" sz="1400" dirty="0"/>
          </a:p>
        </p:txBody>
      </p:sp>
      <p:pic>
        <p:nvPicPr>
          <p:cNvPr id="31749" name="図 1" descr="01-Z07.jpg"/>
          <p:cNvPicPr>
            <a:picLocks noChangeAspect="1"/>
          </p:cNvPicPr>
          <p:nvPr/>
        </p:nvPicPr>
        <p:blipFill>
          <a:blip r:embed="rId3">
            <a:extLst>
              <a:ext uri="{28A0092B-C50C-407E-A947-70E740481C1C}">
                <a14:useLocalDpi xmlns:a14="http://schemas.microsoft.com/office/drawing/2010/main" val="0"/>
              </a:ext>
            </a:extLst>
          </a:blip>
          <a:srcRect b="5299"/>
          <a:stretch>
            <a:fillRect/>
          </a:stretch>
        </p:blipFill>
        <p:spPr bwMode="auto">
          <a:xfrm>
            <a:off x="1475656" y="2060847"/>
            <a:ext cx="5775135" cy="41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611560" y="980728"/>
            <a:ext cx="7640762"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介護におけるリハは、医師、</a:t>
            </a:r>
            <a:r>
              <a:rPr kumimoji="1" lang="en-US" altLang="ja-JP" dirty="0" smtClean="0"/>
              <a:t>PT</a:t>
            </a:r>
            <a:r>
              <a:rPr kumimoji="1" lang="ja-JP" altLang="en-US" dirty="0" err="1" smtClean="0"/>
              <a:t>だけ</a:t>
            </a:r>
            <a:r>
              <a:rPr kumimoji="1" lang="ja-JP" altLang="en-US" dirty="0" smtClean="0"/>
              <a:t>ではできない</a:t>
            </a:r>
            <a:r>
              <a:rPr lang="ja-JP" altLang="en-US" dirty="0"/>
              <a:t>　</a:t>
            </a:r>
            <a:r>
              <a:rPr lang="ja-JP" altLang="en-US" dirty="0" smtClean="0"/>
              <a:t>多職種連携（リエゾン）で、ロコモに対する正しい共通認識・共通の方向性をもって介護予防にあたる</a:t>
            </a:r>
            <a:endParaRPr kumimoji="1" lang="ja-JP" altLang="en-US" dirty="0"/>
          </a:p>
        </p:txBody>
      </p:sp>
    </p:spTree>
    <p:extLst>
      <p:ext uri="{BB962C8B-B14F-4D97-AF65-F5344CB8AC3E}">
        <p14:creationId xmlns:p14="http://schemas.microsoft.com/office/powerpoint/2010/main" val="36643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コンテンツ プレースホルダ 2"/>
          <p:cNvSpPr>
            <a:spLocks noGrp="1"/>
          </p:cNvSpPr>
          <p:nvPr>
            <p:ph idx="1"/>
          </p:nvPr>
        </p:nvSpPr>
        <p:spPr>
          <a:xfrm>
            <a:off x="1496458" y="1412776"/>
            <a:ext cx="5595822" cy="1080120"/>
          </a:xfrm>
          <a:solidFill>
            <a:srgbClr val="002060"/>
          </a:solidFill>
        </p:spPr>
        <p:txBody>
          <a:bodyPr>
            <a:normAutofit fontScale="92500"/>
          </a:bodyPr>
          <a:lstStyle/>
          <a:p>
            <a:pPr eaLnBrk="1" hangingPunct="1">
              <a:buFont typeface="Arial" panose="020B0604020202020204" pitchFamily="34" charset="0"/>
              <a:buNone/>
            </a:pPr>
            <a:r>
              <a:rPr lang="ja-JP" altLang="en-US" sz="2400" dirty="0">
                <a:latin typeface="+mj-ea"/>
                <a:ea typeface="+mj-ea"/>
              </a:rPr>
              <a:t>　</a:t>
            </a:r>
            <a:r>
              <a:rPr lang="ja-JP" altLang="en-US" sz="2600" dirty="0" smtClean="0">
                <a:latin typeface="+mj-ea"/>
                <a:ea typeface="+mj-ea"/>
              </a:rPr>
              <a:t>廃用症候群を予防することが、将来的に</a:t>
            </a:r>
            <a:endParaRPr lang="en-US" altLang="ja-JP" sz="2600" dirty="0" smtClean="0">
              <a:latin typeface="+mj-ea"/>
              <a:ea typeface="+mj-ea"/>
            </a:endParaRPr>
          </a:p>
          <a:p>
            <a:pPr eaLnBrk="1" hangingPunct="1">
              <a:buFont typeface="Arial" panose="020B0604020202020204" pitchFamily="34" charset="0"/>
              <a:buNone/>
            </a:pPr>
            <a:r>
              <a:rPr lang="ja-JP" altLang="en-US" sz="2600" dirty="0" smtClean="0">
                <a:latin typeface="+mj-ea"/>
                <a:ea typeface="+mj-ea"/>
              </a:rPr>
              <a:t>　転倒予防、寝たきり予防に最も重要</a:t>
            </a:r>
          </a:p>
          <a:p>
            <a:pPr eaLnBrk="1" hangingPunct="1">
              <a:buFont typeface="Arial" panose="020B0604020202020204" pitchFamily="34" charset="0"/>
              <a:buNone/>
            </a:pPr>
            <a:endParaRPr lang="ja-JP" altLang="en-US" sz="2400" dirty="0" smtClean="0">
              <a:solidFill>
                <a:srgbClr val="C00000"/>
              </a:solidFill>
              <a:latin typeface="+mj-ea"/>
              <a:ea typeface="+mj-ea"/>
            </a:endParaRPr>
          </a:p>
        </p:txBody>
      </p:sp>
      <p:sp>
        <p:nvSpPr>
          <p:cNvPr id="12292" name="テキスト ボックス 3"/>
          <p:cNvSpPr txBox="1">
            <a:spLocks noChangeArrowheads="1"/>
          </p:cNvSpPr>
          <p:nvPr/>
        </p:nvSpPr>
        <p:spPr bwMode="auto">
          <a:xfrm>
            <a:off x="1499138" y="4869160"/>
            <a:ext cx="6076476" cy="830997"/>
          </a:xfrm>
          <a:prstGeom prst="rect">
            <a:avLst/>
          </a:prstGeom>
          <a:solidFill>
            <a:srgbClr val="002060"/>
          </a:solidFill>
          <a:ln>
            <a:noFill/>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latin typeface="+mj-ea"/>
                <a:ea typeface="+mj-ea"/>
              </a:rPr>
              <a:t>ロコトレは</a:t>
            </a:r>
            <a:r>
              <a:rPr lang="ja-JP" altLang="en-US" sz="2400" b="1" dirty="0" smtClean="0">
                <a:latin typeface="+mj-ea"/>
                <a:ea typeface="+mj-ea"/>
              </a:rPr>
              <a:t>、</a:t>
            </a:r>
            <a:r>
              <a:rPr lang="ja-JP" altLang="en-US" sz="2400" u="sng" dirty="0" smtClean="0">
                <a:latin typeface="+mj-ea"/>
                <a:ea typeface="+mj-ea"/>
              </a:rPr>
              <a:t>介護</a:t>
            </a:r>
            <a:r>
              <a:rPr lang="ja-JP" altLang="en-US" sz="2400" u="sng" dirty="0">
                <a:latin typeface="+mj-ea"/>
                <a:ea typeface="+mj-ea"/>
              </a:rPr>
              <a:t>予防だけでなく　</a:t>
            </a:r>
            <a:endParaRPr lang="en-US" altLang="ja-JP" sz="2400" u="sng" dirty="0" smtClean="0">
              <a:latin typeface="+mj-ea"/>
              <a:ea typeface="+mj-ea"/>
            </a:endParaRPr>
          </a:p>
          <a:p>
            <a:pPr eaLnBrk="1" hangingPunct="1">
              <a:spcBef>
                <a:spcPct val="0"/>
              </a:spcBef>
              <a:buFontTx/>
              <a:buNone/>
            </a:pPr>
            <a:r>
              <a:rPr lang="ja-JP" altLang="en-US" sz="2400" u="sng" dirty="0" smtClean="0">
                <a:latin typeface="+mj-ea"/>
                <a:ea typeface="+mj-ea"/>
              </a:rPr>
              <a:t>認知症</a:t>
            </a:r>
            <a:r>
              <a:rPr lang="ja-JP" altLang="en-US" sz="2400" u="sng" dirty="0">
                <a:latin typeface="+mj-ea"/>
                <a:ea typeface="+mj-ea"/>
              </a:rPr>
              <a:t>予防</a:t>
            </a:r>
            <a:r>
              <a:rPr lang="ja-JP" altLang="en-US" sz="2400" u="sng" dirty="0" smtClean="0">
                <a:latin typeface="+mj-ea"/>
                <a:ea typeface="+mj-ea"/>
              </a:rPr>
              <a:t>、生活</a:t>
            </a:r>
            <a:r>
              <a:rPr lang="ja-JP" altLang="en-US" sz="2400" u="sng" dirty="0">
                <a:latin typeface="+mj-ea"/>
                <a:ea typeface="+mj-ea"/>
              </a:rPr>
              <a:t>習慣予防にも有効で</a:t>
            </a:r>
            <a:r>
              <a:rPr lang="ja-JP" altLang="en-US" sz="2400" u="sng" dirty="0" smtClean="0">
                <a:latin typeface="+mj-ea"/>
                <a:ea typeface="+mj-ea"/>
              </a:rPr>
              <a:t>ある</a:t>
            </a:r>
            <a:endParaRPr lang="ja-JP" altLang="en-US" sz="2400" dirty="0">
              <a:latin typeface="+mj-ea"/>
              <a:ea typeface="+mj-ea"/>
            </a:endParaRPr>
          </a:p>
        </p:txBody>
      </p:sp>
      <p:sp>
        <p:nvSpPr>
          <p:cNvPr id="44036" name="テキスト ボックス 3"/>
          <p:cNvSpPr txBox="1">
            <a:spLocks noChangeArrowheads="1"/>
          </p:cNvSpPr>
          <p:nvPr/>
        </p:nvSpPr>
        <p:spPr bwMode="auto">
          <a:xfrm>
            <a:off x="1701231" y="2909918"/>
            <a:ext cx="5128327" cy="461665"/>
          </a:xfrm>
          <a:prstGeom prst="rect">
            <a:avLst/>
          </a:prstGeom>
          <a:solidFill>
            <a:srgbClr val="002060"/>
          </a:solidFill>
          <a:ln w="19050">
            <a:solidFill>
              <a:srgbClr val="002060"/>
            </a:solidFill>
            <a:miter lim="800000"/>
            <a:headEnd/>
            <a:tailEnd/>
          </a:ln>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smtClean="0">
                <a:latin typeface="Arial" panose="020B0604020202020204" pitchFamily="34" charset="0"/>
              </a:rPr>
              <a:t>原疾患</a:t>
            </a:r>
            <a:r>
              <a:rPr lang="ja-JP" altLang="en-US" sz="2400" b="1" dirty="0" smtClean="0">
                <a:latin typeface="Arial" panose="020B0604020202020204" pitchFamily="34" charset="0"/>
              </a:rPr>
              <a:t>・介護度に関わらず方針</a:t>
            </a:r>
            <a:r>
              <a:rPr lang="ja-JP" altLang="en-US" sz="2400" b="1" dirty="0">
                <a:latin typeface="Arial" panose="020B0604020202020204" pitchFamily="34" charset="0"/>
              </a:rPr>
              <a:t>は同じ</a:t>
            </a:r>
          </a:p>
        </p:txBody>
      </p:sp>
      <p:sp>
        <p:nvSpPr>
          <p:cNvPr id="44037" name="テキスト ボックス 5"/>
          <p:cNvSpPr txBox="1">
            <a:spLocks noChangeArrowheads="1"/>
          </p:cNvSpPr>
          <p:nvPr/>
        </p:nvSpPr>
        <p:spPr bwMode="auto">
          <a:xfrm>
            <a:off x="1500253" y="3746901"/>
            <a:ext cx="6141425" cy="461665"/>
          </a:xfrm>
          <a:prstGeom prst="rect">
            <a:avLst/>
          </a:prstGeom>
          <a:solidFill>
            <a:srgbClr val="002060"/>
          </a:solidFill>
          <a:ln>
            <a:noFill/>
          </a:ln>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smtClean="0">
                <a:latin typeface="Arial" panose="020B0604020202020204" pitchFamily="34" charset="0"/>
              </a:rPr>
              <a:t>適切な運動で、元気</a:t>
            </a:r>
            <a:r>
              <a:rPr lang="ja-JP" altLang="en-US" sz="2400" b="1" dirty="0">
                <a:latin typeface="Arial" panose="020B0604020202020204" pitchFamily="34" charset="0"/>
              </a:rPr>
              <a:t>な</a:t>
            </a:r>
            <a:r>
              <a:rPr lang="ja-JP" altLang="en-US" sz="2400" b="1" dirty="0" smtClean="0">
                <a:latin typeface="Arial" panose="020B0604020202020204" pitchFamily="34" charset="0"/>
              </a:rPr>
              <a:t>体を取り戻す・維持する</a:t>
            </a:r>
            <a:endParaRPr lang="ja-JP" altLang="en-US" sz="2400" b="1" dirty="0">
              <a:latin typeface="Arial" panose="020B0604020202020204" pitchFamily="34" charset="0"/>
            </a:endParaRPr>
          </a:p>
        </p:txBody>
      </p:sp>
      <p:sp>
        <p:nvSpPr>
          <p:cNvPr id="46086" name="テキスト ボックス 1"/>
          <p:cNvSpPr txBox="1">
            <a:spLocks noChangeArrowheads="1"/>
          </p:cNvSpPr>
          <p:nvPr/>
        </p:nvSpPr>
        <p:spPr bwMode="auto">
          <a:xfrm>
            <a:off x="396154" y="260648"/>
            <a:ext cx="7776246" cy="646331"/>
          </a:xfrm>
          <a:prstGeom prst="rect">
            <a:avLst/>
          </a:prstGeom>
          <a:solidFill>
            <a:srgbClr val="002060"/>
          </a:solidFill>
          <a:ln>
            <a:noFill/>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dirty="0" smtClean="0">
                <a:solidFill>
                  <a:srgbClr val="FFFF00"/>
                </a:solidFill>
                <a:latin typeface="Arial" panose="020B0604020202020204" pitchFamily="34" charset="0"/>
              </a:rPr>
              <a:t>　　　　　　　　　</a:t>
            </a:r>
            <a:r>
              <a:rPr lang="ja-JP" altLang="en-US" sz="2400" b="1" smtClean="0">
                <a:solidFill>
                  <a:srgbClr val="FFFF00"/>
                </a:solidFill>
                <a:latin typeface="Arial" panose="020B0604020202020204" pitchFamily="34" charset="0"/>
              </a:rPr>
              <a:t>　</a:t>
            </a:r>
            <a:r>
              <a:rPr lang="ja-JP" altLang="en-US" sz="3600" b="1" smtClean="0">
                <a:solidFill>
                  <a:srgbClr val="FFFF00"/>
                </a:solidFill>
                <a:latin typeface="Arial" panose="020B0604020202020204" pitchFamily="34" charset="0"/>
              </a:rPr>
              <a:t>疾患と介護</a:t>
            </a:r>
            <a:r>
              <a:rPr lang="ja-JP" altLang="en-US" sz="3600" b="1" dirty="0" smtClean="0">
                <a:solidFill>
                  <a:srgbClr val="FFFF00"/>
                </a:solidFill>
                <a:latin typeface="Arial" panose="020B0604020202020204" pitchFamily="34" charset="0"/>
              </a:rPr>
              <a:t>予防</a:t>
            </a:r>
            <a:endParaRPr lang="en-US" altLang="ja-JP" sz="36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4126910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additive="base">
                                        <p:cTn id="12" dur="500" fill="hold"/>
                                        <p:tgtEl>
                                          <p:spTgt spid="44037"/>
                                        </p:tgtEl>
                                        <p:attrNameLst>
                                          <p:attrName>ppt_x</p:attrName>
                                        </p:attrNameLst>
                                      </p:cBhvr>
                                      <p:tavLst>
                                        <p:tav tm="0">
                                          <p:val>
                                            <p:strVal val="#ppt_x"/>
                                          </p:val>
                                        </p:tav>
                                        <p:tav tm="100000">
                                          <p:val>
                                            <p:strVal val="#ppt_x"/>
                                          </p:val>
                                        </p:tav>
                                      </p:tavLst>
                                    </p:anim>
                                    <p:anim calcmode="lin" valueType="num">
                                      <p:cBhvr additive="base">
                                        <p:cTn id="13"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checkerboard(across)">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44036" grpId="0" animBg="1"/>
      <p:bldP spid="440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07504" y="93716"/>
            <a:ext cx="8496944" cy="6044292"/>
          </a:xfrm>
          <a:prstGeom prst="rect">
            <a:avLst/>
          </a:prstGeom>
        </p:spPr>
      </p:pic>
      <p:sp>
        <p:nvSpPr>
          <p:cNvPr id="2" name="角丸四角形 1"/>
          <p:cNvSpPr/>
          <p:nvPr/>
        </p:nvSpPr>
        <p:spPr>
          <a:xfrm>
            <a:off x="827584" y="6103089"/>
            <a:ext cx="6912768"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今後、高齢者人口の増大、</a:t>
            </a:r>
            <a:r>
              <a:rPr lang="ja-JP" altLang="en-US" dirty="0" smtClean="0"/>
              <a:t>認知症患者数の増大、</a:t>
            </a:r>
            <a:r>
              <a:rPr kumimoji="1" lang="ja-JP" altLang="en-US" dirty="0" smtClean="0"/>
              <a:t>高齢者単独世帯・</a:t>
            </a:r>
            <a:r>
              <a:rPr lang="ja-JP" altLang="en-US" dirty="0" smtClean="0"/>
              <a:t>老夫婦</a:t>
            </a:r>
            <a:r>
              <a:rPr lang="ja-JP" altLang="en-US" dirty="0"/>
              <a:t>だけの</a:t>
            </a:r>
            <a:r>
              <a:rPr lang="ja-JP" altLang="en-US" dirty="0" smtClean="0"/>
              <a:t>世帯</a:t>
            </a:r>
            <a:r>
              <a:rPr lang="ja-JP" altLang="en-US" dirty="0"/>
              <a:t>の</a:t>
            </a:r>
            <a:r>
              <a:rPr lang="ja-JP" altLang="en-US" dirty="0" smtClean="0"/>
              <a:t>増大</a:t>
            </a:r>
            <a:r>
              <a:rPr lang="ja-JP" altLang="en-US" dirty="0"/>
              <a:t>　</a:t>
            </a:r>
            <a:r>
              <a:rPr lang="ja-JP" altLang="en-US" dirty="0" smtClean="0"/>
              <a:t>　　　</a:t>
            </a:r>
            <a:r>
              <a:rPr kumimoji="1" lang="ja-JP" altLang="en-US" dirty="0" smtClean="0"/>
              <a:t>＊地方より、首都圏等で顕著</a:t>
            </a:r>
            <a:endParaRPr kumimoji="1" lang="ja-JP" altLang="en-US" dirty="0"/>
          </a:p>
        </p:txBody>
      </p:sp>
      <p:sp>
        <p:nvSpPr>
          <p:cNvPr id="5" name="ドーナツ 4"/>
          <p:cNvSpPr/>
          <p:nvPr/>
        </p:nvSpPr>
        <p:spPr>
          <a:xfrm>
            <a:off x="899592" y="5507579"/>
            <a:ext cx="1008112" cy="474329"/>
          </a:xfrm>
          <a:prstGeom prst="donut">
            <a:avLst>
              <a:gd name="adj" fmla="val 35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 name="直線コネクタ 5"/>
          <p:cNvCxnSpPr/>
          <p:nvPr/>
        </p:nvCxnSpPr>
        <p:spPr>
          <a:xfrm>
            <a:off x="6498210" y="7362056"/>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403648" y="692696"/>
            <a:ext cx="633670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716063" y="1988840"/>
            <a:ext cx="3282545" cy="198622"/>
            <a:chOff x="716063" y="1988840"/>
            <a:chExt cx="3282545" cy="198622"/>
          </a:xfrm>
        </p:grpSpPr>
        <p:cxnSp>
          <p:nvCxnSpPr>
            <p:cNvPr id="8" name="直線コネクタ 7"/>
            <p:cNvCxnSpPr/>
            <p:nvPr/>
          </p:nvCxnSpPr>
          <p:spPr>
            <a:xfrm>
              <a:off x="2188096" y="1988840"/>
              <a:ext cx="1810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16063" y="2187462"/>
              <a:ext cx="22657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直線コネクタ 10"/>
          <p:cNvCxnSpPr/>
          <p:nvPr/>
        </p:nvCxnSpPr>
        <p:spPr>
          <a:xfrm>
            <a:off x="5868144" y="1988840"/>
            <a:ext cx="259228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16063" y="4725144"/>
            <a:ext cx="2703809"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ドーナツ 11"/>
          <p:cNvSpPr/>
          <p:nvPr/>
        </p:nvSpPr>
        <p:spPr>
          <a:xfrm>
            <a:off x="5364088" y="5499729"/>
            <a:ext cx="1008112" cy="474329"/>
          </a:xfrm>
          <a:prstGeom prst="donut">
            <a:avLst>
              <a:gd name="adj" fmla="val 35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5510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a:solidFill>
            <a:srgbClr val="002060"/>
          </a:solidFill>
        </p:spPr>
        <p:txBody>
          <a:bodyPr/>
          <a:lstStyle/>
          <a:p>
            <a:r>
              <a:rPr lang="ja-JP" altLang="en-US" dirty="0">
                <a:solidFill>
                  <a:srgbClr val="FFFF00"/>
                </a:solidFill>
              </a:rPr>
              <a:t>日本</a:t>
            </a:r>
            <a:r>
              <a:rPr lang="ja-JP" altLang="en-US" dirty="0" smtClean="0">
                <a:solidFill>
                  <a:srgbClr val="FFFF00"/>
                </a:solidFill>
              </a:rPr>
              <a:t>の出生率の推移</a:t>
            </a:r>
            <a:endParaRPr kumimoji="1" lang="ja-JP" altLang="en-US" dirty="0">
              <a:solidFill>
                <a:srgbClr val="FFFF00"/>
              </a:solidFill>
            </a:endParaRPr>
          </a:p>
        </p:txBody>
      </p:sp>
      <p:pic>
        <p:nvPicPr>
          <p:cNvPr id="1028" name="Picture 4" descr="↑ 合計特殊出生率(人)(-2014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136" y="1340767"/>
            <a:ext cx="5248275" cy="470535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331640" y="6196662"/>
            <a:ext cx="6271269" cy="461665"/>
          </a:xfrm>
          <a:prstGeom prst="rect">
            <a:avLst/>
          </a:prstGeom>
          <a:solidFill>
            <a:srgbClr val="002060"/>
          </a:solidFill>
        </p:spPr>
        <p:txBody>
          <a:bodyPr wrap="none" rtlCol="0">
            <a:spAutoFit/>
          </a:bodyPr>
          <a:lstStyle/>
          <a:p>
            <a:r>
              <a:rPr kumimoji="1" lang="en-US" altLang="ja-JP" sz="2400" dirty="0" smtClean="0">
                <a:latin typeface="+mj-ea"/>
                <a:ea typeface="+mj-ea"/>
              </a:rPr>
              <a:t>1974</a:t>
            </a:r>
            <a:r>
              <a:rPr kumimoji="1" lang="ja-JP" altLang="en-US" sz="2400" dirty="0" smtClean="0">
                <a:latin typeface="+mj-ea"/>
                <a:ea typeface="+mj-ea"/>
              </a:rPr>
              <a:t>年から人口置換水準</a:t>
            </a:r>
            <a:r>
              <a:rPr kumimoji="1" lang="en-US" altLang="ja-JP" sz="2400" dirty="0" smtClean="0">
                <a:latin typeface="+mj-ea"/>
                <a:ea typeface="+mj-ea"/>
              </a:rPr>
              <a:t>2.08</a:t>
            </a:r>
            <a:r>
              <a:rPr kumimoji="1" lang="ja-JP" altLang="en-US" sz="2400" dirty="0" smtClean="0">
                <a:latin typeface="+mj-ea"/>
                <a:ea typeface="+mj-ea"/>
              </a:rPr>
              <a:t>を割り込んだまま</a:t>
            </a:r>
            <a:endParaRPr kumimoji="1" lang="ja-JP" altLang="en-US" sz="2400" dirty="0">
              <a:latin typeface="+mj-ea"/>
              <a:ea typeface="+mj-ea"/>
            </a:endParaRPr>
          </a:p>
        </p:txBody>
      </p:sp>
    </p:spTree>
    <p:extLst>
      <p:ext uri="{BB962C8B-B14F-4D97-AF65-F5344CB8AC3E}">
        <p14:creationId xmlns:p14="http://schemas.microsoft.com/office/powerpoint/2010/main" val="17934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840265" cy="792088"/>
          </a:xfrm>
          <a:solidFill>
            <a:srgbClr val="002060"/>
          </a:solidFill>
        </p:spPr>
        <p:txBody>
          <a:bodyPr/>
          <a:lstStyle/>
          <a:p>
            <a:r>
              <a:rPr lang="ja-JP" altLang="en-US" dirty="0" smtClean="0">
                <a:solidFill>
                  <a:srgbClr val="FFFF00"/>
                </a:solidFill>
              </a:rPr>
              <a:t>要支援</a:t>
            </a:r>
            <a:r>
              <a:rPr lang="ja-JP" altLang="en-US" dirty="0">
                <a:solidFill>
                  <a:srgbClr val="FFFF00"/>
                </a:solidFill>
              </a:rPr>
              <a:t>・</a:t>
            </a:r>
            <a:r>
              <a:rPr lang="ja-JP" altLang="en-US" dirty="0" smtClean="0">
                <a:solidFill>
                  <a:srgbClr val="FFFF00"/>
                </a:solidFill>
              </a:rPr>
              <a:t>要介護総数</a:t>
            </a:r>
            <a:endParaRPr kumimoji="1" lang="ja-JP" altLang="en-US" dirty="0">
              <a:solidFill>
                <a:srgbClr val="FFFF00"/>
              </a:solidFill>
            </a:endParaRPr>
          </a:p>
        </p:txBody>
      </p:sp>
      <p:sp>
        <p:nvSpPr>
          <p:cNvPr id="3" name="コンテンツ プレースホルダー 2"/>
          <p:cNvSpPr>
            <a:spLocks noGrp="1"/>
          </p:cNvSpPr>
          <p:nvPr>
            <p:ph idx="1"/>
          </p:nvPr>
        </p:nvSpPr>
        <p:spPr>
          <a:xfrm>
            <a:off x="157637" y="1405309"/>
            <a:ext cx="8711804" cy="5343525"/>
          </a:xfrm>
        </p:spPr>
        <p:txBody>
          <a:bodyPr>
            <a:normAutofit fontScale="77500" lnSpcReduction="20000"/>
          </a:bodyPr>
          <a:lstStyle/>
          <a:p>
            <a:pPr marL="0" indent="0">
              <a:buNone/>
            </a:pPr>
            <a:r>
              <a:rPr lang="ja-JP" altLang="en-US" dirty="0"/>
              <a:t>　</a:t>
            </a:r>
            <a:r>
              <a:rPr lang="ja-JP" altLang="en-US" dirty="0" smtClean="0"/>
              <a:t>　　　　　　　　　　　　</a:t>
            </a:r>
            <a:endParaRPr lang="en-US" altLang="ja-JP" dirty="0" smtClean="0"/>
          </a:p>
          <a:p>
            <a:pPr marL="0" indent="0">
              <a:buNone/>
            </a:pPr>
            <a:endParaRPr lang="en-US" altLang="ja-JP" sz="3200" dirty="0">
              <a:latin typeface="+mj-ea"/>
              <a:ea typeface="+mj-ea"/>
            </a:endParaRPr>
          </a:p>
          <a:p>
            <a:pPr marL="0" indent="0">
              <a:buNone/>
            </a:pPr>
            <a:r>
              <a:rPr lang="ja-JP" altLang="en-US" sz="3200" dirty="0" smtClean="0">
                <a:latin typeface="+mj-ea"/>
                <a:ea typeface="+mj-ea"/>
              </a:rPr>
              <a:t>                             　　　　　　　    </a:t>
            </a:r>
            <a:r>
              <a:rPr lang="ja-JP" altLang="en-US" sz="2600" dirty="0" smtClean="0">
                <a:latin typeface="+mj-ea"/>
                <a:ea typeface="+mj-ea"/>
              </a:rPr>
              <a:t>平成</a:t>
            </a:r>
            <a:r>
              <a:rPr lang="en-US" altLang="ja-JP" sz="2600" dirty="0">
                <a:latin typeface="+mj-ea"/>
                <a:ea typeface="+mj-ea"/>
              </a:rPr>
              <a:t>26</a:t>
            </a:r>
            <a:r>
              <a:rPr lang="ja-JP" altLang="en-US" sz="2600" dirty="0">
                <a:latin typeface="+mj-ea"/>
                <a:ea typeface="+mj-ea"/>
              </a:rPr>
              <a:t>年</a:t>
            </a:r>
            <a:r>
              <a:rPr lang="en-US" altLang="ja-JP" sz="2600" dirty="0">
                <a:latin typeface="+mj-ea"/>
                <a:ea typeface="+mj-ea"/>
              </a:rPr>
              <a:t>2</a:t>
            </a:r>
            <a:r>
              <a:rPr lang="ja-JP" altLang="en-US" sz="2600" dirty="0">
                <a:latin typeface="+mj-ea"/>
                <a:ea typeface="+mj-ea"/>
              </a:rPr>
              <a:t>月</a:t>
            </a:r>
            <a:r>
              <a:rPr lang="ja-JP" altLang="en-US" sz="2600" dirty="0" smtClean="0">
                <a:latin typeface="+mj-ea"/>
                <a:ea typeface="+mj-ea"/>
              </a:rPr>
              <a:t>厚労省発表（暫定）</a:t>
            </a:r>
            <a:r>
              <a:rPr lang="ja-JP" altLang="en-US" sz="2600" dirty="0">
                <a:latin typeface="+mj-ea"/>
                <a:ea typeface="+mj-ea"/>
              </a:rPr>
              <a:t/>
            </a:r>
            <a:br>
              <a:rPr lang="ja-JP" altLang="en-US" sz="2600" dirty="0">
                <a:latin typeface="+mj-ea"/>
                <a:ea typeface="+mj-ea"/>
              </a:rPr>
            </a:br>
            <a:r>
              <a:rPr lang="ja-JP" altLang="en-US" sz="2600" dirty="0">
                <a:latin typeface="+mj-ea"/>
                <a:ea typeface="+mj-ea"/>
              </a:rPr>
              <a:t/>
            </a:r>
            <a:br>
              <a:rPr lang="ja-JP" altLang="en-US" sz="2600" dirty="0">
                <a:latin typeface="+mj-ea"/>
                <a:ea typeface="+mj-ea"/>
              </a:rPr>
            </a:br>
            <a:r>
              <a:rPr lang="ja-JP" altLang="en-US" dirty="0">
                <a:latin typeface="+mj-ea"/>
                <a:ea typeface="+mj-ea"/>
              </a:rPr>
              <a:t>要支援１ </a:t>
            </a:r>
            <a:r>
              <a:rPr lang="ja-JP" altLang="en-US" dirty="0" smtClean="0">
                <a:latin typeface="+mj-ea"/>
                <a:ea typeface="+mj-ea"/>
              </a:rPr>
              <a:t>　　　 </a:t>
            </a:r>
            <a:r>
              <a:rPr lang="en-US" altLang="ja-JP" dirty="0" smtClean="0">
                <a:latin typeface="+mj-ea"/>
                <a:ea typeface="+mj-ea"/>
              </a:rPr>
              <a:t>81</a:t>
            </a:r>
            <a:r>
              <a:rPr lang="ja-JP" altLang="en-US" dirty="0">
                <a:latin typeface="+mj-ea"/>
                <a:ea typeface="+mj-ea"/>
              </a:rPr>
              <a:t>万</a:t>
            </a:r>
            <a:r>
              <a:rPr lang="en-US" altLang="ja-JP" dirty="0">
                <a:latin typeface="+mj-ea"/>
                <a:ea typeface="+mj-ea"/>
              </a:rPr>
              <a:t>6165</a:t>
            </a:r>
            <a:br>
              <a:rPr lang="en-US" altLang="ja-JP" dirty="0">
                <a:latin typeface="+mj-ea"/>
                <a:ea typeface="+mj-ea"/>
              </a:rPr>
            </a:br>
            <a:r>
              <a:rPr lang="ja-JP" altLang="en-US" dirty="0">
                <a:latin typeface="+mj-ea"/>
                <a:ea typeface="+mj-ea"/>
              </a:rPr>
              <a:t>等支援２  </a:t>
            </a:r>
            <a:r>
              <a:rPr lang="ja-JP" altLang="en-US" dirty="0" smtClean="0">
                <a:latin typeface="+mj-ea"/>
                <a:ea typeface="+mj-ea"/>
              </a:rPr>
              <a:t>　　  </a:t>
            </a:r>
            <a:r>
              <a:rPr lang="en-US" altLang="ja-JP" dirty="0" smtClean="0">
                <a:latin typeface="+mj-ea"/>
                <a:ea typeface="+mj-ea"/>
              </a:rPr>
              <a:t>80</a:t>
            </a:r>
            <a:r>
              <a:rPr lang="ja-JP" altLang="en-US" dirty="0" smtClean="0">
                <a:latin typeface="+mj-ea"/>
                <a:ea typeface="+mj-ea"/>
              </a:rPr>
              <a:t>万  </a:t>
            </a:r>
            <a:r>
              <a:rPr lang="en-US" altLang="ja-JP" dirty="0" smtClean="0">
                <a:latin typeface="+mj-ea"/>
                <a:ea typeface="+mj-ea"/>
              </a:rPr>
              <a:t>235</a:t>
            </a:r>
            <a:r>
              <a:rPr lang="en-US" altLang="ja-JP" dirty="0">
                <a:latin typeface="+mj-ea"/>
                <a:ea typeface="+mj-ea"/>
              </a:rPr>
              <a:t/>
            </a:r>
            <a:br>
              <a:rPr lang="en-US" altLang="ja-JP" dirty="0">
                <a:latin typeface="+mj-ea"/>
                <a:ea typeface="+mj-ea"/>
              </a:rPr>
            </a:br>
            <a:r>
              <a:rPr lang="en-US" altLang="ja-JP" dirty="0">
                <a:latin typeface="+mj-ea"/>
                <a:ea typeface="+mj-ea"/>
              </a:rPr>
              <a:t> </a:t>
            </a:r>
            <a:endParaRPr lang="en-US" altLang="ja-JP" dirty="0" smtClean="0">
              <a:latin typeface="+mj-ea"/>
              <a:ea typeface="+mj-ea"/>
            </a:endParaRPr>
          </a:p>
          <a:p>
            <a:pPr marL="0" indent="0">
              <a:buNone/>
            </a:pPr>
            <a:r>
              <a:rPr lang="en-US" altLang="ja-JP" dirty="0">
                <a:latin typeface="+mj-ea"/>
                <a:ea typeface="+mj-ea"/>
              </a:rPr>
              <a:t>                  </a:t>
            </a:r>
            <a:r>
              <a:rPr lang="ja-JP" altLang="en-US" dirty="0" smtClean="0">
                <a:latin typeface="+mj-ea"/>
                <a:ea typeface="+mj-ea"/>
              </a:rPr>
              <a:t>　</a:t>
            </a:r>
            <a:endParaRPr lang="en-US" altLang="ja-JP" dirty="0" smtClean="0">
              <a:latin typeface="+mj-ea"/>
              <a:ea typeface="+mj-ea"/>
            </a:endParaRPr>
          </a:p>
          <a:p>
            <a:pPr marL="0" indent="0">
              <a:buNone/>
            </a:pPr>
            <a:r>
              <a:rPr lang="ja-JP" altLang="en-US" dirty="0" smtClean="0">
                <a:latin typeface="+mj-ea"/>
                <a:ea typeface="+mj-ea"/>
              </a:rPr>
              <a:t>　　　　　</a:t>
            </a:r>
            <a:r>
              <a:rPr lang="ja-JP" altLang="en-US" sz="3300" dirty="0">
                <a:latin typeface="+mj-ea"/>
                <a:ea typeface="+mj-ea"/>
              </a:rPr>
              <a:t>　</a:t>
            </a:r>
            <a:r>
              <a:rPr lang="ja-JP" altLang="en-US" sz="3300" dirty="0" smtClean="0">
                <a:latin typeface="+mj-ea"/>
                <a:ea typeface="+mj-ea"/>
              </a:rPr>
              <a:t>　　　　　　　　　　　　　　　　　　　　　　　　　　　　　</a:t>
            </a:r>
            <a:r>
              <a:rPr lang="ja-JP" altLang="en-US" dirty="0">
                <a:latin typeface="+mj-ea"/>
                <a:ea typeface="+mj-ea"/>
              </a:rPr>
              <a:t/>
            </a:r>
            <a:br>
              <a:rPr lang="ja-JP" altLang="en-US" dirty="0">
                <a:latin typeface="+mj-ea"/>
                <a:ea typeface="+mj-ea"/>
              </a:rPr>
            </a:br>
            <a:r>
              <a:rPr lang="ja-JP" altLang="en-US" dirty="0">
                <a:latin typeface="+mj-ea"/>
                <a:ea typeface="+mj-ea"/>
              </a:rPr>
              <a:t>要介護１  </a:t>
            </a:r>
            <a:r>
              <a:rPr lang="ja-JP" altLang="en-US" dirty="0" smtClean="0">
                <a:latin typeface="+mj-ea"/>
                <a:ea typeface="+mj-ea"/>
              </a:rPr>
              <a:t>     </a:t>
            </a:r>
            <a:r>
              <a:rPr lang="en-US" altLang="ja-JP" dirty="0" smtClean="0">
                <a:latin typeface="+mj-ea"/>
                <a:ea typeface="+mj-ea"/>
              </a:rPr>
              <a:t>110</a:t>
            </a:r>
            <a:r>
              <a:rPr lang="ja-JP" altLang="en-US" dirty="0">
                <a:latin typeface="+mj-ea"/>
                <a:ea typeface="+mj-ea"/>
              </a:rPr>
              <a:t>万</a:t>
            </a:r>
            <a:r>
              <a:rPr lang="en-US" altLang="ja-JP" dirty="0">
                <a:latin typeface="+mj-ea"/>
                <a:ea typeface="+mj-ea"/>
              </a:rPr>
              <a:t>4520</a:t>
            </a:r>
            <a:br>
              <a:rPr lang="en-US" altLang="ja-JP" dirty="0">
                <a:latin typeface="+mj-ea"/>
                <a:ea typeface="+mj-ea"/>
              </a:rPr>
            </a:br>
            <a:r>
              <a:rPr lang="ja-JP" altLang="en-US" dirty="0">
                <a:latin typeface="+mj-ea"/>
                <a:ea typeface="+mj-ea"/>
              </a:rPr>
              <a:t>要介護２ </a:t>
            </a:r>
            <a:r>
              <a:rPr lang="ja-JP" altLang="en-US" dirty="0" smtClean="0">
                <a:latin typeface="+mj-ea"/>
                <a:ea typeface="+mj-ea"/>
              </a:rPr>
              <a:t>      </a:t>
            </a:r>
            <a:r>
              <a:rPr lang="en-US" altLang="ja-JP" dirty="0" smtClean="0">
                <a:latin typeface="+mj-ea"/>
                <a:ea typeface="+mj-ea"/>
              </a:rPr>
              <a:t>102</a:t>
            </a:r>
            <a:r>
              <a:rPr lang="ja-JP" altLang="en-US" dirty="0">
                <a:latin typeface="+mj-ea"/>
                <a:ea typeface="+mj-ea"/>
              </a:rPr>
              <a:t>万</a:t>
            </a:r>
            <a:r>
              <a:rPr lang="en-US" altLang="ja-JP" dirty="0">
                <a:latin typeface="+mj-ea"/>
                <a:ea typeface="+mj-ea"/>
              </a:rPr>
              <a:t>3608</a:t>
            </a:r>
            <a:br>
              <a:rPr lang="en-US" altLang="ja-JP" dirty="0">
                <a:latin typeface="+mj-ea"/>
                <a:ea typeface="+mj-ea"/>
              </a:rPr>
            </a:br>
            <a:r>
              <a:rPr lang="ja-JP" altLang="en-US" dirty="0">
                <a:latin typeface="+mj-ea"/>
                <a:ea typeface="+mj-ea"/>
              </a:rPr>
              <a:t>要介護</a:t>
            </a:r>
            <a:r>
              <a:rPr lang="ja-JP" altLang="en-US" dirty="0" smtClean="0">
                <a:latin typeface="+mj-ea"/>
                <a:ea typeface="+mj-ea"/>
              </a:rPr>
              <a:t>３      </a:t>
            </a:r>
            <a:r>
              <a:rPr lang="ja-JP" altLang="en-US" dirty="0">
                <a:latin typeface="+mj-ea"/>
                <a:ea typeface="+mj-ea"/>
              </a:rPr>
              <a:t>  </a:t>
            </a:r>
            <a:r>
              <a:rPr lang="en-US" altLang="ja-JP" dirty="0">
                <a:latin typeface="+mj-ea"/>
                <a:ea typeface="+mj-ea"/>
              </a:rPr>
              <a:t>76</a:t>
            </a:r>
            <a:r>
              <a:rPr lang="ja-JP" altLang="en-US" dirty="0">
                <a:latin typeface="+mj-ea"/>
                <a:ea typeface="+mj-ea"/>
              </a:rPr>
              <a:t>万</a:t>
            </a:r>
            <a:r>
              <a:rPr lang="en-US" altLang="ja-JP" dirty="0">
                <a:latin typeface="+mj-ea"/>
                <a:ea typeface="+mj-ea"/>
              </a:rPr>
              <a:t>2770</a:t>
            </a:r>
            <a:br>
              <a:rPr lang="en-US" altLang="ja-JP" dirty="0">
                <a:latin typeface="+mj-ea"/>
                <a:ea typeface="+mj-ea"/>
              </a:rPr>
            </a:br>
            <a:r>
              <a:rPr lang="ja-JP" altLang="en-US" dirty="0">
                <a:latin typeface="+mj-ea"/>
                <a:ea typeface="+mj-ea"/>
              </a:rPr>
              <a:t>要介護</a:t>
            </a:r>
            <a:r>
              <a:rPr lang="ja-JP" altLang="en-US" dirty="0" smtClean="0">
                <a:latin typeface="+mj-ea"/>
                <a:ea typeface="+mj-ea"/>
              </a:rPr>
              <a:t>４        </a:t>
            </a:r>
            <a:r>
              <a:rPr lang="en-US" altLang="ja-JP" dirty="0">
                <a:latin typeface="+mj-ea"/>
                <a:ea typeface="+mj-ea"/>
              </a:rPr>
              <a:t>70</a:t>
            </a:r>
            <a:r>
              <a:rPr lang="ja-JP" altLang="en-US" dirty="0">
                <a:latin typeface="+mj-ea"/>
                <a:ea typeface="+mj-ea"/>
              </a:rPr>
              <a:t>万</a:t>
            </a:r>
            <a:r>
              <a:rPr lang="en-US" altLang="ja-JP" dirty="0">
                <a:latin typeface="+mj-ea"/>
                <a:ea typeface="+mj-ea"/>
              </a:rPr>
              <a:t>6196</a:t>
            </a:r>
            <a:br>
              <a:rPr lang="en-US" altLang="ja-JP" dirty="0">
                <a:latin typeface="+mj-ea"/>
                <a:ea typeface="+mj-ea"/>
              </a:rPr>
            </a:br>
            <a:r>
              <a:rPr lang="ja-JP" altLang="en-US" dirty="0">
                <a:latin typeface="+mj-ea"/>
                <a:ea typeface="+mj-ea"/>
              </a:rPr>
              <a:t>要介護５ </a:t>
            </a:r>
            <a:r>
              <a:rPr lang="ja-JP" altLang="en-US" dirty="0" smtClean="0">
                <a:latin typeface="+mj-ea"/>
                <a:ea typeface="+mj-ea"/>
              </a:rPr>
              <a:t>       </a:t>
            </a:r>
            <a:r>
              <a:rPr lang="en-US" altLang="ja-JP" dirty="0" smtClean="0">
                <a:latin typeface="+mj-ea"/>
                <a:ea typeface="+mj-ea"/>
              </a:rPr>
              <a:t>60</a:t>
            </a:r>
            <a:r>
              <a:rPr lang="ja-JP" altLang="en-US" dirty="0">
                <a:latin typeface="+mj-ea"/>
                <a:ea typeface="+mj-ea"/>
              </a:rPr>
              <a:t>万</a:t>
            </a:r>
            <a:r>
              <a:rPr lang="en-US" altLang="ja-JP" dirty="0" smtClean="0">
                <a:latin typeface="+mj-ea"/>
                <a:ea typeface="+mj-ea"/>
              </a:rPr>
              <a:t>5968                     </a:t>
            </a:r>
          </a:p>
          <a:p>
            <a:pPr marL="0" indent="0">
              <a:buNone/>
            </a:pPr>
            <a:r>
              <a:rPr lang="ja-JP" altLang="en-US" dirty="0">
                <a:latin typeface="+mj-ea"/>
                <a:ea typeface="+mj-ea"/>
              </a:rPr>
              <a:t>　　　　　　　</a:t>
            </a:r>
            <a:endParaRPr kumimoji="1" lang="ja-JP" altLang="en-US" sz="3600" dirty="0"/>
          </a:p>
        </p:txBody>
      </p:sp>
      <p:sp>
        <p:nvSpPr>
          <p:cNvPr id="6" name="右矢印 5"/>
          <p:cNvSpPr/>
          <p:nvPr/>
        </p:nvSpPr>
        <p:spPr>
          <a:xfrm>
            <a:off x="4063165" y="3031371"/>
            <a:ext cx="868536" cy="414337"/>
          </a:xfrm>
          <a:prstGeom prs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5550694" y="2786062"/>
            <a:ext cx="3341786" cy="1651050"/>
          </a:xfrm>
          <a:prstGeom prst="roundRect">
            <a:avLst>
              <a:gd name="adj" fmla="val 2962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atin typeface="+mj-ea"/>
              </a:rPr>
              <a:t>平成２７～２９年にかけて国の予防給付から市町村の地域支援事業に移行</a:t>
            </a:r>
            <a:endParaRPr lang="en-US" altLang="ja-JP" sz="2400" dirty="0">
              <a:latin typeface="+mj-ea"/>
            </a:endParaRPr>
          </a:p>
        </p:txBody>
      </p:sp>
      <p:sp>
        <p:nvSpPr>
          <p:cNvPr id="5" name="角丸四角形 4"/>
          <p:cNvSpPr/>
          <p:nvPr/>
        </p:nvSpPr>
        <p:spPr>
          <a:xfrm>
            <a:off x="1331640" y="3611587"/>
            <a:ext cx="3888432" cy="4654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mj-ea"/>
                <a:ea typeface="+mj-ea"/>
              </a:rPr>
              <a:t>要支援計       </a:t>
            </a:r>
            <a:r>
              <a:rPr lang="en-US" altLang="ja-JP" sz="2400" dirty="0">
                <a:latin typeface="+mj-ea"/>
                <a:ea typeface="+mj-ea"/>
              </a:rPr>
              <a:t>161</a:t>
            </a:r>
            <a:r>
              <a:rPr lang="ja-JP" altLang="en-US" sz="2400" dirty="0">
                <a:latin typeface="+mj-ea"/>
                <a:ea typeface="+mj-ea"/>
              </a:rPr>
              <a:t>万</a:t>
            </a:r>
            <a:r>
              <a:rPr lang="en-US" altLang="ja-JP" sz="2400" dirty="0">
                <a:latin typeface="+mj-ea"/>
                <a:ea typeface="+mj-ea"/>
              </a:rPr>
              <a:t>6400</a:t>
            </a:r>
            <a:r>
              <a:rPr lang="ja-JP" altLang="en-US" sz="2400" dirty="0">
                <a:latin typeface="+mj-ea"/>
                <a:ea typeface="+mj-ea"/>
              </a:rPr>
              <a:t>人</a:t>
            </a:r>
            <a:endParaRPr kumimoji="1" lang="ja-JP" altLang="en-US" sz="2400" dirty="0">
              <a:latin typeface="+mj-ea"/>
              <a:ea typeface="+mj-ea"/>
            </a:endParaRPr>
          </a:p>
        </p:txBody>
      </p:sp>
      <p:sp>
        <p:nvSpPr>
          <p:cNvPr id="7" name="角丸四角形 6"/>
          <p:cNvSpPr/>
          <p:nvPr/>
        </p:nvSpPr>
        <p:spPr>
          <a:xfrm>
            <a:off x="1262854" y="6208585"/>
            <a:ext cx="3888432" cy="4654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latin typeface="+mj-ea"/>
            </a:endParaRPr>
          </a:p>
          <a:p>
            <a:r>
              <a:rPr lang="en-US" altLang="ja-JP" sz="2400" dirty="0">
                <a:latin typeface="+mj-ea"/>
              </a:rPr>
              <a:t> </a:t>
            </a:r>
            <a:r>
              <a:rPr lang="ja-JP" altLang="en-US" sz="2400" dirty="0" smtClean="0">
                <a:latin typeface="+mj-ea"/>
              </a:rPr>
              <a:t>要介護計</a:t>
            </a:r>
            <a:r>
              <a:rPr lang="ja-JP" altLang="en-US" sz="2400" dirty="0">
                <a:latin typeface="+mj-ea"/>
              </a:rPr>
              <a:t>　</a:t>
            </a:r>
            <a:r>
              <a:rPr lang="ja-JP" altLang="en-US" sz="2400" dirty="0" smtClean="0">
                <a:latin typeface="+mj-ea"/>
              </a:rPr>
              <a:t>  </a:t>
            </a:r>
            <a:r>
              <a:rPr lang="ja-JP" altLang="en-US" sz="1200" dirty="0">
                <a:latin typeface="+mj-ea"/>
              </a:rPr>
              <a:t>　　</a:t>
            </a:r>
            <a:r>
              <a:rPr lang="en-US" altLang="ja-JP" sz="2400" dirty="0">
                <a:latin typeface="+mj-ea"/>
              </a:rPr>
              <a:t>420</a:t>
            </a:r>
            <a:r>
              <a:rPr lang="ja-JP" altLang="en-US" sz="2400" dirty="0">
                <a:latin typeface="+mj-ea"/>
              </a:rPr>
              <a:t>万</a:t>
            </a:r>
            <a:r>
              <a:rPr lang="en-US" altLang="ja-JP" sz="2400" dirty="0">
                <a:latin typeface="+mj-ea"/>
              </a:rPr>
              <a:t>3062</a:t>
            </a:r>
            <a:r>
              <a:rPr lang="ja-JP" altLang="en-US" sz="2400" dirty="0">
                <a:latin typeface="+mj-ea"/>
              </a:rPr>
              <a:t>人</a:t>
            </a:r>
            <a:r>
              <a:rPr lang="en-US" altLang="ja-JP" sz="2400" dirty="0"/>
              <a:t/>
            </a:r>
            <a:br>
              <a:rPr lang="en-US" altLang="ja-JP" sz="2400" dirty="0"/>
            </a:br>
            <a:endParaRPr lang="ja-JP" altLang="en-US" sz="2400" dirty="0"/>
          </a:p>
        </p:txBody>
      </p:sp>
      <p:sp>
        <p:nvSpPr>
          <p:cNvPr id="8" name="角丸四角形 7"/>
          <p:cNvSpPr/>
          <p:nvPr/>
        </p:nvSpPr>
        <p:spPr>
          <a:xfrm>
            <a:off x="251521" y="1484784"/>
            <a:ext cx="5112568"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u="sng" dirty="0">
              <a:latin typeface="+mj-ea"/>
            </a:endParaRPr>
          </a:p>
          <a:p>
            <a:pPr algn="ctr"/>
            <a:r>
              <a:rPr lang="ja-JP" altLang="en-US" sz="2400" dirty="0" smtClean="0">
                <a:latin typeface="+mj-ea"/>
              </a:rPr>
              <a:t>要支援</a:t>
            </a:r>
            <a:r>
              <a:rPr lang="ja-JP" altLang="en-US" sz="2400" dirty="0">
                <a:latin typeface="+mj-ea"/>
              </a:rPr>
              <a:t>・要介護総数　  </a:t>
            </a:r>
            <a:r>
              <a:rPr lang="en-US" altLang="ja-JP" sz="2400" dirty="0" smtClean="0">
                <a:latin typeface="+mj-ea"/>
              </a:rPr>
              <a:t>581</a:t>
            </a:r>
            <a:r>
              <a:rPr lang="ja-JP" altLang="en-US" sz="2400" dirty="0">
                <a:latin typeface="+mj-ea"/>
              </a:rPr>
              <a:t>万</a:t>
            </a:r>
            <a:r>
              <a:rPr lang="en-US" altLang="ja-JP" sz="2400" dirty="0">
                <a:latin typeface="+mj-ea"/>
              </a:rPr>
              <a:t>9462</a:t>
            </a:r>
            <a:r>
              <a:rPr lang="ja-JP" altLang="en-US" sz="2400" dirty="0">
                <a:latin typeface="+mj-ea"/>
              </a:rPr>
              <a:t>人</a:t>
            </a:r>
            <a:r>
              <a:rPr lang="ja-JP" altLang="en-US" sz="2400" u="sng" dirty="0">
                <a:latin typeface="+mj-ea"/>
              </a:rPr>
              <a:t>　</a:t>
            </a:r>
            <a:r>
              <a:rPr lang="ja-JP" altLang="en-US" sz="2000" dirty="0">
                <a:latin typeface="+mj-ea"/>
              </a:rPr>
              <a:t/>
            </a:r>
            <a:br>
              <a:rPr lang="ja-JP" altLang="en-US" sz="2000" dirty="0">
                <a:latin typeface="+mj-ea"/>
              </a:rPr>
            </a:br>
            <a:endParaRPr lang="en-US" altLang="ja-JP" sz="2000" dirty="0">
              <a:latin typeface="+mj-ea"/>
            </a:endParaRPr>
          </a:p>
        </p:txBody>
      </p:sp>
    </p:spTree>
    <p:extLst>
      <p:ext uri="{BB962C8B-B14F-4D97-AF65-F5344CB8AC3E}">
        <p14:creationId xmlns:p14="http://schemas.microsoft.com/office/powerpoint/2010/main" val="290863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net.or.jp/number/2013_05/feature2/pic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3" y="940437"/>
            <a:ext cx="9021970" cy="5949280"/>
          </a:xfrm>
          <a:prstGeom prst="rect">
            <a:avLst/>
          </a:prstGeom>
          <a:solidFill>
            <a:srgbClr val="002060"/>
          </a:solidFill>
          <a:extLst/>
        </p:spPr>
      </p:pic>
      <p:sp>
        <p:nvSpPr>
          <p:cNvPr id="2" name="タイトル 1"/>
          <p:cNvSpPr>
            <a:spLocks noGrp="1"/>
          </p:cNvSpPr>
          <p:nvPr>
            <p:ph type="title"/>
          </p:nvPr>
        </p:nvSpPr>
        <p:spPr>
          <a:xfrm>
            <a:off x="0" y="21254"/>
            <a:ext cx="9036496" cy="919183"/>
          </a:xfrm>
          <a:solidFill>
            <a:srgbClr val="002060"/>
          </a:solidFill>
        </p:spPr>
        <p:txBody>
          <a:bodyPr>
            <a:normAutofit/>
          </a:bodyPr>
          <a:lstStyle/>
          <a:p>
            <a:r>
              <a:rPr kumimoji="1" lang="ja-JP" altLang="en-US" dirty="0" smtClean="0">
                <a:solidFill>
                  <a:srgbClr val="FFFF00"/>
                </a:solidFill>
              </a:rPr>
              <a:t>介護サービスの利用状況</a:t>
            </a:r>
            <a:endParaRPr kumimoji="1" lang="ja-JP" altLang="en-US" dirty="0">
              <a:solidFill>
                <a:srgbClr val="FFFF00"/>
              </a:solidFill>
            </a:endParaRPr>
          </a:p>
        </p:txBody>
      </p:sp>
      <p:sp>
        <p:nvSpPr>
          <p:cNvPr id="8" name="角丸四角形 7"/>
          <p:cNvSpPr/>
          <p:nvPr/>
        </p:nvSpPr>
        <p:spPr>
          <a:xfrm>
            <a:off x="5551291" y="2061402"/>
            <a:ext cx="3384376" cy="61889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mj-ea"/>
                <a:ea typeface="+mj-ea"/>
              </a:rPr>
              <a:t>６５歳以上</a:t>
            </a:r>
            <a:r>
              <a:rPr lang="ja-JP" altLang="en-US" sz="2400" dirty="0">
                <a:latin typeface="+mj-ea"/>
                <a:ea typeface="+mj-ea"/>
              </a:rPr>
              <a:t>人口</a:t>
            </a:r>
            <a:r>
              <a:rPr lang="ja-JP" altLang="en-US" sz="2400" dirty="0" smtClean="0">
                <a:latin typeface="+mj-ea"/>
                <a:ea typeface="+mj-ea"/>
              </a:rPr>
              <a:t>が</a:t>
            </a:r>
            <a:r>
              <a:rPr lang="en-US" altLang="ja-JP" sz="2400" dirty="0" smtClean="0">
                <a:latin typeface="+mj-ea"/>
                <a:ea typeface="+mj-ea"/>
              </a:rPr>
              <a:t>1.4</a:t>
            </a:r>
            <a:r>
              <a:rPr lang="ja-JP" altLang="en-US" sz="2400" dirty="0" smtClean="0">
                <a:latin typeface="+mj-ea"/>
                <a:ea typeface="+mj-ea"/>
              </a:rPr>
              <a:t>倍</a:t>
            </a:r>
            <a:endParaRPr kumimoji="1" lang="ja-JP" altLang="en-US" sz="2400" dirty="0">
              <a:latin typeface="+mj-ea"/>
              <a:ea typeface="+mj-ea"/>
            </a:endParaRPr>
          </a:p>
        </p:txBody>
      </p:sp>
      <p:sp>
        <p:nvSpPr>
          <p:cNvPr id="11" name="角丸四角形 10"/>
          <p:cNvSpPr/>
          <p:nvPr/>
        </p:nvSpPr>
        <p:spPr>
          <a:xfrm>
            <a:off x="5580112" y="3222219"/>
            <a:ext cx="3384376" cy="60599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mj-ea"/>
                <a:ea typeface="+mj-ea"/>
              </a:rPr>
              <a:t>要介護</a:t>
            </a:r>
            <a:r>
              <a:rPr lang="ja-JP" altLang="en-US" sz="2400" dirty="0">
                <a:latin typeface="+mj-ea"/>
                <a:ea typeface="+mj-ea"/>
              </a:rPr>
              <a:t>認定者</a:t>
            </a:r>
            <a:r>
              <a:rPr lang="ja-JP" altLang="en-US" sz="2400" dirty="0" smtClean="0">
                <a:latin typeface="+mj-ea"/>
                <a:ea typeface="+mj-ea"/>
              </a:rPr>
              <a:t>が</a:t>
            </a:r>
            <a:r>
              <a:rPr lang="en-US" altLang="ja-JP" sz="2400" dirty="0" smtClean="0">
                <a:latin typeface="+mj-ea"/>
                <a:ea typeface="+mj-ea"/>
              </a:rPr>
              <a:t>2.4</a:t>
            </a:r>
            <a:r>
              <a:rPr lang="ja-JP" altLang="en-US" sz="2400" dirty="0" smtClean="0">
                <a:latin typeface="+mj-ea"/>
                <a:ea typeface="+mj-ea"/>
              </a:rPr>
              <a:t>倍</a:t>
            </a:r>
            <a:endParaRPr kumimoji="1" lang="ja-JP" altLang="en-US" sz="2400" dirty="0">
              <a:latin typeface="+mj-ea"/>
              <a:ea typeface="+mj-ea"/>
            </a:endParaRPr>
          </a:p>
        </p:txBody>
      </p:sp>
      <p:sp>
        <p:nvSpPr>
          <p:cNvPr id="12" name="角丸四角形 11"/>
          <p:cNvSpPr/>
          <p:nvPr/>
        </p:nvSpPr>
        <p:spPr>
          <a:xfrm>
            <a:off x="5256584" y="4343403"/>
            <a:ext cx="3707904" cy="7219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mj-ea"/>
                <a:ea typeface="+mj-ea"/>
              </a:rPr>
              <a:t>介護サービス</a:t>
            </a:r>
            <a:r>
              <a:rPr lang="ja-JP" altLang="en-US" sz="2400" dirty="0">
                <a:latin typeface="+mj-ea"/>
                <a:ea typeface="+mj-ea"/>
              </a:rPr>
              <a:t>利用</a:t>
            </a:r>
            <a:r>
              <a:rPr lang="ja-JP" altLang="en-US" sz="2400" dirty="0" smtClean="0">
                <a:latin typeface="+mj-ea"/>
                <a:ea typeface="+mj-ea"/>
              </a:rPr>
              <a:t>者が</a:t>
            </a:r>
            <a:r>
              <a:rPr lang="en-US" altLang="ja-JP" sz="2400" dirty="0" smtClean="0">
                <a:latin typeface="+mj-ea"/>
                <a:ea typeface="+mj-ea"/>
              </a:rPr>
              <a:t>3</a:t>
            </a:r>
            <a:r>
              <a:rPr lang="ja-JP" altLang="en-US" sz="2400" dirty="0" smtClean="0">
                <a:latin typeface="+mj-ea"/>
                <a:ea typeface="+mj-ea"/>
              </a:rPr>
              <a:t>倍</a:t>
            </a:r>
            <a:endParaRPr kumimoji="1" lang="ja-JP" altLang="en-US" sz="2400" dirty="0">
              <a:latin typeface="+mj-ea"/>
              <a:ea typeface="+mj-ea"/>
            </a:endParaRPr>
          </a:p>
        </p:txBody>
      </p:sp>
    </p:spTree>
    <p:extLst>
      <p:ext uri="{BB962C8B-B14F-4D97-AF65-F5344CB8AC3E}">
        <p14:creationId xmlns:p14="http://schemas.microsoft.com/office/powerpoint/2010/main" val="29550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介護費用と保険料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92" y="980728"/>
            <a:ext cx="8136904" cy="563480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33854" y="260648"/>
            <a:ext cx="8363272" cy="1143000"/>
          </a:xfrm>
          <a:solidFill>
            <a:srgbClr val="002060"/>
          </a:solidFill>
        </p:spPr>
        <p:txBody>
          <a:bodyPr/>
          <a:lstStyle/>
          <a:p>
            <a:r>
              <a:rPr kumimoji="1" lang="ja-JP" altLang="en-US" dirty="0" smtClean="0">
                <a:solidFill>
                  <a:srgbClr val="FFFF00"/>
                </a:solidFill>
              </a:rPr>
              <a:t>介護費用と保険料の推移</a:t>
            </a:r>
            <a:endParaRPr kumimoji="1" lang="ja-JP" altLang="en-US" dirty="0">
              <a:solidFill>
                <a:srgbClr val="FFFF00"/>
              </a:solidFill>
            </a:endParaRPr>
          </a:p>
        </p:txBody>
      </p:sp>
      <p:sp>
        <p:nvSpPr>
          <p:cNvPr id="3" name="ドーナツ 2"/>
          <p:cNvSpPr/>
          <p:nvPr/>
        </p:nvSpPr>
        <p:spPr>
          <a:xfrm>
            <a:off x="8149054" y="2348880"/>
            <a:ext cx="648072" cy="72008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ドーナツ 5"/>
          <p:cNvSpPr/>
          <p:nvPr/>
        </p:nvSpPr>
        <p:spPr>
          <a:xfrm>
            <a:off x="515619" y="3356992"/>
            <a:ext cx="648072" cy="57606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ドーナツ 6"/>
          <p:cNvSpPr/>
          <p:nvPr/>
        </p:nvSpPr>
        <p:spPr>
          <a:xfrm>
            <a:off x="839655" y="5784751"/>
            <a:ext cx="1063995" cy="57606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ドーナツ 7"/>
          <p:cNvSpPr/>
          <p:nvPr/>
        </p:nvSpPr>
        <p:spPr>
          <a:xfrm>
            <a:off x="7409095" y="5784751"/>
            <a:ext cx="1063995" cy="57606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角丸四角形 3"/>
          <p:cNvSpPr/>
          <p:nvPr/>
        </p:nvSpPr>
        <p:spPr>
          <a:xfrm>
            <a:off x="8034111" y="1700808"/>
            <a:ext cx="856034"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2.4</a:t>
            </a:r>
            <a:r>
              <a:rPr kumimoji="1" lang="ja-JP" altLang="en-US" dirty="0" smtClean="0"/>
              <a:t>倍</a:t>
            </a:r>
            <a:endParaRPr kumimoji="1" lang="ja-JP" altLang="en-US" dirty="0"/>
          </a:p>
        </p:txBody>
      </p:sp>
      <p:sp>
        <p:nvSpPr>
          <p:cNvPr id="10" name="角丸四角形 9"/>
          <p:cNvSpPr/>
          <p:nvPr/>
        </p:nvSpPr>
        <p:spPr>
          <a:xfrm>
            <a:off x="7606094" y="4797152"/>
            <a:ext cx="856034"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1.7</a:t>
            </a:r>
            <a:r>
              <a:rPr kumimoji="1" lang="ja-JP" altLang="en-US" dirty="0" smtClean="0"/>
              <a:t>倍</a:t>
            </a:r>
            <a:endParaRPr kumimoji="1" lang="ja-JP" altLang="en-US" dirty="0"/>
          </a:p>
        </p:txBody>
      </p:sp>
    </p:spTree>
    <p:extLst>
      <p:ext uri="{BB962C8B-B14F-4D97-AF65-F5344CB8AC3E}">
        <p14:creationId xmlns:p14="http://schemas.microsoft.com/office/powerpoint/2010/main" val="1798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4"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79512" y="94670"/>
            <a:ext cx="8784976" cy="6763330"/>
          </a:xfrm>
          <a:prstGeom prst="rect">
            <a:avLst/>
          </a:prstGeom>
        </p:spPr>
      </p:pic>
      <p:sp>
        <p:nvSpPr>
          <p:cNvPr id="5" name="角丸四角形 4"/>
          <p:cNvSpPr/>
          <p:nvPr/>
        </p:nvSpPr>
        <p:spPr>
          <a:xfrm>
            <a:off x="5652120" y="1930186"/>
            <a:ext cx="2520279" cy="9258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医療・介護費用合計は</a:t>
            </a:r>
            <a:endParaRPr kumimoji="1" lang="en-US" altLang="ja-JP" dirty="0" smtClean="0"/>
          </a:p>
          <a:p>
            <a:pPr algn="ctr"/>
            <a:r>
              <a:rPr lang="ja-JP" altLang="en-US" dirty="0" smtClean="0"/>
              <a:t>約</a:t>
            </a:r>
            <a:r>
              <a:rPr lang="en-US" altLang="ja-JP" dirty="0" smtClean="0"/>
              <a:t>80</a:t>
            </a:r>
            <a:r>
              <a:rPr lang="ja-JP" altLang="en-US" dirty="0" smtClean="0"/>
              <a:t>兆円になる</a:t>
            </a:r>
            <a:endParaRPr kumimoji="1" lang="ja-JP" altLang="en-US" dirty="0"/>
          </a:p>
        </p:txBody>
      </p:sp>
      <p:sp>
        <p:nvSpPr>
          <p:cNvPr id="6" name="角丸四角形 5"/>
          <p:cNvSpPr/>
          <p:nvPr/>
        </p:nvSpPr>
        <p:spPr>
          <a:xfrm>
            <a:off x="611560" y="2200457"/>
            <a:ext cx="2520279" cy="67585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医療・介護費用合計は</a:t>
            </a:r>
            <a:endParaRPr kumimoji="1" lang="en-US" altLang="ja-JP" dirty="0" smtClean="0"/>
          </a:p>
          <a:p>
            <a:pPr algn="ctr"/>
            <a:r>
              <a:rPr lang="ja-JP" altLang="en-US" dirty="0" smtClean="0"/>
              <a:t>約</a:t>
            </a:r>
            <a:r>
              <a:rPr lang="en-US" altLang="ja-JP" dirty="0" smtClean="0"/>
              <a:t>50</a:t>
            </a:r>
            <a:r>
              <a:rPr lang="ja-JP" altLang="en-US" dirty="0" smtClean="0"/>
              <a:t>兆円</a:t>
            </a:r>
            <a:endParaRPr kumimoji="1" lang="ja-JP" altLang="en-US" dirty="0"/>
          </a:p>
        </p:txBody>
      </p:sp>
      <p:sp>
        <p:nvSpPr>
          <p:cNvPr id="7" name="角丸四角形 6"/>
          <p:cNvSpPr/>
          <p:nvPr/>
        </p:nvSpPr>
        <p:spPr>
          <a:xfrm>
            <a:off x="639045" y="2940358"/>
            <a:ext cx="2437196" cy="54498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国家予算</a:t>
            </a:r>
            <a:r>
              <a:rPr kumimoji="1" lang="en-US" altLang="ja-JP" sz="2400" dirty="0" smtClean="0"/>
              <a:t>90</a:t>
            </a:r>
            <a:r>
              <a:rPr kumimoji="1" lang="ja-JP" altLang="en-US" sz="2400" dirty="0" smtClean="0"/>
              <a:t>兆円</a:t>
            </a:r>
            <a:endParaRPr kumimoji="1" lang="ja-JP" altLang="en-US" sz="2400" dirty="0"/>
          </a:p>
        </p:txBody>
      </p:sp>
    </p:spTree>
    <p:extLst>
      <p:ext uri="{BB962C8B-B14F-4D97-AF65-F5344CB8AC3E}">
        <p14:creationId xmlns:p14="http://schemas.microsoft.com/office/powerpoint/2010/main" val="32973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7.48）.png"/>
          <p:cNvPicPr>
            <a:picLocks noChangeAspect="1"/>
          </p:cNvPicPr>
          <p:nvPr/>
        </p:nvPicPr>
        <p:blipFill rotWithShape="1">
          <a:blip r:embed="rId3"/>
          <a:srcRect b="3296"/>
          <a:stretch/>
        </p:blipFill>
        <p:spPr>
          <a:xfrm>
            <a:off x="254753" y="116632"/>
            <a:ext cx="8712968" cy="6580870"/>
          </a:xfrm>
          <a:prstGeom prst="rect">
            <a:avLst/>
          </a:prstGeom>
        </p:spPr>
      </p:pic>
      <p:sp>
        <p:nvSpPr>
          <p:cNvPr id="3" name="正方形/長方形 2"/>
          <p:cNvSpPr/>
          <p:nvPr/>
        </p:nvSpPr>
        <p:spPr bwMode="auto">
          <a:xfrm>
            <a:off x="7704348" y="6237312"/>
            <a:ext cx="162018"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cxnSp>
        <p:nvCxnSpPr>
          <p:cNvPr id="5" name="直線矢印コネクタ 4"/>
          <p:cNvCxnSpPr/>
          <p:nvPr/>
        </p:nvCxnSpPr>
        <p:spPr>
          <a:xfrm flipV="1">
            <a:off x="6897566" y="4647668"/>
            <a:ext cx="408842" cy="35147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608004" y="4912441"/>
            <a:ext cx="2236510" cy="584775"/>
          </a:xfrm>
          <a:prstGeom prst="rect">
            <a:avLst/>
          </a:prstGeom>
          <a:noFill/>
          <a:ln w="57150">
            <a:solidFill>
              <a:srgbClr val="FF0000"/>
            </a:solidFill>
          </a:ln>
        </p:spPr>
        <p:txBody>
          <a:bodyPr wrap="none" rtlCol="0">
            <a:spAutoFit/>
          </a:bodyPr>
          <a:lstStyle/>
          <a:p>
            <a:r>
              <a:rPr kumimoji="1" lang="ja-JP" altLang="en-US" sz="3200" dirty="0" smtClean="0">
                <a:solidFill>
                  <a:schemeClr val="bg1"/>
                </a:solidFill>
              </a:rPr>
              <a:t>一番の目的</a:t>
            </a:r>
            <a:endParaRPr kumimoji="1" lang="ja-JP" altLang="en-US" sz="3200" dirty="0">
              <a:solidFill>
                <a:schemeClr val="bg1"/>
              </a:solidFill>
            </a:endParaRPr>
          </a:p>
        </p:txBody>
      </p:sp>
      <p:sp>
        <p:nvSpPr>
          <p:cNvPr id="2" name="下矢印 1"/>
          <p:cNvSpPr/>
          <p:nvPr/>
        </p:nvSpPr>
        <p:spPr>
          <a:xfrm>
            <a:off x="5288075" y="2738913"/>
            <a:ext cx="288032" cy="360040"/>
          </a:xfrm>
          <a:prstGeom prst="downArrow">
            <a:avLst>
              <a:gd name="adj1" fmla="val 50000"/>
              <a:gd name="adj2" fmla="val 459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ドーナツ 6"/>
          <p:cNvSpPr/>
          <p:nvPr/>
        </p:nvSpPr>
        <p:spPr>
          <a:xfrm>
            <a:off x="4446027" y="1772816"/>
            <a:ext cx="1175652" cy="72008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ドーナツ 8"/>
          <p:cNvSpPr/>
          <p:nvPr/>
        </p:nvSpPr>
        <p:spPr>
          <a:xfrm>
            <a:off x="539552" y="1833804"/>
            <a:ext cx="1175652" cy="720080"/>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41526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7758354" y="6453336"/>
            <a:ext cx="162018"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endParaRPr>
          </a:p>
        </p:txBody>
      </p:sp>
      <p:grpSp>
        <p:nvGrpSpPr>
          <p:cNvPr id="4" name="グループ化 3"/>
          <p:cNvGrpSpPr/>
          <p:nvPr/>
        </p:nvGrpSpPr>
        <p:grpSpPr>
          <a:xfrm>
            <a:off x="184290" y="104837"/>
            <a:ext cx="8784976" cy="6611816"/>
            <a:chOff x="963878" y="293068"/>
            <a:chExt cx="9941859" cy="6611816"/>
          </a:xfrm>
        </p:grpSpPr>
        <p:pic>
          <p:nvPicPr>
            <p:cNvPr id="6" name="図 5" descr="スクリーンショット（2014-05-16 20.03.27）.png"/>
            <p:cNvPicPr>
              <a:picLocks noChangeAspect="1"/>
            </p:cNvPicPr>
            <p:nvPr/>
          </p:nvPicPr>
          <p:blipFill rotWithShape="1">
            <a:blip r:embed="rId3"/>
            <a:srcRect t="3590" b="2750"/>
            <a:stretch/>
          </p:blipFill>
          <p:spPr>
            <a:xfrm>
              <a:off x="963878" y="293068"/>
              <a:ext cx="9941859" cy="6611816"/>
            </a:xfrm>
            <a:prstGeom prst="rect">
              <a:avLst/>
            </a:prstGeom>
          </p:spPr>
        </p:pic>
        <p:sp>
          <p:nvSpPr>
            <p:cNvPr id="3" name="正方形/長方形 2"/>
            <p:cNvSpPr/>
            <p:nvPr/>
          </p:nvSpPr>
          <p:spPr>
            <a:xfrm>
              <a:off x="1178169" y="773723"/>
              <a:ext cx="9513277" cy="8088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ドーナツ 7"/>
          <p:cNvSpPr/>
          <p:nvPr/>
        </p:nvSpPr>
        <p:spPr>
          <a:xfrm>
            <a:off x="342228" y="938549"/>
            <a:ext cx="3843092" cy="474329"/>
          </a:xfrm>
          <a:prstGeom prst="donut">
            <a:avLst>
              <a:gd name="adj" fmla="val 35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24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3.12）.png"/>
          <p:cNvPicPr>
            <a:picLocks noChangeAspect="1"/>
          </p:cNvPicPr>
          <p:nvPr/>
        </p:nvPicPr>
        <p:blipFill rotWithShape="1">
          <a:blip r:embed="rId3"/>
          <a:srcRect t="2854"/>
          <a:stretch/>
        </p:blipFill>
        <p:spPr>
          <a:xfrm>
            <a:off x="560396" y="88635"/>
            <a:ext cx="7462596" cy="5524374"/>
          </a:xfrm>
          <a:prstGeom prst="rect">
            <a:avLst/>
          </a:prstGeom>
        </p:spPr>
      </p:pic>
      <p:sp>
        <p:nvSpPr>
          <p:cNvPr id="2" name="角丸四角形 1"/>
          <p:cNvSpPr/>
          <p:nvPr/>
        </p:nvSpPr>
        <p:spPr>
          <a:xfrm>
            <a:off x="3136250" y="2084832"/>
            <a:ext cx="1497494" cy="408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987824" y="4149080"/>
            <a:ext cx="3291840" cy="10424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60396" y="5805264"/>
            <a:ext cx="7627456" cy="82803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r>
              <a:rPr kumimoji="1" lang="ja-JP" altLang="en-US" dirty="0" smtClean="0"/>
              <a:t>地域の高齢化率、地形、医療機関や介護状況、住民同士の</a:t>
            </a:r>
            <a:endParaRPr kumimoji="1" lang="en-US" altLang="ja-JP" dirty="0" smtClean="0"/>
          </a:p>
          <a:p>
            <a:pPr algn="ctr"/>
            <a:r>
              <a:rPr kumimoji="1" lang="ja-JP" altLang="en-US" dirty="0" smtClean="0"/>
              <a:t>つながり具合などを勘案し</a:t>
            </a:r>
            <a:r>
              <a:rPr lang="ja-JP" altLang="en-US" dirty="0" smtClean="0"/>
              <a:t>地域ごとにプランを立</a:t>
            </a:r>
            <a:r>
              <a:rPr lang="ja-JP" altLang="en-US" dirty="0"/>
              <a:t>てる</a:t>
            </a:r>
            <a:endParaRPr kumimoji="1" lang="en-US" altLang="ja-JP" dirty="0" smtClean="0"/>
          </a:p>
          <a:p>
            <a:pPr algn="ctr"/>
            <a:endParaRPr kumimoji="1" lang="ja-JP" altLang="en-US" dirty="0"/>
          </a:p>
        </p:txBody>
      </p:sp>
      <p:sp>
        <p:nvSpPr>
          <p:cNvPr id="6" name="右矢印 5"/>
          <p:cNvSpPr/>
          <p:nvPr/>
        </p:nvSpPr>
        <p:spPr>
          <a:xfrm>
            <a:off x="4860032" y="2186848"/>
            <a:ext cx="504056" cy="204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530917" y="2084832"/>
            <a:ext cx="1497494" cy="408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378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4.23）.png"/>
          <p:cNvPicPr>
            <a:picLocks noChangeAspect="1"/>
          </p:cNvPicPr>
          <p:nvPr/>
        </p:nvPicPr>
        <p:blipFill rotWithShape="1">
          <a:blip r:embed="rId3"/>
          <a:srcRect t="3470" b="2192"/>
          <a:stretch/>
        </p:blipFill>
        <p:spPr>
          <a:xfrm>
            <a:off x="236796" y="179872"/>
            <a:ext cx="8254638" cy="5481375"/>
          </a:xfrm>
          <a:prstGeom prst="rect">
            <a:avLst/>
          </a:prstGeom>
        </p:spPr>
      </p:pic>
      <p:sp>
        <p:nvSpPr>
          <p:cNvPr id="2" name="正方形/長方形 1"/>
          <p:cNvSpPr/>
          <p:nvPr/>
        </p:nvSpPr>
        <p:spPr>
          <a:xfrm>
            <a:off x="4968174" y="980728"/>
            <a:ext cx="3276234" cy="14401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87085" y="5720282"/>
            <a:ext cx="7200800" cy="5170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通所介護の見直しとして通所型のミニディというサロンを想定</a:t>
            </a:r>
            <a:endParaRPr kumimoji="1" lang="ja-JP" altLang="en-US" dirty="0"/>
          </a:p>
        </p:txBody>
      </p:sp>
      <p:sp>
        <p:nvSpPr>
          <p:cNvPr id="6" name="角丸四角形 5"/>
          <p:cNvSpPr/>
          <p:nvPr/>
        </p:nvSpPr>
        <p:spPr>
          <a:xfrm>
            <a:off x="717426" y="6237312"/>
            <a:ext cx="7270459" cy="5613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訪問</a:t>
            </a:r>
            <a:r>
              <a:rPr lang="ja-JP" altLang="en-US" dirty="0" smtClean="0"/>
              <a:t>介護</a:t>
            </a:r>
            <a:r>
              <a:rPr lang="ja-JP" altLang="en-US" dirty="0"/>
              <a:t>を</a:t>
            </a:r>
            <a:r>
              <a:rPr lang="ja-JP" altLang="en-US" dirty="0" smtClean="0"/>
              <a:t>、ヘルパーから多様な担い手による生活支援に移行</a:t>
            </a:r>
            <a:endParaRPr kumimoji="1" lang="ja-JP" altLang="en-US" dirty="0"/>
          </a:p>
        </p:txBody>
      </p:sp>
    </p:spTree>
    <p:extLst>
      <p:ext uri="{BB962C8B-B14F-4D97-AF65-F5344CB8AC3E}">
        <p14:creationId xmlns:p14="http://schemas.microsoft.com/office/powerpoint/2010/main" val="14124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26" y="135443"/>
            <a:ext cx="7218880" cy="561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718074" y="4894533"/>
            <a:ext cx="6950270" cy="8502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971600" y="5877272"/>
            <a:ext cx="6230190" cy="6480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t>このために、ロコモコーディネーター</a:t>
            </a:r>
            <a:r>
              <a:rPr lang="ja-JP" altLang="en-US" b="1" dirty="0" smtClean="0"/>
              <a:t>を数多く</a:t>
            </a:r>
            <a:r>
              <a:rPr lang="ja-JP" altLang="en-US" b="1" dirty="0"/>
              <a:t>輩出し、地域で</a:t>
            </a:r>
            <a:endParaRPr lang="en-US" altLang="ja-JP" b="1" dirty="0"/>
          </a:p>
          <a:p>
            <a:r>
              <a:rPr lang="ja-JP" altLang="en-US" b="1" dirty="0"/>
              <a:t>有効なロコトレを行っていくことが求められる</a:t>
            </a:r>
          </a:p>
        </p:txBody>
      </p:sp>
    </p:spTree>
    <p:extLst>
      <p:ext uri="{BB962C8B-B14F-4D97-AF65-F5344CB8AC3E}">
        <p14:creationId xmlns:p14="http://schemas.microsoft.com/office/powerpoint/2010/main" val="10520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50" y="37507"/>
            <a:ext cx="7477858" cy="557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61024" y="4149080"/>
            <a:ext cx="7210419" cy="10081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1149336" y="3043907"/>
            <a:ext cx="5668347" cy="186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806434" y="5713894"/>
            <a:ext cx="7365009" cy="10081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これからの介護予防として</a:t>
            </a:r>
            <a:r>
              <a:rPr lang="ja-JP" altLang="en-US" dirty="0" smtClean="0"/>
              <a:t>、高齢者</a:t>
            </a:r>
            <a:r>
              <a:rPr lang="ja-JP" altLang="en-US" dirty="0"/>
              <a:t>が要介護状態になっても社会に</a:t>
            </a:r>
            <a:r>
              <a:rPr lang="ja-JP" altLang="en-US" dirty="0" smtClean="0"/>
              <a:t>戻れる</a:t>
            </a:r>
            <a:endParaRPr lang="en-US" altLang="ja-JP" dirty="0" smtClean="0"/>
          </a:p>
          <a:p>
            <a:r>
              <a:rPr lang="ja-JP" altLang="en-US" dirty="0" smtClean="0"/>
              <a:t>サポート</a:t>
            </a:r>
            <a:r>
              <a:rPr lang="ja-JP" altLang="en-US" dirty="0"/>
              <a:t>に重点を置くことを目指すことが求められて</a:t>
            </a:r>
            <a:r>
              <a:rPr lang="ja-JP" altLang="en-US" dirty="0" smtClean="0"/>
              <a:t>いる</a:t>
            </a:r>
            <a:endParaRPr lang="en-US" altLang="ja-JP" dirty="0"/>
          </a:p>
        </p:txBody>
      </p:sp>
    </p:spTree>
    <p:extLst>
      <p:ext uri="{BB962C8B-B14F-4D97-AF65-F5344CB8AC3E}">
        <p14:creationId xmlns:p14="http://schemas.microsoft.com/office/powerpoint/2010/main" val="4005565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8" y="1135330"/>
            <a:ext cx="888281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371475" y="160065"/>
            <a:ext cx="8229600" cy="820663"/>
          </a:xfrm>
          <a:prstGeom prst="rect">
            <a:avLst/>
          </a:prstGeom>
          <a:solidFill>
            <a:srgbClr val="002060"/>
          </a:solid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rgbClr val="FFFF00"/>
                </a:solidFill>
              </a:rPr>
              <a:t>日本の人口推移</a:t>
            </a:r>
            <a:endParaRPr lang="ja-JP" altLang="en-US" dirty="0">
              <a:solidFill>
                <a:srgbClr val="FFFF00"/>
              </a:solidFill>
            </a:endParaRPr>
          </a:p>
        </p:txBody>
      </p:sp>
      <p:sp>
        <p:nvSpPr>
          <p:cNvPr id="4" name="角丸四角形 3"/>
          <p:cNvSpPr/>
          <p:nvPr/>
        </p:nvSpPr>
        <p:spPr>
          <a:xfrm>
            <a:off x="683568" y="4744624"/>
            <a:ext cx="2016224" cy="56293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高齢化社会：</a:t>
            </a:r>
            <a:r>
              <a:rPr lang="en-US" altLang="ja-JP" dirty="0" smtClean="0"/>
              <a:t>7%</a:t>
            </a:r>
            <a:r>
              <a:rPr lang="ja-JP" altLang="en-US" dirty="0" smtClean="0"/>
              <a:t>～</a:t>
            </a:r>
            <a:r>
              <a:rPr lang="en-US" altLang="ja-JP" sz="1600" dirty="0" smtClean="0"/>
              <a:t>1970</a:t>
            </a:r>
            <a:r>
              <a:rPr lang="ja-JP" altLang="en-US" sz="1600" dirty="0" smtClean="0"/>
              <a:t>年</a:t>
            </a:r>
            <a:endParaRPr kumimoji="1" lang="ja-JP" altLang="en-US" sz="1600" dirty="0"/>
          </a:p>
        </p:txBody>
      </p:sp>
      <p:sp>
        <p:nvSpPr>
          <p:cNvPr id="6" name="角丸四角形 5"/>
          <p:cNvSpPr/>
          <p:nvPr/>
        </p:nvSpPr>
        <p:spPr>
          <a:xfrm>
            <a:off x="2577244" y="3635699"/>
            <a:ext cx="1953313" cy="61588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高齢社会：</a:t>
            </a:r>
            <a:r>
              <a:rPr kumimoji="1" lang="en-US" altLang="ja-JP" dirty="0" smtClean="0"/>
              <a:t>14%</a:t>
            </a:r>
            <a:r>
              <a:rPr kumimoji="1" lang="ja-JP" altLang="en-US" dirty="0" smtClean="0"/>
              <a:t>～</a:t>
            </a:r>
            <a:endParaRPr kumimoji="1" lang="en-US" altLang="ja-JP" dirty="0" smtClean="0"/>
          </a:p>
          <a:p>
            <a:pPr algn="ctr"/>
            <a:r>
              <a:rPr lang="en-US" altLang="ja-JP" sz="1600" dirty="0" smtClean="0"/>
              <a:t>1995</a:t>
            </a:r>
            <a:r>
              <a:rPr lang="ja-JP" altLang="en-US" sz="1600" dirty="0" smtClean="0"/>
              <a:t>年</a:t>
            </a:r>
            <a:endParaRPr kumimoji="1" lang="ja-JP" altLang="en-US" sz="1600" dirty="0"/>
          </a:p>
        </p:txBody>
      </p:sp>
      <p:sp>
        <p:nvSpPr>
          <p:cNvPr id="7" name="角丸四角形 6"/>
          <p:cNvSpPr/>
          <p:nvPr/>
        </p:nvSpPr>
        <p:spPr>
          <a:xfrm>
            <a:off x="3277195" y="2738772"/>
            <a:ext cx="2213431"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超高齢社会：</a:t>
            </a:r>
            <a:r>
              <a:rPr lang="en-US" altLang="ja-JP" dirty="0" smtClean="0"/>
              <a:t>21%</a:t>
            </a:r>
            <a:r>
              <a:rPr lang="ja-JP" altLang="en-US" dirty="0" smtClean="0"/>
              <a:t>～</a:t>
            </a:r>
            <a:endParaRPr lang="en-US" altLang="ja-JP" dirty="0" smtClean="0"/>
          </a:p>
          <a:p>
            <a:pPr algn="ctr"/>
            <a:r>
              <a:rPr kumimoji="1" lang="en-US" altLang="ja-JP" sz="1600" dirty="0" smtClean="0"/>
              <a:t>2007</a:t>
            </a:r>
            <a:r>
              <a:rPr kumimoji="1" lang="ja-JP" altLang="en-US" sz="1600" dirty="0" smtClean="0"/>
              <a:t>年</a:t>
            </a:r>
            <a:endParaRPr kumimoji="1" lang="ja-JP" altLang="en-US" sz="1600" dirty="0"/>
          </a:p>
        </p:txBody>
      </p:sp>
      <p:sp>
        <p:nvSpPr>
          <p:cNvPr id="8" name="下矢印 7"/>
          <p:cNvSpPr/>
          <p:nvPr/>
        </p:nvSpPr>
        <p:spPr>
          <a:xfrm>
            <a:off x="2040347" y="5415791"/>
            <a:ext cx="180020" cy="24023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3704469" y="4303727"/>
            <a:ext cx="180020" cy="24023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383910" y="3222794"/>
            <a:ext cx="243699" cy="32003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5166066" y="4543957"/>
            <a:ext cx="1062118" cy="871834"/>
            <a:chOff x="5166066" y="4543957"/>
            <a:chExt cx="1062118" cy="871834"/>
          </a:xfrm>
        </p:grpSpPr>
        <p:sp>
          <p:nvSpPr>
            <p:cNvPr id="11" name="ドーナツ 10"/>
            <p:cNvSpPr/>
            <p:nvPr/>
          </p:nvSpPr>
          <p:spPr>
            <a:xfrm>
              <a:off x="5508104" y="4543957"/>
              <a:ext cx="504056" cy="468598"/>
            </a:xfrm>
            <a:prstGeom prst="donut">
              <a:avLst>
                <a:gd name="adj" fmla="val 8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p:cNvSpPr txBox="1"/>
            <p:nvPr/>
          </p:nvSpPr>
          <p:spPr>
            <a:xfrm>
              <a:off x="5166066" y="5046459"/>
              <a:ext cx="1062118" cy="369332"/>
            </a:xfrm>
            <a:prstGeom prst="rect">
              <a:avLst/>
            </a:prstGeom>
            <a:solidFill>
              <a:srgbClr val="002060"/>
            </a:solidFill>
          </p:spPr>
          <p:txBody>
            <a:bodyPr wrap="square" rtlCol="0">
              <a:spAutoFit/>
            </a:bodyPr>
            <a:lstStyle/>
            <a:p>
              <a:r>
                <a:rPr kumimoji="1" lang="ja-JP" altLang="en-US" dirty="0" smtClean="0"/>
                <a:t>　</a:t>
              </a:r>
              <a:r>
                <a:rPr kumimoji="1" lang="en-US" altLang="ja-JP" dirty="0" smtClean="0"/>
                <a:t>2025</a:t>
              </a:r>
              <a:r>
                <a:rPr kumimoji="1" lang="ja-JP" altLang="en-US" dirty="0" smtClean="0"/>
                <a:t>年</a:t>
              </a:r>
              <a:endParaRPr kumimoji="1" lang="ja-JP" altLang="en-US" dirty="0"/>
            </a:p>
          </p:txBody>
        </p:sp>
      </p:grpSp>
      <p:sp>
        <p:nvSpPr>
          <p:cNvPr id="12" name="角丸四角形 11"/>
          <p:cNvSpPr/>
          <p:nvPr/>
        </p:nvSpPr>
        <p:spPr>
          <a:xfrm>
            <a:off x="5157065" y="5415791"/>
            <a:ext cx="1080120" cy="26935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担架型</a:t>
            </a:r>
            <a:endParaRPr kumimoji="1" lang="ja-JP" altLang="en-US" dirty="0"/>
          </a:p>
        </p:txBody>
      </p:sp>
      <p:sp>
        <p:nvSpPr>
          <p:cNvPr id="15" name="テキスト ボックス 14"/>
          <p:cNvSpPr txBox="1"/>
          <p:nvPr/>
        </p:nvSpPr>
        <p:spPr>
          <a:xfrm>
            <a:off x="6526423" y="2279201"/>
            <a:ext cx="1695038" cy="523220"/>
          </a:xfrm>
          <a:prstGeom prst="rect">
            <a:avLst/>
          </a:prstGeom>
          <a:solidFill>
            <a:srgbClr val="002060"/>
          </a:solidFill>
        </p:spPr>
        <p:txBody>
          <a:bodyPr wrap="square" rtlCol="0">
            <a:spAutoFit/>
          </a:bodyPr>
          <a:lstStyle/>
          <a:p>
            <a:r>
              <a:rPr lang="en-US" altLang="ja-JP" sz="1400" dirty="0" smtClean="0">
                <a:latin typeface="+mj-ea"/>
                <a:ea typeface="+mj-ea"/>
              </a:rPr>
              <a:t>65</a:t>
            </a:r>
            <a:r>
              <a:rPr lang="ja-JP" altLang="en-US" sz="1400" dirty="0" smtClean="0">
                <a:latin typeface="+mj-ea"/>
                <a:ea typeface="+mj-ea"/>
              </a:rPr>
              <a:t>歳以上がピーク</a:t>
            </a:r>
            <a:endParaRPr lang="en-US" altLang="ja-JP" sz="1400" dirty="0" smtClean="0">
              <a:latin typeface="+mj-ea"/>
              <a:ea typeface="+mj-ea"/>
            </a:endParaRPr>
          </a:p>
          <a:p>
            <a:r>
              <a:rPr kumimoji="1" lang="ja-JP" altLang="en-US" sz="1400" dirty="0" smtClean="0">
                <a:latin typeface="+mj-ea"/>
                <a:ea typeface="+mj-ea"/>
              </a:rPr>
              <a:t>　　　</a:t>
            </a:r>
            <a:r>
              <a:rPr kumimoji="1" lang="en-US" altLang="ja-JP" sz="1400" dirty="0" smtClean="0">
                <a:latin typeface="+mj-ea"/>
                <a:ea typeface="+mj-ea"/>
              </a:rPr>
              <a:t>2042</a:t>
            </a:r>
            <a:r>
              <a:rPr kumimoji="1" lang="ja-JP" altLang="en-US" sz="1400" dirty="0" smtClean="0">
                <a:latin typeface="+mj-ea"/>
                <a:ea typeface="+mj-ea"/>
              </a:rPr>
              <a:t>年</a:t>
            </a:r>
            <a:endParaRPr kumimoji="1" lang="ja-JP" altLang="en-US" sz="1400" dirty="0">
              <a:latin typeface="+mj-ea"/>
              <a:ea typeface="+mj-ea"/>
            </a:endParaRPr>
          </a:p>
        </p:txBody>
      </p:sp>
      <p:sp>
        <p:nvSpPr>
          <p:cNvPr id="16" name="下矢印 15"/>
          <p:cNvSpPr/>
          <p:nvPr/>
        </p:nvSpPr>
        <p:spPr>
          <a:xfrm>
            <a:off x="6762352" y="2861877"/>
            <a:ext cx="185912" cy="25784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41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79" y="148730"/>
            <a:ext cx="6561263" cy="491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611560" y="5085184"/>
            <a:ext cx="7632848" cy="15121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地域において、自立支援を行い。社会参加まで回復させる</a:t>
            </a:r>
            <a:r>
              <a:rPr lang="ja-JP" altLang="en-US" dirty="0" smtClean="0"/>
              <a:t>こと</a:t>
            </a:r>
            <a:r>
              <a:rPr lang="ja-JP" altLang="en-US" dirty="0"/>
              <a:t>が</a:t>
            </a:r>
            <a:r>
              <a:rPr lang="ja-JP" altLang="en-US" dirty="0" smtClean="0"/>
              <a:t>重要</a:t>
            </a:r>
            <a:endParaRPr lang="en-US" altLang="ja-JP" dirty="0" smtClean="0"/>
          </a:p>
          <a:p>
            <a:pPr algn="ctr"/>
            <a:r>
              <a:rPr lang="ja-JP" altLang="en-US" dirty="0" smtClean="0"/>
              <a:t>＊</a:t>
            </a:r>
            <a:r>
              <a:rPr lang="en-US" altLang="ja-JP" dirty="0" smtClean="0"/>
              <a:t>IADL</a:t>
            </a:r>
            <a:r>
              <a:rPr lang="ja-JP" altLang="ja-JP" dirty="0">
                <a:solidFill>
                  <a:schemeClr val="bg1"/>
                </a:solidFill>
              </a:rPr>
              <a:t>（</a:t>
            </a:r>
            <a:r>
              <a:rPr lang="ja-JP" altLang="ja-JP" b="1" dirty="0">
                <a:solidFill>
                  <a:schemeClr val="tx1"/>
                </a:solidFill>
              </a:rPr>
              <a:t>instrumental activities of daily living</a:t>
            </a:r>
            <a:r>
              <a:rPr lang="ja-JP" altLang="ja-JP" dirty="0">
                <a:solidFill>
                  <a:schemeClr val="bg1"/>
                </a:solidFill>
              </a:rPr>
              <a:t>）</a:t>
            </a:r>
            <a:endParaRPr lang="en-US" altLang="ja-JP" dirty="0">
              <a:solidFill>
                <a:schemeClr val="bg1"/>
              </a:solidFill>
            </a:endParaRPr>
          </a:p>
          <a:p>
            <a:pPr algn="ctr"/>
            <a:r>
              <a:rPr lang="ja-JP" altLang="en-US" dirty="0" smtClean="0"/>
              <a:t>手段的</a:t>
            </a:r>
            <a:r>
              <a:rPr lang="ja-JP" altLang="en-US" dirty="0"/>
              <a:t>日常生活</a:t>
            </a:r>
            <a:r>
              <a:rPr lang="ja-JP" altLang="en-US" dirty="0" smtClean="0"/>
              <a:t>動作：</a:t>
            </a:r>
            <a:r>
              <a:rPr lang="en-US" altLang="ja-JP" dirty="0" smtClean="0"/>
              <a:t>ADL</a:t>
            </a:r>
            <a:r>
              <a:rPr lang="ja-JP" altLang="en-US" dirty="0" smtClean="0"/>
              <a:t>よりも高い日常生活を送る能力</a:t>
            </a:r>
            <a:endParaRPr lang="en-US" altLang="ja-JP" dirty="0"/>
          </a:p>
          <a:p>
            <a:pPr algn="ctr"/>
            <a:r>
              <a:rPr lang="ja-JP" altLang="en-US" dirty="0" smtClean="0"/>
              <a:t>食事・排泄・着替え・入浴⇒掃除・洗濯・料理・外出等</a:t>
            </a:r>
            <a:endParaRPr lang="en-US" altLang="ja-JP" dirty="0" smtClean="0"/>
          </a:p>
        </p:txBody>
      </p:sp>
    </p:spTree>
    <p:extLst>
      <p:ext uri="{BB962C8B-B14F-4D97-AF65-F5344CB8AC3E}">
        <p14:creationId xmlns:p14="http://schemas.microsoft.com/office/powerpoint/2010/main" val="1333931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39367" y="210373"/>
            <a:ext cx="7450931" cy="770356"/>
          </a:xfrm>
          <a:solidFill>
            <a:srgbClr val="002060"/>
          </a:solidFill>
        </p:spPr>
        <p:txBody>
          <a:bodyPr/>
          <a:lstStyle/>
          <a:p>
            <a:r>
              <a:rPr lang="ja-JP" altLang="en-US" dirty="0" smtClean="0"/>
              <a:t>　　</a:t>
            </a:r>
            <a:r>
              <a:rPr lang="ja-JP" altLang="ja-JP" dirty="0" smtClean="0">
                <a:solidFill>
                  <a:srgbClr val="FFFF00"/>
                </a:solidFill>
              </a:rPr>
              <a:t>地域</a:t>
            </a:r>
            <a:r>
              <a:rPr lang="ja-JP" altLang="ja-JP" dirty="0">
                <a:solidFill>
                  <a:srgbClr val="FFFF00"/>
                </a:solidFill>
              </a:rPr>
              <a:t>包括</a:t>
            </a:r>
            <a:r>
              <a:rPr lang="ja-JP" altLang="ja-JP" dirty="0" smtClean="0">
                <a:solidFill>
                  <a:srgbClr val="FFFF00"/>
                </a:solidFill>
              </a:rPr>
              <a:t>ケアシステム</a:t>
            </a:r>
            <a:endParaRPr kumimoji="1" lang="ja-JP" altLang="en-US" dirty="0">
              <a:solidFill>
                <a:srgbClr val="FFFF00"/>
              </a:solidFill>
            </a:endParaRPr>
          </a:p>
        </p:txBody>
      </p:sp>
      <p:sp>
        <p:nvSpPr>
          <p:cNvPr id="4" name="角丸四角形 3"/>
          <p:cNvSpPr/>
          <p:nvPr/>
        </p:nvSpPr>
        <p:spPr>
          <a:xfrm>
            <a:off x="434964" y="1700808"/>
            <a:ext cx="8168517" cy="15121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latin typeface="+mj-ea"/>
                <a:ea typeface="+mj-ea"/>
              </a:rPr>
              <a:t>10</a:t>
            </a:r>
            <a:r>
              <a:rPr lang="ja-JP" altLang="en-US" sz="2400" dirty="0" smtClean="0">
                <a:latin typeface="+mj-ea"/>
                <a:ea typeface="+mj-ea"/>
              </a:rPr>
              <a:t>年後に３人に１人が</a:t>
            </a:r>
            <a:r>
              <a:rPr lang="en-US" altLang="ja-JP" sz="2400" dirty="0" smtClean="0">
                <a:latin typeface="+mj-ea"/>
                <a:ea typeface="+mj-ea"/>
              </a:rPr>
              <a:t>65</a:t>
            </a:r>
            <a:r>
              <a:rPr lang="ja-JP" altLang="ja-JP" sz="2400" dirty="0">
                <a:latin typeface="+mj-ea"/>
                <a:ea typeface="+mj-ea"/>
              </a:rPr>
              <a:t>歳以上と</a:t>
            </a:r>
            <a:r>
              <a:rPr lang="ja-JP" altLang="ja-JP" sz="2400" dirty="0" smtClean="0">
                <a:latin typeface="+mj-ea"/>
                <a:ea typeface="+mj-ea"/>
              </a:rPr>
              <a:t>いう超高齢社会</a:t>
            </a:r>
            <a:r>
              <a:rPr lang="ja-JP" altLang="en-US" sz="2400" dirty="0" smtClean="0">
                <a:latin typeface="+mj-ea"/>
                <a:ea typeface="+mj-ea"/>
              </a:rPr>
              <a:t>を</a:t>
            </a:r>
            <a:endParaRPr lang="en-US" altLang="ja-JP" sz="2400" dirty="0">
              <a:latin typeface="+mj-ea"/>
              <a:ea typeface="+mj-ea"/>
            </a:endParaRPr>
          </a:p>
          <a:p>
            <a:pPr algn="ctr"/>
            <a:r>
              <a:rPr lang="ja-JP" altLang="en-US" sz="2400" dirty="0" smtClean="0">
                <a:latin typeface="+mj-ea"/>
                <a:ea typeface="+mj-ea"/>
              </a:rPr>
              <a:t>迎えるにあたり</a:t>
            </a:r>
            <a:r>
              <a:rPr lang="ja-JP" altLang="ja-JP" sz="2400" dirty="0" smtClean="0">
                <a:latin typeface="+mj-ea"/>
                <a:ea typeface="+mj-ea"/>
              </a:rPr>
              <a:t>、</a:t>
            </a:r>
            <a:r>
              <a:rPr lang="ja-JP" altLang="ja-JP" sz="2400" dirty="0">
                <a:latin typeface="+mj-ea"/>
                <a:ea typeface="+mj-ea"/>
              </a:rPr>
              <a:t>社会の在り方を</a:t>
            </a:r>
            <a:r>
              <a:rPr lang="ja-JP" altLang="ja-JP" sz="2400" dirty="0" smtClean="0">
                <a:latin typeface="+mj-ea"/>
                <a:ea typeface="+mj-ea"/>
              </a:rPr>
              <a:t>考え直</a:t>
            </a:r>
            <a:r>
              <a:rPr lang="ja-JP" altLang="en-US" sz="2400" dirty="0" smtClean="0">
                <a:latin typeface="+mj-ea"/>
                <a:ea typeface="+mj-ea"/>
              </a:rPr>
              <a:t>す時がきている</a:t>
            </a:r>
            <a:endParaRPr kumimoji="1" lang="ja-JP" altLang="en-US" sz="2400" dirty="0">
              <a:latin typeface="+mj-ea"/>
              <a:ea typeface="+mj-ea"/>
            </a:endParaRPr>
          </a:p>
        </p:txBody>
      </p:sp>
      <p:sp>
        <p:nvSpPr>
          <p:cNvPr id="6" name="角丸四角形 5"/>
          <p:cNvSpPr/>
          <p:nvPr/>
        </p:nvSpPr>
        <p:spPr>
          <a:xfrm>
            <a:off x="517297" y="3933056"/>
            <a:ext cx="8064896" cy="148122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latin typeface="+mj-ea"/>
              </a:rPr>
              <a:t>2011 </a:t>
            </a:r>
            <a:r>
              <a:rPr lang="ja-JP" altLang="en-US" sz="2400" dirty="0">
                <a:latin typeface="+mj-ea"/>
              </a:rPr>
              <a:t>年の介護保険法改正では，地域包括ケアシステム</a:t>
            </a:r>
            <a:r>
              <a:rPr lang="ja-JP" altLang="en-US" sz="2400" dirty="0" smtClean="0">
                <a:latin typeface="+mj-ea"/>
              </a:rPr>
              <a:t>の</a:t>
            </a:r>
            <a:endParaRPr lang="en-US" altLang="ja-JP" sz="2400" dirty="0" smtClean="0">
              <a:latin typeface="+mj-ea"/>
            </a:endParaRPr>
          </a:p>
          <a:p>
            <a:r>
              <a:rPr lang="ja-JP" altLang="en-US" sz="2400" dirty="0" smtClean="0">
                <a:latin typeface="+mj-ea"/>
              </a:rPr>
              <a:t>構築</a:t>
            </a:r>
            <a:r>
              <a:rPr lang="ja-JP" altLang="en-US" sz="2400" dirty="0">
                <a:latin typeface="+mj-ea"/>
              </a:rPr>
              <a:t>推進が規定され，より精緻な介護保険事業計画の策定が求められることに</a:t>
            </a:r>
            <a:r>
              <a:rPr lang="ja-JP" altLang="en-US" sz="2400" dirty="0" smtClean="0">
                <a:latin typeface="+mj-ea"/>
              </a:rPr>
              <a:t>なった</a:t>
            </a:r>
            <a:r>
              <a:rPr lang="ja-JP" altLang="en-US" sz="2400" dirty="0">
                <a:latin typeface="+mj-ea"/>
              </a:rPr>
              <a:t>　</a:t>
            </a:r>
            <a:endParaRPr lang="ja-JP" altLang="ja-JP" sz="2400" dirty="0">
              <a:latin typeface="+mj-ea"/>
            </a:endParaRPr>
          </a:p>
        </p:txBody>
      </p:sp>
    </p:spTree>
    <p:extLst>
      <p:ext uri="{BB962C8B-B14F-4D97-AF65-F5344CB8AC3E}">
        <p14:creationId xmlns:p14="http://schemas.microsoft.com/office/powerpoint/2010/main" val="1484495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2835" y="5157192"/>
            <a:ext cx="8709660" cy="564835"/>
          </a:xfrm>
          <a:prstGeom prst="rect">
            <a:avLst/>
          </a:prstGeom>
        </p:spPr>
        <p:txBody>
          <a:bodyPr wrap="square">
            <a:spAutoFit/>
          </a:bodyPr>
          <a:lstStyle/>
          <a:p>
            <a:pPr>
              <a:lnSpc>
                <a:spcPts val="4000"/>
              </a:lnSpc>
            </a:pPr>
            <a:r>
              <a:rPr lang="ja-JP" altLang="en-US" sz="2800" dirty="0" smtClean="0"/>
              <a:t>　</a:t>
            </a:r>
            <a:r>
              <a:rPr lang="ja-JP" altLang="ja-JP" sz="2800" dirty="0"/>
              <a:t>　</a:t>
            </a:r>
            <a:endParaRPr lang="ja-JP" altLang="ja-JP" sz="2400" dirty="0"/>
          </a:p>
        </p:txBody>
      </p:sp>
      <p:sp>
        <p:nvSpPr>
          <p:cNvPr id="3" name="角丸四角形 2"/>
          <p:cNvSpPr/>
          <p:nvPr/>
        </p:nvSpPr>
        <p:spPr>
          <a:xfrm>
            <a:off x="452578" y="476672"/>
            <a:ext cx="8386132" cy="23762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latin typeface="+mj-ea"/>
            </a:endParaRPr>
          </a:p>
          <a:p>
            <a:endParaRPr lang="en-US" altLang="ja-JP" sz="2400" dirty="0">
              <a:latin typeface="+mj-ea"/>
            </a:endParaRPr>
          </a:p>
          <a:p>
            <a:r>
              <a:rPr lang="ja-JP" altLang="en-US" sz="2400" dirty="0" smtClean="0">
                <a:latin typeface="+mj-ea"/>
                <a:ea typeface="+mj-ea"/>
              </a:rPr>
              <a:t>地域</a:t>
            </a:r>
            <a:r>
              <a:rPr lang="ja-JP" altLang="en-US" sz="2400" dirty="0">
                <a:latin typeface="+mj-ea"/>
                <a:ea typeface="+mj-ea"/>
              </a:rPr>
              <a:t>包括ケアとは</a:t>
            </a:r>
            <a:r>
              <a:rPr lang="ja-JP" altLang="ja-JP" sz="2400" dirty="0" smtClean="0">
                <a:latin typeface="+mj-ea"/>
                <a:ea typeface="+mj-ea"/>
              </a:rPr>
              <a:t>、</a:t>
            </a:r>
            <a:r>
              <a:rPr lang="ja-JP" altLang="en-US" sz="2400" dirty="0" smtClean="0">
                <a:latin typeface="+mj-ea"/>
                <a:ea typeface="+mj-ea"/>
              </a:rPr>
              <a:t>介護</a:t>
            </a:r>
            <a:r>
              <a:rPr lang="ja-JP" altLang="en-US" sz="2400" dirty="0">
                <a:latin typeface="+mj-ea"/>
                <a:ea typeface="+mj-ea"/>
              </a:rPr>
              <a:t>が必要となっても</a:t>
            </a:r>
            <a:r>
              <a:rPr lang="ja-JP" altLang="en-US" sz="2400" dirty="0" smtClean="0">
                <a:latin typeface="+mj-ea"/>
                <a:ea typeface="+mj-ea"/>
              </a:rPr>
              <a:t>、住み慣れた地域</a:t>
            </a:r>
            <a:endParaRPr lang="en-US" altLang="ja-JP" sz="2400" dirty="0" smtClean="0">
              <a:latin typeface="+mj-ea"/>
              <a:ea typeface="+mj-ea"/>
            </a:endParaRPr>
          </a:p>
          <a:p>
            <a:r>
              <a:rPr lang="ja-JP" altLang="en-US" sz="2400" dirty="0" smtClean="0">
                <a:latin typeface="+mj-ea"/>
                <a:ea typeface="+mj-ea"/>
              </a:rPr>
              <a:t>で自分らしい暮らしが最期までできるよう、医療</a:t>
            </a:r>
            <a:r>
              <a:rPr lang="ja-JP" altLang="en-US" sz="2400" dirty="0">
                <a:latin typeface="+mj-ea"/>
                <a:ea typeface="+mj-ea"/>
              </a:rPr>
              <a:t>、介護、予防、生活支援、</a:t>
            </a:r>
            <a:r>
              <a:rPr lang="ja-JP" altLang="en-US" sz="2400" dirty="0" smtClean="0">
                <a:latin typeface="+mj-ea"/>
                <a:ea typeface="+mj-ea"/>
              </a:rPr>
              <a:t>住まいが包括的に</a:t>
            </a:r>
            <a:r>
              <a:rPr lang="ja-JP" altLang="en-US" sz="2400" dirty="0">
                <a:latin typeface="+mj-ea"/>
                <a:ea typeface="+mj-ea"/>
              </a:rPr>
              <a:t>確保</a:t>
            </a:r>
            <a:r>
              <a:rPr lang="ja-JP" altLang="en-US" sz="2400" dirty="0" smtClean="0">
                <a:latin typeface="+mj-ea"/>
                <a:ea typeface="+mj-ea"/>
              </a:rPr>
              <a:t>されるシステム</a:t>
            </a:r>
            <a:endParaRPr lang="en-US" altLang="ja-JP" sz="2400" dirty="0" smtClean="0">
              <a:latin typeface="+mj-ea"/>
              <a:ea typeface="+mj-ea"/>
            </a:endParaRPr>
          </a:p>
          <a:p>
            <a:r>
              <a:rPr lang="ja-JP" altLang="ja-JP" sz="2400" dirty="0" smtClean="0">
                <a:latin typeface="+mj-ea"/>
                <a:ea typeface="+mj-ea"/>
              </a:rPr>
              <a:t>自治体</a:t>
            </a:r>
            <a:r>
              <a:rPr lang="ja-JP" altLang="ja-JP" sz="2400" dirty="0">
                <a:latin typeface="+mj-ea"/>
                <a:ea typeface="+mj-ea"/>
              </a:rPr>
              <a:t>ごとに地域の特性に応じてプランを構築</a:t>
            </a:r>
            <a:r>
              <a:rPr lang="ja-JP" altLang="ja-JP" sz="2400" dirty="0" smtClean="0">
                <a:latin typeface="+mj-ea"/>
                <a:ea typeface="+mj-ea"/>
              </a:rPr>
              <a:t>し</a:t>
            </a:r>
            <a:r>
              <a:rPr lang="ja-JP" altLang="en-US" sz="2400" dirty="0">
                <a:latin typeface="+mj-ea"/>
                <a:ea typeface="+mj-ea"/>
              </a:rPr>
              <a:t>、</a:t>
            </a:r>
            <a:endParaRPr lang="en-US" altLang="ja-JP" sz="2400" dirty="0" smtClean="0">
              <a:latin typeface="+mj-ea"/>
              <a:ea typeface="+mj-ea"/>
            </a:endParaRPr>
          </a:p>
          <a:p>
            <a:r>
              <a:rPr lang="ja-JP" altLang="ja-JP" sz="2400" u="sng" dirty="0" smtClean="0">
                <a:latin typeface="+mj-ea"/>
                <a:ea typeface="+mj-ea"/>
              </a:rPr>
              <a:t>団塊</a:t>
            </a:r>
            <a:r>
              <a:rPr lang="ja-JP" altLang="ja-JP" sz="2400" u="sng" dirty="0">
                <a:latin typeface="+mj-ea"/>
                <a:ea typeface="+mj-ea"/>
              </a:rPr>
              <a:t>の世代が</a:t>
            </a:r>
            <a:r>
              <a:rPr lang="en-US" altLang="ja-JP" sz="2400" u="sng" dirty="0">
                <a:latin typeface="+mj-ea"/>
                <a:ea typeface="+mj-ea"/>
              </a:rPr>
              <a:t>75</a:t>
            </a:r>
            <a:r>
              <a:rPr lang="ja-JP" altLang="ja-JP" sz="2400" u="sng" dirty="0">
                <a:latin typeface="+mj-ea"/>
                <a:ea typeface="+mj-ea"/>
              </a:rPr>
              <a:t>才以上となる</a:t>
            </a:r>
            <a:r>
              <a:rPr lang="en-US" altLang="ja-JP" sz="2400" u="sng" dirty="0">
                <a:latin typeface="+mj-ea"/>
                <a:ea typeface="+mj-ea"/>
              </a:rPr>
              <a:t>2025</a:t>
            </a:r>
            <a:r>
              <a:rPr lang="ja-JP" altLang="ja-JP" sz="2400" u="sng" dirty="0">
                <a:latin typeface="+mj-ea"/>
                <a:ea typeface="+mj-ea"/>
              </a:rPr>
              <a:t>年完成を</a:t>
            </a:r>
            <a:r>
              <a:rPr lang="ja-JP" altLang="ja-JP" sz="2400" u="sng" dirty="0" smtClean="0">
                <a:latin typeface="+mj-ea"/>
                <a:ea typeface="+mj-ea"/>
              </a:rPr>
              <a:t>目指す</a:t>
            </a:r>
            <a:r>
              <a:rPr lang="en-US" altLang="ja-JP" sz="2400" u="sng" dirty="0">
                <a:latin typeface="+mj-ea"/>
                <a:ea typeface="+mj-ea"/>
              </a:rPr>
              <a:t/>
            </a:r>
            <a:br>
              <a:rPr lang="en-US" altLang="ja-JP" sz="2400" u="sng" dirty="0">
                <a:latin typeface="+mj-ea"/>
                <a:ea typeface="+mj-ea"/>
              </a:rPr>
            </a:br>
            <a:r>
              <a:rPr lang="en-US" altLang="ja-JP" sz="2800" dirty="0"/>
              <a:t/>
            </a:r>
            <a:br>
              <a:rPr lang="en-US" altLang="ja-JP" sz="2800" dirty="0"/>
            </a:br>
            <a:endParaRPr lang="ja-JP" altLang="ja-JP" sz="2400" dirty="0">
              <a:latin typeface="+mj-ea"/>
            </a:endParaRPr>
          </a:p>
        </p:txBody>
      </p:sp>
      <p:sp>
        <p:nvSpPr>
          <p:cNvPr id="4" name="角丸四角形 3"/>
          <p:cNvSpPr/>
          <p:nvPr/>
        </p:nvSpPr>
        <p:spPr>
          <a:xfrm>
            <a:off x="440753" y="3501008"/>
            <a:ext cx="8386132" cy="273630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400" dirty="0" smtClean="0">
                <a:latin typeface="+mj-ea"/>
              </a:rPr>
              <a:t>医療</a:t>
            </a:r>
            <a:r>
              <a:rPr lang="ja-JP" altLang="ja-JP" sz="2400" dirty="0">
                <a:latin typeface="+mj-ea"/>
              </a:rPr>
              <a:t>、介護、自治体、民間ボランティア</a:t>
            </a:r>
            <a:r>
              <a:rPr lang="ja-JP" altLang="ja-JP" sz="2400" dirty="0" smtClean="0">
                <a:latin typeface="+mj-ea"/>
              </a:rPr>
              <a:t>など</a:t>
            </a:r>
            <a:r>
              <a:rPr lang="ja-JP" altLang="en-US" sz="2400" dirty="0" smtClean="0">
                <a:latin typeface="+mj-ea"/>
              </a:rPr>
              <a:t>各専門商で構成「される</a:t>
            </a:r>
            <a:r>
              <a:rPr lang="ja-JP" altLang="ja-JP" sz="2400" b="1" dirty="0" smtClean="0">
                <a:latin typeface="+mj-ea"/>
              </a:rPr>
              <a:t>「地域ケア会議」</a:t>
            </a:r>
            <a:r>
              <a:rPr lang="ja-JP" altLang="ja-JP" sz="2400" dirty="0" smtClean="0">
                <a:latin typeface="+mj-ea"/>
              </a:rPr>
              <a:t>が法定化され</a:t>
            </a:r>
            <a:r>
              <a:rPr lang="ja-JP" altLang="en-US" sz="2400" dirty="0" smtClean="0">
                <a:latin typeface="+mj-ea"/>
              </a:rPr>
              <a:t>、</a:t>
            </a:r>
            <a:r>
              <a:rPr lang="ja-JP" altLang="ja-JP" sz="2400" dirty="0" smtClean="0">
                <a:latin typeface="+mj-ea"/>
              </a:rPr>
              <a:t>自治体が主催して地域の専門職が相談して、対応を決めて</a:t>
            </a:r>
            <a:endParaRPr lang="en-US" altLang="ja-JP" sz="2400" dirty="0" smtClean="0">
              <a:latin typeface="+mj-ea"/>
            </a:endParaRPr>
          </a:p>
          <a:p>
            <a:r>
              <a:rPr lang="ja-JP" altLang="ja-JP" sz="2400" dirty="0" smtClean="0">
                <a:latin typeface="+mj-ea"/>
              </a:rPr>
              <a:t>いく方向性が示された</a:t>
            </a:r>
            <a:endParaRPr lang="en-US" altLang="ja-JP" sz="2400" dirty="0" smtClean="0">
              <a:latin typeface="+mj-ea"/>
            </a:endParaRPr>
          </a:p>
          <a:p>
            <a:r>
              <a:rPr lang="ja-JP" altLang="ja-JP" sz="2400" dirty="0" smtClean="0">
                <a:latin typeface="+mj-ea"/>
              </a:rPr>
              <a:t>医療体制は、施設完結型</a:t>
            </a:r>
            <a:r>
              <a:rPr lang="ja-JP" altLang="ja-JP" sz="2400" b="1" dirty="0" smtClean="0">
                <a:latin typeface="+mj-ea"/>
              </a:rPr>
              <a:t>から地域完結型（地域生活を</a:t>
            </a:r>
            <a:r>
              <a:rPr lang="ja-JP" altLang="ja-JP" sz="2400" b="1" dirty="0">
                <a:latin typeface="+mj-ea"/>
              </a:rPr>
              <a:t>重視した支える</a:t>
            </a:r>
            <a:r>
              <a:rPr lang="ja-JP" altLang="ja-JP" sz="2400" b="1" dirty="0"/>
              <a:t>医療）へ見直し</a:t>
            </a:r>
            <a:r>
              <a:rPr lang="ja-JP" altLang="ja-JP" sz="2400" dirty="0"/>
              <a:t>を余儀なく</a:t>
            </a:r>
            <a:r>
              <a:rPr lang="ja-JP" altLang="ja-JP" sz="2400" dirty="0" smtClean="0"/>
              <a:t>されている</a:t>
            </a:r>
            <a:endParaRPr lang="ja-JP" altLang="ja-JP" sz="2400" dirty="0">
              <a:latin typeface="+mj-ea"/>
            </a:endParaRPr>
          </a:p>
        </p:txBody>
      </p:sp>
    </p:spTree>
    <p:extLst>
      <p:ext uri="{BB962C8B-B14F-4D97-AF65-F5344CB8AC3E}">
        <p14:creationId xmlns:p14="http://schemas.microsoft.com/office/powerpoint/2010/main" val="30348869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23528" y="17580"/>
            <a:ext cx="8466856" cy="838423"/>
          </a:xfrm>
          <a:solidFill>
            <a:srgbClr val="002060"/>
          </a:solidFill>
        </p:spPr>
        <p:txBody>
          <a:bodyPr>
            <a:normAutofit/>
          </a:bodyPr>
          <a:lstStyle/>
          <a:p>
            <a:r>
              <a:rPr kumimoji="1" lang="ja-JP" altLang="en-US" dirty="0" smtClean="0">
                <a:solidFill>
                  <a:srgbClr val="FFFF00"/>
                </a:solidFill>
              </a:rPr>
              <a:t>地域</a:t>
            </a:r>
            <a:r>
              <a:rPr lang="ja-JP" altLang="en-US" dirty="0" smtClean="0">
                <a:solidFill>
                  <a:srgbClr val="FFFF00"/>
                </a:solidFill>
              </a:rPr>
              <a:t>包括ケアシステム　５つの視点</a:t>
            </a:r>
            <a:endParaRPr kumimoji="1" lang="ja-JP" altLang="en-US" dirty="0">
              <a:solidFill>
                <a:srgbClr val="FFFF00"/>
              </a:solidFill>
            </a:endParaRPr>
          </a:p>
        </p:txBody>
      </p:sp>
      <p:sp>
        <p:nvSpPr>
          <p:cNvPr id="7" name="コンテンツ プレースホルダー 6"/>
          <p:cNvSpPr>
            <a:spLocks noGrp="1"/>
          </p:cNvSpPr>
          <p:nvPr>
            <p:ph idx="1"/>
          </p:nvPr>
        </p:nvSpPr>
        <p:spPr>
          <a:xfrm>
            <a:off x="4658804" y="1050598"/>
            <a:ext cx="4464496" cy="2516716"/>
          </a:xfrm>
        </p:spPr>
        <p:txBody>
          <a:bodyPr>
            <a:noAutofit/>
          </a:bodyPr>
          <a:lstStyle/>
          <a:p>
            <a:pPr marL="0" indent="0">
              <a:buNone/>
            </a:pPr>
            <a:r>
              <a:rPr lang="en-US" altLang="ja-JP" sz="2000" dirty="0">
                <a:latin typeface="+mj-ea"/>
                <a:ea typeface="+mj-ea"/>
              </a:rPr>
              <a:t>①</a:t>
            </a:r>
            <a:r>
              <a:rPr lang="ja-JP" altLang="en-US" sz="2000" dirty="0">
                <a:latin typeface="+mj-ea"/>
                <a:ea typeface="+mj-ea"/>
              </a:rPr>
              <a:t>医療との連携</a:t>
            </a:r>
            <a:r>
              <a:rPr lang="ja-JP" altLang="en-US" sz="2000" dirty="0" smtClean="0">
                <a:latin typeface="+mj-ea"/>
                <a:ea typeface="+mj-ea"/>
              </a:rPr>
              <a:t>強化：</a:t>
            </a:r>
            <a:endParaRPr lang="en-US" altLang="ja-JP" sz="2000" dirty="0" smtClean="0">
              <a:latin typeface="+mj-ea"/>
              <a:ea typeface="+mj-ea"/>
            </a:endParaRPr>
          </a:p>
          <a:p>
            <a:pPr marL="0" indent="0">
              <a:buNone/>
            </a:pPr>
            <a:r>
              <a:rPr lang="ja-JP" altLang="en-US" sz="2000" dirty="0" smtClean="0">
                <a:latin typeface="+mj-ea"/>
                <a:ea typeface="+mj-ea"/>
              </a:rPr>
              <a:t>　　　　　在宅医療の充実</a:t>
            </a:r>
            <a:endParaRPr lang="en-US" altLang="ja-JP" sz="2000" dirty="0" smtClean="0">
              <a:latin typeface="+mj-ea"/>
              <a:ea typeface="+mj-ea"/>
            </a:endParaRPr>
          </a:p>
          <a:p>
            <a:pPr marL="0" indent="0">
              <a:buNone/>
            </a:pPr>
            <a:r>
              <a:rPr lang="en-US" altLang="ja-JP" sz="2000" dirty="0" smtClean="0">
                <a:latin typeface="+mj-ea"/>
                <a:ea typeface="+mj-ea"/>
              </a:rPr>
              <a:t>②</a:t>
            </a:r>
            <a:r>
              <a:rPr lang="ja-JP" altLang="en-US" sz="2000" dirty="0">
                <a:latin typeface="+mj-ea"/>
                <a:ea typeface="+mj-ea"/>
              </a:rPr>
              <a:t>介護サービスの充実</a:t>
            </a:r>
            <a:r>
              <a:rPr lang="ja-JP" altLang="en-US" sz="2000" dirty="0" smtClean="0">
                <a:latin typeface="+mj-ea"/>
                <a:ea typeface="+mj-ea"/>
              </a:rPr>
              <a:t>強化：</a:t>
            </a:r>
            <a:endParaRPr lang="en-US" altLang="ja-JP" sz="2000" dirty="0" smtClean="0">
              <a:latin typeface="+mj-ea"/>
              <a:ea typeface="+mj-ea"/>
            </a:endParaRPr>
          </a:p>
          <a:p>
            <a:pPr marL="0" indent="0">
              <a:buNone/>
            </a:pPr>
            <a:r>
              <a:rPr lang="ja-JP" altLang="en-US" sz="2000" dirty="0" smtClean="0">
                <a:latin typeface="+mj-ea"/>
                <a:ea typeface="+mj-ea"/>
              </a:rPr>
              <a:t>　　　　　介護拠点の充実整備</a:t>
            </a:r>
            <a:endParaRPr lang="en-US" altLang="ja-JP" sz="2000" dirty="0" smtClean="0">
              <a:latin typeface="+mj-ea"/>
              <a:ea typeface="+mj-ea"/>
            </a:endParaRPr>
          </a:p>
          <a:p>
            <a:pPr marL="0" indent="0">
              <a:buNone/>
            </a:pPr>
            <a:r>
              <a:rPr lang="en-US" altLang="ja-JP" sz="2000" dirty="0" smtClean="0">
                <a:latin typeface="+mj-ea"/>
                <a:ea typeface="+mj-ea"/>
              </a:rPr>
              <a:t>③</a:t>
            </a:r>
            <a:r>
              <a:rPr lang="ja-JP" altLang="en-US" sz="2000" dirty="0">
                <a:latin typeface="+mj-ea"/>
                <a:ea typeface="+mj-ea"/>
              </a:rPr>
              <a:t>予防の</a:t>
            </a:r>
            <a:r>
              <a:rPr lang="ja-JP" altLang="en-US" sz="2000" dirty="0" smtClean="0">
                <a:latin typeface="+mj-ea"/>
                <a:ea typeface="+mj-ea"/>
              </a:rPr>
              <a:t>推進：</a:t>
            </a:r>
            <a:endParaRPr lang="en-US" altLang="ja-JP" sz="2000" dirty="0" smtClean="0">
              <a:latin typeface="+mj-ea"/>
              <a:ea typeface="+mj-ea"/>
            </a:endParaRPr>
          </a:p>
          <a:p>
            <a:pPr marL="0" indent="0">
              <a:buNone/>
            </a:pPr>
            <a:r>
              <a:rPr lang="ja-JP" altLang="en-US" sz="2000" dirty="0" smtClean="0">
                <a:latin typeface="+mj-ea"/>
                <a:ea typeface="+mj-ea"/>
              </a:rPr>
              <a:t>　　　　　自立支援型の介護推進</a:t>
            </a:r>
            <a:endParaRPr lang="en-US" altLang="ja-JP" sz="2000" dirty="0" smtClean="0">
              <a:latin typeface="+mj-ea"/>
              <a:ea typeface="+mj-ea"/>
            </a:endParaRPr>
          </a:p>
          <a:p>
            <a:pPr marL="0" indent="0">
              <a:buNone/>
            </a:pPr>
            <a:r>
              <a:rPr lang="ja-JP" altLang="en-US" sz="2000" dirty="0" smtClean="0">
                <a:latin typeface="+mj-ea"/>
                <a:ea typeface="+mj-ea"/>
              </a:rPr>
              <a:t>④生活</a:t>
            </a:r>
            <a:r>
              <a:rPr lang="ja-JP" altLang="en-US" sz="2000" dirty="0">
                <a:latin typeface="+mj-ea"/>
                <a:ea typeface="+mj-ea"/>
              </a:rPr>
              <a:t>支援サービスの</a:t>
            </a:r>
            <a:r>
              <a:rPr lang="ja-JP" altLang="en-US" sz="2000" dirty="0" smtClean="0">
                <a:latin typeface="+mj-ea"/>
                <a:ea typeface="+mj-ea"/>
              </a:rPr>
              <a:t>確保：</a:t>
            </a:r>
            <a:endParaRPr lang="en-US" altLang="ja-JP" sz="2000" dirty="0" smtClean="0">
              <a:latin typeface="+mj-ea"/>
              <a:ea typeface="+mj-ea"/>
            </a:endParaRPr>
          </a:p>
          <a:p>
            <a:pPr marL="0" indent="0">
              <a:buNone/>
            </a:pPr>
            <a:r>
              <a:rPr lang="ja-JP" altLang="en-US" sz="2000" dirty="0" smtClean="0">
                <a:latin typeface="+mj-ea"/>
                <a:ea typeface="+mj-ea"/>
              </a:rPr>
              <a:t>　　　　　見守り</a:t>
            </a:r>
            <a:r>
              <a:rPr lang="ja-JP" altLang="en-US" sz="2000" dirty="0">
                <a:latin typeface="+mj-ea"/>
                <a:ea typeface="+mj-ea"/>
              </a:rPr>
              <a:t>、配食、</a:t>
            </a:r>
            <a:r>
              <a:rPr lang="ja-JP" altLang="en-US" sz="2000" dirty="0" smtClean="0">
                <a:latin typeface="+mj-ea"/>
                <a:ea typeface="+mj-ea"/>
              </a:rPr>
              <a:t>買い物等</a:t>
            </a:r>
            <a:endParaRPr lang="en-US" altLang="ja-JP" sz="2000" dirty="0" smtClean="0">
              <a:latin typeface="+mj-ea"/>
              <a:ea typeface="+mj-ea"/>
            </a:endParaRPr>
          </a:p>
          <a:p>
            <a:pPr marL="0" indent="0">
              <a:buNone/>
            </a:pPr>
            <a:r>
              <a:rPr lang="ja-JP" altLang="en-US" sz="2000" dirty="0" smtClean="0">
                <a:latin typeface="+mj-ea"/>
                <a:ea typeface="+mj-ea"/>
              </a:rPr>
              <a:t>⑤</a:t>
            </a:r>
            <a:r>
              <a:rPr lang="ja-JP" altLang="en-US" sz="2000" dirty="0">
                <a:latin typeface="+mj-ea"/>
                <a:ea typeface="+mj-ea"/>
              </a:rPr>
              <a:t>高齢者住まいの</a:t>
            </a:r>
            <a:r>
              <a:rPr lang="ja-JP" altLang="en-US" sz="2000" dirty="0" smtClean="0">
                <a:latin typeface="+mj-ea"/>
                <a:ea typeface="+mj-ea"/>
              </a:rPr>
              <a:t>整備：</a:t>
            </a:r>
            <a:endParaRPr lang="en-US" altLang="ja-JP" sz="2000" dirty="0" smtClean="0">
              <a:latin typeface="+mj-ea"/>
              <a:ea typeface="+mj-ea"/>
            </a:endParaRPr>
          </a:p>
          <a:p>
            <a:pPr marL="0" indent="0">
              <a:buNone/>
            </a:pPr>
            <a:r>
              <a:rPr lang="ja-JP" altLang="en-US" sz="2000" dirty="0" smtClean="0">
                <a:latin typeface="+mj-ea"/>
                <a:ea typeface="+mj-ea"/>
              </a:rPr>
              <a:t>　　　　　サービス付き</a:t>
            </a:r>
            <a:r>
              <a:rPr lang="ja-JP" altLang="en-US" sz="2000" dirty="0">
                <a:latin typeface="+mj-ea"/>
                <a:ea typeface="+mj-ea"/>
              </a:rPr>
              <a:t>高齢者住宅</a:t>
            </a:r>
          </a:p>
          <a:p>
            <a:endParaRPr lang="ja-JP" altLang="en-US" sz="2000" dirty="0">
              <a:latin typeface="+mj-ea"/>
              <a:ea typeface="+mj-ea"/>
            </a:endParaRPr>
          </a:p>
          <a:p>
            <a:endParaRPr lang="ja-JP" altLang="en-US" sz="2000" dirty="0">
              <a:latin typeface="+mj-ea"/>
              <a:ea typeface="+mj-ea"/>
            </a:endParaRPr>
          </a:p>
          <a:p>
            <a:endParaRPr kumimoji="1" lang="ja-JP" altLang="en-US" sz="2000" dirty="0">
              <a:latin typeface="+mj-ea"/>
              <a:ea typeface="+mj-ea"/>
            </a:endParaRPr>
          </a:p>
        </p:txBody>
      </p:sp>
      <p:sp>
        <p:nvSpPr>
          <p:cNvPr id="2" name="円/楕円 1"/>
          <p:cNvSpPr/>
          <p:nvPr/>
        </p:nvSpPr>
        <p:spPr>
          <a:xfrm>
            <a:off x="1900261" y="2564905"/>
            <a:ext cx="884759" cy="1616524"/>
          </a:xfrm>
          <a:prstGeom prst="ellipse">
            <a:avLst/>
          </a:prstGeom>
          <a:solidFill>
            <a:srgbClr val="00206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介護</a:t>
            </a:r>
            <a:endParaRPr kumimoji="1" lang="ja-JP" altLang="en-US" sz="2400" dirty="0"/>
          </a:p>
        </p:txBody>
      </p:sp>
      <p:sp>
        <p:nvSpPr>
          <p:cNvPr id="9" name="円/楕円 8"/>
          <p:cNvSpPr/>
          <p:nvPr/>
        </p:nvSpPr>
        <p:spPr>
          <a:xfrm rot="21007597">
            <a:off x="2350373" y="3725237"/>
            <a:ext cx="1823297" cy="685561"/>
          </a:xfrm>
          <a:prstGeom prst="ellipse">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予防</a:t>
            </a:r>
            <a:endParaRPr kumimoji="1" lang="ja-JP" altLang="en-US" sz="2400" dirty="0"/>
          </a:p>
        </p:txBody>
      </p:sp>
      <p:sp>
        <p:nvSpPr>
          <p:cNvPr id="10" name="円/楕円 9"/>
          <p:cNvSpPr/>
          <p:nvPr/>
        </p:nvSpPr>
        <p:spPr>
          <a:xfrm rot="526182">
            <a:off x="430627" y="3714430"/>
            <a:ext cx="1986993" cy="745191"/>
          </a:xfrm>
          <a:prstGeom prst="ellipse">
            <a:avLst/>
          </a:prstGeom>
          <a:solidFill>
            <a:srgbClr val="00206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医療</a:t>
            </a:r>
          </a:p>
        </p:txBody>
      </p:sp>
      <p:sp>
        <p:nvSpPr>
          <p:cNvPr id="3" name="テキスト ボックス 2"/>
          <p:cNvSpPr txBox="1"/>
          <p:nvPr/>
        </p:nvSpPr>
        <p:spPr>
          <a:xfrm>
            <a:off x="337123" y="1556792"/>
            <a:ext cx="4011034" cy="830997"/>
          </a:xfrm>
          <a:prstGeom prst="rect">
            <a:avLst/>
          </a:prstGeom>
          <a:noFill/>
        </p:spPr>
        <p:txBody>
          <a:bodyPr wrap="none" rtlCol="0">
            <a:spAutoFit/>
          </a:bodyPr>
          <a:lstStyle/>
          <a:p>
            <a:r>
              <a:rPr lang="ja-JP" altLang="en-US" sz="2400" dirty="0" smtClean="0"/>
              <a:t>　　　　日常生活圏域</a:t>
            </a:r>
            <a:endParaRPr lang="en-US" altLang="ja-JP" sz="2400" dirty="0" smtClean="0"/>
          </a:p>
          <a:p>
            <a:r>
              <a:rPr lang="ja-JP" altLang="en-US" sz="2400" dirty="0" smtClean="0"/>
              <a:t>（</a:t>
            </a:r>
            <a:r>
              <a:rPr lang="en-US" altLang="ja-JP" sz="2400" dirty="0"/>
              <a:t>30</a:t>
            </a:r>
            <a:r>
              <a:rPr lang="ja-JP" altLang="en-US" sz="2400" dirty="0"/>
              <a:t>分でかけつけられる圏域）</a:t>
            </a:r>
            <a:endParaRPr kumimoji="1" lang="ja-JP" altLang="en-US" sz="2400" dirty="0"/>
          </a:p>
        </p:txBody>
      </p:sp>
      <p:sp>
        <p:nvSpPr>
          <p:cNvPr id="4" name="角丸四角形 3"/>
          <p:cNvSpPr/>
          <p:nvPr/>
        </p:nvSpPr>
        <p:spPr>
          <a:xfrm>
            <a:off x="1296106" y="5132922"/>
            <a:ext cx="2141902" cy="591562"/>
          </a:xfrm>
          <a:prstGeom prst="roundRec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生活支援</a:t>
            </a:r>
            <a:endParaRPr kumimoji="1" lang="ja-JP" altLang="en-US" sz="2400" dirty="0"/>
          </a:p>
        </p:txBody>
      </p:sp>
      <p:sp>
        <p:nvSpPr>
          <p:cNvPr id="11" name="角丸四角形 10"/>
          <p:cNvSpPr/>
          <p:nvPr/>
        </p:nvSpPr>
        <p:spPr>
          <a:xfrm>
            <a:off x="1312834" y="4509120"/>
            <a:ext cx="2141902" cy="591562"/>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住まい</a:t>
            </a:r>
            <a:endParaRPr kumimoji="1" lang="ja-JP" altLang="en-US" sz="2400" dirty="0"/>
          </a:p>
        </p:txBody>
      </p:sp>
      <p:sp>
        <p:nvSpPr>
          <p:cNvPr id="13" name="角丸四角形 12"/>
          <p:cNvSpPr/>
          <p:nvPr/>
        </p:nvSpPr>
        <p:spPr>
          <a:xfrm>
            <a:off x="3779912" y="4980596"/>
            <a:ext cx="4952547" cy="16561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p>
          <a:p>
            <a:r>
              <a:rPr lang="ja-JP" altLang="en-US" dirty="0" smtClean="0"/>
              <a:t>地域</a:t>
            </a:r>
            <a:r>
              <a:rPr lang="ja-JP" altLang="en-US" dirty="0"/>
              <a:t>マネジメントに基づくケア付きコミュニティの構築が求められて</a:t>
            </a:r>
            <a:r>
              <a:rPr lang="ja-JP" altLang="en-US" dirty="0" smtClean="0"/>
              <a:t>いる　　高齢者</a:t>
            </a:r>
            <a:r>
              <a:rPr lang="ja-JP" altLang="en-US" dirty="0"/>
              <a:t>ケアは介護だけではなく医療，予防，住まい，生活支援という　</a:t>
            </a:r>
            <a:r>
              <a:rPr lang="en-US" altLang="ja-JP" dirty="0"/>
              <a:t>5 </a:t>
            </a:r>
            <a:r>
              <a:rPr lang="ja-JP" altLang="en-US" dirty="0" err="1"/>
              <a:t>つの</a:t>
            </a:r>
            <a:r>
              <a:rPr lang="ja-JP" altLang="en-US" dirty="0"/>
              <a:t>要素で</a:t>
            </a:r>
            <a:r>
              <a:rPr lang="ja-JP" altLang="en-US" dirty="0" smtClean="0"/>
              <a:t>成り立つ　互いの連携が重要</a:t>
            </a:r>
            <a:endParaRPr lang="en-US" altLang="ja-JP" dirty="0" smtClean="0"/>
          </a:p>
          <a:p>
            <a:r>
              <a:rPr lang="ja-JP" altLang="en-US" u="sng" dirty="0" smtClean="0"/>
              <a:t>住まい</a:t>
            </a:r>
            <a:r>
              <a:rPr lang="ja-JP" altLang="en-US" u="sng" dirty="0"/>
              <a:t>と生活支援は土壌</a:t>
            </a:r>
            <a:r>
              <a:rPr lang="ja-JP" altLang="en-US" dirty="0"/>
              <a:t>ととらえて</a:t>
            </a:r>
            <a:r>
              <a:rPr lang="ja-JP" altLang="en-US" dirty="0" smtClean="0"/>
              <a:t>いる</a:t>
            </a:r>
            <a:endParaRPr lang="en-US" altLang="ja-JP" dirty="0"/>
          </a:p>
          <a:p>
            <a:endParaRPr lang="ja-JP" altLang="en-US" dirty="0"/>
          </a:p>
        </p:txBody>
      </p:sp>
    </p:spTree>
    <p:extLst>
      <p:ext uri="{BB962C8B-B14F-4D97-AF65-F5344CB8AC3E}">
        <p14:creationId xmlns:p14="http://schemas.microsoft.com/office/powerpoint/2010/main" val="2201459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48" y="162962"/>
            <a:ext cx="8136723" cy="524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3165613" y="1889117"/>
            <a:ext cx="2117035" cy="146787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2902225" y="3391940"/>
            <a:ext cx="2533872" cy="144016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29918" y="231914"/>
            <a:ext cx="2805978" cy="182893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019262" y="231914"/>
            <a:ext cx="3500158" cy="211696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971600" y="5513340"/>
            <a:ext cx="7547820" cy="119675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43478">
              <a:defRPr/>
            </a:pPr>
            <a:r>
              <a:rPr lang="ja-JP" altLang="en-US" sz="2400" dirty="0">
                <a:latin typeface="+mj-ea"/>
                <a:ea typeface="+mj-ea"/>
              </a:rPr>
              <a:t>日常生活圏域のなかで病気になったら医療サービス</a:t>
            </a:r>
            <a:r>
              <a:rPr lang="ja-JP" altLang="en-US" sz="2400" dirty="0" smtClean="0">
                <a:latin typeface="+mj-ea"/>
                <a:ea typeface="+mj-ea"/>
              </a:rPr>
              <a:t>を</a:t>
            </a:r>
            <a:endParaRPr lang="en-US" altLang="ja-JP" sz="2400" dirty="0" smtClean="0">
              <a:latin typeface="+mj-ea"/>
              <a:ea typeface="+mj-ea"/>
            </a:endParaRPr>
          </a:p>
          <a:p>
            <a:pPr defTabSz="943478">
              <a:defRPr/>
            </a:pPr>
            <a:r>
              <a:rPr lang="ja-JP" altLang="en-US" sz="2400" dirty="0" smtClean="0">
                <a:latin typeface="+mj-ea"/>
                <a:ea typeface="+mj-ea"/>
              </a:rPr>
              <a:t>介護</a:t>
            </a:r>
            <a:r>
              <a:rPr lang="ja-JP" altLang="en-US" sz="2400" dirty="0">
                <a:latin typeface="+mj-ea"/>
                <a:ea typeface="+mj-ea"/>
              </a:rPr>
              <a:t>が必要になったら介護サービスなどを利用</a:t>
            </a:r>
            <a:r>
              <a:rPr lang="ja-JP" altLang="en-US" sz="2400" dirty="0" smtClean="0">
                <a:latin typeface="+mj-ea"/>
                <a:ea typeface="+mj-ea"/>
              </a:rPr>
              <a:t>して</a:t>
            </a:r>
            <a:endParaRPr lang="en-US" altLang="ja-JP" sz="2400" dirty="0">
              <a:latin typeface="+mj-ea"/>
              <a:ea typeface="+mj-ea"/>
            </a:endParaRPr>
          </a:p>
          <a:p>
            <a:pPr defTabSz="943478">
              <a:defRPr/>
            </a:pPr>
            <a:r>
              <a:rPr lang="ja-JP" altLang="en-US" sz="2400" dirty="0">
                <a:latin typeface="+mj-ea"/>
                <a:ea typeface="+mj-ea"/>
              </a:rPr>
              <a:t>住み慣れた地域で暮らせることが概念の根本</a:t>
            </a:r>
            <a:endParaRPr lang="en-US" altLang="ja-JP" sz="2400" dirty="0">
              <a:latin typeface="+mj-ea"/>
              <a:ea typeface="+mj-ea"/>
            </a:endParaRPr>
          </a:p>
        </p:txBody>
      </p:sp>
    </p:spTree>
    <p:extLst>
      <p:ext uri="{BB962C8B-B14F-4D97-AF65-F5344CB8AC3E}">
        <p14:creationId xmlns:p14="http://schemas.microsoft.com/office/powerpoint/2010/main" val="292847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txBox="1">
            <a:spLocks/>
          </p:cNvSpPr>
          <p:nvPr/>
        </p:nvSpPr>
        <p:spPr>
          <a:xfrm>
            <a:off x="329762" y="419647"/>
            <a:ext cx="8466856" cy="838423"/>
          </a:xfrm>
          <a:prstGeom prst="rect">
            <a:avLst/>
          </a:prstGeom>
          <a:solidFill>
            <a:srgbClr val="002060"/>
          </a:solidFill>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rgbClr val="FFFF00"/>
                </a:solidFill>
              </a:rPr>
              <a:t>地域包括ケアシステムの対象疾患</a:t>
            </a:r>
            <a:endParaRPr lang="ja-JP" altLang="en-US" sz="4000" dirty="0">
              <a:solidFill>
                <a:srgbClr val="FFFF00"/>
              </a:solidFill>
            </a:endParaRPr>
          </a:p>
        </p:txBody>
      </p:sp>
      <p:sp>
        <p:nvSpPr>
          <p:cNvPr id="3" name="角丸四角形 2"/>
          <p:cNvSpPr/>
          <p:nvPr/>
        </p:nvSpPr>
        <p:spPr>
          <a:xfrm>
            <a:off x="2123728" y="2348880"/>
            <a:ext cx="2439462"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1. </a:t>
            </a:r>
            <a:r>
              <a:rPr kumimoji="1" lang="ja-JP" altLang="en-US" sz="3200" dirty="0" smtClean="0"/>
              <a:t>がん患者</a:t>
            </a:r>
            <a:endParaRPr kumimoji="1" lang="ja-JP" altLang="en-US" sz="3200" dirty="0"/>
          </a:p>
        </p:txBody>
      </p:sp>
      <p:sp>
        <p:nvSpPr>
          <p:cNvPr id="4" name="角丸四角形 3"/>
          <p:cNvSpPr/>
          <p:nvPr/>
        </p:nvSpPr>
        <p:spPr>
          <a:xfrm>
            <a:off x="2106703" y="3645024"/>
            <a:ext cx="4597942"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t>2. </a:t>
            </a:r>
            <a:r>
              <a:rPr lang="ja-JP" altLang="en-US" sz="3200" dirty="0" smtClean="0"/>
              <a:t>リハビリが必要な疾患</a:t>
            </a:r>
            <a:endParaRPr kumimoji="1" lang="ja-JP" altLang="en-US" sz="3200" dirty="0"/>
          </a:p>
        </p:txBody>
      </p:sp>
      <p:sp>
        <p:nvSpPr>
          <p:cNvPr id="5" name="角丸四角形 4"/>
          <p:cNvSpPr/>
          <p:nvPr/>
        </p:nvSpPr>
        <p:spPr>
          <a:xfrm>
            <a:off x="2134298" y="4869160"/>
            <a:ext cx="2077662"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t>3. </a:t>
            </a:r>
            <a:r>
              <a:rPr lang="ja-JP" altLang="en-US" sz="3200" dirty="0" smtClean="0"/>
              <a:t>認知症</a:t>
            </a:r>
            <a:endParaRPr kumimoji="1" lang="ja-JP" altLang="en-US" sz="3200" dirty="0"/>
          </a:p>
        </p:txBody>
      </p:sp>
    </p:spTree>
    <p:extLst>
      <p:ext uri="{BB962C8B-B14F-4D97-AF65-F5344CB8AC3E}">
        <p14:creationId xmlns:p14="http://schemas.microsoft.com/office/powerpoint/2010/main" val="1872361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5-16 20.06.24）.png"/>
          <p:cNvPicPr>
            <a:picLocks noChangeAspect="1"/>
          </p:cNvPicPr>
          <p:nvPr/>
        </p:nvPicPr>
        <p:blipFill rotWithShape="1">
          <a:blip r:embed="rId3"/>
          <a:srcRect t="2856" b="2392"/>
          <a:stretch/>
        </p:blipFill>
        <p:spPr>
          <a:xfrm>
            <a:off x="467544" y="548680"/>
            <a:ext cx="7920880" cy="6309320"/>
          </a:xfrm>
          <a:prstGeom prst="rect">
            <a:avLst/>
          </a:prstGeom>
        </p:spPr>
      </p:pic>
      <p:sp>
        <p:nvSpPr>
          <p:cNvPr id="2" name="正方形/長方形 1"/>
          <p:cNvSpPr/>
          <p:nvPr/>
        </p:nvSpPr>
        <p:spPr>
          <a:xfrm>
            <a:off x="611560" y="1016331"/>
            <a:ext cx="7632848" cy="8792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3"/>
          <p:cNvSpPr>
            <a:spLocks noGrp="1"/>
          </p:cNvSpPr>
          <p:nvPr>
            <p:ph type="title"/>
          </p:nvPr>
        </p:nvSpPr>
        <p:spPr>
          <a:xfrm>
            <a:off x="395318" y="-10690"/>
            <a:ext cx="8285261" cy="967084"/>
          </a:xfrm>
          <a:solidFill>
            <a:srgbClr val="002060"/>
          </a:solidFill>
        </p:spPr>
        <p:txBody>
          <a:bodyPr>
            <a:normAutofit fontScale="90000"/>
          </a:bodyPr>
          <a:lstStyle/>
          <a:p>
            <a:r>
              <a:rPr kumimoji="1" lang="ja-JP" altLang="en-US" sz="3600" dirty="0" smtClean="0">
                <a:solidFill>
                  <a:srgbClr val="FFFF00"/>
                </a:solidFill>
              </a:rPr>
              <a:t>介護予防の取組</a:t>
            </a:r>
            <a:r>
              <a:rPr kumimoji="1" lang="ja-JP" altLang="en-US" dirty="0" smtClean="0">
                <a:solidFill>
                  <a:srgbClr val="FFFF00"/>
                </a:solidFill>
              </a:rPr>
              <a:t>　</a:t>
            </a:r>
            <a:r>
              <a:rPr kumimoji="1" lang="en-US" altLang="ja-JP" dirty="0" smtClean="0">
                <a:solidFill>
                  <a:srgbClr val="FFFF00"/>
                </a:solidFill>
              </a:rPr>
              <a:t/>
            </a:r>
            <a:br>
              <a:rPr kumimoji="1" lang="en-US" altLang="ja-JP" dirty="0" smtClean="0">
                <a:solidFill>
                  <a:srgbClr val="FFFF00"/>
                </a:solidFill>
              </a:rPr>
            </a:br>
            <a:r>
              <a:rPr lang="ja-JP" altLang="en-US" sz="2700" dirty="0" smtClean="0">
                <a:solidFill>
                  <a:srgbClr val="FFFF00"/>
                </a:solidFill>
              </a:rPr>
              <a:t>①大阪府大東市</a:t>
            </a:r>
            <a:r>
              <a:rPr kumimoji="1" lang="ja-JP" altLang="en-US" sz="2700" dirty="0" smtClean="0">
                <a:solidFill>
                  <a:srgbClr val="FFFF00"/>
                </a:solidFill>
              </a:rPr>
              <a:t>：住民主体の介護予防</a:t>
            </a:r>
            <a:endParaRPr kumimoji="1" lang="ja-JP" altLang="en-US" sz="2700" dirty="0">
              <a:solidFill>
                <a:srgbClr val="FFFF00"/>
              </a:solidFill>
            </a:endParaRPr>
          </a:p>
        </p:txBody>
      </p:sp>
      <p:sp>
        <p:nvSpPr>
          <p:cNvPr id="3" name="右矢印 2"/>
          <p:cNvSpPr/>
          <p:nvPr/>
        </p:nvSpPr>
        <p:spPr>
          <a:xfrm>
            <a:off x="2627784" y="6021288"/>
            <a:ext cx="13681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87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要介護認定率の推移（和光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41247"/>
            <a:ext cx="4800171" cy="453349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a:xfrm>
            <a:off x="539552" y="162521"/>
            <a:ext cx="7997229" cy="967084"/>
          </a:xfrm>
          <a:solidFill>
            <a:srgbClr val="002060"/>
          </a:solidFill>
        </p:spPr>
        <p:txBody>
          <a:bodyPr>
            <a:normAutofit fontScale="90000"/>
          </a:bodyPr>
          <a:lstStyle/>
          <a:p>
            <a:r>
              <a:rPr kumimoji="1" lang="ja-JP" altLang="en-US" sz="3600" dirty="0" smtClean="0">
                <a:solidFill>
                  <a:srgbClr val="FFFF00"/>
                </a:solidFill>
              </a:rPr>
              <a:t>介護予防の取組</a:t>
            </a:r>
            <a:r>
              <a:rPr kumimoji="1" lang="ja-JP" altLang="en-US" dirty="0" smtClean="0">
                <a:solidFill>
                  <a:srgbClr val="FFFF00"/>
                </a:solidFill>
              </a:rPr>
              <a:t>　</a:t>
            </a:r>
            <a:r>
              <a:rPr kumimoji="1" lang="en-US" altLang="ja-JP" dirty="0" smtClean="0">
                <a:solidFill>
                  <a:srgbClr val="FFFF00"/>
                </a:solidFill>
              </a:rPr>
              <a:t/>
            </a:r>
            <a:br>
              <a:rPr kumimoji="1" lang="en-US" altLang="ja-JP" dirty="0" smtClean="0">
                <a:solidFill>
                  <a:srgbClr val="FFFF00"/>
                </a:solidFill>
              </a:rPr>
            </a:br>
            <a:r>
              <a:rPr kumimoji="1" lang="ja-JP" altLang="en-US" sz="2700" dirty="0" smtClean="0">
                <a:solidFill>
                  <a:srgbClr val="FFFF00"/>
                </a:solidFill>
              </a:rPr>
              <a:t>②埼玉県和光市：「高齢者を街</a:t>
            </a:r>
            <a:r>
              <a:rPr lang="ja-JP" altLang="en-US" sz="2700" dirty="0" smtClean="0">
                <a:solidFill>
                  <a:srgbClr val="FFFF00"/>
                </a:solidFill>
              </a:rPr>
              <a:t>に連れ出す」取組</a:t>
            </a:r>
            <a:endParaRPr kumimoji="1" lang="ja-JP" altLang="en-US" sz="2700" dirty="0">
              <a:solidFill>
                <a:srgbClr val="FFFF00"/>
              </a:solidFill>
            </a:endParaRPr>
          </a:p>
        </p:txBody>
      </p:sp>
      <p:pic>
        <p:nvPicPr>
          <p:cNvPr id="5" name="Picture 2" descr="http://tk.ismcdn.jp/mwimgs/9/9/570/img_99832186f9309558bd4d4d6152e21742700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216" y="4182894"/>
            <a:ext cx="2776959" cy="233422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099879" y="1523927"/>
            <a:ext cx="3489054" cy="1200329"/>
          </a:xfrm>
          <a:prstGeom prst="rect">
            <a:avLst/>
          </a:prstGeom>
          <a:solidFill>
            <a:srgbClr val="002060"/>
          </a:solidFill>
        </p:spPr>
        <p:txBody>
          <a:bodyPr wrap="square" rtlCol="0">
            <a:spAutoFit/>
          </a:bodyPr>
          <a:lstStyle/>
          <a:p>
            <a:r>
              <a:rPr lang="ja-JP" altLang="en-US" dirty="0"/>
              <a:t>本格的なルーレットや</a:t>
            </a:r>
            <a:r>
              <a:rPr lang="ja-JP" altLang="en-US" dirty="0" smtClean="0"/>
              <a:t>トランプなどを</a:t>
            </a:r>
            <a:r>
              <a:rPr lang="ja-JP" altLang="en-US" dirty="0"/>
              <a:t>用意し、定期的に娯楽性の高い遊びに興じることができるようになって</a:t>
            </a:r>
            <a:r>
              <a:rPr lang="ja-JP" altLang="en-US" dirty="0" smtClean="0"/>
              <a:t>いる</a:t>
            </a:r>
            <a:endParaRPr kumimoji="1" lang="ja-JP" altLang="en-US" dirty="0"/>
          </a:p>
        </p:txBody>
      </p:sp>
      <p:sp>
        <p:nvSpPr>
          <p:cNvPr id="11" name="テキスト ボックス 10"/>
          <p:cNvSpPr txBox="1"/>
          <p:nvPr/>
        </p:nvSpPr>
        <p:spPr>
          <a:xfrm>
            <a:off x="5099879" y="2924944"/>
            <a:ext cx="3648585" cy="1200329"/>
          </a:xfrm>
          <a:prstGeom prst="rect">
            <a:avLst/>
          </a:prstGeom>
          <a:solidFill>
            <a:srgbClr val="002060"/>
          </a:solidFill>
        </p:spPr>
        <p:txBody>
          <a:bodyPr wrap="square" rtlCol="0">
            <a:spAutoFit/>
          </a:bodyPr>
          <a:lstStyle/>
          <a:p>
            <a:r>
              <a:rPr lang="ja-JP" altLang="en-US" dirty="0"/>
              <a:t>ゲームの</a:t>
            </a:r>
            <a:r>
              <a:rPr lang="ja-JP" altLang="en-US" dirty="0" smtClean="0"/>
              <a:t>ルール</a:t>
            </a:r>
            <a:r>
              <a:rPr lang="ja-JP" altLang="en-US" dirty="0"/>
              <a:t>の</a:t>
            </a:r>
            <a:r>
              <a:rPr lang="ja-JP" altLang="en-US" dirty="0" smtClean="0"/>
              <a:t>勉強や、チップ</a:t>
            </a:r>
            <a:endParaRPr lang="en-US" altLang="ja-JP" dirty="0" smtClean="0"/>
          </a:p>
          <a:p>
            <a:r>
              <a:rPr lang="ja-JP" altLang="en-US" dirty="0" smtClean="0"/>
              <a:t>計算など楽しみながら</a:t>
            </a:r>
            <a:r>
              <a:rPr lang="ja-JP" altLang="en-US" dirty="0"/>
              <a:t>頭を使う</a:t>
            </a:r>
            <a:r>
              <a:rPr lang="ja-JP" altLang="en-US" dirty="0" smtClean="0"/>
              <a:t>ため、軽度</a:t>
            </a:r>
            <a:r>
              <a:rPr lang="ja-JP" altLang="en-US" dirty="0"/>
              <a:t>認知症改善プログラムと</a:t>
            </a:r>
            <a:r>
              <a:rPr lang="ja-JP" altLang="en-US" dirty="0" smtClean="0"/>
              <a:t>同様</a:t>
            </a:r>
            <a:endParaRPr lang="en-US" altLang="ja-JP" dirty="0" smtClean="0"/>
          </a:p>
          <a:p>
            <a:r>
              <a:rPr lang="ja-JP" altLang="en-US" dirty="0" smtClean="0"/>
              <a:t>の</a:t>
            </a:r>
            <a:r>
              <a:rPr lang="ja-JP" altLang="en-US" dirty="0"/>
              <a:t>効果が</a:t>
            </a:r>
            <a:r>
              <a:rPr lang="ja-JP" altLang="en-US" dirty="0" smtClean="0"/>
              <a:t>得られる　</a:t>
            </a:r>
            <a:endParaRPr kumimoji="1" lang="ja-JP" altLang="en-US" dirty="0"/>
          </a:p>
        </p:txBody>
      </p:sp>
      <p:sp>
        <p:nvSpPr>
          <p:cNvPr id="3" name="右矢印 2"/>
          <p:cNvSpPr/>
          <p:nvPr/>
        </p:nvSpPr>
        <p:spPr>
          <a:xfrm rot="1675153">
            <a:off x="3266935" y="4146309"/>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レーム 5"/>
          <p:cNvSpPr/>
          <p:nvPr/>
        </p:nvSpPr>
        <p:spPr>
          <a:xfrm>
            <a:off x="2650603" y="5451676"/>
            <a:ext cx="1129309" cy="4255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8192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55576" y="1916832"/>
            <a:ext cx="7632848" cy="19442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latin typeface="+mj-ea"/>
              </a:rPr>
              <a:t>ロコモコーディネーター</a:t>
            </a:r>
            <a:r>
              <a:rPr lang="ja-JP" altLang="en-US" sz="4000" dirty="0">
                <a:latin typeface="+mj-ea"/>
              </a:rPr>
              <a:t>と</a:t>
            </a:r>
            <a:r>
              <a:rPr lang="ja-JP" altLang="en-US" sz="4000" dirty="0" smtClean="0">
                <a:latin typeface="+mj-ea"/>
              </a:rPr>
              <a:t>リエゾン（　　　　　　　　　　）に</a:t>
            </a:r>
            <a:r>
              <a:rPr lang="ja-JP" altLang="en-US" sz="4000" dirty="0">
                <a:latin typeface="+mj-ea"/>
              </a:rPr>
              <a:t>ついて</a:t>
            </a:r>
            <a:endParaRPr kumimoji="1" lang="ja-JP" altLang="en-US" sz="4000" dirty="0"/>
          </a:p>
        </p:txBody>
      </p:sp>
      <p:sp>
        <p:nvSpPr>
          <p:cNvPr id="2" name="角丸四角形 1"/>
          <p:cNvSpPr/>
          <p:nvPr/>
        </p:nvSpPr>
        <p:spPr>
          <a:xfrm>
            <a:off x="2051721" y="2949760"/>
            <a:ext cx="3096344" cy="50405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mj-ea"/>
              </a:rPr>
              <a:t>多職種連携</a:t>
            </a:r>
            <a:endParaRPr kumimoji="1" lang="ja-JP" altLang="en-US" sz="3600" dirty="0"/>
          </a:p>
        </p:txBody>
      </p:sp>
    </p:spTree>
    <p:extLst>
      <p:ext uri="{BB962C8B-B14F-4D97-AF65-F5344CB8AC3E}">
        <p14:creationId xmlns:p14="http://schemas.microsoft.com/office/powerpoint/2010/main" val="371903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49" y="188640"/>
            <a:ext cx="8136904" cy="524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5868144" y="3717033"/>
            <a:ext cx="2664296" cy="15121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3793025" y="1268760"/>
            <a:ext cx="1976900" cy="70453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715263" y="4410272"/>
            <a:ext cx="2054662" cy="704538"/>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56274" y="5517231"/>
            <a:ext cx="8293653" cy="116852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地域連携により医療機関は、</a:t>
            </a:r>
            <a:r>
              <a:rPr lang="ja-JP" altLang="en-US" u="sng" dirty="0" smtClean="0"/>
              <a:t>要介護者</a:t>
            </a:r>
            <a:r>
              <a:rPr lang="ja-JP" altLang="en-US" u="sng" dirty="0"/>
              <a:t>を要支援者</a:t>
            </a:r>
            <a:r>
              <a:rPr lang="ja-JP" altLang="en-US" u="sng" dirty="0" smtClean="0"/>
              <a:t>に</a:t>
            </a:r>
            <a:r>
              <a:rPr lang="ja-JP" altLang="en-US" u="sng" dirty="0"/>
              <a:t>、</a:t>
            </a:r>
            <a:r>
              <a:rPr lang="ja-JP" altLang="en-US" dirty="0"/>
              <a:t>　</a:t>
            </a:r>
            <a:r>
              <a:rPr lang="ja-JP" altLang="en-US" u="sng" dirty="0"/>
              <a:t>要支援者を一般高齢者に改善</a:t>
            </a:r>
            <a:r>
              <a:rPr lang="ja-JP" altLang="en-US" u="sng" dirty="0" smtClean="0"/>
              <a:t>させる</a:t>
            </a:r>
            <a:r>
              <a:rPr lang="ja-JP" altLang="en-US" dirty="0" smtClean="0"/>
              <a:t>ことが求められる</a:t>
            </a:r>
            <a:r>
              <a:rPr lang="ja-JP" altLang="en-US" dirty="0"/>
              <a:t>　</a:t>
            </a:r>
            <a:r>
              <a:rPr lang="ja-JP" altLang="en-US" dirty="0" smtClean="0"/>
              <a:t>　　整形</a:t>
            </a:r>
            <a:r>
              <a:rPr lang="ja-JP" altLang="en-US" dirty="0"/>
              <a:t>外科医やロコモコーディネーターは</a:t>
            </a:r>
            <a:r>
              <a:rPr lang="ja-JP" altLang="en-US" dirty="0" smtClean="0"/>
              <a:t>、多職種連携のもと、地域における介護予防</a:t>
            </a:r>
            <a:r>
              <a:rPr lang="ja-JP" altLang="en-US" dirty="0"/>
              <a:t>リハビリ</a:t>
            </a:r>
            <a:r>
              <a:rPr lang="ja-JP" altLang="en-US" dirty="0" smtClean="0"/>
              <a:t>に力</a:t>
            </a:r>
            <a:r>
              <a:rPr lang="ja-JP" altLang="en-US" dirty="0"/>
              <a:t>を発揮</a:t>
            </a:r>
            <a:r>
              <a:rPr lang="ja-JP" altLang="en-US" dirty="0" smtClean="0"/>
              <a:t>していく</a:t>
            </a:r>
            <a:r>
              <a:rPr lang="ja-JP" altLang="en-US" dirty="0"/>
              <a:t>ことが</a:t>
            </a:r>
            <a:r>
              <a:rPr lang="ja-JP" altLang="en-US" dirty="0" smtClean="0"/>
              <a:t>求められる</a:t>
            </a:r>
            <a:endParaRPr kumimoji="1" lang="ja-JP" altLang="en-US" dirty="0"/>
          </a:p>
        </p:txBody>
      </p:sp>
      <p:sp>
        <p:nvSpPr>
          <p:cNvPr id="7" name="角丸四角形 6"/>
          <p:cNvSpPr/>
          <p:nvPr/>
        </p:nvSpPr>
        <p:spPr>
          <a:xfrm>
            <a:off x="2267744" y="2359674"/>
            <a:ext cx="4824536" cy="136815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65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09258" y="1340768"/>
            <a:ext cx="7804883" cy="19442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latin typeface="+mj-ea"/>
              </a:rPr>
              <a:t>2015</a:t>
            </a:r>
            <a:r>
              <a:rPr lang="ja-JP" altLang="en-US" sz="2400" dirty="0" smtClean="0">
                <a:latin typeface="+mj-ea"/>
              </a:rPr>
              <a:t>年</a:t>
            </a:r>
            <a:r>
              <a:rPr lang="en-US" altLang="ja-JP" sz="2400" dirty="0" smtClean="0">
                <a:latin typeface="+mj-ea"/>
              </a:rPr>
              <a:t>9</a:t>
            </a:r>
            <a:r>
              <a:rPr lang="ja-JP" altLang="en-US" sz="2400" dirty="0" smtClean="0">
                <a:latin typeface="+mj-ea"/>
              </a:rPr>
              <a:t>月現在</a:t>
            </a:r>
            <a:endParaRPr lang="en-US" altLang="ja-JP" sz="2400" dirty="0" smtClean="0">
              <a:latin typeface="+mj-ea"/>
            </a:endParaRPr>
          </a:p>
          <a:p>
            <a:r>
              <a:rPr lang="ja-JP" altLang="en-US" sz="2400" dirty="0" smtClean="0">
                <a:latin typeface="+mj-ea"/>
              </a:rPr>
              <a:t>　　</a:t>
            </a:r>
            <a:r>
              <a:rPr lang="en-US" altLang="ja-JP" sz="2400" dirty="0" smtClean="0">
                <a:latin typeface="+mj-ea"/>
              </a:rPr>
              <a:t>65</a:t>
            </a:r>
            <a:r>
              <a:rPr lang="ja-JP" altLang="en-US" sz="2400" dirty="0" smtClean="0">
                <a:latin typeface="+mj-ea"/>
              </a:rPr>
              <a:t>歳以上人口（</a:t>
            </a:r>
            <a:r>
              <a:rPr lang="en-US" altLang="ja-JP" sz="2400" dirty="0" smtClean="0">
                <a:latin typeface="+mj-ea"/>
              </a:rPr>
              <a:t>3,384</a:t>
            </a:r>
            <a:r>
              <a:rPr lang="ja-JP" altLang="en-US" sz="2400" dirty="0" smtClean="0">
                <a:latin typeface="+mj-ea"/>
              </a:rPr>
              <a:t>万人：</a:t>
            </a:r>
            <a:r>
              <a:rPr lang="en-US" altLang="ja-JP" sz="2400" dirty="0" smtClean="0">
                <a:solidFill>
                  <a:schemeClr val="tx1"/>
                </a:solidFill>
                <a:latin typeface="+mj-ea"/>
              </a:rPr>
              <a:t>26.7</a:t>
            </a:r>
            <a:r>
              <a:rPr lang="ja-JP" altLang="en-US" sz="2400" dirty="0" smtClean="0">
                <a:solidFill>
                  <a:schemeClr val="tx1"/>
                </a:solidFill>
                <a:latin typeface="+mj-ea"/>
              </a:rPr>
              <a:t>％</a:t>
            </a:r>
            <a:r>
              <a:rPr lang="ja-JP" altLang="en-US" sz="2400" dirty="0" smtClean="0">
                <a:latin typeface="+mj-ea"/>
              </a:rPr>
              <a:t>）   ４人に１人 </a:t>
            </a:r>
          </a:p>
          <a:p>
            <a:r>
              <a:rPr lang="ja-JP" altLang="en-US" sz="2400" dirty="0" smtClean="0"/>
              <a:t>　　</a:t>
            </a:r>
            <a:r>
              <a:rPr lang="en-US" altLang="ja-JP" sz="2400" dirty="0" smtClean="0"/>
              <a:t>75</a:t>
            </a:r>
            <a:r>
              <a:rPr lang="ja-JP" altLang="en-US" sz="2400" dirty="0" smtClean="0"/>
              <a:t>歳以上人口（</a:t>
            </a:r>
            <a:r>
              <a:rPr lang="en-US" altLang="ja-JP" sz="2400" dirty="0" smtClean="0"/>
              <a:t>1,637</a:t>
            </a:r>
            <a:r>
              <a:rPr lang="ja-JP" altLang="en-US" sz="2400" dirty="0" smtClean="0"/>
              <a:t>万人：</a:t>
            </a:r>
            <a:r>
              <a:rPr lang="en-US" altLang="ja-JP" sz="2400" dirty="0" smtClean="0"/>
              <a:t>12.9</a:t>
            </a:r>
            <a:r>
              <a:rPr lang="ja-JP" altLang="en-US" sz="2400" dirty="0" smtClean="0"/>
              <a:t>％）    ８人に１人</a:t>
            </a:r>
            <a:endParaRPr lang="en-US" altLang="ja-JP" sz="2400" dirty="0" smtClean="0"/>
          </a:p>
          <a:p>
            <a:r>
              <a:rPr lang="ja-JP" altLang="en-US" sz="2400" dirty="0" smtClean="0"/>
              <a:t>　　　　　　　　　　　　　　　＊</a:t>
            </a:r>
            <a:r>
              <a:rPr lang="en-US" altLang="ja-JP" sz="2400" u="sng" dirty="0"/>
              <a:t>1950</a:t>
            </a:r>
            <a:r>
              <a:rPr lang="ja-JP" altLang="en-US" sz="2400" u="sng" dirty="0"/>
              <a:t>年には</a:t>
            </a:r>
            <a:r>
              <a:rPr lang="en-US" altLang="ja-JP" sz="2400" u="sng" dirty="0"/>
              <a:t>80</a:t>
            </a:r>
            <a:r>
              <a:rPr lang="ja-JP" altLang="en-US" sz="2400" u="sng" dirty="0"/>
              <a:t>人に</a:t>
            </a:r>
            <a:r>
              <a:rPr lang="en-US" altLang="ja-JP" sz="2400" u="sng" dirty="0"/>
              <a:t>1</a:t>
            </a:r>
            <a:r>
              <a:rPr lang="ja-JP" altLang="en-US" sz="2400" u="sng" dirty="0"/>
              <a:t>人</a:t>
            </a:r>
            <a:r>
              <a:rPr lang="ja-JP" altLang="en-US" sz="2400" u="sng" dirty="0" smtClean="0"/>
              <a:t>だった</a:t>
            </a:r>
            <a:endParaRPr lang="en-US" altLang="ja-JP" sz="2400" u="sng" dirty="0" smtClean="0"/>
          </a:p>
        </p:txBody>
      </p:sp>
      <p:sp>
        <p:nvSpPr>
          <p:cNvPr id="4" name="角丸四角形 3"/>
          <p:cNvSpPr/>
          <p:nvPr/>
        </p:nvSpPr>
        <p:spPr>
          <a:xfrm>
            <a:off x="611560" y="4725144"/>
            <a:ext cx="7776864"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p>
          <a:p>
            <a:endParaRPr lang="en-US" altLang="ja-JP" sz="2400" dirty="0" smtClean="0"/>
          </a:p>
          <a:p>
            <a:r>
              <a:rPr lang="en-US" altLang="ja-JP" sz="2400" dirty="0" smtClean="0"/>
              <a:t>2025</a:t>
            </a:r>
            <a:r>
              <a:rPr lang="ja-JP" altLang="en-US" sz="2400" dirty="0" smtClean="0"/>
              <a:t>年問題（団塊の世代</a:t>
            </a:r>
            <a:r>
              <a:rPr lang="en-US" altLang="ja-JP" sz="2400" dirty="0" smtClean="0"/>
              <a:t>800</a:t>
            </a:r>
            <a:r>
              <a:rPr lang="ja-JP" altLang="en-US" sz="2400" dirty="0" smtClean="0"/>
              <a:t>万人が全員後期高齢者に）</a:t>
            </a:r>
            <a:endParaRPr lang="en-US" altLang="ja-JP" sz="2400" dirty="0" smtClean="0">
              <a:latin typeface="+mj-ea"/>
            </a:endParaRPr>
          </a:p>
          <a:p>
            <a:r>
              <a:rPr lang="ja-JP" altLang="en-US" sz="2400" dirty="0" smtClean="0">
                <a:latin typeface="+mj-ea"/>
              </a:rPr>
              <a:t>　　　　　　</a:t>
            </a:r>
            <a:r>
              <a:rPr lang="en-US" altLang="ja-JP" sz="2400" dirty="0" smtClean="0">
                <a:latin typeface="+mj-ea"/>
              </a:rPr>
              <a:t>65</a:t>
            </a:r>
            <a:r>
              <a:rPr lang="ja-JP" altLang="en-US" sz="2400" dirty="0" smtClean="0">
                <a:latin typeface="+mj-ea"/>
              </a:rPr>
              <a:t>歳以上人口は</a:t>
            </a:r>
            <a:r>
              <a:rPr lang="en-US" altLang="ja-JP" sz="2400" dirty="0" smtClean="0">
                <a:latin typeface="+mj-ea"/>
              </a:rPr>
              <a:t> 3,500</a:t>
            </a:r>
            <a:r>
              <a:rPr lang="ja-JP" altLang="en-US" sz="2400" dirty="0" smtClean="0">
                <a:latin typeface="+mj-ea"/>
              </a:rPr>
              <a:t>万人 　　 　　３人に１人</a:t>
            </a:r>
            <a:endParaRPr lang="en-US" altLang="ja-JP" sz="2400" dirty="0" smtClean="0">
              <a:latin typeface="+mj-ea"/>
            </a:endParaRPr>
          </a:p>
          <a:p>
            <a:r>
              <a:rPr lang="ja-JP" altLang="en-US" sz="2400" dirty="0" smtClean="0">
                <a:latin typeface="+mj-ea"/>
              </a:rPr>
              <a:t>　　　　　　</a:t>
            </a:r>
            <a:r>
              <a:rPr lang="en-US" altLang="ja-JP" sz="2400" dirty="0" smtClean="0">
                <a:latin typeface="+mj-ea"/>
              </a:rPr>
              <a:t>75</a:t>
            </a:r>
            <a:r>
              <a:rPr lang="ja-JP" altLang="en-US" sz="2400" dirty="0" smtClean="0">
                <a:latin typeface="+mj-ea"/>
              </a:rPr>
              <a:t>歳以上人口は </a:t>
            </a:r>
            <a:r>
              <a:rPr lang="en-US" altLang="ja-JP" sz="2400" dirty="0" smtClean="0">
                <a:latin typeface="+mj-ea"/>
              </a:rPr>
              <a:t>2,167</a:t>
            </a:r>
            <a:r>
              <a:rPr lang="ja-JP" altLang="en-US" sz="2400" dirty="0" smtClean="0">
                <a:latin typeface="+mj-ea"/>
              </a:rPr>
              <a:t>万人　　  　　５人に１人</a:t>
            </a:r>
            <a:endParaRPr lang="en-US" altLang="ja-JP" sz="2400" dirty="0">
              <a:latin typeface="+mj-ea"/>
            </a:endParaRPr>
          </a:p>
          <a:p>
            <a:endParaRPr lang="en-US" altLang="ja-JP" sz="2400" dirty="0" smtClean="0">
              <a:latin typeface="+mj-ea"/>
            </a:endParaRPr>
          </a:p>
          <a:p>
            <a:r>
              <a:rPr lang="ja-JP" altLang="en-US" sz="2400" dirty="0" smtClean="0">
                <a:latin typeface="+mj-ea"/>
              </a:rPr>
              <a:t>　　　　　　</a:t>
            </a:r>
            <a:endParaRPr lang="en-US" altLang="ja-JP" sz="2400" dirty="0">
              <a:latin typeface="+mj-ea"/>
            </a:endParaRPr>
          </a:p>
        </p:txBody>
      </p:sp>
      <p:sp>
        <p:nvSpPr>
          <p:cNvPr id="5" name="下矢印 4"/>
          <p:cNvSpPr/>
          <p:nvPr/>
        </p:nvSpPr>
        <p:spPr>
          <a:xfrm>
            <a:off x="3203848" y="3572398"/>
            <a:ext cx="711920" cy="862306"/>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323528" y="188640"/>
            <a:ext cx="8064896" cy="864096"/>
          </a:xfrm>
          <a:prstGeom prst="rect">
            <a:avLst/>
          </a:prstGeom>
          <a:solidFill>
            <a:srgbClr val="002060"/>
          </a:solid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rgbClr val="FFFF00"/>
                </a:solidFill>
                <a:latin typeface="+mj-ea"/>
              </a:rPr>
              <a:t>　</a:t>
            </a:r>
            <a:r>
              <a:rPr lang="ja-JP" altLang="en-US" sz="3700" dirty="0">
                <a:solidFill>
                  <a:srgbClr val="FFFF00"/>
                </a:solidFill>
                <a:latin typeface="+mj-ea"/>
              </a:rPr>
              <a:t>　</a:t>
            </a:r>
            <a:r>
              <a:rPr lang="ja-JP" altLang="en-US" sz="3700" dirty="0" smtClean="0">
                <a:solidFill>
                  <a:srgbClr val="FFFF00"/>
                </a:solidFill>
                <a:latin typeface="+mj-ea"/>
              </a:rPr>
              <a:t>超高齢社会となった日本　</a:t>
            </a:r>
            <a:endParaRPr lang="ja-JP" altLang="en-US" sz="3700" dirty="0">
              <a:solidFill>
                <a:srgbClr val="FFFF00"/>
              </a:solidFill>
              <a:latin typeface="+mj-ea"/>
            </a:endParaRPr>
          </a:p>
        </p:txBody>
      </p:sp>
      <p:grpSp>
        <p:nvGrpSpPr>
          <p:cNvPr id="7" name="グループ化 6"/>
          <p:cNvGrpSpPr/>
          <p:nvPr/>
        </p:nvGrpSpPr>
        <p:grpSpPr>
          <a:xfrm>
            <a:off x="4949026" y="3363447"/>
            <a:ext cx="2848904" cy="1155668"/>
            <a:chOff x="4570195" y="3543510"/>
            <a:chExt cx="2848904" cy="1155668"/>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663" y="3544800"/>
              <a:ext cx="1533698" cy="114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msp.c.yimg.jp/yjimage?q=diGWpf4XyLGAGXYB.eJEat4yimiyFmyaGaH.FbwDv0HQhwX7JDyTfgx1Pn56L9ajhHf3c.M5mUqEg7QdNg75X.It_wVHJVzY8I6Z.mfwHRNPabmDmpXTXSnsUufG1NJtBwsF8ZFrhPDju8Cvv35r&amp;sig=13adig5db&amp;x=154&amp;y=1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543510"/>
              <a:ext cx="1046899" cy="11556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0195" y="3543510"/>
              <a:ext cx="810983" cy="114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右カーブ矢印 1"/>
          <p:cNvSpPr/>
          <p:nvPr/>
        </p:nvSpPr>
        <p:spPr>
          <a:xfrm rot="10466001">
            <a:off x="7925564" y="4025516"/>
            <a:ext cx="898798" cy="1628029"/>
          </a:xfrm>
          <a:prstGeom prst="curved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8"/>
          <p:cNvSpPr/>
          <p:nvPr/>
        </p:nvSpPr>
        <p:spPr>
          <a:xfrm>
            <a:off x="6608367" y="3304597"/>
            <a:ext cx="1189564" cy="1273367"/>
          </a:xfrm>
          <a:prstGeom prst="donut">
            <a:avLst>
              <a:gd name="adj" fmla="val 35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274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8750984" y="6494976"/>
            <a:ext cx="234038" cy="2769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1800">
                <a:solidFill>
                  <a:srgbClr val="FFFFFF"/>
                </a:solidFill>
              </a:defRPr>
            </a:lvl1pPr>
          </a:lstStyle>
          <a:p>
            <a:pPr lvl="0">
              <a:defRPr>
                <a:solidFill>
                  <a:srgbClr val="000000"/>
                </a:solidFill>
              </a:defRPr>
            </a:pPr>
            <a:r>
              <a:rPr>
                <a:solidFill>
                  <a:srgbClr val="FFFFFF"/>
                </a:solidFill>
              </a:rPr>
              <a:t>21</a:t>
            </a:r>
          </a:p>
        </p:txBody>
      </p:sp>
      <p:sp>
        <p:nvSpPr>
          <p:cNvPr id="263" name="Shape 263"/>
          <p:cNvSpPr/>
          <p:nvPr/>
        </p:nvSpPr>
        <p:spPr>
          <a:xfrm>
            <a:off x="2247082" y="355783"/>
            <a:ext cx="4295716" cy="772419"/>
          </a:xfrm>
          <a:prstGeom prst="roundRect">
            <a:avLst>
              <a:gd name="adj" fmla="val 17341"/>
            </a:avLst>
          </a:prstGeom>
          <a:gradFill>
            <a:gsLst>
              <a:gs pos="0">
                <a:srgbClr val="0066C1"/>
              </a:gs>
              <a:gs pos="100000">
                <a:srgbClr val="094593"/>
              </a:gs>
            </a:gsLst>
            <a:lin ang="5400000"/>
          </a:gradFill>
          <a:ln w="63500">
            <a:solidFill>
              <a:srgbClr val="85888D"/>
            </a:solidFill>
            <a:miter lim="400000"/>
          </a:ln>
        </p:spPr>
        <p:txBody>
          <a:bodyPr lIns="0" tIns="0" rIns="0" bIns="0" anchor="ctr"/>
          <a:lstStyle/>
          <a:p>
            <a:pPr lvl="0">
              <a:defRPr sz="2400"/>
            </a:pPr>
            <a:endParaRPr/>
          </a:p>
        </p:txBody>
      </p:sp>
      <p:sp>
        <p:nvSpPr>
          <p:cNvPr id="264" name="Shape 264"/>
          <p:cNvSpPr/>
          <p:nvPr/>
        </p:nvSpPr>
        <p:spPr>
          <a:xfrm>
            <a:off x="2744536" y="5050305"/>
            <a:ext cx="3185776" cy="768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35717" tIns="35717" rIns="35717" bIns="35717" anchor="ctr"/>
          <a:lstStyle/>
          <a:p>
            <a:pPr lvl="0">
              <a:defRPr sz="2400"/>
            </a:pPr>
            <a:endParaRPr/>
          </a:p>
        </p:txBody>
      </p:sp>
      <p:sp>
        <p:nvSpPr>
          <p:cNvPr id="265" name="Shape 265"/>
          <p:cNvSpPr/>
          <p:nvPr/>
        </p:nvSpPr>
        <p:spPr>
          <a:xfrm>
            <a:off x="1367759" y="1429045"/>
            <a:ext cx="6338900" cy="1749392"/>
          </a:xfrm>
          <a:prstGeom prst="roundRect">
            <a:avLst>
              <a:gd name="adj" fmla="val 7657"/>
            </a:avLst>
          </a:prstGeom>
          <a:gradFill>
            <a:gsLst>
              <a:gs pos="0">
                <a:srgbClr val="EF951A"/>
              </a:gs>
              <a:gs pos="100000">
                <a:srgbClr val="DE6A10"/>
              </a:gs>
            </a:gsLst>
            <a:lin ang="5400000"/>
          </a:gradFill>
          <a:ln w="12700">
            <a:miter lim="400000"/>
          </a:ln>
        </p:spPr>
        <p:txBody>
          <a:bodyPr lIns="0" tIns="0" rIns="0" bIns="0" anchor="ctr"/>
          <a:lstStyle/>
          <a:p>
            <a:pPr lvl="0">
              <a:defRPr sz="2400"/>
            </a:pPr>
            <a:endParaRPr/>
          </a:p>
        </p:txBody>
      </p:sp>
      <p:sp>
        <p:nvSpPr>
          <p:cNvPr id="266" name="Shape 266"/>
          <p:cNvSpPr/>
          <p:nvPr/>
        </p:nvSpPr>
        <p:spPr>
          <a:xfrm>
            <a:off x="3912736" y="396928"/>
            <a:ext cx="956989" cy="4260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3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2300"/>
              <a:t>自治体</a:t>
            </a:r>
          </a:p>
        </p:txBody>
      </p:sp>
      <p:sp>
        <p:nvSpPr>
          <p:cNvPr id="267" name="Shape 267"/>
          <p:cNvSpPr/>
          <p:nvPr/>
        </p:nvSpPr>
        <p:spPr>
          <a:xfrm>
            <a:off x="-220568" y="1072811"/>
            <a:ext cx="9515554" cy="191879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defRPr sz="1800"/>
            </a:pPr>
            <a:endParaRPr sz="2500">
              <a:solidFill>
                <a:srgbClr val="FFFFFF"/>
              </a:solidFill>
              <a:latin typeface="ヒラギノ角ゴ ProN W6"/>
              <a:ea typeface="ヒラギノ角ゴ ProN W6"/>
              <a:cs typeface="ヒラギノ角ゴ ProN W6"/>
              <a:sym typeface="ヒラギノ角ゴ ProN W6"/>
            </a:endParaRPr>
          </a:p>
          <a:p>
            <a:pPr lvl="0">
              <a:defRPr sz="1800"/>
            </a:pPr>
            <a:r>
              <a:rPr sz="4400">
                <a:solidFill>
                  <a:srgbClr val="FFFFFF"/>
                </a:solidFill>
                <a:latin typeface="ヒラギノ角ゴ ProN W6"/>
                <a:ea typeface="ヒラギノ角ゴ ProN W6"/>
                <a:cs typeface="ヒラギノ角ゴ ProN W6"/>
                <a:sym typeface="ヒラギノ角ゴ ProN W6"/>
              </a:rPr>
              <a:t>ロコモコーディネーター</a:t>
            </a:r>
          </a:p>
          <a:p>
            <a:pPr lvl="0">
              <a:lnSpc>
                <a:spcPct val="150000"/>
              </a:lnSpc>
              <a:defRPr sz="1800"/>
            </a:pPr>
            <a:r>
              <a:rPr sz="3400">
                <a:solidFill>
                  <a:srgbClr val="FFFFFF"/>
                </a:solidFill>
                <a:latin typeface="ヒラギノ角ゴ ProN W6"/>
                <a:ea typeface="ヒラギノ角ゴ ProN W6"/>
                <a:cs typeface="ヒラギノ角ゴ ProN W6"/>
                <a:sym typeface="ヒラギノ角ゴ ProN W6"/>
              </a:rPr>
              <a:t>医療・介護系有資格者</a:t>
            </a:r>
          </a:p>
        </p:txBody>
      </p:sp>
      <p:sp>
        <p:nvSpPr>
          <p:cNvPr id="268" name="Shape 268"/>
          <p:cNvSpPr/>
          <p:nvPr/>
        </p:nvSpPr>
        <p:spPr>
          <a:xfrm>
            <a:off x="3332834" y="5206162"/>
            <a:ext cx="1726431" cy="4568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a:latin typeface="ヒラギノ角ゴ ProN W6"/>
                <a:ea typeface="ヒラギノ角ゴ ProN W6"/>
                <a:cs typeface="ヒラギノ角ゴ ProN W6"/>
                <a:sym typeface="ヒラギノ角ゴ ProN W6"/>
              </a:defRPr>
            </a:lvl1pPr>
          </a:lstStyle>
          <a:p>
            <a:pPr lvl="0">
              <a:defRPr sz="1800"/>
            </a:pPr>
            <a:r>
              <a:rPr sz="2500"/>
              <a:t>ロコトレ指導</a:t>
            </a:r>
          </a:p>
        </p:txBody>
      </p:sp>
      <p:sp>
        <p:nvSpPr>
          <p:cNvPr id="269" name="Shape 269"/>
          <p:cNvSpPr/>
          <p:nvPr/>
        </p:nvSpPr>
        <p:spPr>
          <a:xfrm>
            <a:off x="3147909" y="755362"/>
            <a:ext cx="2406104"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1800"/>
              <a:t>(地域包括支援センター)</a:t>
            </a:r>
          </a:p>
        </p:txBody>
      </p:sp>
      <p:grpSp>
        <p:nvGrpSpPr>
          <p:cNvPr id="272" name="Group 272"/>
          <p:cNvGrpSpPr/>
          <p:nvPr/>
        </p:nvGrpSpPr>
        <p:grpSpPr>
          <a:xfrm>
            <a:off x="896436" y="3653190"/>
            <a:ext cx="2962010" cy="922361"/>
            <a:chOff x="0" y="0"/>
            <a:chExt cx="4212635" cy="1311801"/>
          </a:xfrm>
        </p:grpSpPr>
        <p:sp>
          <p:nvSpPr>
            <p:cNvPr id="270" name="Shape 270"/>
            <p:cNvSpPr/>
            <p:nvPr/>
          </p:nvSpPr>
          <p:spPr>
            <a:xfrm>
              <a:off x="326717" y="0"/>
              <a:ext cx="3559202" cy="1311802"/>
            </a:xfrm>
            <a:prstGeom prst="roundRect">
              <a:avLst>
                <a:gd name="adj" fmla="val 13816"/>
              </a:avLst>
            </a:prstGeom>
            <a:noFill/>
            <a:ln w="63500" cap="flat">
              <a:solidFill>
                <a:srgbClr val="85888D"/>
              </a:solidFill>
              <a:prstDash val="solid"/>
              <a:miter lim="400000"/>
            </a:ln>
            <a:effectLst/>
          </p:spPr>
          <p:txBody>
            <a:bodyPr wrap="square" lIns="0" tIns="0" rIns="0" bIns="0" numCol="1" anchor="ctr">
              <a:noAutofit/>
            </a:bodyPr>
            <a:lstStyle/>
            <a:p>
              <a:pPr lvl="0">
                <a:defRPr sz="2400"/>
              </a:pPr>
              <a:endParaRPr/>
            </a:p>
          </p:txBody>
        </p:sp>
        <p:sp>
          <p:nvSpPr>
            <p:cNvPr id="271" name="Shape 271"/>
            <p:cNvSpPr/>
            <p:nvPr/>
          </p:nvSpPr>
          <p:spPr>
            <a:xfrm>
              <a:off x="0" y="332694"/>
              <a:ext cx="4212636" cy="646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5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3200"/>
                <a:t>ボランティア</a:t>
              </a:r>
            </a:p>
          </p:txBody>
        </p:sp>
      </p:grpSp>
      <p:sp>
        <p:nvSpPr>
          <p:cNvPr id="273" name="Shape 273"/>
          <p:cNvSpPr/>
          <p:nvPr/>
        </p:nvSpPr>
        <p:spPr>
          <a:xfrm>
            <a:off x="4367766" y="3624504"/>
            <a:ext cx="3249287" cy="98488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r>
              <a:rPr sz="1600">
                <a:solidFill>
                  <a:srgbClr val="FFFFFF"/>
                </a:solidFill>
                <a:latin typeface="ヒラギノ角ゴ ProN W6"/>
                <a:ea typeface="ヒラギノ角ゴ ProN W6"/>
                <a:cs typeface="ヒラギノ角ゴ ProN W6"/>
                <a:sym typeface="ヒラギノ角ゴ ProN W6"/>
              </a:rPr>
              <a:t>ロコモ普及員(浜松市)</a:t>
            </a:r>
          </a:p>
          <a:p>
            <a:pPr lvl="0" algn="l">
              <a:defRPr sz="1800"/>
            </a:pPr>
            <a:r>
              <a:rPr sz="1600">
                <a:solidFill>
                  <a:srgbClr val="FFFFFF"/>
                </a:solidFill>
                <a:latin typeface="ヒラギノ角ゴ ProN W6"/>
                <a:ea typeface="ヒラギノ角ゴ ProN W6"/>
                <a:cs typeface="ヒラギノ角ゴ ProN W6"/>
                <a:sym typeface="ヒラギノ角ゴ ProN W6"/>
              </a:rPr>
              <a:t>シルバーリハビリ体操指導士(茨城県)</a:t>
            </a:r>
          </a:p>
          <a:p>
            <a:pPr lvl="0" algn="l">
              <a:defRPr sz="1800"/>
            </a:pPr>
            <a:r>
              <a:rPr sz="1600">
                <a:solidFill>
                  <a:srgbClr val="FFFFFF"/>
                </a:solidFill>
                <a:latin typeface="ヒラギノ角ゴ ProN W6"/>
                <a:ea typeface="ヒラギノ角ゴ ProN W6"/>
                <a:cs typeface="ヒラギノ角ゴ ProN W6"/>
                <a:sym typeface="ヒラギノ角ゴ ProN W6"/>
              </a:rPr>
              <a:t>介護予防リーダー(愛知県)</a:t>
            </a:r>
          </a:p>
          <a:p>
            <a:pPr lvl="0" algn="l">
              <a:defRPr sz="1800"/>
            </a:pPr>
            <a:r>
              <a:rPr sz="1600">
                <a:solidFill>
                  <a:srgbClr val="FFFFFF"/>
                </a:solidFill>
                <a:latin typeface="ヒラギノ角ゴ ProN W6"/>
                <a:ea typeface="ヒラギノ角ゴ ProN W6"/>
                <a:cs typeface="ヒラギノ角ゴ ProN W6"/>
                <a:sym typeface="ヒラギノ角ゴ ProN W6"/>
              </a:rPr>
              <a:t>ロコモ予防推進員 (福岡県)</a:t>
            </a:r>
          </a:p>
        </p:txBody>
      </p:sp>
      <p:sp>
        <p:nvSpPr>
          <p:cNvPr id="274" name="Shape 274"/>
          <p:cNvSpPr/>
          <p:nvPr/>
        </p:nvSpPr>
        <p:spPr>
          <a:xfrm>
            <a:off x="1698041" y="6026692"/>
            <a:ext cx="5278766" cy="638473"/>
          </a:xfrm>
          <a:prstGeom prst="roundRect">
            <a:avLst>
              <a:gd name="adj" fmla="val 20979"/>
            </a:avLst>
          </a:prstGeom>
          <a:gradFill>
            <a:gsLst>
              <a:gs pos="0">
                <a:srgbClr val="00A6AC"/>
              </a:gs>
              <a:gs pos="100000">
                <a:srgbClr val="005C5F"/>
              </a:gs>
            </a:gsLst>
            <a:lin ang="5400000"/>
          </a:gradFill>
          <a:ln w="63500">
            <a:solidFill>
              <a:srgbClr val="85888D"/>
            </a:solidFill>
            <a:miter lim="400000"/>
          </a:ln>
        </p:spPr>
        <p:txBody>
          <a:bodyPr lIns="0" tIns="0" rIns="0" bIns="0" anchor="ctr"/>
          <a:lstStyle/>
          <a:p>
            <a:pPr lvl="0">
              <a:defRPr sz="2400"/>
            </a:pPr>
            <a:endParaRPr/>
          </a:p>
        </p:txBody>
      </p:sp>
      <p:sp>
        <p:nvSpPr>
          <p:cNvPr id="275" name="Shape 275"/>
          <p:cNvSpPr/>
          <p:nvPr/>
        </p:nvSpPr>
        <p:spPr>
          <a:xfrm>
            <a:off x="2701232" y="6109808"/>
            <a:ext cx="960195" cy="47224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7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2600"/>
              <a:t>現　場</a:t>
            </a:r>
          </a:p>
        </p:txBody>
      </p:sp>
      <p:sp>
        <p:nvSpPr>
          <p:cNvPr id="276" name="Shape 276"/>
          <p:cNvSpPr/>
          <p:nvPr/>
        </p:nvSpPr>
        <p:spPr>
          <a:xfrm>
            <a:off x="4683319" y="6048252"/>
            <a:ext cx="1559718"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l">
              <a:defRPr sz="1800"/>
            </a:pPr>
            <a:r>
              <a:rPr sz="1700">
                <a:solidFill>
                  <a:srgbClr val="FFFFFF"/>
                </a:solidFill>
                <a:latin typeface="ヒラギノ角ゴ ProN W6"/>
                <a:ea typeface="ヒラギノ角ゴ ProN W6"/>
                <a:cs typeface="ヒラギノ角ゴ ProN W6"/>
                <a:sym typeface="ヒラギノ角ゴ ProN W6"/>
              </a:rPr>
              <a:t>・サロン型(集団)</a:t>
            </a:r>
          </a:p>
          <a:p>
            <a:pPr lvl="0" algn="l">
              <a:defRPr sz="1800"/>
            </a:pPr>
            <a:r>
              <a:rPr sz="1700">
                <a:solidFill>
                  <a:srgbClr val="FFFFFF"/>
                </a:solidFill>
                <a:latin typeface="ヒラギノ角ゴ ProN W6"/>
                <a:ea typeface="ヒラギノ角ゴ ProN W6"/>
                <a:cs typeface="ヒラギノ角ゴ ProN W6"/>
                <a:sym typeface="ヒラギノ角ゴ ProN W6"/>
              </a:rPr>
              <a:t>・在宅型(個別)</a:t>
            </a:r>
          </a:p>
        </p:txBody>
      </p:sp>
      <p:sp>
        <p:nvSpPr>
          <p:cNvPr id="277" name="Shape 277"/>
          <p:cNvSpPr/>
          <p:nvPr/>
        </p:nvSpPr>
        <p:spPr>
          <a:xfrm rot="16214590">
            <a:off x="6284562" y="3366017"/>
            <a:ext cx="4390529" cy="408432"/>
          </a:xfrm>
          <a:prstGeom prst="leftRightArrow">
            <a:avLst>
              <a:gd name="adj1" fmla="val 32000"/>
              <a:gd name="adj2" fmla="val 109359"/>
            </a:avLst>
          </a:prstGeom>
          <a:solidFill>
            <a:srgbClr val="FFFFFF"/>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278" name="Shape 278"/>
          <p:cNvSpPr/>
          <p:nvPr/>
        </p:nvSpPr>
        <p:spPr>
          <a:xfrm rot="5418375">
            <a:off x="248957" y="1981959"/>
            <a:ext cx="1418001" cy="768813"/>
          </a:xfrm>
          <a:prstGeom prst="rightArrow">
            <a:avLst>
              <a:gd name="adj1" fmla="val 25973"/>
              <a:gd name="adj2" fmla="val 46032"/>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2400">
                <a:solidFill>
                  <a:srgbClr val="FFFFFF"/>
                </a:solidFill>
                <a:effectLst>
                  <a:outerShdw blurRad="25400" dist="23998" dir="2700000" rotWithShape="0">
                    <a:srgbClr val="000000">
                      <a:alpha val="31034"/>
                    </a:srgbClr>
                  </a:outerShdw>
                </a:effectLst>
              </a:defRPr>
            </a:pPr>
            <a:endParaRPr/>
          </a:p>
        </p:txBody>
      </p:sp>
      <p:sp>
        <p:nvSpPr>
          <p:cNvPr id="279" name="Shape 279"/>
          <p:cNvSpPr/>
          <p:nvPr/>
        </p:nvSpPr>
        <p:spPr>
          <a:xfrm rot="5418375">
            <a:off x="380179" y="5148402"/>
            <a:ext cx="1154147" cy="793221"/>
          </a:xfrm>
          <a:prstGeom prst="rightArrow">
            <a:avLst>
              <a:gd name="adj1" fmla="val 25973"/>
              <a:gd name="adj2" fmla="val 44615"/>
            </a:avLst>
          </a:prstGeom>
          <a:solidFill>
            <a:srgbClr val="FFFFFF"/>
          </a:solidFill>
          <a:ln w="12700">
            <a:miter lim="400000"/>
          </a:ln>
          <a:effectLst>
            <a:outerShdw blurRad="76200" dir="18900000" rotWithShape="0">
              <a:srgbClr val="000000">
                <a:alpha val="80000"/>
              </a:srgbClr>
            </a:outerShdw>
          </a:effectLst>
        </p:spPr>
        <p:txBody>
          <a:bodyPr lIns="0" tIns="0" rIns="0" bIns="0" anchor="ctr"/>
          <a:lstStyle/>
          <a:p>
            <a:pPr lvl="0">
              <a:defRPr sz="2400">
                <a:solidFill>
                  <a:srgbClr val="FFFFFF"/>
                </a:solidFill>
                <a:effectLst>
                  <a:outerShdw blurRad="25400" dist="23998" dir="2700000" rotWithShape="0">
                    <a:srgbClr val="000000">
                      <a:alpha val="31034"/>
                    </a:srgbClr>
                  </a:outerShdw>
                </a:effectLst>
              </a:defRPr>
            </a:pPr>
            <a:endParaRPr/>
          </a:p>
        </p:txBody>
      </p:sp>
      <p:sp>
        <p:nvSpPr>
          <p:cNvPr id="280" name="Shape 280"/>
          <p:cNvSpPr/>
          <p:nvPr/>
        </p:nvSpPr>
        <p:spPr>
          <a:xfrm>
            <a:off x="145472" y="2142158"/>
            <a:ext cx="620363" cy="3231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solidFill>
                  <a:srgbClr val="FF9300"/>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2100"/>
              <a:t>養 成</a:t>
            </a:r>
          </a:p>
        </p:txBody>
      </p:sp>
      <p:sp>
        <p:nvSpPr>
          <p:cNvPr id="281" name="Shape 281"/>
          <p:cNvSpPr/>
          <p:nvPr/>
        </p:nvSpPr>
        <p:spPr>
          <a:xfrm>
            <a:off x="7903862" y="2143531"/>
            <a:ext cx="1077218" cy="32316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solidFill>
                  <a:srgbClr val="FF9300"/>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2100"/>
              <a:t>派遣調整</a:t>
            </a:r>
          </a:p>
        </p:txBody>
      </p:sp>
      <p:pic>
        <p:nvPicPr>
          <p:cNvPr id="282" name="スクリーンショット 2015-02-05 17.31.42.png"/>
          <p:cNvPicPr/>
          <p:nvPr/>
        </p:nvPicPr>
        <p:blipFill>
          <a:blip r:embed="rId3">
            <a:extLst/>
          </a:blip>
          <a:stretch>
            <a:fillRect/>
          </a:stretch>
        </p:blipFill>
        <p:spPr>
          <a:xfrm>
            <a:off x="0" y="40027"/>
            <a:ext cx="9144000" cy="6777946"/>
          </a:xfrm>
          <a:prstGeom prst="rect">
            <a:avLst/>
          </a:prstGeom>
          <a:ln w="12700">
            <a:miter lim="400000"/>
          </a:ln>
        </p:spPr>
      </p:pic>
      <p:sp>
        <p:nvSpPr>
          <p:cNvPr id="2" name="角丸四角形 1"/>
          <p:cNvSpPr/>
          <p:nvPr/>
        </p:nvSpPr>
        <p:spPr>
          <a:xfrm>
            <a:off x="155160" y="338505"/>
            <a:ext cx="1774177" cy="7312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latin typeface="+mj-ea"/>
                <a:ea typeface="+mj-ea"/>
              </a:rPr>
              <a:t>SLOC</a:t>
            </a:r>
            <a:endParaRPr kumimoji="1" lang="ja-JP" altLang="en-US" sz="4000" dirty="0">
              <a:latin typeface="+mj-ea"/>
              <a:ea typeface="+mj-ea"/>
            </a:endParaRPr>
          </a:p>
        </p:txBody>
      </p:sp>
    </p:spTree>
    <p:extLst>
      <p:ext uri="{BB962C8B-B14F-4D97-AF65-F5344CB8AC3E}">
        <p14:creationId xmlns:p14="http://schemas.microsoft.com/office/powerpoint/2010/main" val="1796652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6111" y="116632"/>
            <a:ext cx="8604448" cy="792088"/>
          </a:xfrm>
          <a:solidFill>
            <a:srgbClr val="002060"/>
          </a:solidFill>
        </p:spPr>
        <p:txBody>
          <a:bodyPr>
            <a:normAutofit/>
          </a:bodyPr>
          <a:lstStyle/>
          <a:p>
            <a:r>
              <a:rPr kumimoji="1" lang="ja-JP" altLang="en-US" dirty="0" smtClean="0">
                <a:solidFill>
                  <a:srgbClr val="FFFF00"/>
                </a:solidFill>
              </a:rPr>
              <a:t>ロコモコーディネーター制度</a:t>
            </a:r>
            <a:endParaRPr kumimoji="1" lang="ja-JP" altLang="en-US" dirty="0">
              <a:solidFill>
                <a:srgbClr val="FFFF00"/>
              </a:solidFill>
            </a:endParaRPr>
          </a:p>
        </p:txBody>
      </p:sp>
      <p:sp>
        <p:nvSpPr>
          <p:cNvPr id="3" name="コンテンツ プレースホルダー 2"/>
          <p:cNvSpPr>
            <a:spLocks noGrp="1"/>
          </p:cNvSpPr>
          <p:nvPr>
            <p:ph idx="1"/>
          </p:nvPr>
        </p:nvSpPr>
        <p:spPr>
          <a:xfrm>
            <a:off x="568373" y="5589240"/>
            <a:ext cx="8277946" cy="1080119"/>
          </a:xfrm>
          <a:solidFill>
            <a:schemeClr val="bg1"/>
          </a:solidFill>
        </p:spPr>
        <p:txBody>
          <a:bodyPr>
            <a:normAutofit/>
          </a:bodyPr>
          <a:lstStyle/>
          <a:p>
            <a:pPr marL="0" indent="0">
              <a:buNone/>
            </a:pPr>
            <a:r>
              <a:rPr lang="ja-JP" altLang="en-US" sz="2400" dirty="0" smtClean="0">
                <a:latin typeface="+mj-ea"/>
                <a:ea typeface="+mj-ea"/>
              </a:rPr>
              <a:t>ロコモコーディネーターは、ボランティア養成に協力</a:t>
            </a:r>
            <a:endParaRPr lang="en-US" altLang="ja-JP" sz="2400" dirty="0" smtClean="0">
              <a:latin typeface="+mj-ea"/>
              <a:ea typeface="+mj-ea"/>
            </a:endParaRPr>
          </a:p>
          <a:p>
            <a:pPr marL="0" indent="0">
              <a:buNone/>
            </a:pPr>
            <a:r>
              <a:rPr lang="ja-JP" altLang="en-US" sz="2400" dirty="0">
                <a:latin typeface="+mj-ea"/>
              </a:rPr>
              <a:t>ボランティア</a:t>
            </a:r>
            <a:r>
              <a:rPr lang="ja-JP" altLang="en-US" sz="2400" dirty="0" smtClean="0">
                <a:latin typeface="+mj-ea"/>
                <a:ea typeface="+mj-ea"/>
              </a:rPr>
              <a:t>の全国配置</a:t>
            </a:r>
            <a:r>
              <a:rPr lang="ja-JP" altLang="en-US" sz="2400" dirty="0">
                <a:latin typeface="+mj-ea"/>
                <a:ea typeface="+mj-ea"/>
              </a:rPr>
              <a:t>により</a:t>
            </a:r>
            <a:r>
              <a:rPr lang="ja-JP" altLang="en-US" sz="2400" dirty="0" smtClean="0">
                <a:latin typeface="+mj-ea"/>
                <a:ea typeface="+mj-ea"/>
              </a:rPr>
              <a:t>、ロコモ予防と健康長社会実現を</a:t>
            </a:r>
            <a:endParaRPr lang="en-US" altLang="ja-JP" sz="2400" dirty="0">
              <a:latin typeface="+mj-ea"/>
              <a:ea typeface="+mj-ea"/>
            </a:endParaRPr>
          </a:p>
        </p:txBody>
      </p:sp>
      <p:sp>
        <p:nvSpPr>
          <p:cNvPr id="4" name="角丸四角形 3"/>
          <p:cNvSpPr/>
          <p:nvPr/>
        </p:nvSpPr>
        <p:spPr>
          <a:xfrm>
            <a:off x="335673" y="2876538"/>
            <a:ext cx="5089153" cy="70788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 </a:t>
            </a:r>
            <a:r>
              <a:rPr lang="ja-JP" altLang="en-US" sz="3200" dirty="0" smtClean="0">
                <a:solidFill>
                  <a:schemeClr val="tx1"/>
                </a:solidFill>
              </a:rPr>
              <a:t>ロコモコーディネーター養成</a:t>
            </a:r>
            <a:endParaRPr lang="en-US" altLang="ja-JP" sz="3200" dirty="0">
              <a:solidFill>
                <a:schemeClr val="tx1"/>
              </a:solidFill>
            </a:endParaRPr>
          </a:p>
        </p:txBody>
      </p:sp>
      <p:sp>
        <p:nvSpPr>
          <p:cNvPr id="5" name="角丸四角形 4"/>
          <p:cNvSpPr/>
          <p:nvPr/>
        </p:nvSpPr>
        <p:spPr>
          <a:xfrm>
            <a:off x="1037817" y="4260277"/>
            <a:ext cx="3566582" cy="11407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dirty="0" smtClean="0">
              <a:solidFill>
                <a:schemeClr val="tx1"/>
              </a:solidFill>
            </a:endParaRPr>
          </a:p>
          <a:p>
            <a:r>
              <a:rPr lang="ja-JP" altLang="en-US" sz="3200" dirty="0" smtClean="0">
                <a:solidFill>
                  <a:schemeClr val="tx1"/>
                </a:solidFill>
                <a:latin typeface="+mj-ea"/>
                <a:ea typeface="+mj-ea"/>
              </a:rPr>
              <a:t>ボランティア養成</a:t>
            </a:r>
            <a:endParaRPr lang="en-US" altLang="ja-JP" sz="3200" dirty="0" smtClean="0">
              <a:solidFill>
                <a:schemeClr val="tx1"/>
              </a:solidFill>
              <a:latin typeface="+mj-ea"/>
              <a:ea typeface="+mj-ea"/>
            </a:endParaRPr>
          </a:p>
          <a:p>
            <a:r>
              <a:rPr lang="ja-JP" altLang="en-US" sz="2400" dirty="0" smtClean="0">
                <a:solidFill>
                  <a:schemeClr val="tx1"/>
                </a:solidFill>
                <a:latin typeface="+mj-ea"/>
                <a:ea typeface="+mj-ea"/>
              </a:rPr>
              <a:t>　　（</a:t>
            </a:r>
            <a:r>
              <a:rPr lang="ja-JP" altLang="en-US" sz="2400" dirty="0">
                <a:solidFill>
                  <a:schemeClr val="tx1"/>
                </a:solidFill>
                <a:latin typeface="+mj-ea"/>
                <a:ea typeface="+mj-ea"/>
              </a:rPr>
              <a:t>ロコモ普及員等）</a:t>
            </a:r>
            <a:endParaRPr lang="en-US" altLang="ja-JP" sz="2400" dirty="0">
              <a:solidFill>
                <a:schemeClr val="tx1"/>
              </a:solidFill>
              <a:latin typeface="+mj-ea"/>
              <a:ea typeface="+mj-ea"/>
            </a:endParaRPr>
          </a:p>
          <a:p>
            <a:endParaRPr lang="ja-JP" altLang="en-US" sz="3200" dirty="0">
              <a:solidFill>
                <a:schemeClr val="tx1"/>
              </a:solidFill>
            </a:endParaRPr>
          </a:p>
        </p:txBody>
      </p:sp>
      <p:sp>
        <p:nvSpPr>
          <p:cNvPr id="7" name="下矢印 6"/>
          <p:cNvSpPr/>
          <p:nvPr/>
        </p:nvSpPr>
        <p:spPr>
          <a:xfrm>
            <a:off x="2921717" y="3700298"/>
            <a:ext cx="294896" cy="559979"/>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96317" y="3700298"/>
            <a:ext cx="4721169" cy="461665"/>
          </a:xfrm>
          <a:prstGeom prst="rect">
            <a:avLst/>
          </a:prstGeom>
          <a:solidFill>
            <a:schemeClr val="bg1"/>
          </a:solidFill>
        </p:spPr>
        <p:txBody>
          <a:bodyPr wrap="square" rtlCol="0">
            <a:spAutoFit/>
          </a:bodyPr>
          <a:lstStyle/>
          <a:p>
            <a:r>
              <a:rPr lang="ja-JP" altLang="en-US" sz="2400" dirty="0" smtClean="0"/>
              <a:t>行政主導によるボランティア</a:t>
            </a:r>
            <a:r>
              <a:rPr kumimoji="1" lang="ja-JP" altLang="en-US" sz="2400" dirty="0" smtClean="0"/>
              <a:t>の養成</a:t>
            </a:r>
            <a:endParaRPr kumimoji="1" lang="ja-JP" altLang="en-US" sz="2400" dirty="0"/>
          </a:p>
        </p:txBody>
      </p:sp>
      <p:sp>
        <p:nvSpPr>
          <p:cNvPr id="12" name="左右矢印 11"/>
          <p:cNvSpPr/>
          <p:nvPr/>
        </p:nvSpPr>
        <p:spPr>
          <a:xfrm>
            <a:off x="2563120" y="1278109"/>
            <a:ext cx="1403515" cy="413347"/>
          </a:xfrm>
          <a:prstGeom prst="leftRight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635896" y="2026076"/>
            <a:ext cx="5349372" cy="461665"/>
          </a:xfrm>
          <a:prstGeom prst="rect">
            <a:avLst/>
          </a:prstGeom>
          <a:solidFill>
            <a:schemeClr val="bg1"/>
          </a:solidFill>
        </p:spPr>
        <p:txBody>
          <a:bodyPr wrap="square" rtlCol="0">
            <a:spAutoFit/>
          </a:bodyPr>
          <a:lstStyle/>
          <a:p>
            <a:r>
              <a:rPr lang="en-US" altLang="ja-JP" sz="2400" dirty="0" smtClean="0">
                <a:latin typeface="+mj-ea"/>
                <a:ea typeface="+mj-ea"/>
              </a:rPr>
              <a:t>SLOC</a:t>
            </a:r>
            <a:r>
              <a:rPr lang="ja-JP" altLang="en-US" sz="2400" dirty="0" smtClean="0">
                <a:latin typeface="+mj-ea"/>
                <a:ea typeface="+mj-ea"/>
              </a:rPr>
              <a:t>は、行政の協力のもと研修会開催</a:t>
            </a:r>
            <a:endParaRPr kumimoji="1" lang="ja-JP" altLang="en-US" sz="2400" dirty="0">
              <a:latin typeface="+mj-ea"/>
              <a:ea typeface="+mj-ea"/>
            </a:endParaRPr>
          </a:p>
        </p:txBody>
      </p:sp>
      <p:sp>
        <p:nvSpPr>
          <p:cNvPr id="14" name="下矢印 13"/>
          <p:cNvSpPr/>
          <p:nvPr/>
        </p:nvSpPr>
        <p:spPr>
          <a:xfrm>
            <a:off x="3088210" y="1924914"/>
            <a:ext cx="286184" cy="764188"/>
          </a:xfrm>
          <a:prstGeom prst="downArrow">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24826" y="2878462"/>
            <a:ext cx="3421493" cy="707886"/>
          </a:xfrm>
          <a:prstGeom prst="rect">
            <a:avLst/>
          </a:prstGeom>
          <a:noFill/>
        </p:spPr>
        <p:txBody>
          <a:bodyPr wrap="square" rtlCol="0">
            <a:spAutoFit/>
          </a:bodyPr>
          <a:lstStyle/>
          <a:p>
            <a:r>
              <a:rPr kumimoji="1" lang="ja-JP" altLang="en-US" sz="2000" u="sng" dirty="0" smtClean="0">
                <a:latin typeface="+mj-ea"/>
                <a:ea typeface="+mj-ea"/>
              </a:rPr>
              <a:t>医療</a:t>
            </a:r>
            <a:r>
              <a:rPr lang="ja-JP" altLang="en-US" sz="2000" u="sng" dirty="0" smtClean="0">
                <a:latin typeface="+mj-ea"/>
                <a:ea typeface="+mj-ea"/>
              </a:rPr>
              <a:t>・介護施設、</a:t>
            </a:r>
            <a:r>
              <a:rPr kumimoji="1" lang="ja-JP" altLang="en-US" sz="2000" u="sng" dirty="0" smtClean="0">
                <a:latin typeface="+mj-ea"/>
                <a:ea typeface="+mj-ea"/>
              </a:rPr>
              <a:t>自治体活動で</a:t>
            </a:r>
            <a:r>
              <a:rPr lang="ja-JP" altLang="en-US" sz="2000" u="sng" dirty="0" smtClean="0">
                <a:latin typeface="+mj-ea"/>
                <a:ea typeface="+mj-ea"/>
              </a:rPr>
              <a:t>ロコモ啓発・ロコトレ指導</a:t>
            </a:r>
            <a:endParaRPr kumimoji="1" lang="ja-JP" altLang="en-US" sz="2000" u="sng" dirty="0">
              <a:latin typeface="+mj-ea"/>
              <a:ea typeface="+mj-ea"/>
            </a:endParaRPr>
          </a:p>
        </p:txBody>
      </p:sp>
      <p:sp>
        <p:nvSpPr>
          <p:cNvPr id="11" name="テキスト ボックス 10"/>
          <p:cNvSpPr txBox="1"/>
          <p:nvPr/>
        </p:nvSpPr>
        <p:spPr>
          <a:xfrm>
            <a:off x="4890430" y="4601766"/>
            <a:ext cx="3955889" cy="646331"/>
          </a:xfrm>
          <a:prstGeom prst="rect">
            <a:avLst/>
          </a:prstGeom>
          <a:noFill/>
        </p:spPr>
        <p:txBody>
          <a:bodyPr wrap="square" rtlCol="0">
            <a:spAutoFit/>
          </a:bodyPr>
          <a:lstStyle/>
          <a:p>
            <a:r>
              <a:rPr lang="ja-JP" altLang="en-US" u="sng" dirty="0"/>
              <a:t>介護予防事業等での</a:t>
            </a:r>
            <a:r>
              <a:rPr lang="ja-JP" altLang="en-US" u="sng" dirty="0" smtClean="0"/>
              <a:t>ボランティア活動老人会</a:t>
            </a:r>
            <a:r>
              <a:rPr kumimoji="1" lang="ja-JP" altLang="en-US" u="sng" dirty="0" smtClean="0"/>
              <a:t>等でのロコトレ指導</a:t>
            </a:r>
            <a:endParaRPr kumimoji="1" lang="ja-JP" altLang="en-US" u="sng" dirty="0"/>
          </a:p>
        </p:txBody>
      </p:sp>
      <p:sp>
        <p:nvSpPr>
          <p:cNvPr id="15" name="円/楕円 14"/>
          <p:cNvSpPr/>
          <p:nvPr/>
        </p:nvSpPr>
        <p:spPr>
          <a:xfrm>
            <a:off x="335673" y="1052735"/>
            <a:ext cx="2107278" cy="864097"/>
          </a:xfrm>
          <a:prstGeom prst="ellipse">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t>市町村</a:t>
            </a:r>
          </a:p>
        </p:txBody>
      </p:sp>
      <p:sp>
        <p:nvSpPr>
          <p:cNvPr id="20" name="円/楕円 19"/>
          <p:cNvSpPr/>
          <p:nvPr/>
        </p:nvSpPr>
        <p:spPr>
          <a:xfrm>
            <a:off x="4177484" y="1146248"/>
            <a:ext cx="2107278" cy="677067"/>
          </a:xfrm>
          <a:prstGeom prst="ellipse">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a:latin typeface="+mj-ea"/>
              </a:rPr>
              <a:t>SLOC</a:t>
            </a:r>
            <a:endParaRPr lang="ja-JP" altLang="en-US" sz="3200" dirty="0"/>
          </a:p>
        </p:txBody>
      </p:sp>
    </p:spTree>
    <p:extLst>
      <p:ext uri="{BB962C8B-B14F-4D97-AF65-F5344CB8AC3E}">
        <p14:creationId xmlns:p14="http://schemas.microsoft.com/office/powerpoint/2010/main" val="39769344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5743" y="116632"/>
            <a:ext cx="7465519" cy="1296144"/>
          </a:xfrm>
          <a:solidFill>
            <a:srgbClr val="002060"/>
          </a:solidFill>
        </p:spPr>
        <p:txBody>
          <a:bodyPr>
            <a:normAutofit/>
          </a:bodyPr>
          <a:lstStyle/>
          <a:p>
            <a:pPr algn="l"/>
            <a:r>
              <a:rPr lang="ja-JP" altLang="en-US" sz="3600" b="1" dirty="0" smtClean="0">
                <a:solidFill>
                  <a:srgbClr val="FFFF00"/>
                </a:solidFill>
                <a:ea typeface="ＭＳ ゴシック" pitchFamily="49" charset="-128"/>
              </a:rPr>
              <a:t>　　介護予防事業普及</a:t>
            </a:r>
            <a:r>
              <a:rPr lang="ja-JP" altLang="en-US" sz="3600" b="1" dirty="0">
                <a:solidFill>
                  <a:srgbClr val="FFFF00"/>
                </a:solidFill>
                <a:ea typeface="ＭＳ ゴシック" pitchFamily="49" charset="-128"/>
              </a:rPr>
              <a:t>に</a:t>
            </a:r>
            <a:r>
              <a:rPr lang="ja-JP" altLang="en-US" sz="3600" b="1" dirty="0" smtClean="0">
                <a:solidFill>
                  <a:srgbClr val="FFFF00"/>
                </a:solidFill>
                <a:ea typeface="ＭＳ ゴシック" pitchFamily="49" charset="-128"/>
              </a:rPr>
              <a:t>向けて</a:t>
            </a:r>
            <a:r>
              <a:rPr lang="en-US" altLang="ja-JP" sz="3600" b="1" dirty="0" smtClean="0">
                <a:solidFill>
                  <a:srgbClr val="FFFF00"/>
                </a:solidFill>
                <a:ea typeface="ＭＳ ゴシック" pitchFamily="49" charset="-128"/>
              </a:rPr>
              <a:t/>
            </a:r>
            <a:br>
              <a:rPr lang="en-US" altLang="ja-JP" sz="3600" b="1" dirty="0" smtClean="0">
                <a:solidFill>
                  <a:srgbClr val="FFFF00"/>
                </a:solidFill>
                <a:ea typeface="ＭＳ ゴシック" pitchFamily="49" charset="-128"/>
              </a:rPr>
            </a:br>
            <a:r>
              <a:rPr lang="ja-JP" altLang="en-US" sz="3600" b="1" dirty="0">
                <a:solidFill>
                  <a:srgbClr val="FFFF00"/>
                </a:solidFill>
                <a:ea typeface="ＭＳ ゴシック" pitchFamily="49" charset="-128"/>
              </a:rPr>
              <a:t>　</a:t>
            </a:r>
            <a:r>
              <a:rPr lang="ja-JP" altLang="en-US" sz="3600" b="1" dirty="0" smtClean="0">
                <a:solidFill>
                  <a:srgbClr val="FFFF00"/>
                </a:solidFill>
                <a:ea typeface="ＭＳ ゴシック" pitchFamily="49" charset="-128"/>
              </a:rPr>
              <a:t>　　　　</a:t>
            </a:r>
            <a:r>
              <a:rPr lang="ja-JP" altLang="en-US" sz="2400" b="1" dirty="0" smtClean="0">
                <a:solidFill>
                  <a:srgbClr val="FFFF00"/>
                </a:solidFill>
                <a:ea typeface="ＭＳ ゴシック" pitchFamily="49" charset="-128"/>
              </a:rPr>
              <a:t>（浜松市の例）</a:t>
            </a:r>
            <a:endParaRPr lang="ja-JP" altLang="en-US" sz="2400" b="1" dirty="0">
              <a:solidFill>
                <a:srgbClr val="FFFF00"/>
              </a:solidFill>
              <a:ea typeface="ＭＳ ゴシック" pitchFamily="49" charset="-128"/>
            </a:endParaRPr>
          </a:p>
        </p:txBody>
      </p:sp>
      <p:grpSp>
        <p:nvGrpSpPr>
          <p:cNvPr id="31805" name="Group 61"/>
          <p:cNvGrpSpPr>
            <a:grpSpLocks/>
          </p:cNvGrpSpPr>
          <p:nvPr/>
        </p:nvGrpSpPr>
        <p:grpSpPr bwMode="auto">
          <a:xfrm>
            <a:off x="453505" y="1778698"/>
            <a:ext cx="8135938" cy="1223963"/>
            <a:chOff x="295" y="1162"/>
            <a:chExt cx="5125" cy="771"/>
          </a:xfrm>
          <a:solidFill>
            <a:srgbClr val="FFFF00"/>
          </a:solidFill>
        </p:grpSpPr>
        <p:sp>
          <p:nvSpPr>
            <p:cNvPr id="31759" name="AutoShape 15"/>
            <p:cNvSpPr>
              <a:spLocks noChangeArrowheads="1"/>
            </p:cNvSpPr>
            <p:nvPr/>
          </p:nvSpPr>
          <p:spPr bwMode="auto">
            <a:xfrm>
              <a:off x="295" y="1162"/>
              <a:ext cx="1043" cy="771"/>
            </a:xfrm>
            <a:prstGeom prst="homePlate">
              <a:avLst>
                <a:gd name="adj" fmla="val 33820"/>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chemeClr val="bg1"/>
                  </a:solidFill>
                  <a:ea typeface="ＭＳ ゴシック" pitchFamily="49" charset="-128"/>
                </a:rPr>
                <a:t>参加者募集</a:t>
              </a:r>
            </a:p>
          </p:txBody>
        </p:sp>
        <p:sp>
          <p:nvSpPr>
            <p:cNvPr id="31761" name="Rectangle 17"/>
            <p:cNvSpPr>
              <a:spLocks noChangeArrowheads="1"/>
            </p:cNvSpPr>
            <p:nvPr/>
          </p:nvSpPr>
          <p:spPr bwMode="auto">
            <a:xfrm>
              <a:off x="1392" y="1162"/>
              <a:ext cx="808" cy="771"/>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solidFill>
                    <a:schemeClr val="bg1"/>
                  </a:solidFill>
                  <a:ea typeface="ＭＳ ゴシック" pitchFamily="49" charset="-128"/>
                </a:rPr>
                <a:t>生活機能</a:t>
              </a:r>
            </a:p>
            <a:p>
              <a:pPr algn="ctr"/>
              <a:r>
                <a:rPr lang="ja-JP" altLang="en-US" sz="1600" dirty="0">
                  <a:solidFill>
                    <a:schemeClr val="bg1"/>
                  </a:solidFill>
                  <a:ea typeface="ＭＳ ゴシック" pitchFamily="49" charset="-128"/>
                </a:rPr>
                <a:t>基本チェック</a:t>
              </a:r>
            </a:p>
            <a:p>
              <a:pPr algn="ctr"/>
              <a:r>
                <a:rPr lang="ja-JP" altLang="en-US" sz="1600" dirty="0">
                  <a:solidFill>
                    <a:schemeClr val="bg1"/>
                  </a:solidFill>
                  <a:ea typeface="ＭＳ ゴシック" pitchFamily="49" charset="-128"/>
                </a:rPr>
                <a:t>リスト</a:t>
              </a:r>
            </a:p>
          </p:txBody>
        </p:sp>
        <p:sp>
          <p:nvSpPr>
            <p:cNvPr id="31762" name="Rectangle 18"/>
            <p:cNvSpPr>
              <a:spLocks noChangeArrowheads="1"/>
            </p:cNvSpPr>
            <p:nvPr/>
          </p:nvSpPr>
          <p:spPr bwMode="auto">
            <a:xfrm>
              <a:off x="2382" y="1162"/>
              <a:ext cx="771" cy="771"/>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solidFill>
                    <a:schemeClr val="bg1"/>
                  </a:solidFill>
                  <a:ea typeface="ＭＳ ゴシック" pitchFamily="49" charset="-128"/>
                </a:rPr>
                <a:t>機能低下の</a:t>
              </a:r>
            </a:p>
            <a:p>
              <a:pPr algn="ctr"/>
              <a:r>
                <a:rPr lang="ja-JP" altLang="en-US" sz="1600">
                  <a:solidFill>
                    <a:schemeClr val="bg1"/>
                  </a:solidFill>
                  <a:ea typeface="ＭＳ ゴシック" pitchFamily="49" charset="-128"/>
                </a:rPr>
                <a:t>みられる</a:t>
              </a:r>
            </a:p>
            <a:p>
              <a:pPr algn="ctr"/>
              <a:r>
                <a:rPr lang="ja-JP" altLang="en-US" sz="1600">
                  <a:solidFill>
                    <a:schemeClr val="bg1"/>
                  </a:solidFill>
                  <a:ea typeface="ＭＳ ゴシック" pitchFamily="49" charset="-128"/>
                </a:rPr>
                <a:t>二次予防事業</a:t>
              </a:r>
            </a:p>
            <a:p>
              <a:pPr algn="ctr"/>
              <a:r>
                <a:rPr lang="ja-JP" altLang="en-US" sz="1600">
                  <a:solidFill>
                    <a:schemeClr val="bg1"/>
                  </a:solidFill>
                  <a:ea typeface="ＭＳ ゴシック" pitchFamily="49" charset="-128"/>
                </a:rPr>
                <a:t>対象者</a:t>
              </a:r>
            </a:p>
          </p:txBody>
        </p:sp>
        <p:sp>
          <p:nvSpPr>
            <p:cNvPr id="31763" name="Rectangle 19"/>
            <p:cNvSpPr>
              <a:spLocks noChangeArrowheads="1"/>
            </p:cNvSpPr>
            <p:nvPr/>
          </p:nvSpPr>
          <p:spPr bwMode="auto">
            <a:xfrm>
              <a:off x="4332" y="1162"/>
              <a:ext cx="1088" cy="771"/>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solidFill>
                    <a:schemeClr val="bg1"/>
                  </a:solidFill>
                  <a:ea typeface="ＭＳ ゴシック" pitchFamily="49" charset="-128"/>
                </a:rPr>
                <a:t>ロコトレ</a:t>
              </a:r>
            </a:p>
            <a:p>
              <a:pPr algn="ctr"/>
              <a:r>
                <a:rPr lang="ja-JP" altLang="en-US">
                  <a:solidFill>
                    <a:schemeClr val="bg1"/>
                  </a:solidFill>
                  <a:ea typeface="ＭＳ ゴシック" pitchFamily="49" charset="-128"/>
                </a:rPr>
                <a:t>事業参加</a:t>
              </a:r>
            </a:p>
          </p:txBody>
        </p:sp>
        <p:sp>
          <p:nvSpPr>
            <p:cNvPr id="31764" name="Rectangle 20"/>
            <p:cNvSpPr>
              <a:spLocks noChangeArrowheads="1"/>
            </p:cNvSpPr>
            <p:nvPr/>
          </p:nvSpPr>
          <p:spPr bwMode="auto">
            <a:xfrm>
              <a:off x="3379" y="1182"/>
              <a:ext cx="825" cy="729"/>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solidFill>
                    <a:schemeClr val="bg1"/>
                  </a:solidFill>
                  <a:ea typeface="ＭＳ ゴシック" pitchFamily="49" charset="-128"/>
                </a:rPr>
                <a:t>介護予防事業</a:t>
              </a:r>
            </a:p>
            <a:p>
              <a:pPr algn="ctr"/>
              <a:r>
                <a:rPr lang="ja-JP" altLang="en-US" sz="1600" dirty="0">
                  <a:solidFill>
                    <a:schemeClr val="bg1"/>
                  </a:solidFill>
                  <a:ea typeface="ＭＳ ゴシック" pitchFamily="49" charset="-128"/>
                </a:rPr>
                <a:t>等の案内</a:t>
              </a:r>
            </a:p>
          </p:txBody>
        </p:sp>
        <p:sp>
          <p:nvSpPr>
            <p:cNvPr id="31767" name="AutoShape 23"/>
            <p:cNvSpPr>
              <a:spLocks noChangeArrowheads="1"/>
            </p:cNvSpPr>
            <p:nvPr/>
          </p:nvSpPr>
          <p:spPr bwMode="auto">
            <a:xfrm rot="5400000">
              <a:off x="2268" y="1501"/>
              <a:ext cx="136" cy="91"/>
            </a:xfrm>
            <a:prstGeom prst="triangle">
              <a:avLst>
                <a:gd name="adj" fmla="val 50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68" name="AutoShape 24"/>
            <p:cNvSpPr>
              <a:spLocks noChangeArrowheads="1"/>
            </p:cNvSpPr>
            <p:nvPr/>
          </p:nvSpPr>
          <p:spPr bwMode="auto">
            <a:xfrm rot="5400000">
              <a:off x="3221" y="1501"/>
              <a:ext cx="136" cy="91"/>
            </a:xfrm>
            <a:prstGeom prst="triangle">
              <a:avLst>
                <a:gd name="adj" fmla="val 5000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1769" name="AutoShape 25"/>
          <p:cNvSpPr>
            <a:spLocks noChangeArrowheads="1"/>
          </p:cNvSpPr>
          <p:nvPr/>
        </p:nvSpPr>
        <p:spPr bwMode="auto">
          <a:xfrm rot="5400000">
            <a:off x="6673851" y="2277712"/>
            <a:ext cx="215900" cy="14446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771" name="Oval 27"/>
          <p:cNvSpPr>
            <a:spLocks noChangeArrowheads="1"/>
          </p:cNvSpPr>
          <p:nvPr/>
        </p:nvSpPr>
        <p:spPr bwMode="auto">
          <a:xfrm>
            <a:off x="6948489" y="908052"/>
            <a:ext cx="1655762" cy="792163"/>
          </a:xfrm>
          <a:prstGeom prst="ellipse">
            <a:avLst/>
          </a:prstGeom>
          <a:solidFill>
            <a:srgbClr val="002060"/>
          </a:solidFill>
          <a:ln w="9525">
            <a:solidFill>
              <a:schemeClr val="tx1"/>
            </a:solidFill>
            <a:round/>
            <a:headEnd/>
            <a:tailEnd/>
          </a:ln>
          <a:effectLst/>
          <a:extLst/>
        </p:spPr>
        <p:txBody>
          <a:bodyPr wrap="none" anchor="ctr"/>
          <a:lstStyle/>
          <a:p>
            <a:pPr algn="ctr"/>
            <a:r>
              <a:rPr lang="ja-JP" altLang="en-US" sz="1400" dirty="0">
                <a:ea typeface="ＭＳ ゴシック" pitchFamily="49" charset="-128"/>
              </a:rPr>
              <a:t>元気で</a:t>
            </a:r>
          </a:p>
          <a:p>
            <a:pPr algn="ctr"/>
            <a:r>
              <a:rPr lang="ja-JP" altLang="en-US" sz="1400" dirty="0">
                <a:ea typeface="ＭＳ ゴシック" pitchFamily="49" charset="-128"/>
              </a:rPr>
              <a:t>興味のある高齢者</a:t>
            </a:r>
          </a:p>
        </p:txBody>
      </p:sp>
      <p:sp>
        <p:nvSpPr>
          <p:cNvPr id="31772" name="AutoShape 28"/>
          <p:cNvSpPr>
            <a:spLocks noChangeArrowheads="1"/>
          </p:cNvSpPr>
          <p:nvPr/>
        </p:nvSpPr>
        <p:spPr bwMode="auto">
          <a:xfrm>
            <a:off x="7596188" y="1700213"/>
            <a:ext cx="287337" cy="14446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1782" name="AutoShape 38"/>
          <p:cNvSpPr>
            <a:spLocks noChangeArrowheads="1"/>
          </p:cNvSpPr>
          <p:nvPr/>
        </p:nvSpPr>
        <p:spPr bwMode="auto">
          <a:xfrm>
            <a:off x="539750" y="4437063"/>
            <a:ext cx="1655763" cy="1223962"/>
          </a:xfrm>
          <a:prstGeom prst="homePlate">
            <a:avLst>
              <a:gd name="adj" fmla="val 33820"/>
            </a:avLst>
          </a:prstGeom>
          <a:solidFill>
            <a:srgbClr val="002060"/>
          </a:solidFill>
          <a:ln w="9525">
            <a:solidFill>
              <a:schemeClr val="tx1"/>
            </a:solidFill>
            <a:miter lim="800000"/>
            <a:headEnd/>
            <a:tailEnd/>
          </a:ln>
          <a:effectLst/>
          <a:extLst/>
        </p:spPr>
        <p:txBody>
          <a:bodyPr wrap="none" anchor="ctr"/>
          <a:lstStyle/>
          <a:p>
            <a:pPr algn="ctr"/>
            <a:r>
              <a:rPr lang="ja-JP" altLang="en-US" dirty="0"/>
              <a:t>スタッフ養成</a:t>
            </a:r>
          </a:p>
        </p:txBody>
      </p:sp>
      <p:sp>
        <p:nvSpPr>
          <p:cNvPr id="31783" name="AutoShape 39"/>
          <p:cNvSpPr>
            <a:spLocks noChangeArrowheads="1"/>
          </p:cNvSpPr>
          <p:nvPr/>
        </p:nvSpPr>
        <p:spPr bwMode="auto">
          <a:xfrm>
            <a:off x="2268539" y="3716340"/>
            <a:ext cx="2447925" cy="1944687"/>
          </a:xfrm>
          <a:prstGeom prst="roundRect">
            <a:avLst>
              <a:gd name="adj" fmla="val 16667"/>
            </a:avLst>
          </a:prstGeom>
          <a:solidFill>
            <a:srgbClr val="002060"/>
          </a:solidFill>
          <a:ln w="9525">
            <a:solidFill>
              <a:schemeClr val="tx1"/>
            </a:solidFill>
            <a:round/>
            <a:headEnd/>
            <a:tailEnd/>
          </a:ln>
          <a:effectLst/>
          <a:extLst/>
        </p:spPr>
        <p:txBody>
          <a:bodyPr wrap="none" tIns="0" anchor="ctr"/>
          <a:lstStyle/>
          <a:p>
            <a:pPr algn="ctr"/>
            <a:r>
              <a:rPr lang="ja-JP" altLang="en-US"/>
              <a:t>ロコモ指導員</a:t>
            </a:r>
          </a:p>
          <a:p>
            <a:pPr algn="ctr"/>
            <a:endParaRPr lang="ja-JP" altLang="en-US"/>
          </a:p>
          <a:p>
            <a:pPr algn="ctr"/>
            <a:endParaRPr lang="ja-JP" altLang="en-US"/>
          </a:p>
          <a:p>
            <a:pPr algn="ctr"/>
            <a:endParaRPr lang="ja-JP" altLang="en-US"/>
          </a:p>
          <a:p>
            <a:pPr algn="ctr"/>
            <a:endParaRPr lang="ja-JP" altLang="en-US"/>
          </a:p>
          <a:p>
            <a:pPr algn="ctr"/>
            <a:endParaRPr lang="en-US" altLang="ja-JP"/>
          </a:p>
        </p:txBody>
      </p:sp>
      <p:sp>
        <p:nvSpPr>
          <p:cNvPr id="31784" name="AutoShape 40"/>
          <p:cNvSpPr>
            <a:spLocks noChangeArrowheads="1"/>
          </p:cNvSpPr>
          <p:nvPr/>
        </p:nvSpPr>
        <p:spPr bwMode="auto">
          <a:xfrm>
            <a:off x="5003800" y="3573463"/>
            <a:ext cx="3600450" cy="2952750"/>
          </a:xfrm>
          <a:prstGeom prst="roundRect">
            <a:avLst>
              <a:gd name="adj" fmla="val 16667"/>
            </a:avLst>
          </a:prstGeom>
          <a:solidFill>
            <a:srgbClr val="002060"/>
          </a:solidFill>
          <a:ln w="9525">
            <a:solidFill>
              <a:schemeClr val="tx1"/>
            </a:solidFill>
            <a:round/>
            <a:headEnd/>
            <a:tailEnd/>
          </a:ln>
          <a:effectLst/>
          <a:extLst/>
        </p:spPr>
        <p:txBody>
          <a:bodyPr wrap="none" tIns="10800" anchor="ctr"/>
          <a:lstStyle/>
          <a:p>
            <a:pPr algn="ctr"/>
            <a:r>
              <a:rPr lang="ja-JP" altLang="en-US"/>
              <a:t>　ロコモ普及員</a:t>
            </a:r>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endParaRPr lang="ja-JP" altLang="en-US"/>
          </a:p>
          <a:p>
            <a:pPr algn="ctr"/>
            <a:r>
              <a:rPr lang="ja-JP" altLang="en-US"/>
              <a:t>　　　　　　　　　　　　　　　　　　　　　　　　　　　など　　　　　　　　　</a:t>
            </a:r>
            <a:endParaRPr lang="ja-JP" altLang="en-US" sz="1600"/>
          </a:p>
        </p:txBody>
      </p:sp>
      <p:sp>
        <p:nvSpPr>
          <p:cNvPr id="31804" name="AutoShape 60"/>
          <p:cNvSpPr>
            <a:spLocks noChangeArrowheads="1"/>
          </p:cNvSpPr>
          <p:nvPr/>
        </p:nvSpPr>
        <p:spPr bwMode="auto">
          <a:xfrm rot="5400000">
            <a:off x="4752182" y="4833145"/>
            <a:ext cx="215900" cy="144463"/>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06" name="AutoShape 62"/>
          <p:cNvSpPr>
            <a:spLocks noChangeArrowheads="1"/>
          </p:cNvSpPr>
          <p:nvPr/>
        </p:nvSpPr>
        <p:spPr bwMode="auto">
          <a:xfrm>
            <a:off x="2411414" y="4184651"/>
            <a:ext cx="2160587" cy="3603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t>地域包括支援センター</a:t>
            </a:r>
          </a:p>
        </p:txBody>
      </p:sp>
      <p:sp>
        <p:nvSpPr>
          <p:cNvPr id="31807" name="AutoShape 63"/>
          <p:cNvSpPr>
            <a:spLocks noChangeArrowheads="1"/>
          </p:cNvSpPr>
          <p:nvPr/>
        </p:nvSpPr>
        <p:spPr bwMode="auto">
          <a:xfrm>
            <a:off x="2411414" y="4652963"/>
            <a:ext cx="2160587" cy="3603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t>区役所長寿保険課</a:t>
            </a:r>
          </a:p>
        </p:txBody>
      </p:sp>
      <p:sp>
        <p:nvSpPr>
          <p:cNvPr id="31808" name="AutoShape 64"/>
          <p:cNvSpPr>
            <a:spLocks noChangeArrowheads="1"/>
          </p:cNvSpPr>
          <p:nvPr/>
        </p:nvSpPr>
        <p:spPr bwMode="auto">
          <a:xfrm>
            <a:off x="2411414" y="5084763"/>
            <a:ext cx="2160587" cy="360362"/>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dirty="0"/>
              <a:t>本庁高齢者福祉課</a:t>
            </a:r>
          </a:p>
        </p:txBody>
      </p:sp>
      <p:sp>
        <p:nvSpPr>
          <p:cNvPr id="31810" name="AutoShape 66"/>
          <p:cNvSpPr>
            <a:spLocks noChangeArrowheads="1"/>
          </p:cNvSpPr>
          <p:nvPr/>
        </p:nvSpPr>
        <p:spPr bwMode="auto">
          <a:xfrm>
            <a:off x="2339975" y="5661027"/>
            <a:ext cx="2303463" cy="936625"/>
          </a:xfrm>
          <a:prstGeom prst="upArrowCallout">
            <a:avLst>
              <a:gd name="adj1" fmla="val 31835"/>
              <a:gd name="adj2" fmla="val 32711"/>
              <a:gd name="adj3" fmla="val 18199"/>
              <a:gd name="adj4" fmla="val 72426"/>
            </a:avLst>
          </a:prstGeom>
          <a:solidFill>
            <a:srgbClr val="002060"/>
          </a:solidFill>
          <a:ln w="9525">
            <a:solidFill>
              <a:schemeClr val="tx1"/>
            </a:solidFill>
            <a:miter lim="800000"/>
            <a:headEnd/>
            <a:tailEnd/>
          </a:ln>
          <a:effectLst/>
          <a:extLst/>
        </p:spPr>
        <p:txBody>
          <a:bodyPr wrap="none" anchor="ctr"/>
          <a:lstStyle/>
          <a:p>
            <a:pPr algn="ctr"/>
            <a:r>
              <a:rPr lang="en-US" altLang="ja-JP" dirty="0"/>
              <a:t>NPO</a:t>
            </a:r>
            <a:r>
              <a:rPr lang="ja-JP" altLang="en-US" dirty="0"/>
              <a:t>全国ストップ</a:t>
            </a:r>
          </a:p>
          <a:p>
            <a:pPr algn="ctr"/>
            <a:r>
              <a:rPr lang="ja-JP" altLang="en-US" dirty="0"/>
              <a:t>ザ・ロコモ協議会</a:t>
            </a:r>
          </a:p>
        </p:txBody>
      </p:sp>
      <p:sp>
        <p:nvSpPr>
          <p:cNvPr id="31811" name="Text Box 67"/>
          <p:cNvSpPr txBox="1">
            <a:spLocks noChangeArrowheads="1"/>
          </p:cNvSpPr>
          <p:nvPr/>
        </p:nvSpPr>
        <p:spPr bwMode="auto">
          <a:xfrm>
            <a:off x="2700339" y="5661027"/>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sz="1600">
                <a:ea typeface="ＭＳ ゴシック" pitchFamily="49" charset="-128"/>
              </a:rPr>
              <a:t>養成</a:t>
            </a:r>
          </a:p>
        </p:txBody>
      </p:sp>
      <p:sp>
        <p:nvSpPr>
          <p:cNvPr id="31812" name="Text Box 68"/>
          <p:cNvSpPr txBox="1">
            <a:spLocks noChangeArrowheads="1"/>
          </p:cNvSpPr>
          <p:nvPr/>
        </p:nvSpPr>
        <p:spPr bwMode="auto">
          <a:xfrm>
            <a:off x="3851276" y="5661027"/>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sz="1600">
                <a:ea typeface="ＭＳ ゴシック" pitchFamily="49" charset="-128"/>
              </a:rPr>
              <a:t>研修</a:t>
            </a:r>
          </a:p>
        </p:txBody>
      </p:sp>
      <p:sp>
        <p:nvSpPr>
          <p:cNvPr id="31813" name="AutoShape 69"/>
          <p:cNvSpPr>
            <a:spLocks noChangeArrowheads="1"/>
          </p:cNvSpPr>
          <p:nvPr/>
        </p:nvSpPr>
        <p:spPr bwMode="auto">
          <a:xfrm>
            <a:off x="5219701" y="3933825"/>
            <a:ext cx="3168650"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いきいきリハビリトレーナー</a:t>
            </a:r>
          </a:p>
        </p:txBody>
      </p:sp>
      <p:sp>
        <p:nvSpPr>
          <p:cNvPr id="31814" name="AutoShape 70"/>
          <p:cNvSpPr>
            <a:spLocks noChangeArrowheads="1"/>
          </p:cNvSpPr>
          <p:nvPr/>
        </p:nvSpPr>
        <p:spPr bwMode="auto">
          <a:xfrm>
            <a:off x="5219701" y="4238627"/>
            <a:ext cx="3168650"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生活介護支援サポーター</a:t>
            </a:r>
          </a:p>
        </p:txBody>
      </p:sp>
      <p:sp>
        <p:nvSpPr>
          <p:cNvPr id="31815" name="AutoShape 71"/>
          <p:cNvSpPr>
            <a:spLocks noChangeArrowheads="1"/>
          </p:cNvSpPr>
          <p:nvPr/>
        </p:nvSpPr>
        <p:spPr bwMode="auto">
          <a:xfrm>
            <a:off x="5219700" y="4851402"/>
            <a:ext cx="1512888"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民生委員</a:t>
            </a:r>
          </a:p>
        </p:txBody>
      </p:sp>
      <p:sp>
        <p:nvSpPr>
          <p:cNvPr id="31816" name="AutoShape 72"/>
          <p:cNvSpPr>
            <a:spLocks noChangeArrowheads="1"/>
          </p:cNvSpPr>
          <p:nvPr/>
        </p:nvSpPr>
        <p:spPr bwMode="auto">
          <a:xfrm>
            <a:off x="6804026" y="4851402"/>
            <a:ext cx="1584325"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サロン</a:t>
            </a:r>
          </a:p>
        </p:txBody>
      </p:sp>
      <p:sp>
        <p:nvSpPr>
          <p:cNvPr id="31819" name="AutoShape 75"/>
          <p:cNvSpPr>
            <a:spLocks noChangeArrowheads="1"/>
          </p:cNvSpPr>
          <p:nvPr/>
        </p:nvSpPr>
        <p:spPr bwMode="auto">
          <a:xfrm>
            <a:off x="5219701" y="4545015"/>
            <a:ext cx="3168650"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シルバーサポーター</a:t>
            </a:r>
          </a:p>
        </p:txBody>
      </p:sp>
      <p:sp>
        <p:nvSpPr>
          <p:cNvPr id="31820" name="AutoShape 76"/>
          <p:cNvSpPr>
            <a:spLocks noChangeArrowheads="1"/>
          </p:cNvSpPr>
          <p:nvPr/>
        </p:nvSpPr>
        <p:spPr bwMode="auto">
          <a:xfrm>
            <a:off x="5219701" y="5157790"/>
            <a:ext cx="3168650"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地区社会福祉協議会</a:t>
            </a:r>
          </a:p>
        </p:txBody>
      </p:sp>
      <p:sp>
        <p:nvSpPr>
          <p:cNvPr id="31821" name="AutoShape 77"/>
          <p:cNvSpPr>
            <a:spLocks noChangeArrowheads="1"/>
          </p:cNvSpPr>
          <p:nvPr/>
        </p:nvSpPr>
        <p:spPr bwMode="auto">
          <a:xfrm>
            <a:off x="5219700" y="5470527"/>
            <a:ext cx="1512888"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a:t>NPO</a:t>
            </a:r>
          </a:p>
        </p:txBody>
      </p:sp>
      <p:sp>
        <p:nvSpPr>
          <p:cNvPr id="31822" name="AutoShape 78"/>
          <p:cNvSpPr>
            <a:spLocks noChangeArrowheads="1"/>
          </p:cNvSpPr>
          <p:nvPr/>
        </p:nvSpPr>
        <p:spPr bwMode="auto">
          <a:xfrm>
            <a:off x="5219701" y="5789615"/>
            <a:ext cx="3168650"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老人福祉センター</a:t>
            </a:r>
          </a:p>
        </p:txBody>
      </p:sp>
      <p:sp>
        <p:nvSpPr>
          <p:cNvPr id="31823" name="AutoShape 79"/>
          <p:cNvSpPr>
            <a:spLocks noChangeArrowheads="1"/>
          </p:cNvSpPr>
          <p:nvPr/>
        </p:nvSpPr>
        <p:spPr bwMode="auto">
          <a:xfrm>
            <a:off x="6781801" y="5470527"/>
            <a:ext cx="1606550"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シニアクラブ</a:t>
            </a:r>
          </a:p>
        </p:txBody>
      </p:sp>
      <p:sp>
        <p:nvSpPr>
          <p:cNvPr id="31824" name="AutoShape 80"/>
          <p:cNvSpPr>
            <a:spLocks noChangeArrowheads="1"/>
          </p:cNvSpPr>
          <p:nvPr/>
        </p:nvSpPr>
        <p:spPr bwMode="auto">
          <a:xfrm>
            <a:off x="5219701" y="6094415"/>
            <a:ext cx="2665413" cy="26987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その他の団体・サークル</a:t>
            </a:r>
          </a:p>
        </p:txBody>
      </p:sp>
      <p:sp>
        <p:nvSpPr>
          <p:cNvPr id="31826" name="Text Box 82"/>
          <p:cNvSpPr txBox="1">
            <a:spLocks noChangeArrowheads="1"/>
          </p:cNvSpPr>
          <p:nvPr/>
        </p:nvSpPr>
        <p:spPr bwMode="auto">
          <a:xfrm>
            <a:off x="2916239" y="3357565"/>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dirty="0">
                <a:ea typeface="ＭＳ ゴシック" pitchFamily="49" charset="-128"/>
              </a:rPr>
              <a:t>３０人程度</a:t>
            </a:r>
          </a:p>
        </p:txBody>
      </p:sp>
      <p:sp>
        <p:nvSpPr>
          <p:cNvPr id="31827" name="Text Box 83"/>
          <p:cNvSpPr txBox="1">
            <a:spLocks noChangeArrowheads="1"/>
          </p:cNvSpPr>
          <p:nvPr/>
        </p:nvSpPr>
        <p:spPr bwMode="auto">
          <a:xfrm>
            <a:off x="5724525" y="3284540"/>
            <a:ext cx="1441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a:ea typeface="ＭＳ ゴシック" pitchFamily="49" charset="-128"/>
              </a:rPr>
              <a:t>２００人規模</a:t>
            </a:r>
          </a:p>
        </p:txBody>
      </p:sp>
      <p:sp>
        <p:nvSpPr>
          <p:cNvPr id="31839" name="AutoShape 95"/>
          <p:cNvSpPr>
            <a:spLocks noChangeArrowheads="1"/>
          </p:cNvSpPr>
          <p:nvPr/>
        </p:nvSpPr>
        <p:spPr bwMode="auto">
          <a:xfrm rot="16200000">
            <a:off x="7381082" y="3140871"/>
            <a:ext cx="358775" cy="360362"/>
          </a:xfrm>
          <a:prstGeom prst="homePlate">
            <a:avLst>
              <a:gd name="adj" fmla="val 5142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840" name="Text Box 96"/>
          <p:cNvSpPr txBox="1">
            <a:spLocks noChangeArrowheads="1"/>
          </p:cNvSpPr>
          <p:nvPr/>
        </p:nvSpPr>
        <p:spPr bwMode="auto">
          <a:xfrm>
            <a:off x="8027988" y="3068640"/>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ja-JP" altLang="en-US">
                <a:ea typeface="ＭＳ ゴシック" pitchFamily="49" charset="-128"/>
              </a:rPr>
              <a:t>実践</a:t>
            </a:r>
          </a:p>
        </p:txBody>
      </p:sp>
    </p:spTree>
    <p:extLst>
      <p:ext uri="{BB962C8B-B14F-4D97-AF65-F5344CB8AC3E}">
        <p14:creationId xmlns:p14="http://schemas.microsoft.com/office/powerpoint/2010/main" val="29815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82"/>
                                        </p:tgtEl>
                                        <p:attrNameLst>
                                          <p:attrName>style.visibility</p:attrName>
                                        </p:attrNameLst>
                                      </p:cBhvr>
                                      <p:to>
                                        <p:strVal val="visible"/>
                                      </p:to>
                                    </p:set>
                                    <p:anim calcmode="lin" valueType="num">
                                      <p:cBhvr additive="base">
                                        <p:cTn id="7" dur="500" fill="hold"/>
                                        <p:tgtEl>
                                          <p:spTgt spid="31782"/>
                                        </p:tgtEl>
                                        <p:attrNameLst>
                                          <p:attrName>ppt_x</p:attrName>
                                        </p:attrNameLst>
                                      </p:cBhvr>
                                      <p:tavLst>
                                        <p:tav tm="0">
                                          <p:val>
                                            <p:strVal val="#ppt_x"/>
                                          </p:val>
                                        </p:tav>
                                        <p:tav tm="100000">
                                          <p:val>
                                            <p:strVal val="#ppt_x"/>
                                          </p:val>
                                        </p:tav>
                                      </p:tavLst>
                                    </p:anim>
                                    <p:anim calcmode="lin" valueType="num">
                                      <p:cBhvr additive="base">
                                        <p:cTn id="8" dur="500" fill="hold"/>
                                        <p:tgtEl>
                                          <p:spTgt spid="317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83"/>
                                        </p:tgtEl>
                                        <p:attrNameLst>
                                          <p:attrName>style.visibility</p:attrName>
                                        </p:attrNameLst>
                                      </p:cBhvr>
                                      <p:to>
                                        <p:strVal val="visible"/>
                                      </p:to>
                                    </p:set>
                                    <p:anim calcmode="lin" valueType="num">
                                      <p:cBhvr additive="base">
                                        <p:cTn id="13" dur="500" fill="hold"/>
                                        <p:tgtEl>
                                          <p:spTgt spid="31783"/>
                                        </p:tgtEl>
                                        <p:attrNameLst>
                                          <p:attrName>ppt_x</p:attrName>
                                        </p:attrNameLst>
                                      </p:cBhvr>
                                      <p:tavLst>
                                        <p:tav tm="0">
                                          <p:val>
                                            <p:strVal val="#ppt_x"/>
                                          </p:val>
                                        </p:tav>
                                        <p:tav tm="100000">
                                          <p:val>
                                            <p:strVal val="#ppt_x"/>
                                          </p:val>
                                        </p:tav>
                                      </p:tavLst>
                                    </p:anim>
                                    <p:anim calcmode="lin" valueType="num">
                                      <p:cBhvr additive="base">
                                        <p:cTn id="14" dur="500" fill="hold"/>
                                        <p:tgtEl>
                                          <p:spTgt spid="317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84"/>
                                        </p:tgtEl>
                                        <p:attrNameLst>
                                          <p:attrName>style.visibility</p:attrName>
                                        </p:attrNameLst>
                                      </p:cBhvr>
                                      <p:to>
                                        <p:strVal val="visible"/>
                                      </p:to>
                                    </p:set>
                                    <p:anim calcmode="lin" valueType="num">
                                      <p:cBhvr additive="base">
                                        <p:cTn id="19" dur="500" fill="hold"/>
                                        <p:tgtEl>
                                          <p:spTgt spid="31784"/>
                                        </p:tgtEl>
                                        <p:attrNameLst>
                                          <p:attrName>ppt_x</p:attrName>
                                        </p:attrNameLst>
                                      </p:cBhvr>
                                      <p:tavLst>
                                        <p:tav tm="0">
                                          <p:val>
                                            <p:strVal val="#ppt_x"/>
                                          </p:val>
                                        </p:tav>
                                        <p:tav tm="100000">
                                          <p:val>
                                            <p:strVal val="#ppt_x"/>
                                          </p:val>
                                        </p:tav>
                                      </p:tavLst>
                                    </p:anim>
                                    <p:anim calcmode="lin" valueType="num">
                                      <p:cBhvr additive="base">
                                        <p:cTn id="20" dur="500" fill="hold"/>
                                        <p:tgtEl>
                                          <p:spTgt spid="317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2" grpId="0" animBg="1"/>
      <p:bldP spid="31783" grpId="0" animBg="1"/>
      <p:bldP spid="3178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4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034" y="2933701"/>
            <a:ext cx="229552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32838"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852738"/>
            <a:ext cx="1562100" cy="1581150"/>
          </a:xfrm>
          <a:prstGeom prst="rect">
            <a:avLst/>
          </a:prstGeom>
          <a:noFill/>
          <a:extLst>
            <a:ext uri="{909E8E84-426E-40DD-AFC4-6F175D3DCCD1}">
              <a14:hiddenFill xmlns:a14="http://schemas.microsoft.com/office/drawing/2010/main">
                <a:solidFill>
                  <a:srgbClr val="FFFFFF"/>
                </a:solidFill>
              </a14:hiddenFill>
            </a:ext>
          </a:extLst>
        </p:spPr>
      </p:pic>
      <p:sp>
        <p:nvSpPr>
          <p:cNvPr id="32833" name="AutoShape 65"/>
          <p:cNvSpPr>
            <a:spLocks noChangeArrowheads="1"/>
          </p:cNvSpPr>
          <p:nvPr/>
        </p:nvSpPr>
        <p:spPr bwMode="auto">
          <a:xfrm>
            <a:off x="594715" y="1484784"/>
            <a:ext cx="3095625" cy="1152525"/>
          </a:xfrm>
          <a:prstGeom prst="cloudCallout">
            <a:avLst>
              <a:gd name="adj1" fmla="val -16000"/>
              <a:gd name="adj2" fmla="val 61296"/>
            </a:avLst>
          </a:prstGeom>
          <a:solidFill>
            <a:srgbClr val="002060"/>
          </a:solidFill>
          <a:ln w="9525">
            <a:solidFill>
              <a:schemeClr val="tx1"/>
            </a:solidFill>
            <a:round/>
            <a:headEnd/>
            <a:tailEnd/>
          </a:ln>
          <a:effectLst/>
          <a:extLst/>
        </p:spPr>
        <p:txBody>
          <a:bodyPr lIns="0" tIns="262800" rIns="0" bIns="622800"/>
          <a:lstStyle/>
          <a:p>
            <a:pPr algn="ctr"/>
            <a:r>
              <a:rPr lang="en-US" altLang="ja-JP" sz="3000" dirty="0">
                <a:ea typeface="ＭＳ ゴシック" pitchFamily="49" charset="-128"/>
              </a:rPr>
              <a:t>①</a:t>
            </a:r>
            <a:r>
              <a:rPr lang="ja-JP" altLang="en-US" sz="3000" dirty="0">
                <a:ea typeface="ＭＳ ゴシック" pitchFamily="49" charset="-128"/>
              </a:rPr>
              <a:t>サロン型</a:t>
            </a:r>
          </a:p>
        </p:txBody>
      </p:sp>
      <p:sp>
        <p:nvSpPr>
          <p:cNvPr id="32770" name="Rectangle 2"/>
          <p:cNvSpPr>
            <a:spLocks noGrp="1" noChangeArrowheads="1"/>
          </p:cNvSpPr>
          <p:nvPr>
            <p:ph type="title"/>
          </p:nvPr>
        </p:nvSpPr>
        <p:spPr>
          <a:xfrm>
            <a:off x="532981" y="116632"/>
            <a:ext cx="8181050" cy="1224136"/>
          </a:xfrm>
          <a:solidFill>
            <a:srgbClr val="002060"/>
          </a:solidFill>
        </p:spPr>
        <p:txBody>
          <a:bodyPr>
            <a:noAutofit/>
          </a:bodyPr>
          <a:lstStyle/>
          <a:p>
            <a:pPr algn="l"/>
            <a:r>
              <a:rPr lang="ja-JP" altLang="en-US" sz="2800" b="1" dirty="0">
                <a:solidFill>
                  <a:srgbClr val="FFFF00"/>
                </a:solidFill>
              </a:rPr>
              <a:t>より参加しやすく</a:t>
            </a:r>
            <a:br>
              <a:rPr lang="ja-JP" altLang="en-US" sz="2800" b="1" dirty="0">
                <a:solidFill>
                  <a:srgbClr val="FFFF00"/>
                </a:solidFill>
              </a:rPr>
            </a:br>
            <a:r>
              <a:rPr lang="ja-JP" altLang="en-US" sz="2800" b="1" dirty="0">
                <a:solidFill>
                  <a:srgbClr val="FFFF00"/>
                </a:solidFill>
              </a:rPr>
              <a:t>　</a:t>
            </a:r>
            <a:r>
              <a:rPr lang="ja-JP" altLang="en-US" sz="2800" b="1" dirty="0" smtClean="0">
                <a:solidFill>
                  <a:srgbClr val="FFFF00"/>
                </a:solidFill>
              </a:rPr>
              <a:t>         より</a:t>
            </a:r>
            <a:r>
              <a:rPr lang="ja-JP" altLang="en-US" sz="2800" b="1" dirty="0">
                <a:solidFill>
                  <a:srgbClr val="FFFF00"/>
                </a:solidFill>
              </a:rPr>
              <a:t>継続しやすい２つのタイプ</a:t>
            </a:r>
          </a:p>
        </p:txBody>
      </p:sp>
      <p:sp>
        <p:nvSpPr>
          <p:cNvPr id="32788" name="Text Box 20"/>
          <p:cNvSpPr txBox="1">
            <a:spLocks noChangeArrowheads="1"/>
          </p:cNvSpPr>
          <p:nvPr/>
        </p:nvSpPr>
        <p:spPr bwMode="auto">
          <a:xfrm>
            <a:off x="179287" y="4581526"/>
            <a:ext cx="23764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a:ea typeface="ＭＳ ゴシック" pitchFamily="49" charset="-128"/>
              </a:rPr>
              <a:t>身近な自治会館などを利用</a:t>
            </a:r>
          </a:p>
        </p:txBody>
      </p:sp>
      <p:sp>
        <p:nvSpPr>
          <p:cNvPr id="32790" name="AutoShape 22"/>
          <p:cNvSpPr>
            <a:spLocks noChangeArrowheads="1"/>
          </p:cNvSpPr>
          <p:nvPr/>
        </p:nvSpPr>
        <p:spPr bwMode="auto">
          <a:xfrm>
            <a:off x="611189" y="5765363"/>
            <a:ext cx="2376487" cy="576263"/>
          </a:xfrm>
          <a:prstGeom prst="roundRect">
            <a:avLst>
              <a:gd name="adj" fmla="val 16667"/>
            </a:avLst>
          </a:prstGeom>
          <a:solidFill>
            <a:srgbClr val="002060"/>
          </a:solidFill>
          <a:ln w="9525">
            <a:solidFill>
              <a:schemeClr val="tx1"/>
            </a:solidFill>
            <a:round/>
            <a:headEnd/>
            <a:tailEnd/>
          </a:ln>
          <a:effectLst/>
          <a:extLst/>
        </p:spPr>
        <p:txBody>
          <a:bodyPr wrap="none" anchor="ctr"/>
          <a:lstStyle/>
          <a:p>
            <a:pPr algn="ctr"/>
            <a:r>
              <a:rPr lang="ja-JP" altLang="en-US" sz="2400">
                <a:ea typeface="ＭＳ ゴシック" pitchFamily="49" charset="-128"/>
              </a:rPr>
              <a:t>集団指導</a:t>
            </a:r>
          </a:p>
        </p:txBody>
      </p:sp>
      <p:sp>
        <p:nvSpPr>
          <p:cNvPr id="32791" name="AutoShape 23"/>
          <p:cNvSpPr>
            <a:spLocks noChangeArrowheads="1"/>
          </p:cNvSpPr>
          <p:nvPr/>
        </p:nvSpPr>
        <p:spPr bwMode="auto">
          <a:xfrm>
            <a:off x="6156325" y="5765364"/>
            <a:ext cx="2376488" cy="576263"/>
          </a:xfrm>
          <a:prstGeom prst="roundRect">
            <a:avLst>
              <a:gd name="adj" fmla="val 16667"/>
            </a:avLst>
          </a:prstGeom>
          <a:solidFill>
            <a:srgbClr val="002060"/>
          </a:solidFill>
          <a:ln w="9525">
            <a:solidFill>
              <a:schemeClr val="tx1"/>
            </a:solidFill>
            <a:round/>
            <a:headEnd/>
            <a:tailEnd/>
          </a:ln>
          <a:effectLst/>
          <a:extLst/>
        </p:spPr>
        <p:txBody>
          <a:bodyPr wrap="none" anchor="ctr"/>
          <a:lstStyle/>
          <a:p>
            <a:pPr algn="ctr"/>
            <a:r>
              <a:rPr lang="ja-JP" altLang="en-US" sz="2400">
                <a:ea typeface="ＭＳ ゴシック" pitchFamily="49" charset="-128"/>
              </a:rPr>
              <a:t>個別指導</a:t>
            </a:r>
          </a:p>
        </p:txBody>
      </p:sp>
      <p:sp>
        <p:nvSpPr>
          <p:cNvPr id="32792" name="Text Box 24"/>
          <p:cNvSpPr txBox="1">
            <a:spLocks noChangeArrowheads="1"/>
          </p:cNvSpPr>
          <p:nvPr/>
        </p:nvSpPr>
        <p:spPr bwMode="auto">
          <a:xfrm>
            <a:off x="5850731" y="4697840"/>
            <a:ext cx="2987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400" dirty="0">
                <a:latin typeface="+mj-ea"/>
                <a:ea typeface="+mj-ea"/>
              </a:rPr>
              <a:t>サロン型</a:t>
            </a:r>
            <a:r>
              <a:rPr lang="ja-JP" altLang="en-US" sz="2400" dirty="0" smtClean="0">
                <a:latin typeface="+mj-ea"/>
                <a:ea typeface="+mj-ea"/>
              </a:rPr>
              <a:t>に参加できない人＜</a:t>
            </a:r>
            <a:r>
              <a:rPr lang="ja-JP" altLang="en-US" sz="2400" dirty="0">
                <a:latin typeface="+mj-ea"/>
                <a:ea typeface="+mj-ea"/>
              </a:rPr>
              <a:t>自宅で＞</a:t>
            </a:r>
          </a:p>
        </p:txBody>
      </p:sp>
      <p:sp>
        <p:nvSpPr>
          <p:cNvPr id="32804" name="WordArt 36"/>
          <p:cNvSpPr>
            <a:spLocks noChangeArrowheads="1" noChangeShapeType="1" noTextEdit="1"/>
          </p:cNvSpPr>
          <p:nvPr/>
        </p:nvSpPr>
        <p:spPr bwMode="auto">
          <a:xfrm>
            <a:off x="900114" y="2997202"/>
            <a:ext cx="503237"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latin typeface="ＭＳ ゴシック"/>
                <a:ea typeface="ＭＳ ゴシック"/>
              </a:rPr>
              <a:t>○○</a:t>
            </a:r>
          </a:p>
          <a:p>
            <a:pPr algn="ctr"/>
            <a:r>
              <a:rPr lang="ja-JP" altLang="en-US" sz="3600" kern="10">
                <a:ln w="9525">
                  <a:solidFill>
                    <a:srgbClr val="000000"/>
                  </a:solidFill>
                  <a:round/>
                  <a:headEnd/>
                  <a:tailEnd/>
                </a:ln>
                <a:latin typeface="ＭＳ ゴシック"/>
                <a:ea typeface="ＭＳ ゴシック"/>
              </a:rPr>
              <a:t>サロン</a:t>
            </a:r>
          </a:p>
        </p:txBody>
      </p:sp>
      <p:sp>
        <p:nvSpPr>
          <p:cNvPr id="32836" name="AutoShape 68"/>
          <p:cNvSpPr>
            <a:spLocks noChangeArrowheads="1"/>
          </p:cNvSpPr>
          <p:nvPr/>
        </p:nvSpPr>
        <p:spPr bwMode="auto">
          <a:xfrm>
            <a:off x="5508626" y="1628777"/>
            <a:ext cx="3095625" cy="1152525"/>
          </a:xfrm>
          <a:prstGeom prst="cloudCallout">
            <a:avLst>
              <a:gd name="adj1" fmla="val -10463"/>
              <a:gd name="adj2" fmla="val 69282"/>
            </a:avLst>
          </a:prstGeom>
          <a:solidFill>
            <a:srgbClr val="002060"/>
          </a:solidFill>
          <a:ln w="9525">
            <a:solidFill>
              <a:schemeClr val="tx1"/>
            </a:solidFill>
            <a:round/>
            <a:headEnd/>
            <a:tailEnd/>
          </a:ln>
          <a:effectLst/>
          <a:extLst/>
        </p:spPr>
        <p:txBody>
          <a:bodyPr lIns="0" tIns="262800" rIns="0" bIns="622800"/>
          <a:lstStyle/>
          <a:p>
            <a:pPr algn="ctr"/>
            <a:r>
              <a:rPr lang="en-US" altLang="ja-JP" sz="3000" dirty="0">
                <a:ea typeface="ＭＳ ゴシック" pitchFamily="49" charset="-128"/>
              </a:rPr>
              <a:t>②</a:t>
            </a:r>
            <a:r>
              <a:rPr lang="ja-JP" altLang="en-US" sz="3000" dirty="0">
                <a:ea typeface="ＭＳ ゴシック" pitchFamily="49" charset="-128"/>
              </a:rPr>
              <a:t>在宅型</a:t>
            </a:r>
          </a:p>
        </p:txBody>
      </p:sp>
      <p:pic>
        <p:nvPicPr>
          <p:cNvPr id="32839"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2726166"/>
            <a:ext cx="188595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3284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385" y="3515213"/>
            <a:ext cx="124777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33"/>
                                        </p:tgtEl>
                                        <p:attrNameLst>
                                          <p:attrName>style.visibility</p:attrName>
                                        </p:attrNameLst>
                                      </p:cBhvr>
                                      <p:to>
                                        <p:strVal val="visible"/>
                                      </p:to>
                                    </p:set>
                                    <p:anim calcmode="lin" valueType="num">
                                      <p:cBhvr additive="base">
                                        <p:cTn id="7" dur="500" fill="hold"/>
                                        <p:tgtEl>
                                          <p:spTgt spid="32833"/>
                                        </p:tgtEl>
                                        <p:attrNameLst>
                                          <p:attrName>ppt_x</p:attrName>
                                        </p:attrNameLst>
                                      </p:cBhvr>
                                      <p:tavLst>
                                        <p:tav tm="0">
                                          <p:val>
                                            <p:strVal val="#ppt_x"/>
                                          </p:val>
                                        </p:tav>
                                        <p:tav tm="100000">
                                          <p:val>
                                            <p:strVal val="#ppt_x"/>
                                          </p:val>
                                        </p:tav>
                                      </p:tavLst>
                                    </p:anim>
                                    <p:anim calcmode="lin" valueType="num">
                                      <p:cBhvr additive="base">
                                        <p:cTn id="8" dur="500" fill="hold"/>
                                        <p:tgtEl>
                                          <p:spTgt spid="328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90"/>
                                        </p:tgtEl>
                                        <p:attrNameLst>
                                          <p:attrName>style.visibility</p:attrName>
                                        </p:attrNameLst>
                                      </p:cBhvr>
                                      <p:to>
                                        <p:strVal val="visible"/>
                                      </p:to>
                                    </p:set>
                                    <p:anim calcmode="lin" valueType="num">
                                      <p:cBhvr additive="base">
                                        <p:cTn id="13" dur="500" fill="hold"/>
                                        <p:tgtEl>
                                          <p:spTgt spid="32790"/>
                                        </p:tgtEl>
                                        <p:attrNameLst>
                                          <p:attrName>ppt_x</p:attrName>
                                        </p:attrNameLst>
                                      </p:cBhvr>
                                      <p:tavLst>
                                        <p:tav tm="0">
                                          <p:val>
                                            <p:strVal val="#ppt_x"/>
                                          </p:val>
                                        </p:tav>
                                        <p:tav tm="100000">
                                          <p:val>
                                            <p:strVal val="#ppt_x"/>
                                          </p:val>
                                        </p:tav>
                                      </p:tavLst>
                                    </p:anim>
                                    <p:anim calcmode="lin" valueType="num">
                                      <p:cBhvr additive="base">
                                        <p:cTn id="14" dur="500" fill="hold"/>
                                        <p:tgtEl>
                                          <p:spTgt spid="327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836"/>
                                        </p:tgtEl>
                                        <p:attrNameLst>
                                          <p:attrName>style.visibility</p:attrName>
                                        </p:attrNameLst>
                                      </p:cBhvr>
                                      <p:to>
                                        <p:strVal val="visible"/>
                                      </p:to>
                                    </p:set>
                                    <p:anim calcmode="lin" valueType="num">
                                      <p:cBhvr additive="base">
                                        <p:cTn id="19" dur="500" fill="hold"/>
                                        <p:tgtEl>
                                          <p:spTgt spid="32836"/>
                                        </p:tgtEl>
                                        <p:attrNameLst>
                                          <p:attrName>ppt_x</p:attrName>
                                        </p:attrNameLst>
                                      </p:cBhvr>
                                      <p:tavLst>
                                        <p:tav tm="0">
                                          <p:val>
                                            <p:strVal val="#ppt_x"/>
                                          </p:val>
                                        </p:tav>
                                        <p:tav tm="100000">
                                          <p:val>
                                            <p:strVal val="#ppt_x"/>
                                          </p:val>
                                        </p:tav>
                                      </p:tavLst>
                                    </p:anim>
                                    <p:anim calcmode="lin" valueType="num">
                                      <p:cBhvr additive="base">
                                        <p:cTn id="20" dur="500" fill="hold"/>
                                        <p:tgtEl>
                                          <p:spTgt spid="328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91"/>
                                        </p:tgtEl>
                                        <p:attrNameLst>
                                          <p:attrName>style.visibility</p:attrName>
                                        </p:attrNameLst>
                                      </p:cBhvr>
                                      <p:to>
                                        <p:strVal val="visible"/>
                                      </p:to>
                                    </p:set>
                                    <p:anim calcmode="lin" valueType="num">
                                      <p:cBhvr additive="base">
                                        <p:cTn id="25" dur="500" fill="hold"/>
                                        <p:tgtEl>
                                          <p:spTgt spid="32791"/>
                                        </p:tgtEl>
                                        <p:attrNameLst>
                                          <p:attrName>ppt_x</p:attrName>
                                        </p:attrNameLst>
                                      </p:cBhvr>
                                      <p:tavLst>
                                        <p:tav tm="0">
                                          <p:val>
                                            <p:strVal val="#ppt_x"/>
                                          </p:val>
                                        </p:tav>
                                        <p:tav tm="100000">
                                          <p:val>
                                            <p:strVal val="#ppt_x"/>
                                          </p:val>
                                        </p:tav>
                                      </p:tavLst>
                                    </p:anim>
                                    <p:anim calcmode="lin" valueType="num">
                                      <p:cBhvr additive="base">
                                        <p:cTn id="26" dur="500" fill="hold"/>
                                        <p:tgtEl>
                                          <p:spTgt spid="32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33" grpId="0" animBg="1"/>
      <p:bldP spid="32790" grpId="0" animBg="1"/>
      <p:bldP spid="32791" grpId="0" animBg="1"/>
      <p:bldP spid="3283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139" y="188640"/>
            <a:ext cx="8552398" cy="863600"/>
          </a:xfrm>
          <a:solidFill>
            <a:srgbClr val="002060"/>
          </a:solidFill>
        </p:spPr>
        <p:txBody>
          <a:bodyPr>
            <a:normAutofit fontScale="90000"/>
          </a:bodyPr>
          <a:lstStyle/>
          <a:p>
            <a:pPr algn="l"/>
            <a:r>
              <a:rPr lang="ja-JP" altLang="en-US" sz="5000" b="1" dirty="0" smtClean="0">
                <a:solidFill>
                  <a:srgbClr val="FFFF00"/>
                </a:solidFill>
                <a:ea typeface="ＭＳ ゴシック" pitchFamily="49" charset="-128"/>
              </a:rPr>
              <a:t>　</a:t>
            </a:r>
            <a:r>
              <a:rPr lang="en-US" altLang="ja-JP" sz="5000" b="1" dirty="0" smtClean="0">
                <a:solidFill>
                  <a:srgbClr val="FFFF00"/>
                </a:solidFill>
                <a:ea typeface="ＭＳ ゴシック" pitchFamily="49" charset="-128"/>
              </a:rPr>
              <a:t>①</a:t>
            </a:r>
            <a:r>
              <a:rPr lang="ja-JP" altLang="en-US" sz="5000" b="1" dirty="0">
                <a:solidFill>
                  <a:srgbClr val="FFFF00"/>
                </a:solidFill>
                <a:ea typeface="ＭＳ ゴシック" pitchFamily="49" charset="-128"/>
              </a:rPr>
              <a:t>サロン型</a:t>
            </a:r>
            <a:r>
              <a:rPr lang="ja-JP" altLang="en-US" sz="5000" b="1" dirty="0" smtClean="0">
                <a:solidFill>
                  <a:srgbClr val="FFFF00"/>
                </a:solidFill>
                <a:ea typeface="ＭＳ ゴシック" pitchFamily="49" charset="-128"/>
              </a:rPr>
              <a:t>ロコトレ　</a:t>
            </a:r>
            <a:r>
              <a:rPr lang="ja-JP" altLang="en-US" sz="2400" b="1" dirty="0">
                <a:solidFill>
                  <a:srgbClr val="FFFF00"/>
                </a:solidFill>
                <a:ea typeface="ＭＳ ゴシック" pitchFamily="49" charset="-128"/>
              </a:rPr>
              <a:t>（浜松市の例）</a:t>
            </a:r>
          </a:p>
        </p:txBody>
      </p:sp>
      <p:sp>
        <p:nvSpPr>
          <p:cNvPr id="30736" name="Text Box 16"/>
          <p:cNvSpPr txBox="1">
            <a:spLocks noChangeArrowheads="1"/>
          </p:cNvSpPr>
          <p:nvPr/>
        </p:nvSpPr>
        <p:spPr bwMode="auto">
          <a:xfrm>
            <a:off x="2771776" y="1557338"/>
            <a:ext cx="4321175" cy="22923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90000"/>
              </a:spcBef>
            </a:pPr>
            <a:r>
              <a:rPr lang="ja-JP" altLang="en-US" sz="2400" dirty="0">
                <a:solidFill>
                  <a:schemeClr val="bg1"/>
                </a:solidFill>
                <a:ea typeface="ＭＳ ゴシック" pitchFamily="49" charset="-128"/>
              </a:rPr>
              <a:t>新規）○○○ロコトレサロン</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メニュー（例）</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ロコトレ２種類 に加えて･･</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・手芸、趣味活動</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・軽い体操、相談　など</a:t>
            </a:r>
            <a:br>
              <a:rPr lang="ja-JP" altLang="en-US" sz="2400" dirty="0">
                <a:solidFill>
                  <a:schemeClr val="bg1"/>
                </a:solidFill>
                <a:ea typeface="ＭＳ ゴシック" pitchFamily="49" charset="-128"/>
              </a:rPr>
            </a:br>
            <a:r>
              <a:rPr lang="en-US" altLang="ja-JP" sz="2400" dirty="0">
                <a:solidFill>
                  <a:schemeClr val="bg1"/>
                </a:solidFill>
                <a:ea typeface="ＭＳ ゴシック" pitchFamily="49" charset="-128"/>
              </a:rPr>
              <a:t>NPO</a:t>
            </a:r>
            <a:r>
              <a:rPr lang="ja-JP" altLang="en-US" sz="2400" dirty="0" err="1">
                <a:solidFill>
                  <a:schemeClr val="bg1"/>
                </a:solidFill>
                <a:ea typeface="ＭＳ ゴシック" pitchFamily="49" charset="-128"/>
              </a:rPr>
              <a:t>、</a:t>
            </a:r>
            <a:r>
              <a:rPr lang="ja-JP" altLang="en-US" sz="2400" dirty="0">
                <a:solidFill>
                  <a:schemeClr val="bg1"/>
                </a:solidFill>
                <a:ea typeface="ＭＳ ゴシック" pitchFamily="49" charset="-128"/>
              </a:rPr>
              <a:t>地区社協などに委託</a:t>
            </a:r>
          </a:p>
        </p:txBody>
      </p:sp>
      <p:sp>
        <p:nvSpPr>
          <p:cNvPr id="30737" name="Text Box 17"/>
          <p:cNvSpPr txBox="1">
            <a:spLocks noChangeArrowheads="1"/>
          </p:cNvSpPr>
          <p:nvPr/>
        </p:nvSpPr>
        <p:spPr bwMode="auto">
          <a:xfrm>
            <a:off x="7637207" y="1557338"/>
            <a:ext cx="923330" cy="47513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80000"/>
              </a:spcBef>
              <a:spcAft>
                <a:spcPct val="80000"/>
              </a:spcAft>
            </a:pPr>
            <a:r>
              <a:rPr lang="ja-JP" altLang="en-US" sz="2400" dirty="0">
                <a:solidFill>
                  <a:schemeClr val="bg1"/>
                </a:solidFill>
              </a:rPr>
              <a:t>実施状況の確認</a:t>
            </a:r>
            <a:br>
              <a:rPr lang="ja-JP" altLang="en-US" sz="2400" dirty="0">
                <a:solidFill>
                  <a:schemeClr val="bg1"/>
                </a:solidFill>
              </a:rPr>
            </a:br>
            <a:r>
              <a:rPr lang="ja-JP" altLang="en-US" sz="2400" dirty="0">
                <a:solidFill>
                  <a:schemeClr val="bg1"/>
                </a:solidFill>
              </a:rPr>
              <a:t>効果測定（実施前中後</a:t>
            </a:r>
            <a:r>
              <a:rPr lang="ja-JP" altLang="en-US" dirty="0">
                <a:solidFill>
                  <a:schemeClr val="bg1"/>
                </a:solidFill>
              </a:rPr>
              <a:t>）</a:t>
            </a:r>
          </a:p>
        </p:txBody>
      </p:sp>
      <p:sp>
        <p:nvSpPr>
          <p:cNvPr id="30739" name="Line 19"/>
          <p:cNvSpPr>
            <a:spLocks noChangeShapeType="1"/>
          </p:cNvSpPr>
          <p:nvPr/>
        </p:nvSpPr>
        <p:spPr bwMode="auto">
          <a:xfrm>
            <a:off x="3348039" y="6021388"/>
            <a:ext cx="273685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40" name="Text Box 20"/>
          <p:cNvSpPr txBox="1">
            <a:spLocks noChangeArrowheads="1"/>
          </p:cNvSpPr>
          <p:nvPr/>
        </p:nvSpPr>
        <p:spPr bwMode="auto">
          <a:xfrm>
            <a:off x="382627" y="1628777"/>
            <a:ext cx="553998" cy="4752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2400" dirty="0">
                <a:solidFill>
                  <a:schemeClr val="bg1"/>
                </a:solidFill>
                <a:ea typeface="ＭＳ ゴシック" pitchFamily="49" charset="-128"/>
              </a:rPr>
              <a:t>地域包括支援センター（指導員）</a:t>
            </a:r>
          </a:p>
        </p:txBody>
      </p:sp>
      <p:sp>
        <p:nvSpPr>
          <p:cNvPr id="30741" name="Text Box 21"/>
          <p:cNvSpPr txBox="1">
            <a:spLocks noChangeArrowheads="1"/>
          </p:cNvSpPr>
          <p:nvPr/>
        </p:nvSpPr>
        <p:spPr bwMode="auto">
          <a:xfrm>
            <a:off x="1570077" y="1628777"/>
            <a:ext cx="553998" cy="26638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ja-JP" altLang="en-US" sz="2400" dirty="0">
                <a:solidFill>
                  <a:schemeClr val="bg1"/>
                </a:solidFill>
                <a:ea typeface="ＭＳ ゴシック" pitchFamily="49" charset="-128"/>
              </a:rPr>
              <a:t>ロコモ普及員</a:t>
            </a:r>
          </a:p>
        </p:txBody>
      </p:sp>
      <p:sp>
        <p:nvSpPr>
          <p:cNvPr id="30742" name="AutoShape 22"/>
          <p:cNvSpPr>
            <a:spLocks noChangeArrowheads="1"/>
          </p:cNvSpPr>
          <p:nvPr/>
        </p:nvSpPr>
        <p:spPr bwMode="auto">
          <a:xfrm>
            <a:off x="971551" y="2601916"/>
            <a:ext cx="504825" cy="360363"/>
          </a:xfrm>
          <a:prstGeom prst="rightArrow">
            <a:avLst>
              <a:gd name="adj1" fmla="val 50000"/>
              <a:gd name="adj2" fmla="val 35022"/>
            </a:avLst>
          </a:prstGeom>
          <a:solidFill>
            <a:srgbClr val="002060"/>
          </a:solidFill>
          <a:ln w="9525">
            <a:solidFill>
              <a:srgbClr val="FFFF00"/>
            </a:solidFill>
            <a:miter lim="800000"/>
            <a:headEnd/>
            <a:tailEnd/>
          </a:ln>
          <a:effectLst/>
          <a:extLst/>
        </p:spPr>
        <p:txBody>
          <a:bodyPr wrap="none" anchor="ctr"/>
          <a:lstStyle/>
          <a:p>
            <a:endParaRPr lang="ja-JP" altLang="en-US"/>
          </a:p>
        </p:txBody>
      </p:sp>
      <p:sp>
        <p:nvSpPr>
          <p:cNvPr id="30743" name="AutoShape 23"/>
          <p:cNvSpPr>
            <a:spLocks noChangeArrowheads="1"/>
          </p:cNvSpPr>
          <p:nvPr/>
        </p:nvSpPr>
        <p:spPr bwMode="auto">
          <a:xfrm>
            <a:off x="2195514" y="2601916"/>
            <a:ext cx="576262" cy="360363"/>
          </a:xfrm>
          <a:prstGeom prst="rightArrow">
            <a:avLst>
              <a:gd name="adj1" fmla="val 50000"/>
              <a:gd name="adj2" fmla="val 39978"/>
            </a:avLst>
          </a:prstGeom>
          <a:solidFill>
            <a:srgbClr val="002060"/>
          </a:solidFill>
          <a:ln w="9525">
            <a:solidFill>
              <a:srgbClr val="FFFF00"/>
            </a:solidFill>
            <a:miter lim="800000"/>
            <a:headEnd/>
            <a:tailEnd/>
          </a:ln>
          <a:effectLst/>
          <a:extLst/>
        </p:spPr>
        <p:txBody>
          <a:bodyPr wrap="none" anchor="ctr"/>
          <a:lstStyle/>
          <a:p>
            <a:endParaRPr lang="ja-JP" altLang="en-US"/>
          </a:p>
        </p:txBody>
      </p:sp>
      <p:sp>
        <p:nvSpPr>
          <p:cNvPr id="30747" name="Line 27"/>
          <p:cNvSpPr>
            <a:spLocks noChangeShapeType="1"/>
          </p:cNvSpPr>
          <p:nvPr/>
        </p:nvSpPr>
        <p:spPr bwMode="auto">
          <a:xfrm>
            <a:off x="2771776" y="3429000"/>
            <a:ext cx="432117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48" name="Text Box 28"/>
          <p:cNvSpPr txBox="1">
            <a:spLocks noChangeArrowheads="1"/>
          </p:cNvSpPr>
          <p:nvPr/>
        </p:nvSpPr>
        <p:spPr bwMode="auto">
          <a:xfrm>
            <a:off x="2771776" y="4076700"/>
            <a:ext cx="4321175" cy="22923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90000"/>
              </a:spcBef>
            </a:pPr>
            <a:r>
              <a:rPr lang="ja-JP" altLang="en-US" sz="2400" dirty="0">
                <a:solidFill>
                  <a:schemeClr val="bg1"/>
                </a:solidFill>
                <a:ea typeface="ＭＳ ゴシック" pitchFamily="49" charset="-128"/>
              </a:rPr>
              <a:t>既存）○○○サロン</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メニュー（例）</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・手芸、趣味活動、食事会</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・軽い体操、相談　などに</a:t>
            </a:r>
            <a:br>
              <a:rPr lang="ja-JP" altLang="en-US" sz="2400" dirty="0">
                <a:solidFill>
                  <a:schemeClr val="bg1"/>
                </a:solidFill>
                <a:ea typeface="ＭＳ ゴシック" pitchFamily="49" charset="-128"/>
              </a:rPr>
            </a:br>
            <a:r>
              <a:rPr lang="ja-JP" altLang="en-US" sz="2400" dirty="0">
                <a:solidFill>
                  <a:schemeClr val="bg1"/>
                </a:solidFill>
                <a:ea typeface="ＭＳ ゴシック" pitchFamily="49" charset="-128"/>
              </a:rPr>
              <a:t>　ロコトレ２種類を加える</a:t>
            </a:r>
            <a:br>
              <a:rPr lang="ja-JP" altLang="en-US" sz="2400" dirty="0">
                <a:solidFill>
                  <a:schemeClr val="bg1"/>
                </a:solidFill>
                <a:ea typeface="ＭＳ ゴシック" pitchFamily="49" charset="-128"/>
              </a:rPr>
            </a:br>
            <a:r>
              <a:rPr lang="en-US" altLang="ja-JP" sz="2400" dirty="0">
                <a:solidFill>
                  <a:schemeClr val="bg1"/>
                </a:solidFill>
                <a:ea typeface="ＭＳ ゴシック" pitchFamily="49" charset="-128"/>
              </a:rPr>
              <a:t>NPO</a:t>
            </a:r>
            <a:r>
              <a:rPr lang="ja-JP" altLang="en-US" sz="2400" dirty="0" err="1">
                <a:solidFill>
                  <a:schemeClr val="bg1"/>
                </a:solidFill>
                <a:ea typeface="ＭＳ ゴシック" pitchFamily="49" charset="-128"/>
              </a:rPr>
              <a:t>、</a:t>
            </a:r>
            <a:r>
              <a:rPr lang="ja-JP" altLang="en-US" sz="2400" dirty="0">
                <a:solidFill>
                  <a:schemeClr val="bg1"/>
                </a:solidFill>
                <a:ea typeface="ＭＳ ゴシック" pitchFamily="49" charset="-128"/>
              </a:rPr>
              <a:t>地区社協などに委託</a:t>
            </a:r>
          </a:p>
        </p:txBody>
      </p:sp>
      <p:sp>
        <p:nvSpPr>
          <p:cNvPr id="30749" name="Line 29"/>
          <p:cNvSpPr>
            <a:spLocks noChangeShapeType="1"/>
          </p:cNvSpPr>
          <p:nvPr/>
        </p:nvSpPr>
        <p:spPr bwMode="auto">
          <a:xfrm>
            <a:off x="2771776" y="5949950"/>
            <a:ext cx="432117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50" name="AutoShape 30"/>
          <p:cNvSpPr>
            <a:spLocks noChangeArrowheads="1"/>
          </p:cNvSpPr>
          <p:nvPr/>
        </p:nvSpPr>
        <p:spPr bwMode="auto">
          <a:xfrm>
            <a:off x="7126589" y="2516713"/>
            <a:ext cx="504825" cy="431800"/>
          </a:xfrm>
          <a:prstGeom prst="leftRightArrow">
            <a:avLst>
              <a:gd name="adj1" fmla="val 50000"/>
              <a:gd name="adj2" fmla="val 23382"/>
            </a:avLst>
          </a:prstGeom>
          <a:solidFill>
            <a:srgbClr val="002060"/>
          </a:solidFill>
          <a:ln w="9525">
            <a:solidFill>
              <a:srgbClr val="FFFF00"/>
            </a:solidFill>
            <a:miter lim="800000"/>
            <a:headEnd/>
            <a:tailEnd/>
          </a:ln>
          <a:effectLst/>
          <a:extLst/>
        </p:spPr>
        <p:txBody>
          <a:bodyPr wrap="none" anchor="ctr"/>
          <a:lstStyle/>
          <a:p>
            <a:endParaRPr lang="ja-JP" altLang="en-US"/>
          </a:p>
        </p:txBody>
      </p:sp>
      <p:sp>
        <p:nvSpPr>
          <p:cNvPr id="30751" name="AutoShape 31"/>
          <p:cNvSpPr>
            <a:spLocks noChangeArrowheads="1"/>
          </p:cNvSpPr>
          <p:nvPr/>
        </p:nvSpPr>
        <p:spPr bwMode="auto">
          <a:xfrm>
            <a:off x="7092951" y="4941888"/>
            <a:ext cx="504825" cy="431800"/>
          </a:xfrm>
          <a:prstGeom prst="leftRightArrow">
            <a:avLst>
              <a:gd name="adj1" fmla="val 50000"/>
              <a:gd name="adj2" fmla="val 23382"/>
            </a:avLst>
          </a:prstGeom>
          <a:solidFill>
            <a:srgbClr val="002060"/>
          </a:solidFill>
          <a:ln w="9525">
            <a:solidFill>
              <a:srgbClr val="FFFF00"/>
            </a:solidFill>
            <a:miter lim="800000"/>
            <a:headEnd/>
            <a:tailEnd/>
          </a:ln>
          <a:effectLst/>
          <a:extLst/>
        </p:spPr>
        <p:txBody>
          <a:bodyPr wrap="none" anchor="ctr"/>
          <a:lstStyle/>
          <a:p>
            <a:endParaRPr lang="ja-JP" altLang="en-US"/>
          </a:p>
        </p:txBody>
      </p:sp>
      <p:sp>
        <p:nvSpPr>
          <p:cNvPr id="30753" name="AutoShape 33"/>
          <p:cNvSpPr>
            <a:spLocks noChangeArrowheads="1"/>
          </p:cNvSpPr>
          <p:nvPr/>
        </p:nvSpPr>
        <p:spPr bwMode="auto">
          <a:xfrm rot="5400000">
            <a:off x="1890713" y="4275138"/>
            <a:ext cx="611188" cy="1008063"/>
          </a:xfrm>
          <a:custGeom>
            <a:avLst/>
            <a:gdLst>
              <a:gd name="G0" fmla="+- 9257 0 0"/>
              <a:gd name="G1" fmla="+- 17167 0 0"/>
              <a:gd name="G2" fmla="+- 6667 0 0"/>
              <a:gd name="G3" fmla="*/ 9257 1 2"/>
              <a:gd name="G4" fmla="+- G3 10800 0"/>
              <a:gd name="G5" fmla="+- 21600 9257 17167"/>
              <a:gd name="G6" fmla="+- 17167 6667 0"/>
              <a:gd name="G7" fmla="*/ G6 1 2"/>
              <a:gd name="G8" fmla="*/ 17167 2 1"/>
              <a:gd name="G9" fmla="+- G8 0 21600"/>
              <a:gd name="G10" fmla="*/ 21600 G0 G1"/>
              <a:gd name="G11" fmla="*/ 21600 G4 G1"/>
              <a:gd name="G12" fmla="*/ 21600 G5 G1"/>
              <a:gd name="G13" fmla="*/ 21600 G7 G1"/>
              <a:gd name="G14" fmla="*/ 17167 1 2"/>
              <a:gd name="G15" fmla="+- G5 0 G4"/>
              <a:gd name="G16" fmla="+- G0 0 G4"/>
              <a:gd name="G17" fmla="*/ G2 G15 G16"/>
              <a:gd name="T0" fmla="*/ 15429 w 21600"/>
              <a:gd name="T1" fmla="*/ 0 h 21600"/>
              <a:gd name="T2" fmla="*/ 9257 w 21600"/>
              <a:gd name="T3" fmla="*/ 6667 h 21600"/>
              <a:gd name="T4" fmla="*/ 0 w 21600"/>
              <a:gd name="T5" fmla="*/ 19413 h 21600"/>
              <a:gd name="T6" fmla="*/ 8584 w 21600"/>
              <a:gd name="T7" fmla="*/ 21600 h 21600"/>
              <a:gd name="T8" fmla="*/ 17167 w 21600"/>
              <a:gd name="T9" fmla="*/ 14994 h 21600"/>
              <a:gd name="T10" fmla="*/ 21600 w 21600"/>
              <a:gd name="T11" fmla="*/ 666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6667"/>
                </a:lnTo>
                <a:lnTo>
                  <a:pt x="13690" y="6667"/>
                </a:lnTo>
                <a:lnTo>
                  <a:pt x="13690" y="17225"/>
                </a:lnTo>
                <a:lnTo>
                  <a:pt x="0" y="17225"/>
                </a:lnTo>
                <a:lnTo>
                  <a:pt x="0" y="21600"/>
                </a:lnTo>
                <a:lnTo>
                  <a:pt x="17167" y="21600"/>
                </a:lnTo>
                <a:lnTo>
                  <a:pt x="17167" y="6667"/>
                </a:lnTo>
                <a:lnTo>
                  <a:pt x="21600" y="6667"/>
                </a:lnTo>
                <a:close/>
              </a:path>
            </a:pathLst>
          </a:cu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7" name="AutoShape 37"/>
          <p:cNvSpPr>
            <a:spLocks noChangeArrowheads="1"/>
          </p:cNvSpPr>
          <p:nvPr/>
        </p:nvSpPr>
        <p:spPr bwMode="auto">
          <a:xfrm flipH="1">
            <a:off x="1042988" y="5445127"/>
            <a:ext cx="1657350" cy="360363"/>
          </a:xfrm>
          <a:prstGeom prst="rightArrow">
            <a:avLst>
              <a:gd name="adj1" fmla="val 50000"/>
              <a:gd name="adj2" fmla="val 114978"/>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58" name="Text Box 38"/>
          <p:cNvSpPr txBox="1">
            <a:spLocks noChangeArrowheads="1"/>
          </p:cNvSpPr>
          <p:nvPr/>
        </p:nvSpPr>
        <p:spPr bwMode="auto">
          <a:xfrm>
            <a:off x="900113" y="22050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養成</a:t>
            </a:r>
          </a:p>
        </p:txBody>
      </p:sp>
      <p:sp>
        <p:nvSpPr>
          <p:cNvPr id="30759" name="Text Box 39"/>
          <p:cNvSpPr txBox="1">
            <a:spLocks noChangeArrowheads="1"/>
          </p:cNvSpPr>
          <p:nvPr/>
        </p:nvSpPr>
        <p:spPr bwMode="auto">
          <a:xfrm>
            <a:off x="900113" y="2924175"/>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派遣調整</a:t>
            </a:r>
          </a:p>
        </p:txBody>
      </p:sp>
      <p:sp>
        <p:nvSpPr>
          <p:cNvPr id="30760" name="Text Box 40"/>
          <p:cNvSpPr txBox="1">
            <a:spLocks noChangeArrowheads="1"/>
          </p:cNvSpPr>
          <p:nvPr/>
        </p:nvSpPr>
        <p:spPr bwMode="auto">
          <a:xfrm>
            <a:off x="2124075" y="219868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実践</a:t>
            </a:r>
          </a:p>
        </p:txBody>
      </p:sp>
      <p:sp>
        <p:nvSpPr>
          <p:cNvPr id="30761" name="Text Box 41"/>
          <p:cNvSpPr txBox="1">
            <a:spLocks noChangeArrowheads="1"/>
          </p:cNvSpPr>
          <p:nvPr/>
        </p:nvSpPr>
        <p:spPr bwMode="auto">
          <a:xfrm>
            <a:off x="2124075" y="285273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指導</a:t>
            </a:r>
          </a:p>
        </p:txBody>
      </p:sp>
      <p:sp>
        <p:nvSpPr>
          <p:cNvPr id="30762" name="Text Box 42"/>
          <p:cNvSpPr txBox="1">
            <a:spLocks noChangeArrowheads="1"/>
          </p:cNvSpPr>
          <p:nvPr/>
        </p:nvSpPr>
        <p:spPr bwMode="auto">
          <a:xfrm>
            <a:off x="1979613" y="435768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a:t>
            </a:r>
          </a:p>
        </p:txBody>
      </p:sp>
      <p:sp>
        <p:nvSpPr>
          <p:cNvPr id="30763" name="Text Box 43"/>
          <p:cNvSpPr txBox="1">
            <a:spLocks noChangeArrowheads="1"/>
          </p:cNvSpPr>
          <p:nvPr/>
        </p:nvSpPr>
        <p:spPr bwMode="auto">
          <a:xfrm>
            <a:off x="1331914" y="5876927"/>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派遣依頼</a:t>
            </a:r>
          </a:p>
        </p:txBody>
      </p:sp>
    </p:spTree>
    <p:extLst>
      <p:ext uri="{BB962C8B-B14F-4D97-AF65-F5344CB8AC3E}">
        <p14:creationId xmlns:p14="http://schemas.microsoft.com/office/powerpoint/2010/main" val="413888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0"/>
                                        </p:tgtEl>
                                        <p:attrNameLst>
                                          <p:attrName>style.visibility</p:attrName>
                                        </p:attrNameLst>
                                      </p:cBhvr>
                                      <p:to>
                                        <p:strVal val="visible"/>
                                      </p:to>
                                    </p:set>
                                    <p:anim calcmode="lin" valueType="num">
                                      <p:cBhvr additive="base">
                                        <p:cTn id="7" dur="500" fill="hold"/>
                                        <p:tgtEl>
                                          <p:spTgt spid="30740"/>
                                        </p:tgtEl>
                                        <p:attrNameLst>
                                          <p:attrName>ppt_x</p:attrName>
                                        </p:attrNameLst>
                                      </p:cBhvr>
                                      <p:tavLst>
                                        <p:tav tm="0">
                                          <p:val>
                                            <p:strVal val="#ppt_x"/>
                                          </p:val>
                                        </p:tav>
                                        <p:tav tm="100000">
                                          <p:val>
                                            <p:strVal val="#ppt_x"/>
                                          </p:val>
                                        </p:tav>
                                      </p:tavLst>
                                    </p:anim>
                                    <p:anim calcmode="lin" valueType="num">
                                      <p:cBhvr additive="base">
                                        <p:cTn id="8" dur="500" fill="hold"/>
                                        <p:tgtEl>
                                          <p:spTgt spid="307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41"/>
                                        </p:tgtEl>
                                        <p:attrNameLst>
                                          <p:attrName>style.visibility</p:attrName>
                                        </p:attrNameLst>
                                      </p:cBhvr>
                                      <p:to>
                                        <p:strVal val="visible"/>
                                      </p:to>
                                    </p:set>
                                    <p:anim calcmode="lin" valueType="num">
                                      <p:cBhvr additive="base">
                                        <p:cTn id="13" dur="500" fill="hold"/>
                                        <p:tgtEl>
                                          <p:spTgt spid="30741"/>
                                        </p:tgtEl>
                                        <p:attrNameLst>
                                          <p:attrName>ppt_x</p:attrName>
                                        </p:attrNameLst>
                                      </p:cBhvr>
                                      <p:tavLst>
                                        <p:tav tm="0">
                                          <p:val>
                                            <p:strVal val="#ppt_x"/>
                                          </p:val>
                                        </p:tav>
                                        <p:tav tm="100000">
                                          <p:val>
                                            <p:strVal val="#ppt_x"/>
                                          </p:val>
                                        </p:tav>
                                      </p:tavLst>
                                    </p:anim>
                                    <p:anim calcmode="lin" valueType="num">
                                      <p:cBhvr additive="base">
                                        <p:cTn id="14" dur="500" fill="hold"/>
                                        <p:tgtEl>
                                          <p:spTgt spid="307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48"/>
                                        </p:tgtEl>
                                        <p:attrNameLst>
                                          <p:attrName>style.visibility</p:attrName>
                                        </p:attrNameLst>
                                      </p:cBhvr>
                                      <p:to>
                                        <p:strVal val="visible"/>
                                      </p:to>
                                    </p:set>
                                    <p:anim calcmode="lin" valueType="num">
                                      <p:cBhvr additive="base">
                                        <p:cTn id="19" dur="500" fill="hold"/>
                                        <p:tgtEl>
                                          <p:spTgt spid="30748"/>
                                        </p:tgtEl>
                                        <p:attrNameLst>
                                          <p:attrName>ppt_x</p:attrName>
                                        </p:attrNameLst>
                                      </p:cBhvr>
                                      <p:tavLst>
                                        <p:tav tm="0">
                                          <p:val>
                                            <p:strVal val="#ppt_x"/>
                                          </p:val>
                                        </p:tav>
                                        <p:tav tm="100000">
                                          <p:val>
                                            <p:strVal val="#ppt_x"/>
                                          </p:val>
                                        </p:tav>
                                      </p:tavLst>
                                    </p:anim>
                                    <p:anim calcmode="lin" valueType="num">
                                      <p:cBhvr additive="base">
                                        <p:cTn id="20" dur="500" fill="hold"/>
                                        <p:tgtEl>
                                          <p:spTgt spid="307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36"/>
                                        </p:tgtEl>
                                        <p:attrNameLst>
                                          <p:attrName>style.visibility</p:attrName>
                                        </p:attrNameLst>
                                      </p:cBhvr>
                                      <p:to>
                                        <p:strVal val="visible"/>
                                      </p:to>
                                    </p:set>
                                    <p:anim calcmode="lin" valueType="num">
                                      <p:cBhvr additive="base">
                                        <p:cTn id="25" dur="500" fill="hold"/>
                                        <p:tgtEl>
                                          <p:spTgt spid="30736"/>
                                        </p:tgtEl>
                                        <p:attrNameLst>
                                          <p:attrName>ppt_x</p:attrName>
                                        </p:attrNameLst>
                                      </p:cBhvr>
                                      <p:tavLst>
                                        <p:tav tm="0">
                                          <p:val>
                                            <p:strVal val="#ppt_x"/>
                                          </p:val>
                                        </p:tav>
                                        <p:tav tm="100000">
                                          <p:val>
                                            <p:strVal val="#ppt_x"/>
                                          </p:val>
                                        </p:tav>
                                      </p:tavLst>
                                    </p:anim>
                                    <p:anim calcmode="lin" valueType="num">
                                      <p:cBhvr additive="base">
                                        <p:cTn id="26" dur="500" fill="hold"/>
                                        <p:tgtEl>
                                          <p:spTgt spid="307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37"/>
                                        </p:tgtEl>
                                        <p:attrNameLst>
                                          <p:attrName>style.visibility</p:attrName>
                                        </p:attrNameLst>
                                      </p:cBhvr>
                                      <p:to>
                                        <p:strVal val="visible"/>
                                      </p:to>
                                    </p:set>
                                    <p:anim calcmode="lin" valueType="num">
                                      <p:cBhvr additive="base">
                                        <p:cTn id="31" dur="500" fill="hold"/>
                                        <p:tgtEl>
                                          <p:spTgt spid="30737"/>
                                        </p:tgtEl>
                                        <p:attrNameLst>
                                          <p:attrName>ppt_x</p:attrName>
                                        </p:attrNameLst>
                                      </p:cBhvr>
                                      <p:tavLst>
                                        <p:tav tm="0">
                                          <p:val>
                                            <p:strVal val="#ppt_x"/>
                                          </p:val>
                                        </p:tav>
                                        <p:tav tm="100000">
                                          <p:val>
                                            <p:strVal val="#ppt_x"/>
                                          </p:val>
                                        </p:tav>
                                      </p:tavLst>
                                    </p:anim>
                                    <p:anim calcmode="lin" valueType="num">
                                      <p:cBhvr additive="base">
                                        <p:cTn id="32" dur="500" fill="hold"/>
                                        <p:tgtEl>
                                          <p:spTgt spid="307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6" grpId="0" animBg="1"/>
      <p:bldP spid="30737" grpId="0" animBg="1"/>
      <p:bldP spid="30740" grpId="0" animBg="1"/>
      <p:bldP spid="30741" grpId="0" animBg="1"/>
      <p:bldP spid="3074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83"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1" y="1412875"/>
            <a:ext cx="4657725" cy="321945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a:xfrm>
            <a:off x="457201" y="116632"/>
            <a:ext cx="8229600" cy="1008112"/>
          </a:xfrm>
          <a:solidFill>
            <a:srgbClr val="002060"/>
          </a:solidFill>
        </p:spPr>
        <p:txBody>
          <a:bodyPr>
            <a:normAutofit/>
          </a:bodyPr>
          <a:lstStyle/>
          <a:p>
            <a:pPr algn="l"/>
            <a:r>
              <a:rPr lang="ja-JP" altLang="en-US" sz="5000" b="1" dirty="0" smtClean="0">
                <a:solidFill>
                  <a:srgbClr val="FFFF00"/>
                </a:solidFill>
                <a:ea typeface="ＭＳ ゴシック" pitchFamily="49" charset="-128"/>
              </a:rPr>
              <a:t>　</a:t>
            </a:r>
            <a:r>
              <a:rPr lang="en-US" altLang="ja-JP" sz="5000" b="1" dirty="0" smtClean="0">
                <a:solidFill>
                  <a:srgbClr val="FFFF00"/>
                </a:solidFill>
                <a:ea typeface="ＭＳ ゴシック" pitchFamily="49" charset="-128"/>
              </a:rPr>
              <a:t>②</a:t>
            </a:r>
            <a:r>
              <a:rPr lang="ja-JP" altLang="en-US" sz="5000" b="1" dirty="0">
                <a:solidFill>
                  <a:srgbClr val="FFFF00"/>
                </a:solidFill>
                <a:ea typeface="ＭＳ ゴシック" pitchFamily="49" charset="-128"/>
              </a:rPr>
              <a:t>在宅型</a:t>
            </a:r>
            <a:r>
              <a:rPr lang="ja-JP" altLang="en-US" sz="5000" b="1" dirty="0" smtClean="0">
                <a:solidFill>
                  <a:srgbClr val="FFFF00"/>
                </a:solidFill>
                <a:ea typeface="ＭＳ ゴシック" pitchFamily="49" charset="-128"/>
              </a:rPr>
              <a:t>ロコトレ　</a:t>
            </a:r>
            <a:endParaRPr lang="ja-JP" altLang="en-US" sz="2700" b="1" dirty="0">
              <a:solidFill>
                <a:srgbClr val="FFFF00"/>
              </a:solidFill>
              <a:ea typeface="ＭＳ ゴシック" pitchFamily="49" charset="-128"/>
            </a:endParaRPr>
          </a:p>
        </p:txBody>
      </p:sp>
      <p:sp>
        <p:nvSpPr>
          <p:cNvPr id="33810" name="Text Box 18"/>
          <p:cNvSpPr txBox="1">
            <a:spLocks noChangeArrowheads="1"/>
          </p:cNvSpPr>
          <p:nvPr/>
        </p:nvSpPr>
        <p:spPr bwMode="auto">
          <a:xfrm>
            <a:off x="2987676" y="4868863"/>
            <a:ext cx="3097213" cy="1421928"/>
          </a:xfrm>
          <a:prstGeom prst="rect">
            <a:avLst/>
          </a:prstGeom>
          <a:solidFill>
            <a:srgbClr val="FFFF00"/>
          </a:solidFill>
          <a:ln w="9525">
            <a:solidFill>
              <a:schemeClr val="tx1"/>
            </a:solidFill>
            <a:miter lim="800000"/>
            <a:headEnd/>
            <a:tailEnd/>
          </a:ln>
          <a:effectLst/>
          <a:extLst/>
        </p:spPr>
        <p:txBody>
          <a:bodyPr>
            <a:spAutoFit/>
          </a:bodyPr>
          <a:lstStyle/>
          <a:p>
            <a:pPr>
              <a:spcBef>
                <a:spcPct val="80000"/>
              </a:spcBef>
              <a:spcAft>
                <a:spcPct val="80000"/>
              </a:spcAft>
            </a:pPr>
            <a:r>
              <a:rPr lang="ja-JP" altLang="en-US" dirty="0">
                <a:solidFill>
                  <a:schemeClr val="bg1"/>
                </a:solidFill>
              </a:rPr>
              <a:t>訪問（説明・指導）</a:t>
            </a:r>
            <a:br>
              <a:rPr lang="ja-JP" altLang="en-US" dirty="0">
                <a:solidFill>
                  <a:schemeClr val="bg1"/>
                </a:solidFill>
              </a:rPr>
            </a:br>
            <a:r>
              <a:rPr lang="ja-JP" altLang="en-US" dirty="0">
                <a:solidFill>
                  <a:schemeClr val="bg1"/>
                </a:solidFill>
              </a:rPr>
              <a:t>実施状況の確認</a:t>
            </a:r>
            <a:br>
              <a:rPr lang="ja-JP" altLang="en-US" dirty="0">
                <a:solidFill>
                  <a:schemeClr val="bg1"/>
                </a:solidFill>
              </a:rPr>
            </a:br>
            <a:r>
              <a:rPr lang="ja-JP" altLang="en-US" dirty="0">
                <a:solidFill>
                  <a:schemeClr val="bg1"/>
                </a:solidFill>
              </a:rPr>
              <a:t>効果判定（実施の前・中・後）</a:t>
            </a:r>
          </a:p>
          <a:p>
            <a:r>
              <a:rPr lang="ja-JP" altLang="en-US" dirty="0">
                <a:solidFill>
                  <a:schemeClr val="bg1"/>
                </a:solidFill>
              </a:rPr>
              <a:t>ＮＰＯ</a:t>
            </a:r>
            <a:r>
              <a:rPr lang="ja-JP" altLang="en-US" dirty="0" smtClean="0">
                <a:solidFill>
                  <a:schemeClr val="bg1"/>
                </a:solidFill>
              </a:rPr>
              <a:t>、地区社協</a:t>
            </a:r>
            <a:r>
              <a:rPr lang="ja-JP" altLang="en-US" dirty="0">
                <a:solidFill>
                  <a:schemeClr val="bg1"/>
                </a:solidFill>
              </a:rPr>
              <a:t>などへの委託</a:t>
            </a:r>
          </a:p>
        </p:txBody>
      </p:sp>
      <p:sp>
        <p:nvSpPr>
          <p:cNvPr id="33811" name="Line 19"/>
          <p:cNvSpPr>
            <a:spLocks noChangeShapeType="1"/>
          </p:cNvSpPr>
          <p:nvPr/>
        </p:nvSpPr>
        <p:spPr bwMode="auto">
          <a:xfrm>
            <a:off x="2987676" y="5876925"/>
            <a:ext cx="3097213"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12" name="Text Box 20"/>
          <p:cNvSpPr txBox="1">
            <a:spLocks noChangeArrowheads="1"/>
          </p:cNvSpPr>
          <p:nvPr/>
        </p:nvSpPr>
        <p:spPr bwMode="auto">
          <a:xfrm>
            <a:off x="382627" y="1628777"/>
            <a:ext cx="553998" cy="4752975"/>
          </a:xfrm>
          <a:prstGeom prst="rect">
            <a:avLst/>
          </a:prstGeom>
          <a:solidFill>
            <a:srgbClr val="FFFF00"/>
          </a:solidFill>
          <a:ln w="9525">
            <a:solidFill>
              <a:schemeClr val="tx1"/>
            </a:solidFill>
            <a:miter lim="800000"/>
            <a:headEnd/>
            <a:tailEnd/>
          </a:ln>
          <a:effectLst/>
          <a:extLst/>
        </p:spPr>
        <p:txBody>
          <a:bodyPr vert="eaVert">
            <a:spAutoFit/>
          </a:bodyPr>
          <a:lstStyle/>
          <a:p>
            <a:pPr>
              <a:spcBef>
                <a:spcPct val="50000"/>
              </a:spcBef>
            </a:pPr>
            <a:r>
              <a:rPr lang="ja-JP" altLang="en-US" sz="2400" dirty="0">
                <a:solidFill>
                  <a:schemeClr val="bg1"/>
                </a:solidFill>
                <a:ea typeface="ＭＳ ゴシック" pitchFamily="49" charset="-128"/>
              </a:rPr>
              <a:t>地域包括支援センター（指導員）</a:t>
            </a:r>
          </a:p>
        </p:txBody>
      </p:sp>
      <p:sp>
        <p:nvSpPr>
          <p:cNvPr id="33813" name="Text Box 21"/>
          <p:cNvSpPr txBox="1">
            <a:spLocks noChangeArrowheads="1"/>
          </p:cNvSpPr>
          <p:nvPr/>
        </p:nvSpPr>
        <p:spPr bwMode="auto">
          <a:xfrm>
            <a:off x="1688405" y="1628777"/>
            <a:ext cx="1083374" cy="4752975"/>
          </a:xfrm>
          <a:prstGeom prst="rect">
            <a:avLst/>
          </a:prstGeom>
          <a:solidFill>
            <a:srgbClr val="FFFF00"/>
          </a:solidFill>
          <a:ln w="9525">
            <a:solidFill>
              <a:schemeClr val="tx1"/>
            </a:solidFill>
            <a:miter lim="800000"/>
            <a:headEnd/>
            <a:tailEnd/>
          </a:ln>
          <a:effectLst/>
          <a:extLst/>
        </p:spPr>
        <p:txBody>
          <a:bodyPr vert="eaVert">
            <a:spAutoFit/>
          </a:bodyPr>
          <a:lstStyle/>
          <a:p>
            <a:r>
              <a:rPr lang="ja-JP" altLang="en-US" sz="2400" dirty="0">
                <a:ea typeface="ＭＳ ゴシック" pitchFamily="49" charset="-128"/>
              </a:rPr>
              <a:t>　</a:t>
            </a:r>
            <a:r>
              <a:rPr lang="ja-JP" altLang="en-US" sz="3200" b="0" dirty="0">
                <a:solidFill>
                  <a:schemeClr val="bg1"/>
                </a:solidFill>
                <a:ea typeface="ＭＳ ゴシック" pitchFamily="49" charset="-128"/>
              </a:rPr>
              <a:t>① ② ③ ④ ⑤ ⑥ ･････</a:t>
            </a:r>
          </a:p>
          <a:p>
            <a:pPr>
              <a:spcBef>
                <a:spcPct val="10000"/>
              </a:spcBef>
            </a:pPr>
            <a:r>
              <a:rPr lang="ja-JP" altLang="en-US" sz="2400" dirty="0">
                <a:solidFill>
                  <a:schemeClr val="bg1"/>
                </a:solidFill>
                <a:ea typeface="ＭＳ ゴシック" pitchFamily="49" charset="-128"/>
              </a:rPr>
              <a:t>ロコモ普及員 または 指導員</a:t>
            </a:r>
          </a:p>
        </p:txBody>
      </p:sp>
      <p:sp>
        <p:nvSpPr>
          <p:cNvPr id="33814" name="AutoShape 22"/>
          <p:cNvSpPr>
            <a:spLocks noChangeArrowheads="1"/>
          </p:cNvSpPr>
          <p:nvPr/>
        </p:nvSpPr>
        <p:spPr bwMode="auto">
          <a:xfrm>
            <a:off x="971550" y="3284538"/>
            <a:ext cx="647700" cy="360362"/>
          </a:xfrm>
          <a:prstGeom prst="rightArrow">
            <a:avLst>
              <a:gd name="adj1" fmla="val 50000"/>
              <a:gd name="adj2" fmla="val 44934"/>
            </a:avLst>
          </a:prstGeom>
          <a:solidFill>
            <a:srgbClr val="002060"/>
          </a:solidFill>
          <a:ln w="9525">
            <a:solidFill>
              <a:srgbClr val="FFFF00"/>
            </a:solidFill>
            <a:miter lim="800000"/>
            <a:headEnd/>
            <a:tailEnd/>
          </a:ln>
          <a:effectLst/>
          <a:extLst/>
        </p:spPr>
        <p:txBody>
          <a:bodyPr wrap="none" anchor="ctr"/>
          <a:lstStyle/>
          <a:p>
            <a:endParaRPr lang="ja-JP" altLang="en-US"/>
          </a:p>
        </p:txBody>
      </p:sp>
      <p:pic>
        <p:nvPicPr>
          <p:cNvPr id="33816" name="Picture 24" descr="KF52_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9" y="4816475"/>
            <a:ext cx="2378075" cy="1708150"/>
          </a:xfrm>
          <a:prstGeom prst="rect">
            <a:avLst/>
          </a:prstGeom>
          <a:noFill/>
          <a:extLst>
            <a:ext uri="{909E8E84-426E-40DD-AFC4-6F175D3DCCD1}">
              <a14:hiddenFill xmlns:a14="http://schemas.microsoft.com/office/drawing/2010/main">
                <a:solidFill>
                  <a:srgbClr val="FFFFFF"/>
                </a:solidFill>
              </a14:hiddenFill>
            </a:ext>
          </a:extLst>
        </p:spPr>
      </p:pic>
      <p:sp>
        <p:nvSpPr>
          <p:cNvPr id="33841" name="WordArt 49"/>
          <p:cNvSpPr>
            <a:spLocks noChangeArrowheads="1" noChangeShapeType="1" noTextEdit="1"/>
          </p:cNvSpPr>
          <p:nvPr/>
        </p:nvSpPr>
        <p:spPr bwMode="auto">
          <a:xfrm>
            <a:off x="6516688" y="4941888"/>
            <a:ext cx="1657350"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latin typeface="HG創英角ｺﾞｼｯｸUB"/>
                <a:ea typeface="HG創英角ｺﾞｼｯｸUB"/>
              </a:rPr>
              <a:t>ロコモコール</a:t>
            </a:r>
          </a:p>
        </p:txBody>
      </p:sp>
      <p:sp>
        <p:nvSpPr>
          <p:cNvPr id="33842" name="Text Box 50"/>
          <p:cNvSpPr txBox="1">
            <a:spLocks noChangeArrowheads="1"/>
          </p:cNvSpPr>
          <p:nvPr/>
        </p:nvSpPr>
        <p:spPr bwMode="auto">
          <a:xfrm>
            <a:off x="6563088" y="5445125"/>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b="0">
                <a:solidFill>
                  <a:schemeClr val="bg1"/>
                </a:solidFill>
              </a:rPr>
              <a:t>定期的な</a:t>
            </a:r>
            <a:br>
              <a:rPr lang="ja-JP" altLang="en-US" b="0">
                <a:solidFill>
                  <a:schemeClr val="bg1"/>
                </a:solidFill>
              </a:rPr>
            </a:br>
            <a:r>
              <a:rPr lang="ja-JP" altLang="en-US" b="0">
                <a:solidFill>
                  <a:schemeClr val="bg1"/>
                </a:solidFill>
              </a:rPr>
              <a:t>電話かけ</a:t>
            </a:r>
          </a:p>
        </p:txBody>
      </p:sp>
      <p:sp>
        <p:nvSpPr>
          <p:cNvPr id="33843" name="AutoShape 51"/>
          <p:cNvSpPr>
            <a:spLocks noChangeArrowheads="1"/>
          </p:cNvSpPr>
          <p:nvPr/>
        </p:nvSpPr>
        <p:spPr bwMode="auto">
          <a:xfrm>
            <a:off x="4932363" y="5157788"/>
            <a:ext cx="1439862"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75000"/>
            </a:schemeClr>
          </a:solidFill>
          <a:ln w="9525">
            <a:solidFill>
              <a:schemeClr val="tx1"/>
            </a:solidFill>
            <a:miter lim="800000"/>
            <a:headEnd/>
            <a:tailEnd/>
          </a:ln>
          <a:effectLst/>
          <a:extLst/>
        </p:spPr>
        <p:txBody>
          <a:bodyPr wrap="none" anchor="ctr"/>
          <a:lstStyle/>
          <a:p>
            <a:endParaRPr lang="ja-JP" altLang="en-US"/>
          </a:p>
        </p:txBody>
      </p:sp>
      <p:sp>
        <p:nvSpPr>
          <p:cNvPr id="33844" name="Text Box 52"/>
          <p:cNvSpPr txBox="1">
            <a:spLocks noChangeArrowheads="1"/>
          </p:cNvSpPr>
          <p:nvPr/>
        </p:nvSpPr>
        <p:spPr bwMode="auto">
          <a:xfrm>
            <a:off x="2916239" y="170021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実践</a:t>
            </a:r>
          </a:p>
        </p:txBody>
      </p:sp>
      <p:sp>
        <p:nvSpPr>
          <p:cNvPr id="33845" name="Text Box 53"/>
          <p:cNvSpPr txBox="1">
            <a:spLocks noChangeArrowheads="1"/>
          </p:cNvSpPr>
          <p:nvPr/>
        </p:nvSpPr>
        <p:spPr bwMode="auto">
          <a:xfrm>
            <a:off x="2916239" y="2276477"/>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指導</a:t>
            </a:r>
          </a:p>
        </p:txBody>
      </p:sp>
      <p:sp>
        <p:nvSpPr>
          <p:cNvPr id="33851" name="Text Box 59"/>
          <p:cNvSpPr txBox="1">
            <a:spLocks noChangeArrowheads="1"/>
          </p:cNvSpPr>
          <p:nvPr/>
        </p:nvSpPr>
        <p:spPr bwMode="auto">
          <a:xfrm>
            <a:off x="971550" y="2924177"/>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養成</a:t>
            </a:r>
          </a:p>
        </p:txBody>
      </p:sp>
      <p:sp>
        <p:nvSpPr>
          <p:cNvPr id="33852" name="Text Box 60"/>
          <p:cNvSpPr txBox="1">
            <a:spLocks noChangeArrowheads="1"/>
          </p:cNvSpPr>
          <p:nvPr/>
        </p:nvSpPr>
        <p:spPr bwMode="auto">
          <a:xfrm>
            <a:off x="971550" y="3644900"/>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派遣</a:t>
            </a:r>
            <a:br>
              <a:rPr lang="ja-JP" altLang="en-US"/>
            </a:br>
            <a:r>
              <a:rPr lang="ja-JP" altLang="en-US"/>
              <a:t>調整</a:t>
            </a:r>
          </a:p>
        </p:txBody>
      </p:sp>
      <p:sp>
        <p:nvSpPr>
          <p:cNvPr id="33825" name="WordArt 33"/>
          <p:cNvSpPr>
            <a:spLocks noChangeArrowheads="1" noChangeShapeType="1" noTextEdit="1"/>
          </p:cNvSpPr>
          <p:nvPr/>
        </p:nvSpPr>
        <p:spPr bwMode="auto">
          <a:xfrm>
            <a:off x="6084889" y="2924177"/>
            <a:ext cx="358775"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Ａ</a:t>
            </a:r>
          </a:p>
        </p:txBody>
      </p:sp>
      <p:sp>
        <p:nvSpPr>
          <p:cNvPr id="33826" name="WordArt 34"/>
          <p:cNvSpPr>
            <a:spLocks noChangeArrowheads="1" noChangeShapeType="1" noTextEdit="1"/>
          </p:cNvSpPr>
          <p:nvPr/>
        </p:nvSpPr>
        <p:spPr bwMode="auto">
          <a:xfrm>
            <a:off x="6875463" y="1965327"/>
            <a:ext cx="360362"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Ｂ</a:t>
            </a:r>
          </a:p>
        </p:txBody>
      </p:sp>
      <p:sp>
        <p:nvSpPr>
          <p:cNvPr id="33831" name="WordArt 39"/>
          <p:cNvSpPr>
            <a:spLocks noChangeArrowheads="1" noChangeShapeType="1" noTextEdit="1"/>
          </p:cNvSpPr>
          <p:nvPr/>
        </p:nvSpPr>
        <p:spPr bwMode="auto">
          <a:xfrm>
            <a:off x="4572001" y="2924177"/>
            <a:ext cx="358775"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Ｇ</a:t>
            </a:r>
          </a:p>
        </p:txBody>
      </p:sp>
      <p:sp>
        <p:nvSpPr>
          <p:cNvPr id="33829" name="WordArt 37"/>
          <p:cNvSpPr>
            <a:spLocks noChangeArrowheads="1" noChangeShapeType="1" noTextEdit="1"/>
          </p:cNvSpPr>
          <p:nvPr/>
        </p:nvSpPr>
        <p:spPr bwMode="auto">
          <a:xfrm>
            <a:off x="5651501" y="1989140"/>
            <a:ext cx="358775"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Ｅ</a:t>
            </a:r>
          </a:p>
        </p:txBody>
      </p:sp>
      <p:sp>
        <p:nvSpPr>
          <p:cNvPr id="33830" name="WordArt 38"/>
          <p:cNvSpPr>
            <a:spLocks noChangeArrowheads="1" noChangeShapeType="1" noTextEdit="1"/>
          </p:cNvSpPr>
          <p:nvPr/>
        </p:nvSpPr>
        <p:spPr bwMode="auto">
          <a:xfrm>
            <a:off x="5076826" y="3860802"/>
            <a:ext cx="358775"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Ｆ</a:t>
            </a:r>
          </a:p>
        </p:txBody>
      </p:sp>
      <p:sp>
        <p:nvSpPr>
          <p:cNvPr id="33861" name="WordArt 69"/>
          <p:cNvSpPr>
            <a:spLocks noChangeArrowheads="1" noChangeShapeType="1" noTextEdit="1"/>
          </p:cNvSpPr>
          <p:nvPr/>
        </p:nvSpPr>
        <p:spPr bwMode="auto">
          <a:xfrm>
            <a:off x="4500564" y="1989140"/>
            <a:ext cx="358775"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Ｃ</a:t>
            </a:r>
          </a:p>
        </p:txBody>
      </p:sp>
      <p:sp>
        <p:nvSpPr>
          <p:cNvPr id="33863" name="WordArt 71"/>
          <p:cNvSpPr>
            <a:spLocks noChangeArrowheads="1" noChangeShapeType="1" noTextEdit="1"/>
          </p:cNvSpPr>
          <p:nvPr/>
        </p:nvSpPr>
        <p:spPr bwMode="auto">
          <a:xfrm>
            <a:off x="7237414" y="2900365"/>
            <a:ext cx="358775" cy="384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ja-JP" altLang="en-US" sz="3600" kern="10">
                <a:ln w="9525">
                  <a:solidFill>
                    <a:srgbClr val="000000"/>
                  </a:solidFill>
                  <a:round/>
                  <a:headEnd/>
                  <a:tailEnd/>
                </a:ln>
                <a:solidFill>
                  <a:schemeClr val="tx2"/>
                </a:solidFill>
                <a:latin typeface="ＭＳ ゴシック"/>
                <a:ea typeface="ＭＳ ゴシック"/>
              </a:rPr>
              <a:t>Ｄ</a:t>
            </a:r>
          </a:p>
        </p:txBody>
      </p:sp>
      <p:sp>
        <p:nvSpPr>
          <p:cNvPr id="33840" name="Text Box 48"/>
          <p:cNvSpPr txBox="1">
            <a:spLocks noChangeArrowheads="1"/>
          </p:cNvSpPr>
          <p:nvPr/>
        </p:nvSpPr>
        <p:spPr bwMode="auto">
          <a:xfrm>
            <a:off x="6084888" y="3644900"/>
            <a:ext cx="2089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dirty="0">
                <a:solidFill>
                  <a:schemeClr val="bg1"/>
                </a:solidFill>
                <a:ea typeface="ＭＳ ゴシック" pitchFamily="49" charset="-128"/>
              </a:rPr>
              <a:t>○○</a:t>
            </a:r>
            <a:r>
              <a:rPr lang="ja-JP" altLang="en-US" dirty="0">
                <a:solidFill>
                  <a:schemeClr val="bg1"/>
                </a:solidFill>
                <a:ea typeface="ＭＳ ゴシック" pitchFamily="49" charset="-128"/>
              </a:rPr>
              <a:t>地域包括</a:t>
            </a:r>
            <a:br>
              <a:rPr lang="ja-JP" altLang="en-US" dirty="0">
                <a:solidFill>
                  <a:schemeClr val="bg1"/>
                </a:solidFill>
                <a:ea typeface="ＭＳ ゴシック" pitchFamily="49" charset="-128"/>
              </a:rPr>
            </a:br>
            <a:r>
              <a:rPr lang="ja-JP" altLang="en-US" dirty="0">
                <a:solidFill>
                  <a:schemeClr val="bg1"/>
                </a:solidFill>
                <a:ea typeface="ＭＳ ゴシック" pitchFamily="49" charset="-128"/>
              </a:rPr>
              <a:t>　</a:t>
            </a:r>
            <a:r>
              <a:rPr lang="ja-JP" altLang="en-US" dirty="0" smtClean="0">
                <a:solidFill>
                  <a:schemeClr val="bg1"/>
                </a:solidFill>
                <a:ea typeface="ＭＳ ゴシック" pitchFamily="49" charset="-128"/>
              </a:rPr>
              <a:t>支援</a:t>
            </a:r>
            <a:r>
              <a:rPr lang="ja-JP" altLang="en-US" dirty="0">
                <a:solidFill>
                  <a:schemeClr val="bg1"/>
                </a:solidFill>
                <a:ea typeface="ＭＳ ゴシック" pitchFamily="49" charset="-128"/>
              </a:rPr>
              <a:t>センター</a:t>
            </a:r>
            <a:br>
              <a:rPr lang="ja-JP" altLang="en-US" dirty="0">
                <a:solidFill>
                  <a:schemeClr val="bg1"/>
                </a:solidFill>
                <a:ea typeface="ＭＳ ゴシック" pitchFamily="49" charset="-128"/>
              </a:rPr>
            </a:br>
            <a:r>
              <a:rPr lang="ja-JP" altLang="en-US" dirty="0">
                <a:solidFill>
                  <a:schemeClr val="bg1"/>
                </a:solidFill>
                <a:ea typeface="ＭＳ ゴシック" pitchFamily="49" charset="-128"/>
              </a:rPr>
              <a:t>　担当△△地区</a:t>
            </a:r>
          </a:p>
        </p:txBody>
      </p:sp>
      <p:sp>
        <p:nvSpPr>
          <p:cNvPr id="33878" name="AutoShape 86"/>
          <p:cNvSpPr>
            <a:spLocks noChangeArrowheads="1"/>
          </p:cNvSpPr>
          <p:nvPr/>
        </p:nvSpPr>
        <p:spPr bwMode="auto">
          <a:xfrm>
            <a:off x="2700339" y="2060577"/>
            <a:ext cx="1366837"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2060"/>
          </a:solidFill>
          <a:ln w="9525">
            <a:solidFill>
              <a:srgbClr val="FFFF00"/>
            </a:solidFill>
            <a:miter lim="800000"/>
            <a:headEnd/>
            <a:tailEnd/>
          </a:ln>
          <a:effectLst/>
          <a:extLst/>
        </p:spPr>
        <p:txBody>
          <a:bodyPr wrap="none" anchor="ctr"/>
          <a:lstStyle/>
          <a:p>
            <a:endParaRPr lang="ja-JP" altLang="en-US"/>
          </a:p>
        </p:txBody>
      </p:sp>
    </p:spTree>
    <p:extLst>
      <p:ext uri="{BB962C8B-B14F-4D97-AF65-F5344CB8AC3E}">
        <p14:creationId xmlns:p14="http://schemas.microsoft.com/office/powerpoint/2010/main" val="26818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12"/>
                                        </p:tgtEl>
                                        <p:attrNameLst>
                                          <p:attrName>style.visibility</p:attrName>
                                        </p:attrNameLst>
                                      </p:cBhvr>
                                      <p:to>
                                        <p:strVal val="visible"/>
                                      </p:to>
                                    </p:set>
                                    <p:anim calcmode="lin" valueType="num">
                                      <p:cBhvr additive="base">
                                        <p:cTn id="7" dur="500" fill="hold"/>
                                        <p:tgtEl>
                                          <p:spTgt spid="33812"/>
                                        </p:tgtEl>
                                        <p:attrNameLst>
                                          <p:attrName>ppt_x</p:attrName>
                                        </p:attrNameLst>
                                      </p:cBhvr>
                                      <p:tavLst>
                                        <p:tav tm="0">
                                          <p:val>
                                            <p:strVal val="#ppt_x"/>
                                          </p:val>
                                        </p:tav>
                                        <p:tav tm="100000">
                                          <p:val>
                                            <p:strVal val="#ppt_x"/>
                                          </p:val>
                                        </p:tav>
                                      </p:tavLst>
                                    </p:anim>
                                    <p:anim calcmode="lin" valueType="num">
                                      <p:cBhvr additive="base">
                                        <p:cTn id="8" dur="500" fill="hold"/>
                                        <p:tgtEl>
                                          <p:spTgt spid="338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813"/>
                                        </p:tgtEl>
                                        <p:attrNameLst>
                                          <p:attrName>style.visibility</p:attrName>
                                        </p:attrNameLst>
                                      </p:cBhvr>
                                      <p:to>
                                        <p:strVal val="visible"/>
                                      </p:to>
                                    </p:set>
                                    <p:anim calcmode="lin" valueType="num">
                                      <p:cBhvr additive="base">
                                        <p:cTn id="13" dur="500" fill="hold"/>
                                        <p:tgtEl>
                                          <p:spTgt spid="33813"/>
                                        </p:tgtEl>
                                        <p:attrNameLst>
                                          <p:attrName>ppt_x</p:attrName>
                                        </p:attrNameLst>
                                      </p:cBhvr>
                                      <p:tavLst>
                                        <p:tav tm="0">
                                          <p:val>
                                            <p:strVal val="#ppt_x"/>
                                          </p:val>
                                        </p:tav>
                                        <p:tav tm="100000">
                                          <p:val>
                                            <p:strVal val="#ppt_x"/>
                                          </p:val>
                                        </p:tav>
                                      </p:tavLst>
                                    </p:anim>
                                    <p:anim calcmode="lin" valueType="num">
                                      <p:cBhvr additive="base">
                                        <p:cTn id="14" dur="500" fill="hold"/>
                                        <p:tgtEl>
                                          <p:spTgt spid="338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883"/>
                                        </p:tgtEl>
                                        <p:attrNameLst>
                                          <p:attrName>style.visibility</p:attrName>
                                        </p:attrNameLst>
                                      </p:cBhvr>
                                      <p:to>
                                        <p:strVal val="visible"/>
                                      </p:to>
                                    </p:set>
                                    <p:anim calcmode="lin" valueType="num">
                                      <p:cBhvr additive="base">
                                        <p:cTn id="19" dur="500" fill="hold"/>
                                        <p:tgtEl>
                                          <p:spTgt spid="33883"/>
                                        </p:tgtEl>
                                        <p:attrNameLst>
                                          <p:attrName>ppt_x</p:attrName>
                                        </p:attrNameLst>
                                      </p:cBhvr>
                                      <p:tavLst>
                                        <p:tav tm="0">
                                          <p:val>
                                            <p:strVal val="#ppt_x"/>
                                          </p:val>
                                        </p:tav>
                                        <p:tav tm="100000">
                                          <p:val>
                                            <p:strVal val="#ppt_x"/>
                                          </p:val>
                                        </p:tav>
                                      </p:tavLst>
                                    </p:anim>
                                    <p:anim calcmode="lin" valueType="num">
                                      <p:cBhvr additive="base">
                                        <p:cTn id="20" dur="500" fill="hold"/>
                                        <p:tgtEl>
                                          <p:spTgt spid="338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816"/>
                                        </p:tgtEl>
                                        <p:attrNameLst>
                                          <p:attrName>style.visibility</p:attrName>
                                        </p:attrNameLst>
                                      </p:cBhvr>
                                      <p:to>
                                        <p:strVal val="visible"/>
                                      </p:to>
                                    </p:set>
                                    <p:anim calcmode="lin" valueType="num">
                                      <p:cBhvr additive="base">
                                        <p:cTn id="25" dur="500" fill="hold"/>
                                        <p:tgtEl>
                                          <p:spTgt spid="33816"/>
                                        </p:tgtEl>
                                        <p:attrNameLst>
                                          <p:attrName>ppt_x</p:attrName>
                                        </p:attrNameLst>
                                      </p:cBhvr>
                                      <p:tavLst>
                                        <p:tav tm="0">
                                          <p:val>
                                            <p:strVal val="#ppt_x"/>
                                          </p:val>
                                        </p:tav>
                                        <p:tav tm="100000">
                                          <p:val>
                                            <p:strVal val="#ppt_x"/>
                                          </p:val>
                                        </p:tav>
                                      </p:tavLst>
                                    </p:anim>
                                    <p:anim calcmode="lin" valueType="num">
                                      <p:cBhvr additive="base">
                                        <p:cTn id="26" dur="500" fill="hold"/>
                                        <p:tgtEl>
                                          <p:spTgt spid="338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2" grpId="0" animBg="1"/>
      <p:bldP spid="338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4702" y="5203494"/>
            <a:ext cx="8420477" cy="1569660"/>
          </a:xfrm>
          <a:prstGeom prst="rect">
            <a:avLst/>
          </a:prstGeom>
          <a:solidFill>
            <a:srgbClr val="0070C0"/>
          </a:solidFill>
        </p:spPr>
        <p:txBody>
          <a:bodyPr wrap="square">
            <a:spAutoFit/>
          </a:bodyPr>
          <a:lstStyle/>
          <a:p>
            <a:pPr fontAlgn="base">
              <a:spcBef>
                <a:spcPct val="0"/>
              </a:spcBef>
              <a:spcAft>
                <a:spcPct val="0"/>
              </a:spcAft>
            </a:pPr>
            <a:r>
              <a:rPr lang="en-US" altLang="ja-JP" sz="2400" dirty="0" smtClean="0">
                <a:latin typeface="+mj-ea"/>
                <a:ea typeface="+mj-ea"/>
              </a:rPr>
              <a:t>【</a:t>
            </a:r>
            <a:r>
              <a:rPr lang="ja-JP" altLang="en-US" sz="2400" dirty="0" smtClean="0">
                <a:latin typeface="+mj-ea"/>
                <a:ea typeface="+mj-ea"/>
              </a:rPr>
              <a:t>資格</a:t>
            </a:r>
            <a:r>
              <a:rPr lang="en-US" altLang="ja-JP" sz="2400" dirty="0" smtClean="0">
                <a:latin typeface="+mj-ea"/>
                <a:ea typeface="+mj-ea"/>
              </a:rPr>
              <a:t>】</a:t>
            </a:r>
            <a:r>
              <a:rPr lang="ja-JP" altLang="en-US" sz="2400" dirty="0" smtClean="0">
                <a:latin typeface="+mj-ea"/>
                <a:ea typeface="+mj-ea"/>
              </a:rPr>
              <a:t>　　</a:t>
            </a:r>
            <a:r>
              <a:rPr lang="ja-JP" altLang="en-US" sz="2400" dirty="0">
                <a:latin typeface="+mj-ea"/>
              </a:rPr>
              <a:t>ケアマネージャー</a:t>
            </a:r>
            <a:r>
              <a:rPr lang="ja-JP" altLang="en-US" sz="2400" dirty="0" smtClean="0">
                <a:latin typeface="+mj-ea"/>
              </a:rPr>
              <a:t>、</a:t>
            </a:r>
            <a:r>
              <a:rPr lang="ja-JP" altLang="en-US" sz="2400" dirty="0" smtClean="0">
                <a:latin typeface="+mj-ea"/>
                <a:ea typeface="+mj-ea"/>
              </a:rPr>
              <a:t>民生委員、健康指導員、</a:t>
            </a:r>
            <a:endParaRPr lang="en-US" altLang="ja-JP" sz="2400" dirty="0" smtClean="0">
              <a:latin typeface="+mj-ea"/>
              <a:ea typeface="+mj-ea"/>
            </a:endParaRPr>
          </a:p>
          <a:p>
            <a:pPr fontAlgn="base">
              <a:spcBef>
                <a:spcPct val="0"/>
              </a:spcBef>
              <a:spcAft>
                <a:spcPct val="0"/>
              </a:spcAft>
            </a:pPr>
            <a:r>
              <a:rPr lang="ja-JP" altLang="en-US" sz="2400" dirty="0">
                <a:latin typeface="+mj-ea"/>
                <a:ea typeface="+mj-ea"/>
              </a:rPr>
              <a:t>　</a:t>
            </a:r>
            <a:r>
              <a:rPr lang="ja-JP" altLang="en-US" sz="2400" dirty="0" smtClean="0">
                <a:latin typeface="+mj-ea"/>
                <a:ea typeface="+mj-ea"/>
              </a:rPr>
              <a:t>　　　　　 ヘルパー、シルバーボランティア等</a:t>
            </a:r>
            <a:r>
              <a:rPr lang="ja-JP" altLang="en-US" sz="2400" dirty="0">
                <a:latin typeface="+mj-ea"/>
                <a:ea typeface="+mj-ea"/>
              </a:rPr>
              <a:t>　</a:t>
            </a:r>
          </a:p>
          <a:p>
            <a:pPr fontAlgn="base">
              <a:spcBef>
                <a:spcPct val="0"/>
              </a:spcBef>
              <a:spcAft>
                <a:spcPct val="0"/>
              </a:spcAft>
            </a:pPr>
            <a:r>
              <a:rPr lang="en-US" altLang="ja-JP" sz="2400" dirty="0">
                <a:latin typeface="+mj-ea"/>
                <a:ea typeface="+mj-ea"/>
              </a:rPr>
              <a:t>【</a:t>
            </a:r>
            <a:r>
              <a:rPr lang="ja-JP" altLang="en-US" sz="2400" dirty="0">
                <a:latin typeface="+mj-ea"/>
                <a:ea typeface="+mj-ea"/>
              </a:rPr>
              <a:t>仕事</a:t>
            </a:r>
            <a:r>
              <a:rPr lang="en-US" altLang="ja-JP" sz="2400" dirty="0" smtClean="0">
                <a:latin typeface="+mj-ea"/>
                <a:ea typeface="+mj-ea"/>
              </a:rPr>
              <a:t>】</a:t>
            </a:r>
            <a:r>
              <a:rPr lang="ja-JP" altLang="en-US" sz="2400" dirty="0">
                <a:latin typeface="+mj-ea"/>
                <a:ea typeface="+mj-ea"/>
              </a:rPr>
              <a:t> </a:t>
            </a:r>
            <a:r>
              <a:rPr lang="ja-JP" altLang="en-US" sz="2400" dirty="0" smtClean="0">
                <a:latin typeface="+mj-ea"/>
                <a:ea typeface="+mj-ea"/>
              </a:rPr>
              <a:t>＊</a:t>
            </a:r>
            <a:r>
              <a:rPr lang="ja-JP" altLang="en-US" sz="2400" dirty="0">
                <a:latin typeface="+mj-ea"/>
                <a:ea typeface="+mj-ea"/>
              </a:rPr>
              <a:t>市町村の介護予防事業等でのボランティア活動</a:t>
            </a:r>
          </a:p>
          <a:p>
            <a:pPr fontAlgn="base">
              <a:spcBef>
                <a:spcPct val="0"/>
              </a:spcBef>
              <a:spcAft>
                <a:spcPct val="0"/>
              </a:spcAft>
            </a:pPr>
            <a:r>
              <a:rPr lang="ja-JP" altLang="en-US" sz="2400" dirty="0" smtClean="0">
                <a:latin typeface="+mj-ea"/>
                <a:ea typeface="+mj-ea"/>
              </a:rPr>
              <a:t>　　　　　＊</a:t>
            </a:r>
            <a:r>
              <a:rPr lang="ja-JP" altLang="en-US" sz="2400" dirty="0">
                <a:latin typeface="+mj-ea"/>
                <a:ea typeface="+mj-ea"/>
              </a:rPr>
              <a:t>老人会等の集まりでロコトレ</a:t>
            </a:r>
            <a:r>
              <a:rPr lang="ja-JP" altLang="en-US" sz="2400" dirty="0" smtClean="0">
                <a:latin typeface="+mj-ea"/>
                <a:ea typeface="+mj-ea"/>
              </a:rPr>
              <a:t>指導</a:t>
            </a:r>
            <a:endParaRPr lang="ja-JP" altLang="en-US" sz="2400" dirty="0">
              <a:latin typeface="+mj-ea"/>
              <a:ea typeface="+mj-ea"/>
            </a:endParaRPr>
          </a:p>
        </p:txBody>
      </p:sp>
      <p:sp>
        <p:nvSpPr>
          <p:cNvPr id="3" name="タイトル 1"/>
          <p:cNvSpPr txBox="1">
            <a:spLocks/>
          </p:cNvSpPr>
          <p:nvPr/>
        </p:nvSpPr>
        <p:spPr>
          <a:xfrm>
            <a:off x="364702" y="74893"/>
            <a:ext cx="8114150" cy="833827"/>
          </a:xfrm>
          <a:prstGeom prst="rect">
            <a:avLst/>
          </a:prstGeom>
          <a:solidFill>
            <a:srgbClr val="002060"/>
          </a:solid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rgbClr val="FFFF00"/>
                </a:solidFill>
              </a:rPr>
              <a:t>　</a:t>
            </a:r>
            <a:r>
              <a:rPr lang="ja-JP" altLang="en-US" sz="3900" dirty="0" smtClean="0">
                <a:solidFill>
                  <a:srgbClr val="FFFF00"/>
                </a:solidFill>
              </a:rPr>
              <a:t>ロコモ普及活動の継続性のために</a:t>
            </a:r>
            <a:endParaRPr lang="ja-JP" altLang="en-US" sz="3900" dirty="0">
              <a:solidFill>
                <a:srgbClr val="FFFF00"/>
              </a:solidFill>
            </a:endParaRPr>
          </a:p>
        </p:txBody>
      </p:sp>
      <p:sp>
        <p:nvSpPr>
          <p:cNvPr id="4" name="正方形/長方形 3"/>
          <p:cNvSpPr/>
          <p:nvPr/>
        </p:nvSpPr>
        <p:spPr>
          <a:xfrm>
            <a:off x="364701" y="908720"/>
            <a:ext cx="8420477" cy="11521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2400" dirty="0" smtClean="0">
                <a:latin typeface="+mn-ea"/>
              </a:rPr>
              <a:t>『</a:t>
            </a:r>
            <a:r>
              <a:rPr lang="ja-JP" altLang="en-US" sz="2400" dirty="0">
                <a:latin typeface="+mn-ea"/>
              </a:rPr>
              <a:t>ロコモコーディネーターの養成</a:t>
            </a:r>
            <a:r>
              <a:rPr lang="en-US" altLang="ja-JP" sz="2400" dirty="0" smtClean="0">
                <a:latin typeface="+mn-ea"/>
              </a:rPr>
              <a:t>』</a:t>
            </a:r>
            <a:r>
              <a:rPr lang="ja-JP" altLang="en-US" sz="2400" dirty="0" smtClean="0">
                <a:latin typeface="+mn-ea"/>
              </a:rPr>
              <a:t>：</a:t>
            </a:r>
            <a:r>
              <a:rPr lang="ja-JP" altLang="en-US" sz="2400" dirty="0">
                <a:latin typeface="+mn-ea"/>
              </a:rPr>
              <a:t>・</a:t>
            </a:r>
            <a:r>
              <a:rPr lang="en-US" altLang="ja-JP" sz="2400" dirty="0">
                <a:latin typeface="+mn-ea"/>
              </a:rPr>
              <a:t>SLOC</a:t>
            </a:r>
            <a:r>
              <a:rPr lang="ja-JP" altLang="en-US" sz="2400" dirty="0">
                <a:latin typeface="+mn-ea"/>
              </a:rPr>
              <a:t>が</a:t>
            </a:r>
            <a:r>
              <a:rPr lang="ja-JP" altLang="en-US" sz="2400" dirty="0" smtClean="0">
                <a:latin typeface="+mn-ea"/>
              </a:rPr>
              <a:t>講習会開催</a:t>
            </a:r>
            <a:r>
              <a:rPr lang="ja-JP" altLang="en-US" sz="2400" dirty="0">
                <a:latin typeface="+mn-ea"/>
              </a:rPr>
              <a:t>、</a:t>
            </a:r>
            <a:endParaRPr lang="en-US" altLang="ja-JP" sz="2400" dirty="0">
              <a:latin typeface="+mn-ea"/>
            </a:endParaRPr>
          </a:p>
          <a:p>
            <a:pPr fontAlgn="base">
              <a:spcBef>
                <a:spcPct val="0"/>
              </a:spcBef>
              <a:spcAft>
                <a:spcPct val="0"/>
              </a:spcAft>
            </a:pPr>
            <a:r>
              <a:rPr lang="en-US" altLang="ja-JP" sz="2400" dirty="0">
                <a:latin typeface="+mn-ea"/>
              </a:rPr>
              <a:t>                                             </a:t>
            </a:r>
            <a:r>
              <a:rPr lang="ja-JP" altLang="en-US" sz="2400" dirty="0" smtClean="0">
                <a:latin typeface="+mn-ea"/>
              </a:rPr>
              <a:t>　資格</a:t>
            </a:r>
            <a:r>
              <a:rPr lang="ja-JP" altLang="en-US" sz="2400" dirty="0">
                <a:latin typeface="+mn-ea"/>
              </a:rPr>
              <a:t>付与、名簿管理</a:t>
            </a:r>
            <a:r>
              <a:rPr lang="ja-JP" altLang="en-US" sz="2400" dirty="0" smtClean="0">
                <a:latin typeface="+mn-ea"/>
              </a:rPr>
              <a:t>等行う</a:t>
            </a:r>
            <a:endParaRPr lang="en-US" altLang="ja-JP" sz="2400" dirty="0">
              <a:latin typeface="+mn-ea"/>
            </a:endParaRPr>
          </a:p>
          <a:p>
            <a:pPr fontAlgn="base">
              <a:spcBef>
                <a:spcPct val="0"/>
              </a:spcBef>
              <a:spcAft>
                <a:spcPct val="0"/>
              </a:spcAft>
            </a:pPr>
            <a:r>
              <a:rPr lang="en-US" altLang="ja-JP" sz="2400" dirty="0">
                <a:latin typeface="+mn-ea"/>
              </a:rPr>
              <a:t>                                           </a:t>
            </a:r>
            <a:r>
              <a:rPr lang="ja-JP" altLang="en-US" sz="2400" dirty="0">
                <a:latin typeface="+mn-ea"/>
              </a:rPr>
              <a:t>　・行政の協力</a:t>
            </a:r>
            <a:endParaRPr lang="en-US" altLang="ja-JP" sz="2400" dirty="0">
              <a:latin typeface="+mn-ea"/>
            </a:endParaRPr>
          </a:p>
        </p:txBody>
      </p:sp>
      <p:sp>
        <p:nvSpPr>
          <p:cNvPr id="5" name="正方形/長方形 4"/>
          <p:cNvSpPr/>
          <p:nvPr/>
        </p:nvSpPr>
        <p:spPr>
          <a:xfrm>
            <a:off x="364702" y="2060848"/>
            <a:ext cx="8452547" cy="21082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2400" dirty="0">
                <a:latin typeface="+mn-ea"/>
              </a:rPr>
              <a:t>【</a:t>
            </a:r>
            <a:r>
              <a:rPr lang="ja-JP" altLang="en-US" sz="2400" dirty="0">
                <a:latin typeface="+mn-ea"/>
              </a:rPr>
              <a:t>資格</a:t>
            </a:r>
            <a:r>
              <a:rPr lang="en-US" altLang="ja-JP" sz="2400" dirty="0">
                <a:latin typeface="+mn-ea"/>
              </a:rPr>
              <a:t>】</a:t>
            </a:r>
            <a:r>
              <a:rPr lang="ja-JP" altLang="en-US" sz="2400" dirty="0">
                <a:latin typeface="+mn-ea"/>
              </a:rPr>
              <a:t>　</a:t>
            </a:r>
            <a:r>
              <a:rPr lang="ja-JP" altLang="en-US" sz="2400" dirty="0" smtClean="0">
                <a:latin typeface="+mn-ea"/>
              </a:rPr>
              <a:t>医療</a:t>
            </a:r>
            <a:r>
              <a:rPr lang="ja-JP" altLang="en-US" sz="2400" dirty="0">
                <a:latin typeface="+mn-ea"/>
              </a:rPr>
              <a:t>系：</a:t>
            </a:r>
            <a:r>
              <a:rPr lang="ja-JP" altLang="en-US" sz="2400" dirty="0" smtClean="0">
                <a:latin typeface="+mn-ea"/>
              </a:rPr>
              <a:t>看護師、保健師、</a:t>
            </a:r>
            <a:r>
              <a:rPr lang="en-US" altLang="ja-JP" sz="2400" dirty="0">
                <a:latin typeface="+mn-ea"/>
              </a:rPr>
              <a:t>PT</a:t>
            </a:r>
            <a:r>
              <a:rPr lang="ja-JP" altLang="en-US" sz="2400" dirty="0">
                <a:latin typeface="+mn-ea"/>
              </a:rPr>
              <a:t>・</a:t>
            </a:r>
            <a:r>
              <a:rPr lang="en-US" altLang="ja-JP" sz="2400" dirty="0" smtClean="0">
                <a:latin typeface="+mn-ea"/>
              </a:rPr>
              <a:t>OT</a:t>
            </a:r>
            <a:r>
              <a:rPr lang="ja-JP" altLang="en-US" sz="2400" dirty="0" err="1">
                <a:latin typeface="+mn-ea"/>
              </a:rPr>
              <a:t>、</a:t>
            </a:r>
            <a:r>
              <a:rPr lang="ja-JP" altLang="en-US" sz="2400" dirty="0" smtClean="0">
                <a:latin typeface="+mn-ea"/>
              </a:rPr>
              <a:t>みなし</a:t>
            </a:r>
            <a:r>
              <a:rPr lang="en-US" altLang="ja-JP" sz="2400" dirty="0">
                <a:latin typeface="+mn-ea"/>
              </a:rPr>
              <a:t>PT</a:t>
            </a:r>
            <a:endParaRPr lang="ja-JP" altLang="en-US" sz="2400" dirty="0">
              <a:latin typeface="+mn-ea"/>
            </a:endParaRPr>
          </a:p>
          <a:p>
            <a:pPr fontAlgn="base">
              <a:spcBef>
                <a:spcPct val="0"/>
              </a:spcBef>
              <a:spcAft>
                <a:spcPct val="0"/>
              </a:spcAft>
            </a:pPr>
            <a:r>
              <a:rPr lang="ja-JP" altLang="en-US" sz="2400" dirty="0">
                <a:latin typeface="+mn-ea"/>
              </a:rPr>
              <a:t>        　　</a:t>
            </a:r>
            <a:r>
              <a:rPr lang="ja-JP" altLang="en-US" sz="2400" dirty="0" smtClean="0">
                <a:latin typeface="+mn-ea"/>
              </a:rPr>
              <a:t>介護</a:t>
            </a:r>
            <a:r>
              <a:rPr lang="ja-JP" altLang="en-US" sz="2400" dirty="0">
                <a:latin typeface="+mn-ea"/>
              </a:rPr>
              <a:t>系：５年以上の実務経験を有する介護福祉士、</a:t>
            </a:r>
            <a:endParaRPr lang="en-US" altLang="ja-JP" sz="2400" dirty="0">
              <a:latin typeface="+mn-ea"/>
            </a:endParaRPr>
          </a:p>
          <a:p>
            <a:pPr fontAlgn="base">
              <a:spcBef>
                <a:spcPct val="0"/>
              </a:spcBef>
              <a:spcAft>
                <a:spcPct val="0"/>
              </a:spcAft>
            </a:pPr>
            <a:r>
              <a:rPr lang="ja-JP" altLang="en-US" sz="2400" dirty="0">
                <a:latin typeface="+mn-ea"/>
              </a:rPr>
              <a:t>　　　　　 </a:t>
            </a:r>
            <a:r>
              <a:rPr lang="ja-JP" altLang="en-US" sz="2400" dirty="0" smtClean="0">
                <a:latin typeface="+mn-ea"/>
              </a:rPr>
              <a:t>            主任ケアマネージャー</a:t>
            </a:r>
            <a:endParaRPr lang="en-US" altLang="ja-JP" sz="2400" dirty="0" smtClean="0">
              <a:latin typeface="+mn-ea"/>
            </a:endParaRPr>
          </a:p>
          <a:p>
            <a:pPr fontAlgn="base">
              <a:spcBef>
                <a:spcPct val="0"/>
              </a:spcBef>
              <a:spcAft>
                <a:spcPct val="0"/>
              </a:spcAft>
            </a:pPr>
            <a:r>
              <a:rPr lang="en-US" altLang="ja-JP" sz="2400" dirty="0">
                <a:latin typeface="+mn-ea"/>
              </a:rPr>
              <a:t>【</a:t>
            </a:r>
            <a:r>
              <a:rPr lang="ja-JP" altLang="en-US" sz="2400" dirty="0">
                <a:latin typeface="+mn-ea"/>
              </a:rPr>
              <a:t>仕事</a:t>
            </a:r>
            <a:r>
              <a:rPr lang="en-US" altLang="ja-JP" sz="2400" dirty="0">
                <a:latin typeface="+mn-ea"/>
              </a:rPr>
              <a:t>】</a:t>
            </a:r>
            <a:r>
              <a:rPr lang="ja-JP" altLang="en-US" sz="2400" dirty="0">
                <a:latin typeface="+mn-ea"/>
              </a:rPr>
              <a:t>　</a:t>
            </a:r>
            <a:r>
              <a:rPr lang="ja-JP" altLang="en-US" sz="2400" dirty="0" smtClean="0">
                <a:latin typeface="+mn-ea"/>
              </a:rPr>
              <a:t>医療</a:t>
            </a:r>
            <a:r>
              <a:rPr lang="ja-JP" altLang="en-US" sz="2400" dirty="0">
                <a:latin typeface="+mn-ea"/>
              </a:rPr>
              <a:t>施設、介護施設、市町村等自治体活動での</a:t>
            </a:r>
            <a:r>
              <a:rPr lang="ja-JP" altLang="en-US" sz="2400" dirty="0" smtClean="0">
                <a:latin typeface="+mn-ea"/>
              </a:rPr>
              <a:t>ロコモ</a:t>
            </a:r>
            <a:endParaRPr lang="en-US" altLang="ja-JP" sz="2400" dirty="0" smtClean="0">
              <a:latin typeface="+mn-ea"/>
            </a:endParaRPr>
          </a:p>
          <a:p>
            <a:pPr fontAlgn="base">
              <a:spcBef>
                <a:spcPct val="0"/>
              </a:spcBef>
              <a:spcAft>
                <a:spcPct val="0"/>
              </a:spcAft>
            </a:pPr>
            <a:r>
              <a:rPr lang="ja-JP" altLang="en-US" sz="2400" dirty="0">
                <a:latin typeface="+mn-ea"/>
              </a:rPr>
              <a:t>　</a:t>
            </a:r>
            <a:r>
              <a:rPr lang="ja-JP" altLang="en-US" sz="2400" dirty="0" smtClean="0">
                <a:latin typeface="+mn-ea"/>
              </a:rPr>
              <a:t>　　　　</a:t>
            </a:r>
            <a:r>
              <a:rPr lang="ja-JP" altLang="en-US" sz="2400" dirty="0">
                <a:latin typeface="+mn-ea"/>
              </a:rPr>
              <a:t> </a:t>
            </a:r>
            <a:r>
              <a:rPr lang="ja-JP" altLang="en-US" sz="2400" dirty="0" smtClean="0">
                <a:latin typeface="+mn-ea"/>
              </a:rPr>
              <a:t>啓発</a:t>
            </a:r>
            <a:r>
              <a:rPr lang="ja-JP" altLang="en-US" sz="2400" dirty="0">
                <a:latin typeface="+mn-ea"/>
              </a:rPr>
              <a:t>、ロコトレ指導、ロコモ普及員へのロコトレ等指導</a:t>
            </a:r>
          </a:p>
        </p:txBody>
      </p:sp>
      <p:sp>
        <p:nvSpPr>
          <p:cNvPr id="7" name="正方形/長方形 6"/>
          <p:cNvSpPr/>
          <p:nvPr/>
        </p:nvSpPr>
        <p:spPr>
          <a:xfrm>
            <a:off x="364700" y="4320480"/>
            <a:ext cx="8420477" cy="8640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2400" dirty="0" smtClean="0">
                <a:latin typeface="+mj-ea"/>
              </a:rPr>
              <a:t>『</a:t>
            </a:r>
            <a:r>
              <a:rPr lang="ja-JP" altLang="en-US" sz="2400" dirty="0" smtClean="0">
                <a:latin typeface="+mj-ea"/>
              </a:rPr>
              <a:t>ボランティア</a:t>
            </a:r>
            <a:r>
              <a:rPr lang="ja-JP" altLang="en-US" sz="2400" dirty="0">
                <a:latin typeface="+mj-ea"/>
              </a:rPr>
              <a:t>の</a:t>
            </a:r>
            <a:r>
              <a:rPr lang="ja-JP" altLang="en-US" sz="2400" dirty="0" smtClean="0">
                <a:latin typeface="+mj-ea"/>
              </a:rPr>
              <a:t>養成</a:t>
            </a:r>
            <a:r>
              <a:rPr lang="en-US" altLang="ja-JP" sz="2400" dirty="0" smtClean="0">
                <a:latin typeface="+mj-ea"/>
              </a:rPr>
              <a:t>』</a:t>
            </a:r>
            <a:r>
              <a:rPr lang="ja-JP" altLang="en-US" sz="2400" dirty="0">
                <a:latin typeface="+mj-ea"/>
              </a:rPr>
              <a:t>：</a:t>
            </a:r>
            <a:r>
              <a:rPr lang="en-US" altLang="ja-JP" sz="2400" dirty="0">
                <a:latin typeface="+mj-ea"/>
              </a:rPr>
              <a:t> </a:t>
            </a:r>
            <a:r>
              <a:rPr lang="en-US" altLang="ja-JP" sz="2400" dirty="0" smtClean="0">
                <a:latin typeface="+mj-ea"/>
              </a:rPr>
              <a:t> </a:t>
            </a:r>
            <a:r>
              <a:rPr lang="ja-JP" altLang="en-US" sz="2400" dirty="0" smtClean="0">
                <a:latin typeface="+mj-ea"/>
              </a:rPr>
              <a:t>・</a:t>
            </a:r>
            <a:r>
              <a:rPr lang="ja-JP" altLang="en-US" sz="2400" dirty="0">
                <a:latin typeface="+mj-ea"/>
              </a:rPr>
              <a:t>行政が主導</a:t>
            </a:r>
            <a:endParaRPr lang="en-US" altLang="ja-JP" sz="2400" dirty="0">
              <a:latin typeface="+mj-ea"/>
            </a:endParaRPr>
          </a:p>
          <a:p>
            <a:pPr fontAlgn="base">
              <a:spcBef>
                <a:spcPct val="0"/>
              </a:spcBef>
              <a:spcAft>
                <a:spcPct val="0"/>
              </a:spcAft>
            </a:pPr>
            <a:r>
              <a:rPr lang="ja-JP" altLang="en-US" sz="2400" dirty="0">
                <a:latin typeface="+mj-ea"/>
              </a:rPr>
              <a:t>（</a:t>
            </a:r>
            <a:r>
              <a:rPr lang="ja-JP" altLang="en-US" sz="2400" dirty="0" smtClean="0">
                <a:latin typeface="+mj-ea"/>
                <a:ea typeface="+mj-ea"/>
              </a:rPr>
              <a:t>ロコモ普及員等）</a:t>
            </a:r>
            <a:r>
              <a:rPr lang="en-US" altLang="ja-JP" sz="2400" dirty="0" smtClean="0">
                <a:latin typeface="+mj-ea"/>
                <a:ea typeface="+mj-ea"/>
              </a:rPr>
              <a:t> </a:t>
            </a:r>
            <a:r>
              <a:rPr lang="ja-JP" altLang="en-US" sz="2400" dirty="0" smtClean="0">
                <a:latin typeface="+mj-ea"/>
                <a:ea typeface="+mj-ea"/>
              </a:rPr>
              <a:t>　 　　・</a:t>
            </a:r>
            <a:r>
              <a:rPr lang="ja-JP" altLang="en-US" sz="2400" dirty="0">
                <a:latin typeface="+mj-ea"/>
                <a:ea typeface="+mj-ea"/>
              </a:rPr>
              <a:t>ロコモコーディネーターが協力</a:t>
            </a:r>
            <a:endParaRPr lang="en-US" altLang="ja-JP" sz="2400" dirty="0">
              <a:latin typeface="+mj-ea"/>
              <a:ea typeface="+mj-ea"/>
            </a:endParaRPr>
          </a:p>
        </p:txBody>
      </p:sp>
    </p:spTree>
    <p:extLst>
      <p:ext uri="{BB962C8B-B14F-4D97-AF65-F5344CB8AC3E}">
        <p14:creationId xmlns:p14="http://schemas.microsoft.com/office/powerpoint/2010/main" val="14464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p:spPr>
        <p:txBody>
          <a:bodyPr/>
          <a:lstStyle/>
          <a:p>
            <a:r>
              <a:rPr lang="ja-JP" altLang="en-US" dirty="0" smtClean="0">
                <a:solidFill>
                  <a:srgbClr val="FFFF00"/>
                </a:solidFill>
              </a:rPr>
              <a:t>ロコモコーディネーターとは</a:t>
            </a:r>
            <a:endParaRPr kumimoji="1" lang="ja-JP" altLang="en-US" dirty="0">
              <a:solidFill>
                <a:srgbClr val="FFFF00"/>
              </a:solidFill>
            </a:endParaRPr>
          </a:p>
        </p:txBody>
      </p:sp>
      <p:sp>
        <p:nvSpPr>
          <p:cNvPr id="3" name="角丸四角形 2"/>
          <p:cNvSpPr/>
          <p:nvPr/>
        </p:nvSpPr>
        <p:spPr>
          <a:xfrm>
            <a:off x="539552" y="2492896"/>
            <a:ext cx="7776864" cy="26642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自治体と現場との間に立って、直接</a:t>
            </a:r>
            <a:r>
              <a:rPr lang="ja-JP" altLang="en-US" sz="3200" dirty="0" smtClean="0"/>
              <a:t>ロコモ</a:t>
            </a:r>
            <a:endParaRPr lang="en-US" altLang="ja-JP" sz="3200" dirty="0" smtClean="0"/>
          </a:p>
          <a:p>
            <a:pPr algn="ctr"/>
            <a:r>
              <a:rPr lang="ja-JP" altLang="en-US" sz="3200" dirty="0" smtClean="0"/>
              <a:t>予防</a:t>
            </a:r>
            <a:r>
              <a:rPr lang="ja-JP" altLang="en-US" sz="3200" dirty="0"/>
              <a:t>体操指導を行うボランティアの</a:t>
            </a:r>
            <a:r>
              <a:rPr lang="ja-JP" altLang="en-US" sz="3200" dirty="0" smtClean="0"/>
              <a:t>養成な</a:t>
            </a:r>
            <a:endParaRPr lang="en-US" altLang="ja-JP" sz="3200" dirty="0" smtClean="0"/>
          </a:p>
          <a:p>
            <a:pPr algn="ctr"/>
            <a:r>
              <a:rPr lang="ja-JP" altLang="en-US" sz="3200" dirty="0" err="1"/>
              <a:t>らびに</a:t>
            </a:r>
            <a:r>
              <a:rPr lang="ja-JP" altLang="en-US" sz="3200" dirty="0" smtClean="0"/>
              <a:t>派遣</a:t>
            </a:r>
            <a:r>
              <a:rPr lang="ja-JP" altLang="en-US" sz="3200" dirty="0"/>
              <a:t>、調整（コーディネート）を</a:t>
            </a:r>
            <a:r>
              <a:rPr lang="ja-JP" altLang="en-US" sz="3200" dirty="0" smtClean="0"/>
              <a:t>担う</a:t>
            </a:r>
            <a:endParaRPr lang="en-US" altLang="ja-JP" sz="3200" dirty="0" smtClean="0"/>
          </a:p>
          <a:p>
            <a:pPr algn="ctr"/>
            <a:r>
              <a:rPr lang="ja-JP" altLang="en-US" sz="3200" dirty="0" smtClean="0"/>
              <a:t>医療・介護の有資格者</a:t>
            </a:r>
            <a:endParaRPr kumimoji="1" lang="ja-JP" altLang="en-US" sz="3200" dirty="0"/>
          </a:p>
        </p:txBody>
      </p:sp>
    </p:spTree>
    <p:extLst>
      <p:ext uri="{BB962C8B-B14F-4D97-AF65-F5344CB8AC3E}">
        <p14:creationId xmlns:p14="http://schemas.microsoft.com/office/powerpoint/2010/main" val="8540170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747" y="0"/>
            <a:ext cx="8429278" cy="1000125"/>
          </a:xfrm>
          <a:solidFill>
            <a:srgbClr val="002060"/>
          </a:solidFill>
        </p:spPr>
        <p:txBody>
          <a:bodyPr>
            <a:normAutofit/>
          </a:bodyPr>
          <a:lstStyle/>
          <a:p>
            <a:r>
              <a:rPr kumimoji="1" lang="ja-JP" altLang="en-US" sz="3600" dirty="0" smtClean="0">
                <a:solidFill>
                  <a:srgbClr val="FFFF00"/>
                </a:solidFill>
              </a:rPr>
              <a:t>ロコモコーディネーターの役割</a:t>
            </a:r>
            <a:endParaRPr kumimoji="1" lang="ja-JP" altLang="en-US" sz="3600" dirty="0">
              <a:solidFill>
                <a:srgbClr val="FFFF00"/>
              </a:solidFill>
            </a:endParaRPr>
          </a:p>
        </p:txBody>
      </p:sp>
      <p:sp>
        <p:nvSpPr>
          <p:cNvPr id="3" name="コンテンツ プレースホルダー 2"/>
          <p:cNvSpPr>
            <a:spLocks noGrp="1"/>
          </p:cNvSpPr>
          <p:nvPr>
            <p:ph idx="1"/>
          </p:nvPr>
        </p:nvSpPr>
        <p:spPr>
          <a:xfrm>
            <a:off x="611560" y="6165304"/>
            <a:ext cx="7762204" cy="5032375"/>
          </a:xfrm>
        </p:spPr>
        <p:txBody>
          <a:bodyPr>
            <a:normAutofit/>
          </a:bodyPr>
          <a:lstStyle/>
          <a:p>
            <a:endParaRPr lang="en-US" altLang="ja-JP" dirty="0" smtClean="0"/>
          </a:p>
          <a:p>
            <a:endParaRPr kumimoji="1" lang="en-US" altLang="ja-JP" dirty="0" smtClean="0"/>
          </a:p>
        </p:txBody>
      </p:sp>
      <p:sp>
        <p:nvSpPr>
          <p:cNvPr id="4" name="正方形/長方形 3"/>
          <p:cNvSpPr/>
          <p:nvPr/>
        </p:nvSpPr>
        <p:spPr>
          <a:xfrm>
            <a:off x="847325" y="1556792"/>
            <a:ext cx="7480826" cy="11521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atin typeface="+mj-ea"/>
                <a:ea typeface="+mj-ea"/>
              </a:rPr>
              <a:t>　医療施設、介護施設、市町村等自治体活動でのロコモ</a:t>
            </a:r>
            <a:endParaRPr lang="en-US" altLang="ja-JP" sz="2400" dirty="0" smtClean="0">
              <a:latin typeface="+mj-ea"/>
              <a:ea typeface="+mj-ea"/>
            </a:endParaRPr>
          </a:p>
          <a:p>
            <a:r>
              <a:rPr lang="ja-JP" altLang="en-US" sz="2400" dirty="0" smtClean="0">
                <a:latin typeface="+mj-ea"/>
                <a:ea typeface="+mj-ea"/>
              </a:rPr>
              <a:t>　啓発、ロコトレ指導、</a:t>
            </a:r>
            <a:r>
              <a:rPr lang="ja-JP" altLang="en-US" sz="2400" dirty="0" smtClean="0">
                <a:latin typeface="+mj-ea"/>
              </a:rPr>
              <a:t>ボランティア（</a:t>
            </a:r>
            <a:r>
              <a:rPr lang="ja-JP" altLang="en-US" sz="2400" dirty="0" smtClean="0">
                <a:latin typeface="+mj-ea"/>
                <a:ea typeface="+mj-ea"/>
              </a:rPr>
              <a:t>ロコモ普及員等）への</a:t>
            </a:r>
            <a:endParaRPr lang="en-US" altLang="ja-JP" sz="2400" dirty="0" smtClean="0">
              <a:latin typeface="+mj-ea"/>
              <a:ea typeface="+mj-ea"/>
            </a:endParaRPr>
          </a:p>
          <a:p>
            <a:r>
              <a:rPr lang="ja-JP" altLang="en-US" sz="2400" dirty="0">
                <a:latin typeface="+mj-ea"/>
                <a:ea typeface="+mj-ea"/>
              </a:rPr>
              <a:t>　</a:t>
            </a:r>
            <a:r>
              <a:rPr lang="ja-JP" altLang="en-US" sz="2400" dirty="0" smtClean="0">
                <a:latin typeface="+mj-ea"/>
                <a:ea typeface="+mj-ea"/>
              </a:rPr>
              <a:t>ロコトレ指導</a:t>
            </a:r>
            <a:endParaRPr lang="ja-JP" altLang="en-US" sz="2400" dirty="0">
              <a:latin typeface="+mj-ea"/>
              <a:ea typeface="+mj-ea"/>
            </a:endParaRPr>
          </a:p>
        </p:txBody>
      </p:sp>
      <p:sp>
        <p:nvSpPr>
          <p:cNvPr id="5" name="正方形/長方形 4"/>
          <p:cNvSpPr/>
          <p:nvPr/>
        </p:nvSpPr>
        <p:spPr>
          <a:xfrm>
            <a:off x="847325" y="3208190"/>
            <a:ext cx="7704855" cy="13681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p>
          <a:p>
            <a:r>
              <a:rPr lang="ja-JP" altLang="en-US" sz="2400" dirty="0" smtClean="0"/>
              <a:t> 行政</a:t>
            </a:r>
            <a:r>
              <a:rPr lang="ja-JP" altLang="en-US" sz="2400" dirty="0"/>
              <a:t>主導に</a:t>
            </a:r>
            <a:r>
              <a:rPr lang="ja-JP" altLang="en-US" sz="2400" dirty="0" smtClean="0"/>
              <a:t>よるボランティア（ロコモ普及員等）養成に協力</a:t>
            </a:r>
            <a:endParaRPr lang="en-US" altLang="ja-JP" sz="2400" dirty="0" smtClean="0"/>
          </a:p>
          <a:p>
            <a:r>
              <a:rPr lang="ja-JP" altLang="en-US" sz="2400" dirty="0"/>
              <a:t> </a:t>
            </a:r>
            <a:r>
              <a:rPr lang="ja-JP" altLang="en-US" sz="2400" dirty="0" smtClean="0"/>
              <a:t>保健</a:t>
            </a:r>
            <a:r>
              <a:rPr lang="ja-JP" altLang="en-US" sz="2400" dirty="0"/>
              <a:t>・医療・介護・福祉における</a:t>
            </a:r>
            <a:r>
              <a:rPr lang="ja-JP" altLang="en-US" sz="2400" dirty="0">
                <a:solidFill>
                  <a:srgbClr val="FFFF00"/>
                </a:solidFill>
              </a:rPr>
              <a:t>多職種</a:t>
            </a:r>
            <a:r>
              <a:rPr lang="ja-JP" altLang="en-US" sz="2400" dirty="0" smtClean="0">
                <a:solidFill>
                  <a:srgbClr val="FFFF00"/>
                </a:solidFill>
              </a:rPr>
              <a:t>と連携</a:t>
            </a:r>
            <a:r>
              <a:rPr lang="ja-JP" altLang="en-US" sz="2400" dirty="0">
                <a:solidFill>
                  <a:srgbClr val="FFFF00"/>
                </a:solidFill>
              </a:rPr>
              <a:t>（</a:t>
            </a:r>
            <a:r>
              <a:rPr lang="ja-JP" altLang="en-US" sz="2400" dirty="0" smtClean="0">
                <a:solidFill>
                  <a:srgbClr val="FFFF00"/>
                </a:solidFill>
              </a:rPr>
              <a:t>リエゾン</a:t>
            </a:r>
            <a:r>
              <a:rPr lang="ja-JP" altLang="en-US" sz="2400" dirty="0">
                <a:solidFill>
                  <a:srgbClr val="FFFF00"/>
                </a:solidFill>
              </a:rPr>
              <a:t>）</a:t>
            </a:r>
            <a:r>
              <a:rPr lang="ja-JP" altLang="en-US" sz="2400" dirty="0" smtClean="0">
                <a:solidFill>
                  <a:srgbClr val="FFFF00"/>
                </a:solidFill>
              </a:rPr>
              <a:t>し、</a:t>
            </a:r>
            <a:endParaRPr lang="en-US" altLang="ja-JP" sz="2400" dirty="0" smtClean="0">
              <a:solidFill>
                <a:srgbClr val="FFFF00"/>
              </a:solidFill>
            </a:endParaRPr>
          </a:p>
          <a:p>
            <a:r>
              <a:rPr lang="ja-JP" altLang="en-US" sz="2400" dirty="0" smtClean="0"/>
              <a:t> ロコモ</a:t>
            </a:r>
            <a:r>
              <a:rPr lang="ja-JP" altLang="en-US" sz="2400" dirty="0"/>
              <a:t>啓発、ロコトレ指導にあたる</a:t>
            </a:r>
            <a:endParaRPr lang="en-US" altLang="ja-JP" sz="2400" dirty="0"/>
          </a:p>
          <a:p>
            <a:r>
              <a:rPr lang="ja-JP" altLang="en-US" sz="2400" dirty="0" smtClean="0"/>
              <a:t>　</a:t>
            </a:r>
            <a:endParaRPr lang="en-US" altLang="ja-JP" sz="2400" dirty="0"/>
          </a:p>
        </p:txBody>
      </p:sp>
      <p:sp>
        <p:nvSpPr>
          <p:cNvPr id="6" name="正方形/長方形 5"/>
          <p:cNvSpPr/>
          <p:nvPr/>
        </p:nvSpPr>
        <p:spPr>
          <a:xfrm>
            <a:off x="847325" y="5013176"/>
            <a:ext cx="7276536" cy="14401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p>
          <a:p>
            <a:r>
              <a:rPr lang="ja-JP" altLang="en-US" sz="2400" dirty="0"/>
              <a:t> </a:t>
            </a:r>
            <a:r>
              <a:rPr lang="ja-JP" altLang="en-US" sz="2400" dirty="0" smtClean="0"/>
              <a:t> ロコトレ</a:t>
            </a:r>
            <a:r>
              <a:rPr lang="ja-JP" altLang="en-US" sz="2400" dirty="0"/>
              <a:t>を中心にした適切な運動指導</a:t>
            </a:r>
            <a:r>
              <a:rPr lang="ja-JP" altLang="en-US" sz="2400" b="1" dirty="0"/>
              <a:t>により</a:t>
            </a:r>
            <a:r>
              <a:rPr lang="ja-JP" altLang="en-US" sz="2400" b="1" dirty="0" smtClean="0"/>
              <a:t>、</a:t>
            </a:r>
            <a:r>
              <a:rPr lang="ja-JP" altLang="en-US" sz="2400" dirty="0" smtClean="0"/>
              <a:t>介護予防</a:t>
            </a:r>
            <a:endParaRPr lang="en-US" altLang="ja-JP" sz="2400" dirty="0" smtClean="0"/>
          </a:p>
          <a:p>
            <a:r>
              <a:rPr lang="ja-JP" altLang="en-US" sz="2400" dirty="0"/>
              <a:t> </a:t>
            </a:r>
            <a:r>
              <a:rPr lang="ja-JP" altLang="en-US" sz="2400" dirty="0" smtClean="0"/>
              <a:t> だけで</a:t>
            </a:r>
            <a:r>
              <a:rPr lang="ja-JP" altLang="en-US" sz="2400" dirty="0"/>
              <a:t>なく　認知症予防、生活</a:t>
            </a:r>
            <a:r>
              <a:rPr lang="ja-JP" altLang="en-US" sz="2400" dirty="0" smtClean="0"/>
              <a:t>習慣予防</a:t>
            </a:r>
            <a:r>
              <a:rPr lang="ja-JP" altLang="en-US" sz="2400" dirty="0"/>
              <a:t>にも</a:t>
            </a:r>
            <a:r>
              <a:rPr lang="ja-JP" altLang="en-US" sz="2400" dirty="0" smtClean="0"/>
              <a:t>寄与</a:t>
            </a:r>
            <a:r>
              <a:rPr lang="ja-JP" altLang="en-US" sz="2400" dirty="0"/>
              <a:t>し</a:t>
            </a:r>
            <a:r>
              <a:rPr lang="ja-JP" altLang="en-US" sz="2400" dirty="0" smtClean="0"/>
              <a:t>、</a:t>
            </a:r>
            <a:endParaRPr lang="en-US" altLang="ja-JP" sz="2400" dirty="0" smtClean="0"/>
          </a:p>
          <a:p>
            <a:r>
              <a:rPr lang="ja-JP" altLang="en-US" sz="2400" dirty="0"/>
              <a:t> </a:t>
            </a:r>
            <a:r>
              <a:rPr lang="ja-JP" altLang="en-US" sz="2400" dirty="0" smtClean="0"/>
              <a:t> 健康</a:t>
            </a:r>
            <a:r>
              <a:rPr lang="ja-JP" altLang="en-US" sz="2400" dirty="0"/>
              <a:t>長寿社会を目指す</a:t>
            </a:r>
            <a:endParaRPr lang="en-US" altLang="ja-JP" sz="2400" dirty="0"/>
          </a:p>
          <a:p>
            <a:endParaRPr lang="ja-JP" altLang="en-US" sz="2400" dirty="0"/>
          </a:p>
        </p:txBody>
      </p:sp>
    </p:spTree>
    <p:extLst>
      <p:ext uri="{BB962C8B-B14F-4D97-AF65-F5344CB8AC3E}">
        <p14:creationId xmlns:p14="http://schemas.microsoft.com/office/powerpoint/2010/main" val="24167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772816"/>
            <a:ext cx="3111519" cy="470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043608" y="765189"/>
            <a:ext cx="7229864" cy="830997"/>
          </a:xfrm>
          <a:prstGeom prst="rect">
            <a:avLst/>
          </a:prstGeom>
          <a:solidFill>
            <a:srgbClr val="002060"/>
          </a:solidFill>
        </p:spPr>
        <p:txBody>
          <a:bodyPr wrap="none" rtlCol="0">
            <a:spAutoFit/>
          </a:bodyPr>
          <a:lstStyle/>
          <a:p>
            <a:r>
              <a:rPr lang="en-US" altLang="ja-JP" sz="2400" dirty="0">
                <a:latin typeface="+mj-ea"/>
                <a:ea typeface="+mj-ea"/>
              </a:rPr>
              <a:t>75</a:t>
            </a:r>
            <a:r>
              <a:rPr lang="ja-JP" altLang="en-US" sz="2400" dirty="0">
                <a:latin typeface="+mj-ea"/>
                <a:ea typeface="+mj-ea"/>
              </a:rPr>
              <a:t>歳以上人口、子ども</a:t>
            </a:r>
            <a:r>
              <a:rPr lang="ja-JP" altLang="en-US" sz="2400" dirty="0" smtClean="0">
                <a:latin typeface="+mj-ea"/>
                <a:ea typeface="+mj-ea"/>
              </a:rPr>
              <a:t>上回る！</a:t>
            </a:r>
            <a:r>
              <a:rPr lang="ja-JP" altLang="en-US" sz="2400" dirty="0">
                <a:latin typeface="+mj-ea"/>
                <a:ea typeface="+mj-ea"/>
              </a:rPr>
              <a:t>　</a:t>
            </a:r>
            <a:r>
              <a:rPr lang="en-US" altLang="ja-JP" sz="2400" dirty="0">
                <a:latin typeface="+mj-ea"/>
                <a:ea typeface="+mj-ea"/>
              </a:rPr>
              <a:t>15</a:t>
            </a:r>
            <a:r>
              <a:rPr lang="ja-JP" altLang="en-US" sz="2400" dirty="0">
                <a:latin typeface="+mj-ea"/>
                <a:ea typeface="+mj-ea"/>
              </a:rPr>
              <a:t>年国勢調査</a:t>
            </a:r>
            <a:r>
              <a:rPr lang="ja-JP" altLang="en-US" sz="2400" dirty="0" smtClean="0">
                <a:latin typeface="+mj-ea"/>
                <a:ea typeface="+mj-ea"/>
              </a:rPr>
              <a:t>確定値</a:t>
            </a:r>
            <a:endParaRPr lang="en-US" altLang="ja-JP" sz="2400" dirty="0" smtClean="0">
              <a:latin typeface="+mj-ea"/>
              <a:ea typeface="+mj-ea"/>
            </a:endParaRPr>
          </a:p>
          <a:p>
            <a:r>
              <a:rPr lang="ja-JP" altLang="en-US" sz="2400" dirty="0" smtClean="0">
                <a:latin typeface="+mj-ea"/>
                <a:ea typeface="+mj-ea"/>
              </a:rPr>
              <a:t>            　　　　　　　　　　　　　　</a:t>
            </a:r>
            <a:r>
              <a:rPr lang="ja-JP" altLang="en-US" sz="1600" dirty="0" smtClean="0">
                <a:latin typeface="+mj-ea"/>
                <a:ea typeface="+mj-ea"/>
              </a:rPr>
              <a:t>日本経済新聞</a:t>
            </a:r>
            <a:r>
              <a:rPr lang="en-US" altLang="ja-JP" sz="1600" dirty="0" smtClean="0">
                <a:latin typeface="+mj-ea"/>
                <a:ea typeface="+mj-ea"/>
              </a:rPr>
              <a:t>Web</a:t>
            </a:r>
            <a:r>
              <a:rPr lang="ja-JP" altLang="en-US" sz="1600" dirty="0" smtClean="0">
                <a:latin typeface="+mj-ea"/>
                <a:ea typeface="+mj-ea"/>
              </a:rPr>
              <a:t>刊　</a:t>
            </a:r>
            <a:r>
              <a:rPr lang="en-US" altLang="ja-JP" dirty="0" smtClean="0"/>
              <a:t>2016/10/26 </a:t>
            </a:r>
            <a:endParaRPr kumimoji="1" lang="ja-JP" altLang="en-US" dirty="0"/>
          </a:p>
        </p:txBody>
      </p:sp>
    </p:spTree>
    <p:extLst>
      <p:ext uri="{BB962C8B-B14F-4D97-AF65-F5344CB8AC3E}">
        <p14:creationId xmlns:p14="http://schemas.microsoft.com/office/powerpoint/2010/main" val="15314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3" y="1637511"/>
            <a:ext cx="874471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323528" y="116632"/>
            <a:ext cx="8064896" cy="864096"/>
          </a:xfrm>
          <a:prstGeom prst="rect">
            <a:avLst/>
          </a:prstGeom>
          <a:solidFill>
            <a:srgbClr val="002060"/>
          </a:solid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rgbClr val="FFFF00"/>
                </a:solidFill>
                <a:latin typeface="+mj-ea"/>
              </a:rPr>
              <a:t>　</a:t>
            </a:r>
            <a:r>
              <a:rPr lang="ja-JP" altLang="en-US" sz="3700" dirty="0">
                <a:solidFill>
                  <a:srgbClr val="FFFF00"/>
                </a:solidFill>
                <a:latin typeface="+mj-ea"/>
              </a:rPr>
              <a:t>　</a:t>
            </a:r>
            <a:r>
              <a:rPr lang="ja-JP" altLang="en-US" sz="3700" dirty="0" smtClean="0">
                <a:solidFill>
                  <a:srgbClr val="FFFF00"/>
                </a:solidFill>
                <a:latin typeface="+mj-ea"/>
              </a:rPr>
              <a:t>世界</a:t>
            </a:r>
            <a:r>
              <a:rPr lang="ja-JP" altLang="en-US" sz="3700" dirty="0">
                <a:solidFill>
                  <a:srgbClr val="FFFF00"/>
                </a:solidFill>
                <a:latin typeface="+mj-ea"/>
              </a:rPr>
              <a:t>の</a:t>
            </a:r>
            <a:r>
              <a:rPr lang="ja-JP" altLang="en-US" sz="3700" dirty="0" smtClean="0">
                <a:solidFill>
                  <a:srgbClr val="FFFF00"/>
                </a:solidFill>
                <a:latin typeface="+mj-ea"/>
              </a:rPr>
              <a:t>高齢化率　</a:t>
            </a:r>
            <a:endParaRPr lang="ja-JP" altLang="en-US" sz="3700" dirty="0">
              <a:solidFill>
                <a:srgbClr val="FFFF00"/>
              </a:solidFill>
              <a:latin typeface="+mj-ea"/>
            </a:endParaRPr>
          </a:p>
        </p:txBody>
      </p:sp>
      <p:sp>
        <p:nvSpPr>
          <p:cNvPr id="2" name="正方形/長方形 1"/>
          <p:cNvSpPr/>
          <p:nvPr/>
        </p:nvSpPr>
        <p:spPr>
          <a:xfrm>
            <a:off x="2286000" y="2967335"/>
            <a:ext cx="4572000" cy="923330"/>
          </a:xfrm>
          <a:prstGeom prst="rect">
            <a:avLst/>
          </a:prstGeom>
        </p:spPr>
        <p:txBody>
          <a:bodyPr>
            <a:spAutoFit/>
          </a:bodyPr>
          <a:lstStyle/>
          <a:p>
            <a:r>
              <a:rPr lang="ja-JP" altLang="en-US" dirty="0"/>
              <a:t>（出典）総務省「</a:t>
            </a:r>
            <a:r>
              <a:rPr lang="en-US" altLang="ja-JP" dirty="0"/>
              <a:t>ICT</a:t>
            </a:r>
            <a:r>
              <a:rPr lang="ja-JP" altLang="en-US" dirty="0"/>
              <a:t>超高齢社会構想会議報告書」（国際連合”</a:t>
            </a:r>
            <a:r>
              <a:rPr lang="en-US" altLang="ja-JP" dirty="0"/>
              <a:t>World Population </a:t>
            </a:r>
            <a:r>
              <a:rPr lang="en-US" altLang="ja-JP" dirty="0" err="1"/>
              <a:t>Prospects:The</a:t>
            </a:r>
            <a:r>
              <a:rPr lang="en-US" altLang="ja-JP" dirty="0"/>
              <a:t> 2012 Revision”</a:t>
            </a:r>
            <a:r>
              <a:rPr lang="ja-JP" altLang="en-US" dirty="0"/>
              <a:t>より） </a:t>
            </a:r>
          </a:p>
        </p:txBody>
      </p:sp>
      <p:sp>
        <p:nvSpPr>
          <p:cNvPr id="4" name="テキスト ボックス 3"/>
          <p:cNvSpPr txBox="1"/>
          <p:nvPr/>
        </p:nvSpPr>
        <p:spPr>
          <a:xfrm>
            <a:off x="3563888" y="1052736"/>
            <a:ext cx="5123518" cy="584775"/>
          </a:xfrm>
          <a:prstGeom prst="rect">
            <a:avLst/>
          </a:prstGeom>
          <a:solidFill>
            <a:srgbClr val="002060"/>
          </a:solidFill>
        </p:spPr>
        <p:txBody>
          <a:bodyPr wrap="none" rtlCol="0">
            <a:spAutoFit/>
          </a:bodyPr>
          <a:lstStyle/>
          <a:p>
            <a:r>
              <a:rPr lang="ja-JP" altLang="en-US" sz="1400" dirty="0">
                <a:latin typeface="+mj-ea"/>
                <a:ea typeface="+mj-ea"/>
              </a:rPr>
              <a:t>（出典）総務省「</a:t>
            </a:r>
            <a:r>
              <a:rPr lang="en-US" altLang="ja-JP" sz="1400" dirty="0">
                <a:latin typeface="+mj-ea"/>
                <a:ea typeface="+mj-ea"/>
              </a:rPr>
              <a:t>ICT</a:t>
            </a:r>
            <a:r>
              <a:rPr lang="ja-JP" altLang="en-US" sz="1400" dirty="0">
                <a:latin typeface="+mj-ea"/>
                <a:ea typeface="+mj-ea"/>
              </a:rPr>
              <a:t>超高齢社会構想会議報告書</a:t>
            </a:r>
            <a:r>
              <a:rPr lang="ja-JP" altLang="en-US" sz="1400" dirty="0" smtClean="0">
                <a:latin typeface="+mj-ea"/>
                <a:ea typeface="+mj-ea"/>
              </a:rPr>
              <a:t>」</a:t>
            </a:r>
            <a:endParaRPr lang="en-US" altLang="ja-JP" sz="1400" dirty="0" smtClean="0">
              <a:latin typeface="+mj-ea"/>
              <a:ea typeface="+mj-ea"/>
            </a:endParaRPr>
          </a:p>
          <a:p>
            <a:r>
              <a:rPr lang="ja-JP" altLang="en-US" sz="1400" dirty="0" smtClean="0">
                <a:latin typeface="+mj-ea"/>
                <a:ea typeface="+mj-ea"/>
              </a:rPr>
              <a:t>（</a:t>
            </a:r>
            <a:r>
              <a:rPr lang="ja-JP" altLang="en-US" sz="1400" dirty="0">
                <a:latin typeface="+mj-ea"/>
                <a:ea typeface="+mj-ea"/>
              </a:rPr>
              <a:t>国際連合”</a:t>
            </a:r>
            <a:r>
              <a:rPr lang="en-US" altLang="ja-JP" sz="1400" dirty="0">
                <a:latin typeface="+mj-ea"/>
                <a:ea typeface="+mj-ea"/>
              </a:rPr>
              <a:t>World Population </a:t>
            </a:r>
            <a:r>
              <a:rPr lang="en-US" altLang="ja-JP" sz="1400" dirty="0" err="1">
                <a:latin typeface="+mj-ea"/>
                <a:ea typeface="+mj-ea"/>
              </a:rPr>
              <a:t>Prospects:The</a:t>
            </a:r>
            <a:r>
              <a:rPr lang="en-US" altLang="ja-JP" sz="1400" dirty="0">
                <a:latin typeface="+mj-ea"/>
                <a:ea typeface="+mj-ea"/>
              </a:rPr>
              <a:t> 2012 Revision”</a:t>
            </a:r>
            <a:r>
              <a:rPr lang="ja-JP" altLang="en-US" sz="1400" dirty="0">
                <a:latin typeface="+mj-ea"/>
                <a:ea typeface="+mj-ea"/>
              </a:rPr>
              <a:t>より</a:t>
            </a:r>
            <a:r>
              <a:rPr lang="ja-JP" altLang="en-US" dirty="0"/>
              <a:t>） </a:t>
            </a:r>
            <a:endParaRPr kumimoji="1" lang="ja-JP" altLang="en-US" dirty="0"/>
          </a:p>
        </p:txBody>
      </p:sp>
      <p:sp>
        <p:nvSpPr>
          <p:cNvPr id="5" name="テキスト ボックス 4"/>
          <p:cNvSpPr txBox="1"/>
          <p:nvPr/>
        </p:nvSpPr>
        <p:spPr>
          <a:xfrm>
            <a:off x="539552" y="6093296"/>
            <a:ext cx="8489825" cy="400110"/>
          </a:xfrm>
          <a:prstGeom prst="rect">
            <a:avLst/>
          </a:prstGeom>
          <a:solidFill>
            <a:srgbClr val="002060"/>
          </a:solidFill>
        </p:spPr>
        <p:txBody>
          <a:bodyPr wrap="none" rtlCol="0">
            <a:spAutoFit/>
          </a:bodyPr>
          <a:lstStyle/>
          <a:p>
            <a:r>
              <a:rPr kumimoji="1" lang="ja-JP" altLang="en-US" sz="2000" dirty="0" smtClean="0">
                <a:latin typeface="+mj-ea"/>
                <a:ea typeface="+mj-ea"/>
              </a:rPr>
              <a:t>欧米の高齢化</a:t>
            </a:r>
            <a:r>
              <a:rPr lang="ja-JP" altLang="en-US" sz="2000" dirty="0" smtClean="0">
                <a:latin typeface="+mj-ea"/>
                <a:ea typeface="+mj-ea"/>
              </a:rPr>
              <a:t>（左図）よりアジア・</a:t>
            </a:r>
            <a:r>
              <a:rPr lang="en-US" altLang="ja-JP" sz="2000" dirty="0" smtClean="0">
                <a:latin typeface="+mj-ea"/>
                <a:ea typeface="+mj-ea"/>
              </a:rPr>
              <a:t>BRICs</a:t>
            </a:r>
            <a:r>
              <a:rPr lang="ja-JP" altLang="en-US" sz="2000" dirty="0" smtClean="0">
                <a:latin typeface="+mj-ea"/>
                <a:ea typeface="+mj-ea"/>
              </a:rPr>
              <a:t>の高齢化（右図）の方が上昇率が高い</a:t>
            </a:r>
            <a:endParaRPr kumimoji="1" lang="ja-JP" altLang="en-US" sz="2000" dirty="0">
              <a:latin typeface="+mj-ea"/>
              <a:ea typeface="+mj-ea"/>
            </a:endParaRPr>
          </a:p>
        </p:txBody>
      </p:sp>
      <p:sp>
        <p:nvSpPr>
          <p:cNvPr id="6" name="右矢印 5"/>
          <p:cNvSpPr/>
          <p:nvPr/>
        </p:nvSpPr>
        <p:spPr>
          <a:xfrm rot="18117174">
            <a:off x="7389604" y="3364795"/>
            <a:ext cx="777814" cy="216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07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789" y="116632"/>
            <a:ext cx="8229600" cy="1008112"/>
          </a:xfrm>
          <a:solidFill>
            <a:srgbClr val="002060"/>
          </a:solidFill>
        </p:spPr>
        <p:txBody>
          <a:bodyPr/>
          <a:lstStyle/>
          <a:p>
            <a:r>
              <a:rPr kumimoji="1" lang="ja-JP" altLang="en-US" dirty="0" smtClean="0">
                <a:solidFill>
                  <a:srgbClr val="FFFF00"/>
                </a:solidFill>
              </a:rPr>
              <a:t>健康寿命と平均寿命の推移</a:t>
            </a:r>
            <a:endParaRPr kumimoji="1" lang="ja-JP" altLang="en-US" dirty="0">
              <a:solidFill>
                <a:srgbClr val="FFFF00"/>
              </a:solidFill>
            </a:endParaRPr>
          </a:p>
        </p:txBody>
      </p:sp>
      <p:sp>
        <p:nvSpPr>
          <p:cNvPr id="3" name="コンテンツ プレースホルダー 2"/>
          <p:cNvSpPr>
            <a:spLocks noGrp="1"/>
          </p:cNvSpPr>
          <p:nvPr>
            <p:ph idx="1"/>
          </p:nvPr>
        </p:nvSpPr>
        <p:spPr/>
        <p:txBody>
          <a:bodyPr/>
          <a:lstStyle/>
          <a:p>
            <a:endParaRPr kumimoji="1" lang="ja-JP"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448780"/>
            <a:ext cx="8672937"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矢印コネクタ 4"/>
          <p:cNvCxnSpPr/>
          <p:nvPr/>
        </p:nvCxnSpPr>
        <p:spPr>
          <a:xfrm>
            <a:off x="7915810" y="2381159"/>
            <a:ext cx="0" cy="16561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707904" y="3243898"/>
            <a:ext cx="0" cy="118813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406759" y="3407273"/>
            <a:ext cx="0" cy="10801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724128" y="2553784"/>
            <a:ext cx="0" cy="16561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856185" y="3789040"/>
            <a:ext cx="3312368" cy="396044"/>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自立して生活できない期間</a:t>
            </a:r>
            <a:r>
              <a:rPr lang="ja-JP" altLang="en-US" dirty="0"/>
              <a:t>　</a:t>
            </a:r>
            <a:r>
              <a:rPr lang="ja-JP" altLang="en-US" dirty="0" smtClean="0"/>
              <a:t>９</a:t>
            </a:r>
            <a:r>
              <a:rPr kumimoji="1" lang="ja-JP" altLang="en-US" dirty="0" smtClean="0"/>
              <a:t>年</a:t>
            </a:r>
            <a:endParaRPr kumimoji="1" lang="ja-JP" altLang="en-US" dirty="0"/>
          </a:p>
        </p:txBody>
      </p:sp>
      <p:sp>
        <p:nvSpPr>
          <p:cNvPr id="15" name="正方形/長方形 14"/>
          <p:cNvSpPr/>
          <p:nvPr/>
        </p:nvSpPr>
        <p:spPr>
          <a:xfrm>
            <a:off x="5076056" y="3209251"/>
            <a:ext cx="3384376" cy="3960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自立して生活できない期間 １</a:t>
            </a:r>
            <a:r>
              <a:rPr lang="ja-JP" altLang="en-US" dirty="0"/>
              <a:t>３</a:t>
            </a:r>
            <a:r>
              <a:rPr kumimoji="1" lang="ja-JP" altLang="en-US" dirty="0" smtClean="0"/>
              <a:t>年</a:t>
            </a:r>
            <a:endParaRPr kumimoji="1" lang="ja-JP" altLang="en-US" dirty="0"/>
          </a:p>
        </p:txBody>
      </p:sp>
      <p:sp>
        <p:nvSpPr>
          <p:cNvPr id="6" name="テキスト ボックス 5"/>
          <p:cNvSpPr txBox="1"/>
          <p:nvPr/>
        </p:nvSpPr>
        <p:spPr>
          <a:xfrm>
            <a:off x="2614996" y="6309320"/>
            <a:ext cx="5739072" cy="369332"/>
          </a:xfrm>
          <a:prstGeom prst="rect">
            <a:avLst/>
          </a:prstGeom>
          <a:solidFill>
            <a:srgbClr val="002060"/>
          </a:solidFill>
        </p:spPr>
        <p:txBody>
          <a:bodyPr wrap="none" rtlCol="0">
            <a:spAutoFit/>
          </a:bodyPr>
          <a:lstStyle/>
          <a:p>
            <a:r>
              <a:rPr kumimoji="1" lang="ja-JP" altLang="en-US" dirty="0" smtClean="0"/>
              <a:t>平均寿命の伸びに、健康寿命の伸び</a:t>
            </a:r>
            <a:r>
              <a:rPr kumimoji="1" lang="ja-JP" altLang="en-US" smtClean="0"/>
              <a:t>が</a:t>
            </a:r>
            <a:r>
              <a:rPr lang="ja-JP" altLang="en-US" smtClean="0"/>
              <a:t>追いついて</a:t>
            </a:r>
            <a:r>
              <a:rPr lang="ja-JP" altLang="en-US" dirty="0" smtClean="0"/>
              <a:t>い</a:t>
            </a:r>
            <a:r>
              <a:rPr kumimoji="1" lang="ja-JP" altLang="en-US" dirty="0" smtClean="0"/>
              <a:t>ない</a:t>
            </a:r>
            <a:endParaRPr kumimoji="1" lang="ja-JP" altLang="en-US" dirty="0"/>
          </a:p>
        </p:txBody>
      </p:sp>
      <p:sp>
        <p:nvSpPr>
          <p:cNvPr id="12" name="ハート 11"/>
          <p:cNvSpPr/>
          <p:nvPr/>
        </p:nvSpPr>
        <p:spPr>
          <a:xfrm>
            <a:off x="2098362" y="6309320"/>
            <a:ext cx="414007" cy="313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12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41131</TotalTime>
  <Words>6088</Words>
  <Application>Microsoft Macintosh PowerPoint</Application>
  <PresentationFormat>画面に合わせる (4:3)</PresentationFormat>
  <Paragraphs>926</Paragraphs>
  <Slides>68</Slides>
  <Notes>64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68</vt:i4>
      </vt:variant>
    </vt:vector>
  </HeadingPairs>
  <TitlesOfParts>
    <vt:vector size="78" baseType="lpstr">
      <vt:lpstr>Avenir Book</vt:lpstr>
      <vt:lpstr>Calibri</vt:lpstr>
      <vt:lpstr>HG創英角ｺﾞｼｯｸUB</vt:lpstr>
      <vt:lpstr>ＭＳ Ｐゴシック</vt:lpstr>
      <vt:lpstr>ＭＳ ゴシック</vt:lpstr>
      <vt:lpstr>Wingdings</vt:lpstr>
      <vt:lpstr>ヒラギノ角ゴ ProN W6</vt:lpstr>
      <vt:lpstr>新細明體</vt:lpstr>
      <vt:lpstr>Arial</vt:lpstr>
      <vt:lpstr>Office ​​テーマ</vt:lpstr>
      <vt:lpstr>Ⅵ　介護保険のしくみと医療介護の連携</vt:lpstr>
      <vt:lpstr>PowerPoint プレゼンテーション</vt:lpstr>
      <vt:lpstr>PowerPoint プレゼンテーション</vt:lpstr>
      <vt:lpstr>日本の出生率の推移</vt:lpstr>
      <vt:lpstr>PowerPoint プレゼンテーション</vt:lpstr>
      <vt:lpstr>PowerPoint プレゼンテーション</vt:lpstr>
      <vt:lpstr>PowerPoint プレゼンテーション</vt:lpstr>
      <vt:lpstr>PowerPoint プレゼンテーション</vt:lpstr>
      <vt:lpstr>健康寿命と平均寿命の推移</vt:lpstr>
      <vt:lpstr>PowerPoint プレゼンテーション</vt:lpstr>
      <vt:lpstr>　　　医療費の推移・年齢別医療費</vt:lpstr>
      <vt:lpstr>PowerPoint プレゼンテーション</vt:lpstr>
      <vt:lpstr>介護保険とは？</vt:lpstr>
      <vt:lpstr>PowerPoint プレゼンテーション</vt:lpstr>
      <vt:lpstr>　　介護保険のしくみ　　財源</vt:lpstr>
      <vt:lpstr>介護保険のしくみ　　 加入者（被保険者）の保険料</vt:lpstr>
      <vt:lpstr>PowerPoint プレゼンテーション</vt:lpstr>
      <vt:lpstr>　　第２号被保険者の給付対象者　ー16特定疾病ー </vt:lpstr>
      <vt:lpstr>要介護認定の流れ</vt:lpstr>
      <vt:lpstr>基本調査74項目(調査員)</vt:lpstr>
      <vt:lpstr>    特記事項(調査員)</vt:lpstr>
      <vt:lpstr>　障害老人の日常生活自立度判定基準 （医師・調査員）</vt:lpstr>
      <vt:lpstr>　　認知症老人の日常生活自立度判定基準 （医師・調査員）</vt:lpstr>
      <vt:lpstr>介護認定とその内容</vt:lpstr>
      <vt:lpstr>PowerPoint プレゼンテーション</vt:lpstr>
      <vt:lpstr>PowerPoint プレゼンテーション</vt:lpstr>
      <vt:lpstr>介護予防事業(地域支援事業）</vt:lpstr>
      <vt:lpstr>PowerPoint プレゼンテーション</vt:lpstr>
      <vt:lpstr>2015年からの介護保険の見直し</vt:lpstr>
      <vt:lpstr>　予防給付の見直し （平成27年介護報酬改訂）</vt:lpstr>
      <vt:lpstr>PowerPoint プレゼンテーション</vt:lpstr>
      <vt:lpstr>PowerPoint プレゼンテーション</vt:lpstr>
      <vt:lpstr>PowerPoint プレゼンテーション</vt:lpstr>
      <vt:lpstr>　介護保険優先の原則</vt:lpstr>
      <vt:lpstr>PowerPoint プレゼンテーション</vt:lpstr>
      <vt:lpstr>PowerPoint プレゼンテーション</vt:lpstr>
      <vt:lpstr>日本運動器科学会・日本臨床整形外科学会　監修</vt:lpstr>
      <vt:lpstr>PowerPoint プレゼンテーション</vt:lpstr>
      <vt:lpstr>PowerPoint プレゼンテーション</vt:lpstr>
      <vt:lpstr>要支援・要介護総数</vt:lpstr>
      <vt:lpstr>介護サービスの利用状況</vt:lpstr>
      <vt:lpstr>介護費用と保険料の推移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地域包括ケアシステム</vt:lpstr>
      <vt:lpstr>PowerPoint プレゼンテーション</vt:lpstr>
      <vt:lpstr>地域包括ケアシステム　５つの視点</vt:lpstr>
      <vt:lpstr>PowerPoint プレゼンテーション</vt:lpstr>
      <vt:lpstr>PowerPoint プレゼンテーション</vt:lpstr>
      <vt:lpstr>介護予防の取組　 ①大阪府大東市：住民主体の介護予防</vt:lpstr>
      <vt:lpstr>介護予防の取組　 ②埼玉県和光市：「高齢者を街に連れ出す」取組</vt:lpstr>
      <vt:lpstr>PowerPoint プレゼンテーション</vt:lpstr>
      <vt:lpstr>PowerPoint プレゼンテーション</vt:lpstr>
      <vt:lpstr>PowerPoint プレゼンテーション</vt:lpstr>
      <vt:lpstr>ロコモコーディネーター制度</vt:lpstr>
      <vt:lpstr>　　介護予防事業普及に向けて 　　　　　（浜松市の例）</vt:lpstr>
      <vt:lpstr>より参加しやすく 　         より継続しやすい２つのタイプ</vt:lpstr>
      <vt:lpstr>　①サロン型ロコトレ　（浜松市の例）</vt:lpstr>
      <vt:lpstr>　②在宅型ロコトレ　</vt:lpstr>
      <vt:lpstr>PowerPoint プレゼンテーション</vt:lpstr>
      <vt:lpstr>ロコモコーディネーターとは</vt:lpstr>
      <vt:lpstr>ロコモコーディネーターの役割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ロコモティブシンドロームの概要及び埼玉県での今後の展開</dc:title>
  <dc:creator>林整形外科</dc:creator>
  <cp:lastModifiedBy>二階堂元重</cp:lastModifiedBy>
  <cp:revision>3012</cp:revision>
  <cp:lastPrinted>2015-11-28T05:32:13Z</cp:lastPrinted>
  <dcterms:created xsi:type="dcterms:W3CDTF">2010-09-02T01:30:02Z</dcterms:created>
  <dcterms:modified xsi:type="dcterms:W3CDTF">2017-01-25T00:18:20Z</dcterms:modified>
</cp:coreProperties>
</file>