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374" r:id="rId2"/>
    <p:sldId id="990" r:id="rId3"/>
    <p:sldId id="993" r:id="rId4"/>
    <p:sldId id="558" r:id="rId5"/>
    <p:sldId id="997" r:id="rId6"/>
    <p:sldId id="998" r:id="rId7"/>
    <p:sldId id="999" r:id="rId8"/>
    <p:sldId id="991" r:id="rId9"/>
    <p:sldId id="586" r:id="rId10"/>
    <p:sldId id="992" r:id="rId11"/>
    <p:sldId id="562" r:id="rId12"/>
    <p:sldId id="1004" r:id="rId13"/>
    <p:sldId id="561" r:id="rId14"/>
    <p:sldId id="563" r:id="rId15"/>
    <p:sldId id="944" r:id="rId16"/>
    <p:sldId id="945" r:id="rId17"/>
    <p:sldId id="946" r:id="rId18"/>
    <p:sldId id="947" r:id="rId19"/>
    <p:sldId id="994" r:id="rId20"/>
    <p:sldId id="995" r:id="rId21"/>
    <p:sldId id="333" r:id="rId22"/>
    <p:sldId id="887" r:id="rId23"/>
    <p:sldId id="884" r:id="rId24"/>
    <p:sldId id="883" r:id="rId25"/>
    <p:sldId id="885" r:id="rId26"/>
    <p:sldId id="950" r:id="rId27"/>
    <p:sldId id="948" r:id="rId28"/>
    <p:sldId id="949" r:id="rId29"/>
    <p:sldId id="785" r:id="rId30"/>
    <p:sldId id="871" r:id="rId31"/>
    <p:sldId id="787" r:id="rId32"/>
    <p:sldId id="788" r:id="rId33"/>
    <p:sldId id="893" r:id="rId34"/>
    <p:sldId id="888" r:id="rId35"/>
    <p:sldId id="889" r:id="rId36"/>
    <p:sldId id="886" r:id="rId37"/>
    <p:sldId id="753" r:id="rId38"/>
    <p:sldId id="754" r:id="rId39"/>
    <p:sldId id="755" r:id="rId40"/>
    <p:sldId id="756" r:id="rId41"/>
    <p:sldId id="340"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2" autoAdjust="0"/>
    <p:restoredTop sz="65469" autoAdjust="0"/>
  </p:normalViewPr>
  <p:slideViewPr>
    <p:cSldViewPr snapToGrid="0">
      <p:cViewPr varScale="1">
        <p:scale>
          <a:sx n="71" d="100"/>
          <a:sy n="71" d="100"/>
        </p:scale>
        <p:origin x="942"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F789F-D028-4621-96AF-7652C582A351}" type="datetimeFigureOut">
              <a:rPr kumimoji="1" lang="ja-JP" altLang="en-US" smtClean="0"/>
              <a:t>2015/5/25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32284-9B9E-4351-9E7D-DC6C6EDE1949}" type="slidenum">
              <a:rPr kumimoji="1" lang="ja-JP" altLang="en-US" smtClean="0"/>
              <a:t>‹#›</a:t>
            </a:fld>
            <a:endParaRPr kumimoji="1" lang="ja-JP" altLang="en-US"/>
          </a:p>
        </p:txBody>
      </p:sp>
    </p:spTree>
    <p:extLst>
      <p:ext uri="{BB962C8B-B14F-4D97-AF65-F5344CB8AC3E}">
        <p14:creationId xmlns:p14="http://schemas.microsoft.com/office/powerpoint/2010/main" val="37522614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2000</a:t>
            </a:r>
            <a:r>
              <a:rPr kumimoji="1" lang="ja-JP" altLang="en-US" dirty="0" smtClean="0"/>
              <a:t>年に介護保険が導入されました。　</a:t>
            </a:r>
            <a:endParaRPr kumimoji="1" lang="en-US" altLang="ja-JP" dirty="0" smtClean="0"/>
          </a:p>
          <a:p>
            <a:r>
              <a:rPr kumimoji="1" lang="ja-JP" altLang="en-US" dirty="0" smtClean="0"/>
              <a:t>その経緯は、高齢者が増え、家族だけでは高齢者の世話をしきれなくなってきた社会的背景から高齢者の介護を社会全体で支えあうことを</a:t>
            </a:r>
            <a:endParaRPr kumimoji="1" lang="en-US" altLang="ja-JP" dirty="0" smtClean="0"/>
          </a:p>
          <a:p>
            <a:r>
              <a:rPr kumimoji="1" lang="ja-JP" altLang="en-US" dirty="0" smtClean="0"/>
              <a:t>目的として創立されました。</a:t>
            </a:r>
            <a:endParaRPr kumimoji="1" lang="en-US" altLang="ja-JP" dirty="0" smtClean="0"/>
          </a:p>
          <a:p>
            <a:r>
              <a:rPr kumimoji="1" lang="ja-JP" altLang="en-US" dirty="0" smtClean="0"/>
              <a:t>介護保険の骨子は、自立支援、利用者本位。社会保険方式です。</a:t>
            </a:r>
            <a:endParaRPr kumimoji="1" lang="en-US" altLang="ja-JP" dirty="0" smtClean="0"/>
          </a:p>
          <a:p>
            <a:r>
              <a:rPr kumimoji="1" lang="ja-JP" altLang="en-US" dirty="0" smtClean="0"/>
              <a:t>当時より自立支援が謳われていましたが、実際に行われてきたことは、高齢者をお世話することが中心でした。</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a:t>
            </a:fld>
            <a:endParaRPr kumimoji="1" lang="ja-JP" altLang="en-US"/>
          </a:p>
        </p:txBody>
      </p:sp>
    </p:spTree>
    <p:extLst>
      <p:ext uri="{BB962C8B-B14F-4D97-AF65-F5344CB8AC3E}">
        <p14:creationId xmlns:p14="http://schemas.microsoft.com/office/powerpoint/2010/main" val="19459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　わが国の医療（診療報酬点数表）における「リハビリテーション」とは</a:t>
            </a:r>
            <a:r>
              <a:rPr lang="ja-JP" altLang="en-US" dirty="0" smtClean="0">
                <a:latin typeface="Calibri" charset="0"/>
                <a:ea typeface="ＭＳ Ｐゴシック" charset="0"/>
              </a:rPr>
              <a:t>，基本的</a:t>
            </a:r>
            <a:r>
              <a:rPr lang="ja-JP" altLang="en-US" dirty="0">
                <a:latin typeface="Calibri" charset="0"/>
                <a:ea typeface="ＭＳ Ｐゴシック" charset="0"/>
              </a:rPr>
              <a:t>動作能力の回復を目指す理学療法</a:t>
            </a:r>
            <a:r>
              <a:rPr lang="ja-JP" altLang="en-US" dirty="0" smtClean="0">
                <a:latin typeface="Calibri" charset="0"/>
                <a:ea typeface="ＭＳ Ｐゴシック" charset="0"/>
              </a:rPr>
              <a:t>，</a:t>
            </a:r>
            <a:endParaRPr lang="en-US" altLang="ja-JP" dirty="0" smtClean="0">
              <a:latin typeface="Calibri" charset="0"/>
              <a:ea typeface="ＭＳ Ｐゴシック" charset="0"/>
            </a:endParaRPr>
          </a:p>
          <a:p>
            <a:r>
              <a:rPr lang="ja-JP" altLang="en-US" dirty="0" smtClean="0">
                <a:latin typeface="Calibri" charset="0"/>
                <a:ea typeface="ＭＳ Ｐゴシック" charset="0"/>
              </a:rPr>
              <a:t>応用</a:t>
            </a:r>
            <a:r>
              <a:rPr lang="ja-JP" altLang="en-US" dirty="0">
                <a:latin typeface="Calibri" charset="0"/>
                <a:ea typeface="ＭＳ Ｐゴシック" charset="0"/>
              </a:rPr>
              <a:t>動作能力，社会的適応能力の回復等を目指す作業療法</a:t>
            </a:r>
            <a:r>
              <a:rPr lang="ja-JP" altLang="en-US" dirty="0" smtClean="0">
                <a:latin typeface="Calibri" charset="0"/>
                <a:ea typeface="ＭＳ Ｐゴシック" charset="0"/>
              </a:rPr>
              <a:t>，言語</a:t>
            </a:r>
            <a:r>
              <a:rPr lang="ja-JP" altLang="en-US" dirty="0">
                <a:latin typeface="Calibri" charset="0"/>
                <a:ea typeface="ＭＳ Ｐゴシック" charset="0"/>
              </a:rPr>
              <a:t>聴覚能力の回復等を目指す言語聴覚療法等を</a:t>
            </a:r>
            <a:r>
              <a:rPr lang="ja-JP" altLang="en-US" dirty="0" smtClean="0">
                <a:latin typeface="Calibri" charset="0"/>
                <a:ea typeface="ＭＳ Ｐゴシック" charset="0"/>
              </a:rPr>
              <a:t>意味します。</a:t>
            </a:r>
            <a:endParaRPr lang="en-US" altLang="ja-JP" dirty="0">
              <a:latin typeface="Calibri" charset="0"/>
              <a:ea typeface="ＭＳ Ｐゴシック" charset="0"/>
            </a:endParaRPr>
          </a:p>
          <a:p>
            <a:r>
              <a:rPr lang="ja-JP" altLang="en-US" dirty="0">
                <a:latin typeface="Calibri" charset="0"/>
                <a:ea typeface="ＭＳ Ｐゴシック" charset="0"/>
              </a:rPr>
              <a:t>　</a:t>
            </a:r>
            <a:r>
              <a:rPr lang="ja-JP" altLang="en-US" dirty="0" smtClean="0">
                <a:latin typeface="Calibri" charset="0"/>
                <a:ea typeface="ＭＳ Ｐゴシック" charset="0"/>
              </a:rPr>
              <a:t>介護</a:t>
            </a:r>
            <a:r>
              <a:rPr lang="ja-JP" altLang="en-US" dirty="0">
                <a:latin typeface="Calibri" charset="0"/>
                <a:ea typeface="ＭＳ Ｐゴシック" charset="0"/>
              </a:rPr>
              <a:t>保険における「リハビリテーション」は一定の基準を満たす施設において医師の指示のもとに</a:t>
            </a:r>
            <a:r>
              <a:rPr lang="en-US" altLang="ja-JP" dirty="0">
                <a:latin typeface="Calibri" charset="0"/>
                <a:ea typeface="ＭＳ Ｐゴシック" charset="0"/>
              </a:rPr>
              <a:t>PT</a:t>
            </a:r>
            <a:r>
              <a:rPr lang="ja-JP" altLang="en-US" dirty="0">
                <a:latin typeface="Calibri" charset="0"/>
                <a:ea typeface="ＭＳ Ｐゴシック" charset="0"/>
              </a:rPr>
              <a:t>・</a:t>
            </a:r>
            <a:r>
              <a:rPr lang="en-US" altLang="ja-JP" dirty="0">
                <a:latin typeface="Calibri" charset="0"/>
                <a:ea typeface="ＭＳ Ｐゴシック" charset="0"/>
              </a:rPr>
              <a:t>OT</a:t>
            </a:r>
            <a:r>
              <a:rPr lang="ja-JP" altLang="en-US" dirty="0">
                <a:latin typeface="Calibri" charset="0"/>
                <a:ea typeface="ＭＳ Ｐゴシック" charset="0"/>
              </a:rPr>
              <a:t>・</a:t>
            </a:r>
            <a:r>
              <a:rPr lang="en-US" altLang="ja-JP" dirty="0">
                <a:latin typeface="Calibri" charset="0"/>
                <a:ea typeface="ＭＳ Ｐゴシック" charset="0"/>
              </a:rPr>
              <a:t>ST </a:t>
            </a:r>
            <a:r>
              <a:rPr lang="ja-JP" altLang="en-US" dirty="0">
                <a:latin typeface="Calibri" charset="0"/>
                <a:ea typeface="ＭＳ Ｐゴシック" charset="0"/>
              </a:rPr>
              <a:t>が実施</a:t>
            </a:r>
            <a:r>
              <a:rPr lang="ja-JP" altLang="en-US" dirty="0" smtClean="0">
                <a:latin typeface="Calibri" charset="0"/>
                <a:ea typeface="ＭＳ Ｐゴシック" charset="0"/>
              </a:rPr>
              <a:t>する理学</a:t>
            </a:r>
            <a:r>
              <a:rPr lang="ja-JP" altLang="en-US" dirty="0">
                <a:latin typeface="Calibri" charset="0"/>
                <a:ea typeface="ＭＳ Ｐゴシック" charset="0"/>
              </a:rPr>
              <a:t>療法，作業療法，言語聴覚療法</a:t>
            </a:r>
            <a:r>
              <a:rPr lang="ja-JP" altLang="en-US" dirty="0" smtClean="0">
                <a:latin typeface="Calibri" charset="0"/>
                <a:ea typeface="ＭＳ Ｐゴシック" charset="0"/>
              </a:rPr>
              <a:t>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　介護</a:t>
            </a:r>
            <a:r>
              <a:rPr lang="ja-JP" altLang="en-US" dirty="0">
                <a:latin typeface="Calibri" charset="0"/>
                <a:ea typeface="ＭＳ Ｐゴシック" charset="0"/>
              </a:rPr>
              <a:t>保険における運動器リハビリテーションは通常医師の常勤するデイケア施設（通所リハビリテーション）で</a:t>
            </a:r>
            <a:r>
              <a:rPr lang="ja-JP" altLang="en-US" dirty="0" smtClean="0">
                <a:latin typeface="Calibri" charset="0"/>
                <a:ea typeface="ＭＳ Ｐゴシック" charset="0"/>
              </a:rPr>
              <a:t>行われます．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ゆえに厳密</a:t>
            </a:r>
            <a:r>
              <a:rPr lang="ja-JP" altLang="en-US" dirty="0">
                <a:latin typeface="Calibri" charset="0"/>
                <a:ea typeface="ＭＳ Ｐゴシック" charset="0"/>
              </a:rPr>
              <a:t>には，医師のいないデイサービス施設（通所介護）での機能訓練などには“リハビリテーション”という言葉を使用することは</a:t>
            </a:r>
            <a:r>
              <a:rPr lang="ja-JP" altLang="en-US" dirty="0" smtClean="0">
                <a:latin typeface="Calibri" charset="0"/>
                <a:ea typeface="ＭＳ Ｐゴシック" charset="0"/>
              </a:rPr>
              <a:t>できないのです。</a:t>
            </a:r>
            <a:endParaRPr lang="ja-JP" altLang="en-US" dirty="0">
              <a:latin typeface="Calibri" charset="0"/>
              <a:ea typeface="ＭＳ Ｐゴシック" charset="0"/>
            </a:endParaRPr>
          </a:p>
        </p:txBody>
      </p:sp>
      <p:sp>
        <p:nvSpPr>
          <p:cNvPr id="4" name="スライド番号プレースホルダー 3"/>
          <p:cNvSpPr>
            <a:spLocks noGrp="1"/>
          </p:cNvSpPr>
          <p:nvPr>
            <p:ph type="sldNum" sz="quarter" idx="5"/>
          </p:nvPr>
        </p:nvSpPr>
        <p:spPr/>
        <p:txBody>
          <a:bodyPr/>
          <a:lstStyle/>
          <a:p>
            <a:pPr>
              <a:defRPr/>
            </a:pPr>
            <a:fld id="{622720DD-602F-7242-8E3B-4DE7E6E23A23}" type="slidenum">
              <a:rPr lang="ja-JP" altLang="en-US" smtClean="0"/>
              <a:pPr>
                <a:defRPr/>
              </a:pPr>
              <a:t>11</a:t>
            </a:fld>
            <a:endParaRPr lang="ja-JP" altLang="en-US"/>
          </a:p>
        </p:txBody>
      </p:sp>
    </p:spTree>
    <p:extLst>
      <p:ext uri="{BB962C8B-B14F-4D97-AF65-F5344CB8AC3E}">
        <p14:creationId xmlns:p14="http://schemas.microsoft.com/office/powerpoint/2010/main" val="388690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mn-ea"/>
                <a:ea typeface="+mn-ea"/>
              </a:rPr>
              <a:t>介護保険優先の原則があります。</a:t>
            </a:r>
            <a:endParaRPr lang="en-US" altLang="ja-JP" sz="1200" dirty="0" smtClean="0">
              <a:solidFill>
                <a:schemeClr val="tx1"/>
              </a:solidFill>
              <a:latin typeface="+mn-ea"/>
              <a:ea typeface="+mn-ea"/>
            </a:endParaRPr>
          </a:p>
          <a:p>
            <a:pPr>
              <a:lnSpc>
                <a:spcPct val="130000"/>
              </a:lnSpc>
              <a:buFont typeface="Wingdings" charset="2"/>
              <a:buChar char="u"/>
              <a:defRPr/>
            </a:pPr>
            <a:r>
              <a:rPr kumimoji="1" lang="ja-JP" altLang="en-US" sz="1200" kern="1200" dirty="0" smtClean="0">
                <a:solidFill>
                  <a:schemeClr val="tx1"/>
                </a:solidFill>
                <a:latin typeface="+mn-ea"/>
                <a:ea typeface="+mn-ea"/>
                <a:cs typeface="ＭＳ Ｐゴシック" charset="0"/>
              </a:rPr>
              <a:t>デイケアと医療のリハビリテーションは同時に受けられない</a:t>
            </a:r>
            <a:endParaRPr kumimoji="1" lang="en-US" altLang="ja-JP" sz="1200" kern="1200" dirty="0" smtClean="0">
              <a:solidFill>
                <a:schemeClr val="tx1"/>
              </a:solidFill>
              <a:latin typeface="+mn-ea"/>
              <a:ea typeface="+mn-ea"/>
              <a:cs typeface="ＭＳ Ｐゴシック" charset="0"/>
            </a:endParaRPr>
          </a:p>
          <a:p>
            <a:pPr>
              <a:lnSpc>
                <a:spcPct val="130000"/>
              </a:lnSpc>
              <a:buFont typeface="Wingdings" charset="2"/>
              <a:buChar char="u"/>
              <a:defRPr/>
            </a:pPr>
            <a:r>
              <a:rPr kumimoji="1" lang="ja-JP" altLang="en-US" sz="1200" kern="1200" dirty="0" smtClean="0">
                <a:solidFill>
                  <a:schemeClr val="tx1"/>
                </a:solidFill>
                <a:latin typeface="+mn-ea"/>
                <a:ea typeface="+mn-ea"/>
                <a:cs typeface="ＭＳ Ｐゴシック" charset="0"/>
              </a:rPr>
              <a:t>デイケアとデイサービスの違いを理解していない利用者も少なくない</a:t>
            </a:r>
            <a:endParaRPr kumimoji="1" lang="en-US" altLang="ja-JP" sz="1200" kern="1200" dirty="0" smtClean="0">
              <a:solidFill>
                <a:schemeClr val="tx1"/>
              </a:solidFill>
              <a:latin typeface="+mn-ea"/>
              <a:ea typeface="+mn-ea"/>
              <a:cs typeface="ＭＳ Ｐゴシック" charset="0"/>
            </a:endParaRPr>
          </a:p>
          <a:p>
            <a:pPr>
              <a:lnSpc>
                <a:spcPct val="130000"/>
              </a:lnSpc>
              <a:buFont typeface="Wingdings" charset="2"/>
              <a:buChar char="u"/>
              <a:defRPr/>
            </a:pPr>
            <a:r>
              <a:rPr kumimoji="1" lang="ja-JP" altLang="en-US" sz="1200" kern="1200" dirty="0" smtClean="0">
                <a:solidFill>
                  <a:schemeClr val="tx1"/>
                </a:solidFill>
                <a:latin typeface="+mn-ea"/>
                <a:ea typeface="+mn-ea"/>
                <a:cs typeface="ＭＳ Ｐゴシック" charset="0"/>
              </a:rPr>
              <a:t>ケアマネ等</a:t>
            </a:r>
            <a:r>
              <a:rPr kumimoji="1" lang="en-US" altLang="ja-JP" sz="1200" kern="1200" dirty="0" smtClean="0">
                <a:solidFill>
                  <a:schemeClr val="tx1"/>
                </a:solidFill>
                <a:latin typeface="+mn-ea"/>
                <a:ea typeface="+mn-ea"/>
                <a:cs typeface="ＭＳ Ｐゴシック" charset="0"/>
              </a:rPr>
              <a:t>→</a:t>
            </a:r>
            <a:r>
              <a:rPr kumimoji="1" lang="ja-JP" altLang="en-US" sz="1200" kern="1200" dirty="0" smtClean="0">
                <a:solidFill>
                  <a:schemeClr val="tx1"/>
                </a:solidFill>
                <a:latin typeface="+mn-ea"/>
                <a:ea typeface="+mn-ea"/>
                <a:cs typeface="ＭＳ Ｐゴシック" charset="0"/>
              </a:rPr>
              <a:t>利用者に理解してもらう</a:t>
            </a:r>
          </a:p>
          <a:p>
            <a:pPr marL="0" indent="0" fontAlgn="auto">
              <a:spcAft>
                <a:spcPts val="0"/>
              </a:spcAft>
              <a:buFont typeface="Wingdings 2"/>
              <a:buNone/>
              <a:defRPr/>
            </a:pPr>
            <a:r>
              <a:rPr lang="ja-JP" altLang="en-US" sz="1200" dirty="0" smtClean="0">
                <a:solidFill>
                  <a:schemeClr val="tx1"/>
                </a:solidFill>
                <a:latin typeface="+mn-ea"/>
                <a:ea typeface="+mn-ea"/>
              </a:rPr>
              <a:t>要介護・要支援者が、介護保険のリハビリテーション（通所リハ、訪問リハ）を受けている場合は</a:t>
            </a:r>
            <a:endParaRPr lang="en-US" altLang="ja-JP" sz="1200" dirty="0" smtClean="0">
              <a:solidFill>
                <a:schemeClr val="tx1"/>
              </a:solidFill>
              <a:latin typeface="+mn-ea"/>
              <a:ea typeface="+mn-ea"/>
            </a:endParaRPr>
          </a:p>
          <a:p>
            <a:pPr marL="0" indent="0" fontAlgn="auto">
              <a:spcAft>
                <a:spcPts val="0"/>
              </a:spcAft>
              <a:buFont typeface="Wingdings 2"/>
              <a:buNone/>
              <a:defRPr/>
            </a:pPr>
            <a:r>
              <a:rPr lang="ja-JP" altLang="en-US" sz="1200" dirty="0" smtClean="0">
                <a:solidFill>
                  <a:schemeClr val="tx1"/>
                </a:solidFill>
                <a:latin typeface="+mn-ea"/>
                <a:ea typeface="+mn-ea"/>
              </a:rPr>
              <a:t>医療機関の疾患別リハビリテーションを受けることはできない（手術、急性増悪等を除く）のです。</a:t>
            </a:r>
            <a:endParaRPr lang="en-US" altLang="ja-JP" sz="1200" dirty="0" smtClean="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12</a:t>
            </a:fld>
            <a:endParaRPr lang="ja-JP" altLang="en-US"/>
          </a:p>
        </p:txBody>
      </p:sp>
    </p:spTree>
    <p:extLst>
      <p:ext uri="{BB962C8B-B14F-4D97-AF65-F5344CB8AC3E}">
        <p14:creationId xmlns:p14="http://schemas.microsoft.com/office/powerpoint/2010/main" val="185101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現在、リハビリには、医療機関でのリハビリと介護でのリハビリがあります。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医療機関は、よくすることを目標にリハビリを行いますが、介護でのリハビリは、現状維持か低下を鈍らせることを目的に行っています。</a:t>
            </a:r>
            <a:r>
              <a:rPr lang="ja-JP" altLang="en-US" dirty="0">
                <a:latin typeface="Calibri" charset="0"/>
                <a:ea typeface="ＭＳ Ｐゴシック" charset="0"/>
              </a:rPr>
              <a:t>　</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しかし、医療</a:t>
            </a:r>
            <a:r>
              <a:rPr lang="ja-JP" altLang="en-US" dirty="0">
                <a:latin typeface="Calibri" charset="0"/>
                <a:ea typeface="ＭＳ Ｐゴシック" charset="0"/>
              </a:rPr>
              <a:t>での運動器リハビリテーションは原則</a:t>
            </a:r>
            <a:r>
              <a:rPr lang="en-US" altLang="ja-JP" dirty="0">
                <a:latin typeface="Calibri" charset="0"/>
                <a:ea typeface="ＭＳ Ｐゴシック" charset="0"/>
              </a:rPr>
              <a:t>150 </a:t>
            </a:r>
            <a:r>
              <a:rPr lang="ja-JP" altLang="en-US" dirty="0">
                <a:latin typeface="Calibri" charset="0"/>
                <a:ea typeface="ＭＳ Ｐゴシック" charset="0"/>
              </a:rPr>
              <a:t>日を</a:t>
            </a:r>
            <a:r>
              <a:rPr lang="ja-JP" altLang="en-US" dirty="0" smtClean="0">
                <a:latin typeface="Calibri" charset="0"/>
                <a:ea typeface="ＭＳ Ｐゴシック" charset="0"/>
              </a:rPr>
              <a:t>限度です。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要介護</a:t>
            </a:r>
            <a:r>
              <a:rPr lang="ja-JP" altLang="en-US" dirty="0">
                <a:latin typeface="Calibri" charset="0"/>
                <a:ea typeface="ＭＳ Ｐゴシック" charset="0"/>
              </a:rPr>
              <a:t>・要支援の認定者で、上限日数を超えて継続してリハが必要な場合，</a:t>
            </a:r>
          </a:p>
          <a:p>
            <a:r>
              <a:rPr lang="ja-JP" altLang="en-US" dirty="0">
                <a:latin typeface="Calibri" charset="0"/>
                <a:ea typeface="ＭＳ Ｐゴシック" charset="0"/>
              </a:rPr>
              <a:t>維持期リハとして原則介護保険を利用し，介護施設でリハビリテーションを継続</a:t>
            </a:r>
            <a:r>
              <a:rPr lang="ja-JP" altLang="en-US" dirty="0" smtClean="0">
                <a:latin typeface="Calibri" charset="0"/>
                <a:ea typeface="ＭＳ Ｐゴシック" charset="0"/>
              </a:rPr>
              <a:t>するということが、決められています。</a:t>
            </a:r>
            <a:endParaRPr lang="en-US" altLang="ja-JP" dirty="0">
              <a:latin typeface="Calibri" charset="0"/>
              <a:ea typeface="ＭＳ Ｐゴシック" charset="0"/>
            </a:endParaRPr>
          </a:p>
          <a:p>
            <a:r>
              <a:rPr lang="ja-JP" altLang="en-US" dirty="0">
                <a:latin typeface="Calibri" charset="0"/>
                <a:ea typeface="ＭＳ Ｐゴシック" charset="0"/>
              </a:rPr>
              <a:t>　また医療と介護の連携については「リハビリテーションにおける介護優先」という原則があり，</a:t>
            </a:r>
            <a:endParaRPr lang="en-US" altLang="ja-JP" dirty="0">
              <a:latin typeface="Calibri" charset="0"/>
              <a:ea typeface="ＭＳ Ｐゴシック" charset="0"/>
            </a:endParaRPr>
          </a:p>
          <a:p>
            <a:r>
              <a:rPr lang="ja-JP" altLang="en-US" dirty="0" smtClean="0">
                <a:latin typeface="Calibri" charset="0"/>
                <a:ea typeface="ＭＳ Ｐゴシック" charset="0"/>
              </a:rPr>
              <a:t>通所リハビリ（デイケア）施設</a:t>
            </a:r>
            <a:r>
              <a:rPr lang="ja-JP" altLang="en-US" dirty="0">
                <a:latin typeface="Calibri" charset="0"/>
                <a:ea typeface="ＭＳ Ｐゴシック" charset="0"/>
              </a:rPr>
              <a:t>を利用する場合，同時</a:t>
            </a:r>
            <a:r>
              <a:rPr lang="ja-JP" altLang="en-US" dirty="0" smtClean="0">
                <a:latin typeface="Calibri" charset="0"/>
                <a:ea typeface="ＭＳ Ｐゴシック" charset="0"/>
              </a:rPr>
              <a:t>に医療</a:t>
            </a:r>
            <a:r>
              <a:rPr lang="ja-JP" altLang="en-US" dirty="0">
                <a:latin typeface="Calibri" charset="0"/>
                <a:ea typeface="ＭＳ Ｐゴシック" charset="0"/>
              </a:rPr>
              <a:t>施設でのリハビリテーションは受けられない</a:t>
            </a:r>
            <a:r>
              <a:rPr lang="ja-JP" altLang="en-US" dirty="0" smtClean="0">
                <a:latin typeface="Calibri" charset="0"/>
                <a:ea typeface="ＭＳ Ｐゴシック" charset="0"/>
              </a:rPr>
              <a:t>ことを知っておかなければなりません。</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これからは、介護施設でのリハビリのレベルを向上させ、</a:t>
            </a:r>
            <a:endParaRPr lang="en-US" altLang="ja-JP" dirty="0" smtClean="0">
              <a:latin typeface="Calibri" charset="0"/>
              <a:ea typeface="ＭＳ Ｐゴシック" charset="0"/>
            </a:endParaRPr>
          </a:p>
          <a:p>
            <a:r>
              <a:rPr lang="ja-JP" altLang="en-US" dirty="0" smtClean="0">
                <a:latin typeface="Calibri" charset="0"/>
                <a:ea typeface="ＭＳ Ｐゴシック" charset="0"/>
              </a:rPr>
              <a:t>要介護者、要支援者に対し、リハビリを行うことによって生活レベルの維持、できれば向上できる技術を備えなければならない時代になりました。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医療機関も、現在のレベルに満足することなく、急性期および回復期の虚弱高齢者の運動器機能向上に寄与する運動器リハビリレベルを進化させ、</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その情報を介護施設に伝えていかなければなりません。</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また、一旦維持期に入った方のレベルが急に著しく低下した場合は、一旦医療機関に原因を調べてもらい、リハプランを見直すことが大事です。</a:t>
            </a:r>
            <a:endParaRPr lang="ja-JP" altLang="en-US" dirty="0">
              <a:latin typeface="Calibri" charset="0"/>
              <a:ea typeface="ＭＳ Ｐゴシック" charset="0"/>
            </a:endParaRPr>
          </a:p>
        </p:txBody>
      </p:sp>
      <p:sp>
        <p:nvSpPr>
          <p:cNvPr id="4" name="スライド番号プレースホルダー 3"/>
          <p:cNvSpPr>
            <a:spLocks noGrp="1"/>
          </p:cNvSpPr>
          <p:nvPr>
            <p:ph type="sldNum" sz="quarter" idx="5"/>
          </p:nvPr>
        </p:nvSpPr>
        <p:spPr/>
        <p:txBody>
          <a:bodyPr/>
          <a:lstStyle/>
          <a:p>
            <a:pPr>
              <a:defRPr/>
            </a:pPr>
            <a:fld id="{E0289FA5-8CB8-B14E-8DDE-6AA97E82E01E}" type="slidenum">
              <a:rPr lang="ja-JP" altLang="en-US" smtClean="0"/>
              <a:pPr>
                <a:defRPr/>
              </a:pPr>
              <a:t>13</a:t>
            </a:fld>
            <a:endParaRPr lang="ja-JP" altLang="en-US"/>
          </a:p>
        </p:txBody>
      </p:sp>
    </p:spTree>
    <p:extLst>
      <p:ext uri="{BB962C8B-B14F-4D97-AF65-F5344CB8AC3E}">
        <p14:creationId xmlns:p14="http://schemas.microsoft.com/office/powerpoint/2010/main" val="338450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solidFill>
                  <a:srgbClr val="800000"/>
                </a:solidFill>
                <a:latin typeface="Calibri" charset="0"/>
                <a:ea typeface="ＭＳ Ｐゴシック" charset="0"/>
              </a:rPr>
              <a:t>本当に、きちんとしたリハビリを行えば、要支援、要介護の方々の運動機能は改善するのでしょうか。</a:t>
            </a:r>
            <a:endParaRPr lang="en-US" altLang="ja-JP" dirty="0" smtClean="0">
              <a:solidFill>
                <a:srgbClr val="800000"/>
              </a:solidFill>
              <a:latin typeface="Calibri" charset="0"/>
              <a:ea typeface="ＭＳ Ｐゴシック" charset="0"/>
            </a:endParaRPr>
          </a:p>
          <a:p>
            <a:r>
              <a:rPr lang="ja-JP" altLang="en-US" dirty="0" smtClean="0">
                <a:solidFill>
                  <a:srgbClr val="800000"/>
                </a:solidFill>
                <a:latin typeface="Calibri" charset="0"/>
                <a:ea typeface="ＭＳ Ｐゴシック" charset="0"/>
              </a:rPr>
              <a:t>要支援</a:t>
            </a:r>
            <a:r>
              <a:rPr lang="en-US" altLang="ja-JP" dirty="0" smtClean="0">
                <a:solidFill>
                  <a:srgbClr val="800000"/>
                </a:solidFill>
                <a:latin typeface="Calibri" charset="0"/>
                <a:ea typeface="ＭＳ Ｐゴシック" charset="0"/>
              </a:rPr>
              <a:t>1</a:t>
            </a:r>
            <a:r>
              <a:rPr lang="ja-JP" altLang="en-US" dirty="0" smtClean="0">
                <a:solidFill>
                  <a:srgbClr val="800000"/>
                </a:solidFill>
                <a:latin typeface="Calibri" charset="0"/>
                <a:ea typeface="ＭＳ Ｐゴシック" charset="0"/>
              </a:rPr>
              <a:t>の方に対するリハビリテーション開始から</a:t>
            </a:r>
            <a:r>
              <a:rPr lang="en-US" altLang="ja-JP" dirty="0" smtClean="0">
                <a:solidFill>
                  <a:srgbClr val="800000"/>
                </a:solidFill>
                <a:latin typeface="Calibri" charset="0"/>
                <a:ea typeface="ＭＳ Ｐゴシック" charset="0"/>
              </a:rPr>
              <a:t>1</a:t>
            </a:r>
            <a:r>
              <a:rPr lang="ja-JP" altLang="en-US" dirty="0" smtClean="0">
                <a:solidFill>
                  <a:srgbClr val="800000"/>
                </a:solidFill>
                <a:latin typeface="Calibri" charset="0"/>
                <a:ea typeface="ＭＳ Ｐゴシック" charset="0"/>
              </a:rPr>
              <a:t>年後および</a:t>
            </a:r>
            <a:r>
              <a:rPr lang="en-US" altLang="ja-JP" dirty="0" smtClean="0">
                <a:solidFill>
                  <a:srgbClr val="800000"/>
                </a:solidFill>
                <a:latin typeface="Calibri" charset="0"/>
                <a:ea typeface="ＭＳ Ｐゴシック" charset="0"/>
              </a:rPr>
              <a:t>3</a:t>
            </a:r>
            <a:r>
              <a:rPr lang="ja-JP" altLang="en-US" dirty="0" smtClean="0">
                <a:solidFill>
                  <a:srgbClr val="800000"/>
                </a:solidFill>
                <a:latin typeface="Calibri" charset="0"/>
                <a:ea typeface="ＭＳ Ｐゴシック" charset="0"/>
              </a:rPr>
              <a:t>年後の介護度の推移です。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要支援者</a:t>
            </a:r>
            <a:r>
              <a:rPr lang="en-US" altLang="ja-JP" dirty="0" smtClean="0">
                <a:latin typeface="Calibri" charset="0"/>
                <a:ea typeface="ＭＳ Ｐゴシック" charset="0"/>
              </a:rPr>
              <a:t>85</a:t>
            </a:r>
            <a:r>
              <a:rPr lang="ja-JP" altLang="en-US" dirty="0" smtClean="0">
                <a:latin typeface="Calibri" charset="0"/>
                <a:ea typeface="ＭＳ Ｐゴシック" charset="0"/>
              </a:rPr>
              <a:t>名中改善維持が</a:t>
            </a:r>
            <a:r>
              <a:rPr lang="en-US" altLang="ja-JP" dirty="0" smtClean="0">
                <a:latin typeface="Calibri" charset="0"/>
                <a:ea typeface="ＭＳ Ｐゴシック" charset="0"/>
              </a:rPr>
              <a:t>1</a:t>
            </a:r>
            <a:r>
              <a:rPr lang="ja-JP" altLang="en-US" dirty="0" smtClean="0">
                <a:latin typeface="Calibri" charset="0"/>
                <a:ea typeface="ＭＳ Ｐゴシック" charset="0"/>
              </a:rPr>
              <a:t>年後</a:t>
            </a:r>
            <a:r>
              <a:rPr lang="en-US" altLang="ja-JP" dirty="0" smtClean="0">
                <a:latin typeface="Calibri" charset="0"/>
                <a:ea typeface="ＭＳ Ｐゴシック" charset="0"/>
              </a:rPr>
              <a:t>76.5</a:t>
            </a:r>
            <a:r>
              <a:rPr lang="ja-JP" altLang="en-US" dirty="0" smtClean="0">
                <a:latin typeface="Calibri" charset="0"/>
                <a:ea typeface="ＭＳ Ｐゴシック" charset="0"/>
              </a:rPr>
              <a:t>　</a:t>
            </a:r>
            <a:r>
              <a:rPr lang="en-US" altLang="ja-JP" dirty="0" smtClean="0">
                <a:latin typeface="Calibri" charset="0"/>
                <a:ea typeface="ＭＳ Ｐゴシック" charset="0"/>
              </a:rPr>
              <a:t>3</a:t>
            </a:r>
            <a:r>
              <a:rPr lang="ja-JP" altLang="en-US" dirty="0" smtClean="0">
                <a:latin typeface="Calibri" charset="0"/>
                <a:ea typeface="ＭＳ Ｐゴシック" charset="0"/>
              </a:rPr>
              <a:t>年後</a:t>
            </a:r>
            <a:r>
              <a:rPr lang="en-US" altLang="ja-JP" dirty="0" smtClean="0">
                <a:latin typeface="Calibri" charset="0"/>
                <a:ea typeface="ＭＳ Ｐゴシック" charset="0"/>
              </a:rPr>
              <a:t>77.6</a:t>
            </a:r>
            <a:r>
              <a:rPr lang="ja-JP" altLang="en-US" dirty="0" smtClean="0">
                <a:latin typeface="Calibri" charset="0"/>
                <a:ea typeface="ＭＳ Ｐゴシック" charset="0"/>
              </a:rPr>
              <a:t>％で、</a:t>
            </a:r>
            <a:endParaRPr lang="en-US" altLang="ja-JP" dirty="0" smtClean="0">
              <a:latin typeface="Calibri" charset="0"/>
              <a:ea typeface="ＭＳ Ｐゴシック" charset="0"/>
            </a:endParaRPr>
          </a:p>
          <a:p>
            <a:r>
              <a:rPr lang="ja-JP" altLang="en-US" dirty="0" smtClean="0">
                <a:latin typeface="Calibri" charset="0"/>
                <a:ea typeface="ＭＳ Ｐゴシック" charset="0"/>
              </a:rPr>
              <a:t>悪化が</a:t>
            </a:r>
            <a:r>
              <a:rPr lang="en-US" altLang="ja-JP" dirty="0" smtClean="0">
                <a:latin typeface="Calibri" charset="0"/>
                <a:ea typeface="ＭＳ Ｐゴシック" charset="0"/>
              </a:rPr>
              <a:t>1</a:t>
            </a:r>
            <a:r>
              <a:rPr lang="ja-JP" altLang="en-US" dirty="0" smtClean="0">
                <a:latin typeface="Calibri" charset="0"/>
                <a:ea typeface="ＭＳ Ｐゴシック" charset="0"/>
              </a:rPr>
              <a:t>年後</a:t>
            </a:r>
            <a:r>
              <a:rPr lang="en-US" altLang="ja-JP" dirty="0" smtClean="0">
                <a:latin typeface="Calibri" charset="0"/>
                <a:ea typeface="ＭＳ Ｐゴシック" charset="0"/>
              </a:rPr>
              <a:t>24.7</a:t>
            </a:r>
            <a:r>
              <a:rPr lang="ja-JP" altLang="en-US" dirty="0" smtClean="0">
                <a:latin typeface="Calibri" charset="0"/>
                <a:ea typeface="ＭＳ Ｐゴシック" charset="0"/>
              </a:rPr>
              <a:t>、</a:t>
            </a:r>
            <a:r>
              <a:rPr lang="en-US" altLang="ja-JP" dirty="0" smtClean="0">
                <a:latin typeface="Calibri" charset="0"/>
                <a:ea typeface="ＭＳ Ｐゴシック" charset="0"/>
              </a:rPr>
              <a:t>3</a:t>
            </a:r>
            <a:r>
              <a:rPr lang="ja-JP" altLang="en-US" dirty="0" smtClean="0">
                <a:latin typeface="Calibri" charset="0"/>
                <a:ea typeface="ＭＳ Ｐゴシック" charset="0"/>
              </a:rPr>
              <a:t>年後</a:t>
            </a:r>
            <a:r>
              <a:rPr lang="en-US" altLang="ja-JP" dirty="0" smtClean="0">
                <a:latin typeface="Calibri" charset="0"/>
                <a:ea typeface="ＭＳ Ｐゴシック" charset="0"/>
              </a:rPr>
              <a:t>22.4</a:t>
            </a:r>
            <a:r>
              <a:rPr lang="ja-JP" altLang="en-US" dirty="0" smtClean="0">
                <a:latin typeface="Calibri" charset="0"/>
                <a:ea typeface="ＭＳ Ｐゴシック" charset="0"/>
              </a:rPr>
              <a:t>％であった。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このように、有効なリハビリテーションを継続することによって、虚弱高齢者であっても多くのケースで介護度の維持・改善が期待できます。</a:t>
            </a:r>
            <a:endParaRPr lang="en-US" altLang="ja-JP" dirty="0" smtClean="0">
              <a:latin typeface="Calibri" charset="0"/>
              <a:ea typeface="ＭＳ Ｐゴシック" charset="0"/>
            </a:endParaRPr>
          </a:p>
        </p:txBody>
      </p:sp>
      <p:sp>
        <p:nvSpPr>
          <p:cNvPr id="4" name="スライド番号プレースホルダー 3"/>
          <p:cNvSpPr>
            <a:spLocks noGrp="1"/>
          </p:cNvSpPr>
          <p:nvPr>
            <p:ph type="sldNum" sz="quarter" idx="5"/>
          </p:nvPr>
        </p:nvSpPr>
        <p:spPr/>
        <p:txBody>
          <a:bodyPr/>
          <a:lstStyle/>
          <a:p>
            <a:pPr>
              <a:defRPr/>
            </a:pPr>
            <a:fld id="{59C6DA78-7316-1248-A30E-4B47485CADB7}" type="slidenum">
              <a:rPr lang="ja-JP" altLang="en-US" smtClean="0"/>
              <a:pPr>
                <a:defRPr/>
              </a:pPr>
              <a:t>14</a:t>
            </a:fld>
            <a:endParaRPr lang="ja-JP" altLang="en-US"/>
          </a:p>
        </p:txBody>
      </p:sp>
    </p:spTree>
    <p:extLst>
      <p:ext uri="{BB962C8B-B14F-4D97-AF65-F5344CB8AC3E}">
        <p14:creationId xmlns:p14="http://schemas.microsoft.com/office/powerpoint/2010/main" val="127178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2060"/>
                </a:solidFill>
              </a:rPr>
              <a:t>ロコモの目的は、介護予防です。</a:t>
            </a:r>
          </a:p>
          <a:p>
            <a:pPr eaLnBrk="1" hangingPunct="1">
              <a:lnSpc>
                <a:spcPts val="4800"/>
              </a:lnSpc>
            </a:pPr>
            <a:r>
              <a:rPr lang="ja-JP" altLang="en-US" sz="1200" dirty="0" smtClean="0"/>
              <a:t>介護予防の最大の目的は、</a:t>
            </a:r>
            <a:r>
              <a:rPr lang="en-US" altLang="ja-JP" sz="1200" dirty="0" smtClean="0"/>
              <a:t>ADL</a:t>
            </a:r>
            <a:r>
              <a:rPr lang="ja-JP" altLang="en-US" sz="1200" dirty="0" smtClean="0"/>
              <a:t>（日常生活動作）、</a:t>
            </a:r>
            <a:r>
              <a:rPr lang="en-US" altLang="ja-JP" sz="1200" dirty="0" smtClean="0"/>
              <a:t>QOL</a:t>
            </a:r>
            <a:r>
              <a:rPr lang="ja-JP" altLang="en-US" sz="1200" dirty="0" smtClean="0"/>
              <a:t>（生活の質）を改善させて社会復帰させることです。</a:t>
            </a:r>
          </a:p>
          <a:p>
            <a:pPr eaLnBrk="1" hangingPunct="1">
              <a:lnSpc>
                <a:spcPts val="4100"/>
              </a:lnSpc>
            </a:pPr>
            <a:r>
              <a:rPr lang="ja-JP" altLang="en-US" sz="1200" b="1" dirty="0" smtClean="0">
                <a:solidFill>
                  <a:srgbClr val="C00000"/>
                </a:solidFill>
              </a:rPr>
              <a:t>自立した</a:t>
            </a:r>
            <a:r>
              <a:rPr lang="en-US" altLang="ja-JP" sz="1200" b="1" dirty="0" smtClean="0">
                <a:solidFill>
                  <a:srgbClr val="C00000"/>
                </a:solidFill>
              </a:rPr>
              <a:t>ADL</a:t>
            </a:r>
            <a:r>
              <a:rPr lang="ja-JP" altLang="en-US" sz="1200" b="1" dirty="0" smtClean="0">
                <a:solidFill>
                  <a:srgbClr val="C00000"/>
                </a:solidFill>
              </a:rPr>
              <a:t>を獲得させるリハビリ</a:t>
            </a:r>
            <a:r>
              <a:rPr lang="ja-JP" altLang="en-US" sz="1200" dirty="0" smtClean="0"/>
              <a:t>とは、日常生活動作</a:t>
            </a:r>
            <a:r>
              <a:rPr lang="ja-JP" altLang="en-US" sz="1200" b="1" dirty="0" smtClean="0">
                <a:solidFill>
                  <a:srgbClr val="0070C0"/>
                </a:solidFill>
              </a:rPr>
              <a:t>（起立・歩行・食事・入浴・排泄等）</a:t>
            </a:r>
            <a:r>
              <a:rPr lang="ja-JP" altLang="en-US" sz="1200" dirty="0" smtClean="0"/>
              <a:t>が</a:t>
            </a:r>
            <a:endParaRPr lang="en-US" altLang="ja-JP" sz="1200" dirty="0" smtClean="0"/>
          </a:p>
          <a:p>
            <a:pPr eaLnBrk="1" hangingPunct="1">
              <a:lnSpc>
                <a:spcPts val="4100"/>
              </a:lnSpc>
            </a:pPr>
            <a:r>
              <a:rPr lang="ja-JP" altLang="en-US" sz="1200" dirty="0" smtClean="0"/>
              <a:t>できるだけ自立してできることを目指すリハビリです。</a:t>
            </a:r>
            <a:endParaRPr lang="en-US" altLang="ja-JP" sz="1200" dirty="0" smtClean="0"/>
          </a:p>
          <a:p>
            <a:pPr eaLnBrk="1" hangingPunct="1">
              <a:lnSpc>
                <a:spcPts val="4100"/>
              </a:lnSpc>
            </a:pPr>
            <a:endParaRPr lang="en-US" altLang="ja-JP" sz="1200" dirty="0" smtClean="0"/>
          </a:p>
          <a:p>
            <a:pPr eaLnBrk="1" hangingPunct="1">
              <a:lnSpc>
                <a:spcPts val="4100"/>
              </a:lnSpc>
            </a:pPr>
            <a:r>
              <a:rPr lang="ja-JP" altLang="en-US" sz="1200" dirty="0" smtClean="0">
                <a:solidFill>
                  <a:srgbClr val="FF0000"/>
                </a:solidFill>
              </a:rPr>
              <a:t>すなわち日常生活動作訓練を主目的としたリハビリで、</a:t>
            </a:r>
            <a:endParaRPr lang="en-US" altLang="ja-JP" sz="1200" dirty="0" smtClean="0">
              <a:solidFill>
                <a:srgbClr val="FF0000"/>
              </a:solidFill>
            </a:endParaRPr>
          </a:p>
          <a:p>
            <a:pPr eaLnBrk="1" hangingPunct="1">
              <a:lnSpc>
                <a:spcPts val="4100"/>
              </a:lnSpc>
            </a:pPr>
            <a:r>
              <a:rPr lang="ja-JP" altLang="en-US" sz="1200" dirty="0" smtClean="0"/>
              <a:t>それが、</a:t>
            </a:r>
            <a:r>
              <a:rPr lang="en-US" altLang="ja-JP" sz="1200" b="1" u="sng" dirty="0" smtClean="0"/>
              <a:t>QOL</a:t>
            </a:r>
            <a:r>
              <a:rPr lang="ja-JP" altLang="en-US" sz="1200" b="1" u="sng" dirty="0" smtClean="0"/>
              <a:t>改善につながる介護予防リハビリ　</a:t>
            </a:r>
            <a:r>
              <a:rPr lang="ja-JP" altLang="en-US" sz="1200" b="0" u="none" dirty="0" smtClean="0"/>
              <a:t>が行われることが必要なのです。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15</a:t>
            </a:fld>
            <a:endParaRPr kumimoji="1" lang="ja-JP" altLang="en-US"/>
          </a:p>
        </p:txBody>
      </p:sp>
    </p:spTree>
    <p:extLst>
      <p:ext uri="{BB962C8B-B14F-4D97-AF65-F5344CB8AC3E}">
        <p14:creationId xmlns:p14="http://schemas.microsoft.com/office/powerpoint/2010/main" val="3430607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介護予防と言っても、</a:t>
            </a:r>
            <a:r>
              <a:rPr lang="ja-JP" altLang="en-US" sz="1200" dirty="0" smtClean="0">
                <a:solidFill>
                  <a:srgbClr val="C00000"/>
                </a:solidFill>
                <a:latin typeface="Arial" panose="020B0604020202020204" pitchFamily="34" charset="0"/>
              </a:rPr>
              <a:t>日常生活レベルによって、有効な求める介護予防が異なります</a:t>
            </a:r>
            <a:endParaRPr lang="en-US" altLang="ja-JP" sz="1200" dirty="0" smtClean="0">
              <a:solidFill>
                <a:srgbClr val="C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anose="020B0604020202020204" pitchFamily="34" charset="0"/>
              </a:rPr>
              <a:t>1.</a:t>
            </a:r>
            <a:r>
              <a:rPr lang="ja-JP" altLang="en-US" sz="1200" dirty="0" smtClean="0">
                <a:latin typeface="Arial" panose="020B0604020202020204" pitchFamily="34" charset="0"/>
              </a:rPr>
              <a:t>　</a:t>
            </a:r>
            <a:r>
              <a:rPr lang="en-US" altLang="ja-JP" sz="1200" dirty="0" smtClean="0">
                <a:latin typeface="Arial" panose="020B0604020202020204" pitchFamily="34" charset="0"/>
              </a:rPr>
              <a:t>5-60</a:t>
            </a:r>
            <a:r>
              <a:rPr lang="ja-JP" altLang="en-US" sz="1200" dirty="0" smtClean="0">
                <a:latin typeface="Arial" panose="020B0604020202020204" pitchFamily="34" charset="0"/>
              </a:rPr>
              <a:t>代で体力の衰えを感じているロコモ対象者は、</a:t>
            </a:r>
            <a:r>
              <a:rPr lang="ja-JP" altLang="en-US" sz="1200" dirty="0" smtClean="0">
                <a:solidFill>
                  <a:srgbClr val="0070C0"/>
                </a:solidFill>
                <a:latin typeface="Arial" panose="020B0604020202020204" pitchFamily="34" charset="0"/>
              </a:rPr>
              <a:t>ロコトレをして、体力を取り戻します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anose="020B0604020202020204" pitchFamily="34" charset="0"/>
              </a:rPr>
              <a:t>2.</a:t>
            </a:r>
            <a:r>
              <a:rPr lang="ja-JP" altLang="en-US" sz="1200" dirty="0" smtClean="0">
                <a:latin typeface="Arial" panose="020B0604020202020204" pitchFamily="34" charset="0"/>
              </a:rPr>
              <a:t>　体力の衰えと動きにくさを自覚しているがまだ自立している高齢者（特定高齢者）は、</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Arial" panose="020B0604020202020204" pitchFamily="34" charset="0"/>
              </a:rPr>
              <a:t>　　</a:t>
            </a:r>
            <a:r>
              <a:rPr lang="ja-JP" altLang="en-US" sz="1200" dirty="0" smtClean="0">
                <a:solidFill>
                  <a:srgbClr val="0070C0"/>
                </a:solidFill>
                <a:latin typeface="Arial" panose="020B0604020202020204" pitchFamily="34" charset="0"/>
              </a:rPr>
              <a:t>高齢者の特性を考慮した運動プログラムを行い、体力と動きやすい体を取り戻すことを目標にします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C00000"/>
                </a:solidFill>
                <a:latin typeface="Arial" panose="020B0604020202020204" pitchFamily="34" charset="0"/>
              </a:rPr>
              <a:t>3.</a:t>
            </a:r>
            <a:r>
              <a:rPr lang="ja-JP" altLang="en-US" sz="1200" dirty="0" smtClean="0">
                <a:solidFill>
                  <a:srgbClr val="C00000"/>
                </a:solidFill>
                <a:latin typeface="Arial" panose="020B0604020202020204" pitchFamily="34" charset="0"/>
              </a:rPr>
              <a:t>　身の回りのこと（トイレ、着衣、食事、入浴）は自立しているが、家事や外出に手助けが必要となった要介護高齢者は、</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Arial" panose="020B0604020202020204" pitchFamily="34" charset="0"/>
              </a:rPr>
              <a:t>　　</a:t>
            </a:r>
            <a:r>
              <a:rPr lang="ja-JP" altLang="en-US" sz="1200" dirty="0" smtClean="0">
                <a:solidFill>
                  <a:srgbClr val="0070C0"/>
                </a:solidFill>
                <a:latin typeface="Arial" panose="020B0604020202020204" pitchFamily="34" charset="0"/>
              </a:rPr>
              <a:t>高齢者運動と動作訓練を行い、自立度の向上、転倒予防を目指します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C00000"/>
                </a:solidFill>
                <a:latin typeface="Arial" panose="020B0604020202020204" pitchFamily="34" charset="0"/>
              </a:rPr>
              <a:t>4.</a:t>
            </a:r>
            <a:r>
              <a:rPr lang="ja-JP" altLang="en-US" sz="1200" dirty="0" smtClean="0">
                <a:solidFill>
                  <a:srgbClr val="C00000"/>
                </a:solidFill>
                <a:latin typeface="Arial" panose="020B0604020202020204" pitchFamily="34" charset="0"/>
              </a:rPr>
              <a:t>　身の回りのことも手助けが必要となった（重）要介護高齢者は、</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Arial" panose="020B0604020202020204" pitchFamily="34" charset="0"/>
              </a:rPr>
              <a:t>　　</a:t>
            </a:r>
            <a:r>
              <a:rPr lang="ja-JP" altLang="en-US" sz="1200" dirty="0" smtClean="0">
                <a:solidFill>
                  <a:srgbClr val="0070C0"/>
                </a:solidFill>
                <a:latin typeface="Arial" panose="020B0604020202020204" pitchFamily="34" charset="0"/>
              </a:rPr>
              <a:t>高齢者運動と動作訓練を行い、自立度を向上させ家族の介護負担を軽減することを目標にします</a:t>
            </a:r>
          </a:p>
          <a:p>
            <a:r>
              <a:rPr kumimoji="1" lang="ja-JP" altLang="en-US" dirty="0" smtClean="0"/>
              <a:t>たとえ寝たきりであっても、行うべき介護予防訓練があります。</a:t>
            </a:r>
            <a:endParaRPr kumimoji="1" lang="en-US" altLang="ja-JP" dirty="0" smtClean="0"/>
          </a:p>
          <a:p>
            <a:r>
              <a:rPr kumimoji="1" lang="ja-JP" altLang="en-US" dirty="0" smtClean="0"/>
              <a:t>寝返りができない要介護者が、リハビリを行って一人で寝返りできるようになると、家族の負担はかなり減ります。</a:t>
            </a:r>
            <a:endParaRPr kumimoji="1" lang="en-US" altLang="ja-JP" dirty="0" smtClean="0"/>
          </a:p>
          <a:p>
            <a:r>
              <a:rPr kumimoji="1" lang="ja-JP" altLang="en-US" dirty="0" smtClean="0"/>
              <a:t>一人で食事できない要介護者が、リハビリを行って一人で食事できるようになると、家族の負担はかなり減ります。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一人で起き上がりができない要介護者が、リハビリを行って一人で起き上がれるようになると、家族の負担はかなり減ります。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寝たきりであっても、</a:t>
            </a:r>
            <a:r>
              <a:rPr lang="ja-JP" altLang="en-US" sz="1200" dirty="0" smtClean="0">
                <a:solidFill>
                  <a:srgbClr val="0070C0"/>
                </a:solidFill>
                <a:latin typeface="Arial" panose="020B0604020202020204" pitchFamily="34" charset="0"/>
              </a:rPr>
              <a:t>少しでも動きやすく動ける体に戻し、家族の介護負担を軽減するという目的で介護予防運動を薦めてください。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5B7F56C-FD1C-4C2B-B49E-76665D508F1F}" type="slidenum">
              <a:rPr kumimoji="1" lang="ja-JP" altLang="en-US" smtClean="0"/>
              <a:t>16</a:t>
            </a:fld>
            <a:endParaRPr kumimoji="1" lang="ja-JP" altLang="en-US" dirty="0"/>
          </a:p>
        </p:txBody>
      </p:sp>
    </p:spTree>
    <p:extLst>
      <p:ext uri="{BB962C8B-B14F-4D97-AF65-F5344CB8AC3E}">
        <p14:creationId xmlns:p14="http://schemas.microsoft.com/office/powerpoint/2010/main" val="193684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C00000"/>
                </a:solidFill>
                <a:latin typeface="Arial" panose="020B0604020202020204" pitchFamily="34" charset="0"/>
              </a:rPr>
              <a:t>いろいろな疾患に日々の生活の仕方が関わり足腰の廃用症候群になります。</a:t>
            </a:r>
            <a:endParaRPr lang="en-US" altLang="ja-JP" sz="1200" b="1" dirty="0" smtClean="0">
              <a:solidFill>
                <a:srgbClr val="C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rgbClr val="C00000"/>
              </a:solidFill>
              <a:latin typeface="Arial" panose="020B0604020202020204" pitchFamily="34" charset="0"/>
            </a:endParaRPr>
          </a:p>
          <a:p>
            <a:pPr eaLnBrk="1" hangingPunct="1">
              <a:buFont typeface="Arial" panose="020B0604020202020204" pitchFamily="34" charset="0"/>
              <a:buNone/>
            </a:pPr>
            <a:r>
              <a:rPr lang="ja-JP" altLang="en-US" b="0" dirty="0" smtClean="0">
                <a:solidFill>
                  <a:srgbClr val="002060"/>
                </a:solidFill>
              </a:rPr>
              <a:t>すなわち、廃用症候群を予防することが、将来的に転倒予防、寝たきり予防するためには最も重要です。</a:t>
            </a:r>
            <a:endParaRPr lang="en-US" altLang="ja-JP" b="0" dirty="0" smtClean="0">
              <a:solidFill>
                <a:srgbClr val="002060"/>
              </a:solidFill>
            </a:endParaRPr>
          </a:p>
          <a:p>
            <a:pPr eaLnBrk="1" hangingPunct="1">
              <a:buFont typeface="Arial" panose="020B0604020202020204" pitchFamily="34" charset="0"/>
              <a:buNone/>
            </a:pPr>
            <a:endParaRPr lang="ja-JP" altLang="en-US" b="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C00000"/>
                </a:solidFill>
                <a:latin typeface="Arial" panose="020B0604020202020204" pitchFamily="34" charset="0"/>
              </a:rPr>
              <a:t>だから、原疾患が何であっても、介護度が何であっても方針は同じなのです。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70C0"/>
                </a:solidFill>
                <a:latin typeface="Arial" panose="020B0604020202020204" pitchFamily="34" charset="0"/>
              </a:rPr>
              <a:t>適切な運動をして、元気に動ける体を取り戻す・維持する　ことです。</a:t>
            </a:r>
            <a:endParaRPr lang="en-US" altLang="ja-JP" sz="1200" b="0" dirty="0" smtClean="0">
              <a:solidFill>
                <a:srgbClr val="0070C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70C0"/>
                </a:solidFill>
                <a:latin typeface="Arial" panose="020B0604020202020204" pitchFamily="34" charset="0"/>
              </a:rPr>
              <a:t>適切な運動が、ロコトレです。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070C0"/>
                </a:solidFill>
              </a:rPr>
              <a:t>体力を維持する</a:t>
            </a:r>
            <a:r>
              <a:rPr lang="ja-JP" altLang="en-US" b="0" u="sng" dirty="0" smtClean="0">
                <a:solidFill>
                  <a:srgbClr val="C00000"/>
                </a:solidFill>
              </a:rPr>
              <a:t>適切な運動</a:t>
            </a:r>
            <a:r>
              <a:rPr lang="ja-JP" altLang="en-US" b="0" dirty="0" smtClean="0">
                <a:solidFill>
                  <a:srgbClr val="0070C0"/>
                </a:solidFill>
              </a:rPr>
              <a:t>は、介護予防だけでなく　認知症予防、生活習慣予防にも有効であることが知られています</a:t>
            </a:r>
            <a:endParaRPr lang="ja-JP" alt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17</a:t>
            </a:fld>
            <a:endParaRPr kumimoji="1" lang="ja-JP" altLang="en-US"/>
          </a:p>
        </p:txBody>
      </p:sp>
    </p:spTree>
    <p:extLst>
      <p:ext uri="{BB962C8B-B14F-4D97-AF65-F5344CB8AC3E}">
        <p14:creationId xmlns:p14="http://schemas.microsoft.com/office/powerpoint/2010/main" val="185237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介護におけるリハビリは、医師だけ、</a:t>
            </a:r>
            <a:r>
              <a:rPr kumimoji="1" lang="en-US" altLang="ja-JP" dirty="0" smtClean="0"/>
              <a:t>PT</a:t>
            </a:r>
            <a:r>
              <a:rPr kumimoji="1" lang="ja-JP" altLang="en-US" dirty="0" err="1" smtClean="0"/>
              <a:t>だけで</a:t>
            </a:r>
            <a:r>
              <a:rPr kumimoji="1" lang="ja-JP" altLang="en-US" dirty="0" smtClean="0"/>
              <a:t>はできません。</a:t>
            </a:r>
            <a:endParaRPr kumimoji="1" lang="en-US" altLang="ja-JP" dirty="0" smtClean="0"/>
          </a:p>
          <a:p>
            <a:r>
              <a:rPr kumimoji="1" lang="ja-JP" altLang="en-US" dirty="0" smtClean="0"/>
              <a:t>患者さん（要介護者）、家族の意見を聞いて、他業種の方々の協力が必要です。</a:t>
            </a:r>
            <a:endParaRPr kumimoji="1" lang="en-US" altLang="ja-JP" dirty="0" smtClean="0"/>
          </a:p>
          <a:p>
            <a:r>
              <a:rPr kumimoji="1" lang="ja-JP" altLang="en-US" dirty="0" smtClean="0"/>
              <a:t>これが、多職種連携です。</a:t>
            </a:r>
            <a:endParaRPr kumimoji="1" lang="en-US" altLang="ja-JP" dirty="0" smtClean="0"/>
          </a:p>
          <a:p>
            <a:r>
              <a:rPr kumimoji="1" lang="ja-JP" altLang="en-US" dirty="0" smtClean="0"/>
              <a:t>介護予防連携をうまく行うためには、多職種間において、ロコモについての正しい共通認識、共通の方向性が必要です。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18</a:t>
            </a:fld>
            <a:endParaRPr kumimoji="1" lang="ja-JP" altLang="en-US"/>
          </a:p>
        </p:txBody>
      </p:sp>
    </p:spTree>
    <p:extLst>
      <p:ext uri="{BB962C8B-B14F-4D97-AF65-F5344CB8AC3E}">
        <p14:creationId xmlns:p14="http://schemas.microsoft.com/office/powerpoint/2010/main" val="199197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現在、高齢化率は</a:t>
            </a:r>
            <a:r>
              <a:rPr kumimoji="1" lang="en-US" altLang="ja-JP" dirty="0" smtClean="0"/>
              <a:t>25</a:t>
            </a:r>
            <a:r>
              <a:rPr kumimoji="1" lang="ja-JP" altLang="en-US" dirty="0" smtClean="0"/>
              <a:t>％を超えた所ですが、向後</a:t>
            </a:r>
            <a:r>
              <a:rPr kumimoji="1" lang="en-US" altLang="ja-JP" dirty="0" smtClean="0"/>
              <a:t>4-50</a:t>
            </a:r>
            <a:r>
              <a:rPr kumimoji="1" lang="ja-JP" altLang="en-US" dirty="0" smtClean="0"/>
              <a:t>年は高齢者人口はさらに増え続けます。</a:t>
            </a:r>
            <a:endParaRPr kumimoji="1" lang="en-US" altLang="ja-JP" dirty="0" smtClean="0"/>
          </a:p>
          <a:p>
            <a:r>
              <a:rPr kumimoji="1" lang="ja-JP" altLang="en-US" dirty="0" smtClean="0"/>
              <a:t>それに伴って、認知症患者数も増えます。</a:t>
            </a:r>
            <a:endParaRPr kumimoji="1" lang="en-US" altLang="ja-JP" dirty="0" smtClean="0"/>
          </a:p>
          <a:p>
            <a:r>
              <a:rPr kumimoji="1" lang="ja-JP" altLang="en-US" dirty="0" smtClean="0"/>
              <a:t>高齢者単独世帯や老夫婦だけの世帯も増え続けます。</a:t>
            </a:r>
            <a:endParaRPr kumimoji="1" lang="en-US" altLang="ja-JP" dirty="0" smtClean="0"/>
          </a:p>
          <a:p>
            <a:r>
              <a:rPr kumimoji="1" lang="ja-JP" altLang="en-US" dirty="0" smtClean="0"/>
              <a:t>このような現象は、地方だけの問題ではなく、都会でも起こります。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19</a:t>
            </a:fld>
            <a:endParaRPr kumimoji="1" lang="ja-JP" altLang="en-US"/>
          </a:p>
        </p:txBody>
      </p:sp>
    </p:spTree>
    <p:extLst>
      <p:ext uri="{BB962C8B-B14F-4D97-AF65-F5344CB8AC3E}">
        <p14:creationId xmlns:p14="http://schemas.microsoft.com/office/powerpoint/2010/main" val="300953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このまま、高齢者人口が増え、介護を要する高齢者が増え続けていくと当然社会保障費が増え続けることになります。</a:t>
            </a:r>
            <a:endParaRPr kumimoji="1" lang="en-US" altLang="ja-JP" dirty="0" smtClean="0"/>
          </a:p>
          <a:p>
            <a:r>
              <a:rPr kumimoji="1" lang="ja-JP" altLang="en-US" dirty="0" smtClean="0"/>
              <a:t>虚弱高齢者に対し、生活支援中心のサポートでは、介護費用も急増し、社会保障費の増加が国家予算を逼迫させます。</a:t>
            </a:r>
            <a:endParaRPr kumimoji="1" lang="en-US" altLang="ja-JP" dirty="0" smtClean="0"/>
          </a:p>
          <a:p>
            <a:r>
              <a:rPr kumimoji="1" lang="ja-JP" altLang="en-US" dirty="0" smtClean="0"/>
              <a:t>世話を受けて何とか生き延びられている高齢者は幸せを感じていないでしょう。</a:t>
            </a:r>
            <a:endParaRPr kumimoji="1" lang="en-US" altLang="ja-JP" dirty="0" smtClean="0"/>
          </a:p>
          <a:p>
            <a:r>
              <a:rPr kumimoji="1" lang="ja-JP" altLang="en-US" dirty="0" smtClean="0"/>
              <a:t>このような状況において、今までのような発想、医療介護のありようでは、社会が成り立たなくなることは明らかです。</a:t>
            </a:r>
            <a:endParaRPr kumimoji="1" lang="en-US" altLang="ja-JP" dirty="0" smtClean="0"/>
          </a:p>
          <a:p>
            <a:r>
              <a:rPr kumimoji="1" lang="ja-JP" altLang="en-US" dirty="0" smtClean="0"/>
              <a:t>自立ができなくなってきた高齢者の望みは、世話を受けることではなく、自立続けられる体を維持することです。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20</a:t>
            </a:fld>
            <a:endParaRPr kumimoji="1" lang="ja-JP" altLang="en-US"/>
          </a:p>
        </p:txBody>
      </p:sp>
    </p:spTree>
    <p:extLst>
      <p:ext uri="{BB962C8B-B14F-4D97-AF65-F5344CB8AC3E}">
        <p14:creationId xmlns:p14="http://schemas.microsoft.com/office/powerpoint/2010/main" val="67502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介護保険は、</a:t>
            </a:r>
            <a:r>
              <a:rPr kumimoji="1" lang="en-US" altLang="ja-JP" dirty="0" smtClean="0"/>
              <a:t>3</a:t>
            </a:r>
            <a:r>
              <a:rPr kumimoji="1" lang="ja-JP" altLang="en-US" dirty="0" smtClean="0"/>
              <a:t>年ごとに修正が行われています。</a:t>
            </a:r>
            <a:endParaRPr kumimoji="1" lang="en-US" altLang="ja-JP" dirty="0" smtClean="0"/>
          </a:p>
          <a:p>
            <a:r>
              <a:rPr kumimoji="1" lang="ja-JP" altLang="en-US" dirty="0" smtClean="0"/>
              <a:t>介護保険を運用していくと多くの問題が、浮き彫りにされてきました。</a:t>
            </a:r>
            <a:endParaRPr kumimoji="1" lang="en-US" altLang="ja-JP" dirty="0" smtClean="0"/>
          </a:p>
          <a:p>
            <a:r>
              <a:rPr kumimoji="1" lang="ja-JP" altLang="en-US" dirty="0" smtClean="0"/>
              <a:t>問題点を改善する目的で、制度の変更が行われてきました。</a:t>
            </a:r>
            <a:endParaRPr kumimoji="1" lang="en-US" altLang="ja-JP" dirty="0" smtClean="0"/>
          </a:p>
          <a:p>
            <a:r>
              <a:rPr kumimoji="1" lang="ja-JP" altLang="en-US" dirty="0" smtClean="0"/>
              <a:t>大きな変更は、平成</a:t>
            </a:r>
            <a:r>
              <a:rPr kumimoji="1" lang="en-US" altLang="ja-JP" dirty="0" smtClean="0"/>
              <a:t>18</a:t>
            </a:r>
            <a:r>
              <a:rPr kumimoji="1" lang="ja-JP" altLang="en-US" dirty="0" smtClean="0"/>
              <a:t>年度から介護予防が導入されたことと、平成</a:t>
            </a:r>
            <a:r>
              <a:rPr kumimoji="1" lang="en-US" altLang="ja-JP" dirty="0" smtClean="0"/>
              <a:t>24</a:t>
            </a:r>
            <a:r>
              <a:rPr kumimoji="1" lang="ja-JP" altLang="en-US" dirty="0" smtClean="0"/>
              <a:t>年度から地域包括ケアの推進が謳われたことです。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a:t>
            </a:fld>
            <a:endParaRPr kumimoji="1" lang="ja-JP" altLang="en-US"/>
          </a:p>
        </p:txBody>
      </p:sp>
    </p:spTree>
    <p:extLst>
      <p:ext uri="{BB962C8B-B14F-4D97-AF65-F5344CB8AC3E}">
        <p14:creationId xmlns:p14="http://schemas.microsoft.com/office/powerpoint/2010/main" val="3796580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そこで、政府が行おうとしていることの１つが、介護予防事業の見直しです。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H29</a:t>
            </a:r>
            <a:r>
              <a:rPr kumimoji="1" lang="ja-JP" altLang="en-US" sz="1200" dirty="0" smtClean="0"/>
              <a:t>年度末をもって、介護保険による要支援に対する予防給付を終了し、</a:t>
            </a:r>
            <a:r>
              <a:rPr lang="ja-JP" altLang="en-US" sz="1200" dirty="0" smtClean="0"/>
              <a:t>要支援　</a:t>
            </a:r>
            <a:r>
              <a:rPr lang="en-US" altLang="ja-JP" sz="1200" dirty="0" smtClean="0"/>
              <a:t>168</a:t>
            </a:r>
            <a:r>
              <a:rPr lang="ja-JP" altLang="en-US" sz="1200" dirty="0" smtClean="0"/>
              <a:t>万人（</a:t>
            </a:r>
            <a:r>
              <a:rPr lang="en-US" altLang="ja-JP" sz="1200" dirty="0" smtClean="0"/>
              <a:t>H26</a:t>
            </a:r>
            <a:r>
              <a:rPr lang="ja-JP" altLang="en-US" sz="1200" dirty="0" smtClean="0"/>
              <a:t>時点）が</a:t>
            </a:r>
            <a:endParaRPr kumimoji="1" lang="en-US" altLang="ja-JP" sz="1200" dirty="0" smtClean="0"/>
          </a:p>
          <a:p>
            <a:r>
              <a:rPr lang="ja-JP" altLang="en-US" sz="1200" dirty="0" smtClean="0"/>
              <a:t>市町村による地域支援事業に移行する予定になりました。</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21</a:t>
            </a:fld>
            <a:endParaRPr kumimoji="1" lang="ja-JP" altLang="en-US"/>
          </a:p>
        </p:txBody>
      </p:sp>
    </p:spTree>
    <p:extLst>
      <p:ext uri="{BB962C8B-B14F-4D97-AF65-F5344CB8AC3E}">
        <p14:creationId xmlns:p14="http://schemas.microsoft.com/office/powerpoint/2010/main" val="273182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予防給付から地域支援事業への移行による費用の効率化のイメージです</a:t>
            </a:r>
            <a:endParaRPr kumimoji="1" lang="en-US" altLang="ja-JP" dirty="0" smtClean="0"/>
          </a:p>
          <a:p>
            <a:r>
              <a:rPr kumimoji="1" lang="ja-JP" altLang="en-US" dirty="0" smtClean="0"/>
              <a:t>一番の目的は、介護費の抑制です。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22</a:t>
            </a:fld>
            <a:endParaRPr kumimoji="1" lang="ja-JP" altLang="en-US"/>
          </a:p>
        </p:txBody>
      </p:sp>
    </p:spTree>
    <p:extLst>
      <p:ext uri="{BB962C8B-B14F-4D97-AF65-F5344CB8AC3E}">
        <p14:creationId xmlns:p14="http://schemas.microsoft.com/office/powerpoint/2010/main" val="63704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介護保険から要支援者に対する給付がなくなることになりました。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以降スケジュールでは</a:t>
            </a:r>
            <a:r>
              <a:rPr kumimoji="1" lang="en-US" altLang="ja-JP" dirty="0" smtClean="0"/>
              <a:t>H27,28</a:t>
            </a:r>
            <a:r>
              <a:rPr kumimoji="1" lang="ja-JP" altLang="en-US" dirty="0" smtClean="0"/>
              <a:t>年度は経過措置期間とされ、遅くとも</a:t>
            </a:r>
            <a:r>
              <a:rPr kumimoji="1" lang="en-US" altLang="ja-JP" dirty="0" smtClean="0"/>
              <a:t>H29</a:t>
            </a:r>
            <a:r>
              <a:rPr kumimoji="1" lang="ja-JP" altLang="en-US" dirty="0" smtClean="0"/>
              <a:t>年度から実施しなければなりません。</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対応が早い市町村では、</a:t>
            </a:r>
            <a:r>
              <a:rPr kumimoji="1" lang="en-US" altLang="ja-JP" dirty="0" smtClean="0"/>
              <a:t>27</a:t>
            </a:r>
            <a:r>
              <a:rPr kumimoji="1" lang="ja-JP" altLang="en-US" dirty="0" smtClean="0"/>
              <a:t>年度から開始されます。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遅くとも、</a:t>
            </a:r>
            <a:r>
              <a:rPr kumimoji="1" lang="en-US" altLang="ja-JP" dirty="0" smtClean="0"/>
              <a:t>H29</a:t>
            </a:r>
            <a:r>
              <a:rPr kumimoji="1" lang="ja-JP" altLang="en-US" dirty="0" smtClean="0"/>
              <a:t>年度から　要支援者に対する介護保険からの予防給付が終了し、</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要支援者に対しては地域支援事業で対処しなければならなくなります。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23</a:t>
            </a:fld>
            <a:endParaRPr kumimoji="1" lang="ja-JP" altLang="en-US"/>
          </a:p>
        </p:txBody>
      </p:sp>
    </p:spTree>
    <p:extLst>
      <p:ext uri="{BB962C8B-B14F-4D97-AF65-F5344CB8AC3E}">
        <p14:creationId xmlns:p14="http://schemas.microsoft.com/office/powerpoint/2010/main" val="860023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現在、要支援者は介護保険から予防給付を受けていますが、将来は新しい地域支援事業に組み込まれ、</a:t>
            </a:r>
            <a:endParaRPr kumimoji="1" lang="en-US" altLang="ja-JP" dirty="0" smtClean="0"/>
          </a:p>
          <a:p>
            <a:r>
              <a:rPr kumimoji="1" lang="ja-JP" altLang="en-US" dirty="0" smtClean="0"/>
              <a:t>市町村が地域の特性に応じて要支援事業、新しい介護予防事業を行うこととなりました。</a:t>
            </a:r>
            <a:endParaRPr kumimoji="1" lang="en-US" altLang="ja-JP" dirty="0" smtClean="0"/>
          </a:p>
          <a:p>
            <a:r>
              <a:rPr kumimoji="1" lang="ja-JP" altLang="en-US" dirty="0" smtClean="0"/>
              <a:t>要支援者に対する予防給付と特定高齢者に対する地域支援事業を合わせて、新しい地域支援事業に移行することになりました。</a:t>
            </a:r>
            <a:endParaRPr kumimoji="1" lang="en-US" altLang="ja-JP" dirty="0" smtClean="0"/>
          </a:p>
          <a:p>
            <a:r>
              <a:rPr kumimoji="1" lang="ja-JP" altLang="en-US" dirty="0" smtClean="0"/>
              <a:t>要支援者に対する支援事業を考えた時、地域の高齢化率、地形、医療機関や介護事業所の状況、</a:t>
            </a:r>
            <a:endParaRPr kumimoji="1" lang="en-US" altLang="ja-JP" dirty="0" smtClean="0"/>
          </a:p>
          <a:p>
            <a:r>
              <a:rPr kumimoji="1" lang="ja-JP" altLang="en-US" dirty="0" smtClean="0"/>
              <a:t>住民同士のつながり具合などを勘案し、地域ごとにプランを立てた方が良いと考えられたからです。</a:t>
            </a:r>
            <a:endParaRPr kumimoji="1" lang="en-US" altLang="ja-JP" dirty="0" smtClean="0"/>
          </a:p>
          <a:p>
            <a:r>
              <a:rPr kumimoji="1" lang="ja-JP" altLang="en-US" dirty="0" smtClean="0"/>
              <a:t>これからは、市町村の役割が重要で、その内容で地域高齢者の生活に大きな差が出る可能性が生じます。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24</a:t>
            </a:fld>
            <a:endParaRPr kumimoji="1" lang="ja-JP" altLang="en-US"/>
          </a:p>
        </p:txBody>
      </p:sp>
    </p:spTree>
    <p:extLst>
      <p:ext uri="{BB962C8B-B14F-4D97-AF65-F5344CB8AC3E}">
        <p14:creationId xmlns:p14="http://schemas.microsoft.com/office/powerpoint/2010/main" val="253715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要支援者に対するサービスの見直しのイメージです。</a:t>
            </a:r>
            <a:endParaRPr kumimoji="1" lang="en-US" altLang="ja-JP" dirty="0" smtClean="0"/>
          </a:p>
          <a:p>
            <a:r>
              <a:rPr kumimoji="1" lang="ja-JP" altLang="en-US" dirty="0" smtClean="0"/>
              <a:t>通所介護の見直しとして、国は通所型のミニデイというサロンを想定しています。</a:t>
            </a:r>
            <a:endParaRPr kumimoji="1" lang="en-US" altLang="ja-JP" dirty="0" smtClean="0"/>
          </a:p>
          <a:p>
            <a:r>
              <a:rPr kumimoji="1" lang="ja-JP" altLang="en-US" dirty="0" smtClean="0"/>
              <a:t>訪問介護を、ヘルパーから多様な担い手による生活支援に移行させようとしています。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25</a:t>
            </a:fld>
            <a:endParaRPr kumimoji="1" lang="ja-JP" altLang="en-US"/>
          </a:p>
        </p:txBody>
      </p:sp>
    </p:spTree>
    <p:extLst>
      <p:ext uri="{BB962C8B-B14F-4D97-AF65-F5344CB8AC3E}">
        <p14:creationId xmlns:p14="http://schemas.microsoft.com/office/powerpoint/2010/main" val="66353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医療・介護連携、認知症施策、地域ケア会議、生活支援、介護予防の充実のスケジュールです。</a:t>
            </a:r>
            <a:endParaRPr kumimoji="1" lang="en-US" altLang="ja-JP" dirty="0" smtClean="0"/>
          </a:p>
          <a:p>
            <a:r>
              <a:rPr kumimoji="1" lang="ja-JP" altLang="en-US" dirty="0" smtClean="0"/>
              <a:t>ロコモに関連する介護予防では、</a:t>
            </a:r>
            <a:r>
              <a:rPr kumimoji="1" lang="ja-JP" altLang="en-US" b="1" dirty="0" smtClean="0"/>
              <a:t>効果的・効率的な介護予防の取り組みの充実</a:t>
            </a:r>
            <a:r>
              <a:rPr kumimoji="1" lang="ja-JP" altLang="en-US" dirty="0" smtClean="0"/>
              <a:t>を行っていかなければなりません。</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rgbClr val="C00000"/>
                </a:solidFill>
              </a:rPr>
              <a:t>このために、</a:t>
            </a:r>
            <a:r>
              <a:rPr kumimoji="1" lang="ja-JP" altLang="en-US" b="0" dirty="0" smtClean="0"/>
              <a:t>ロコモに関連する知識を持った</a:t>
            </a:r>
            <a:r>
              <a:rPr kumimoji="1" lang="ja-JP" altLang="en-US" sz="1200" b="0" dirty="0" smtClean="0">
                <a:solidFill>
                  <a:srgbClr val="C00000"/>
                </a:solidFill>
              </a:rPr>
              <a:t>ロコモコーディネーターを多く輩出し、地域で有効なロコトレを行っていくことが求められます</a:t>
            </a:r>
          </a:p>
          <a:p>
            <a:endParaRPr kumimoji="1" lang="ja-JP" altLang="en-US" b="0"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26</a:t>
            </a:fld>
            <a:endParaRPr kumimoji="1" lang="ja-JP" altLang="en-US"/>
          </a:p>
        </p:txBody>
      </p:sp>
    </p:spTree>
    <p:extLst>
      <p:ext uri="{BB962C8B-B14F-4D97-AF65-F5344CB8AC3E}">
        <p14:creationId xmlns:p14="http://schemas.microsoft.com/office/powerpoint/2010/main" val="344020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これからの介護予防として、</a:t>
            </a:r>
            <a:endParaRPr kumimoji="1" lang="en-US" altLang="ja-JP" dirty="0" smtClean="0"/>
          </a:p>
          <a:p>
            <a:r>
              <a:rPr kumimoji="1" lang="ja-JP" altLang="en-US" dirty="0" smtClean="0"/>
              <a:t>高齢者が要介護状態になっても社会に戻れるサポートに重点を置くことを目指すことが求められています。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27</a:t>
            </a:fld>
            <a:endParaRPr kumimoji="1" lang="ja-JP" altLang="en-US"/>
          </a:p>
        </p:txBody>
      </p:sp>
    </p:spTree>
    <p:extLst>
      <p:ext uri="{BB962C8B-B14F-4D97-AF65-F5344CB8AC3E}">
        <p14:creationId xmlns:p14="http://schemas.microsoft.com/office/powerpoint/2010/main" val="2585978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リハビリのイメージとして、</a:t>
            </a:r>
            <a:endParaRPr kumimoji="1" lang="en-US" altLang="ja-JP" dirty="0" smtClean="0"/>
          </a:p>
          <a:p>
            <a:r>
              <a:rPr kumimoji="1" lang="ja-JP" altLang="en-US" dirty="0" smtClean="0"/>
              <a:t>　機能回復訓練、</a:t>
            </a:r>
            <a:r>
              <a:rPr kumimoji="1" lang="en-US" altLang="ja-JP" dirty="0" smtClean="0"/>
              <a:t>ADL</a:t>
            </a:r>
            <a:r>
              <a:rPr kumimoji="1" lang="ja-JP" altLang="en-US" dirty="0" smtClean="0"/>
              <a:t>向上、</a:t>
            </a:r>
            <a:r>
              <a:rPr kumimoji="1" lang="en-US" altLang="ja-JP" dirty="0" smtClean="0"/>
              <a:t>IADL</a:t>
            </a:r>
            <a:r>
              <a:rPr kumimoji="1" lang="ja-JP" altLang="en-US" dirty="0" smtClean="0"/>
              <a:t>の順にリハビリ重点を向上させ、最終的には社会参加へと結びつけることが求められています。</a:t>
            </a:r>
            <a:endParaRPr kumimoji="1" lang="en-US" altLang="ja-JP" dirty="0" smtClean="0"/>
          </a:p>
          <a:p>
            <a:r>
              <a:rPr kumimoji="1" lang="ja-JP" altLang="en-US" dirty="0" smtClean="0"/>
              <a:t>今までの介護予防は、機能回復訓練に重点を置かれ、高齢者が社会に戻れるサポートが行われてこなかったという反省がなされたからです。</a:t>
            </a:r>
            <a:endParaRPr kumimoji="1" lang="en-US" altLang="ja-JP" dirty="0" smtClean="0"/>
          </a:p>
          <a:p>
            <a:r>
              <a:rPr kumimoji="1" lang="ja-JP" altLang="en-US" dirty="0" smtClean="0"/>
              <a:t>地域において、自立支援を行い。社会参加まで回復させることは当然重要です。</a:t>
            </a:r>
            <a:endParaRPr kumimoji="1" lang="en-US" altLang="ja-JP" dirty="0" smtClean="0"/>
          </a:p>
          <a:p>
            <a:r>
              <a:rPr lang="ja-JP" altLang="en-US" dirty="0" smtClean="0"/>
              <a:t>そのためには、効果的な機能回復訓練が必要です。</a:t>
            </a:r>
            <a:endParaRPr lang="en-US" altLang="ja-JP" dirty="0" smtClean="0"/>
          </a:p>
          <a:p>
            <a:r>
              <a:rPr kumimoji="1" lang="ja-JP" altLang="en-US" dirty="0" smtClean="0"/>
              <a:t>しかし、現在行われている機能回復訓練ではまだまだ成果が出せていないというのが現状です。</a:t>
            </a:r>
            <a:endParaRPr kumimoji="1" lang="en-US" altLang="ja-JP" dirty="0" smtClean="0"/>
          </a:p>
          <a:p>
            <a:r>
              <a:rPr lang="ja-JP" altLang="en-US" dirty="0" smtClean="0"/>
              <a:t>このことを認識したうえで、効果的な機能回復訓練を模索し、行っていかなければなりません。</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28</a:t>
            </a:fld>
            <a:endParaRPr kumimoji="1" lang="ja-JP" altLang="en-US"/>
          </a:p>
        </p:txBody>
      </p:sp>
    </p:spTree>
    <p:extLst>
      <p:ext uri="{BB962C8B-B14F-4D97-AF65-F5344CB8AC3E}">
        <p14:creationId xmlns:p14="http://schemas.microsoft.com/office/powerpoint/2010/main" val="2302326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日本は、諸外国に例をみないスピードで高齢化が進行しています。</a:t>
            </a:r>
            <a:br>
              <a:rPr lang="ja-JP" altLang="en-US" dirty="0" smtClean="0">
                <a:effectLst/>
              </a:rPr>
            </a:br>
            <a:r>
              <a:rPr lang="ja-JP" altLang="en-US" dirty="0" smtClean="0">
                <a:effectLst/>
              </a:rPr>
              <a:t>　６５歳以上の人口は、現在３，０００万人を超えており（国民の約４人に１人）、</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２０４２年に約３，９００万人でピークを迎え、その後も、７５歳以上の人口割合のみ増加し続けることが予想されています。</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50</a:t>
            </a:r>
            <a:r>
              <a:rPr lang="ja-JP" altLang="ja-JP" sz="1200" dirty="0" smtClean="0"/>
              <a:t>年後</a:t>
            </a:r>
            <a:r>
              <a:rPr lang="ja-JP" altLang="en-US" sz="1200" dirty="0" smtClean="0"/>
              <a:t>の人口</a:t>
            </a:r>
            <a:r>
              <a:rPr lang="ja-JP" altLang="ja-JP" sz="1200" dirty="0" smtClean="0"/>
              <a:t>は約</a:t>
            </a:r>
            <a:r>
              <a:rPr lang="en-US" altLang="ja-JP" sz="1200" dirty="0" smtClean="0"/>
              <a:t>8700</a:t>
            </a:r>
            <a:r>
              <a:rPr lang="ja-JP" altLang="ja-JP" sz="1200" dirty="0" smtClean="0"/>
              <a:t>万人と現在の</a:t>
            </a:r>
            <a:r>
              <a:rPr lang="en-US" altLang="ja-JP" sz="1200" dirty="0" smtClean="0"/>
              <a:t>3</a:t>
            </a:r>
            <a:r>
              <a:rPr lang="ja-JP" altLang="ja-JP" sz="1200" dirty="0" smtClean="0"/>
              <a:t>分の</a:t>
            </a:r>
            <a:r>
              <a:rPr lang="en-US" altLang="ja-JP" sz="1200" dirty="0" smtClean="0"/>
              <a:t>2</a:t>
            </a:r>
            <a:r>
              <a:rPr lang="ja-JP" altLang="ja-JP" sz="1200" dirty="0" smtClean="0"/>
              <a:t>の規模まで減少</a:t>
            </a:r>
            <a:r>
              <a:rPr lang="ja-JP" altLang="en-US" sz="1200" dirty="0" smtClean="0"/>
              <a:t>しますが</a:t>
            </a:r>
            <a:r>
              <a:rPr lang="ja-JP" altLang="ja-JP" sz="1200" dirty="0" smtClean="0"/>
              <a:t>、人口の約</a:t>
            </a:r>
            <a:r>
              <a:rPr lang="en-US" altLang="ja-JP" sz="1200" dirty="0" smtClean="0"/>
              <a:t>4</a:t>
            </a:r>
            <a:r>
              <a:rPr lang="ja-JP" altLang="ja-JP" sz="1200" dirty="0" smtClean="0"/>
              <a:t>割が</a:t>
            </a:r>
            <a:r>
              <a:rPr lang="en-US" altLang="ja-JP" sz="1200" dirty="0" smtClean="0"/>
              <a:t>65</a:t>
            </a:r>
            <a:r>
              <a:rPr lang="ja-JP" altLang="ja-JP" sz="1200" dirty="0" smtClean="0"/>
              <a:t>歳以上というかって経験したことのない超高齢社会になる</a:t>
            </a:r>
            <a:r>
              <a:rPr lang="ja-JP" altLang="en-US" sz="1200" dirty="0" smtClean="0"/>
              <a:t>と予想されています。</a:t>
            </a:r>
            <a:r>
              <a:rPr lang="ja-JP" altLang="en-US" dirty="0" smtClean="0">
                <a:effectLst/>
              </a:rPr>
              <a:t/>
            </a:r>
            <a:br>
              <a:rPr lang="ja-JP" altLang="en-US" dirty="0" smtClean="0">
                <a:effectLst/>
              </a:rPr>
            </a:br>
            <a:r>
              <a:rPr lang="ja-JP" altLang="en-US" dirty="0" smtClean="0">
                <a:effectLst/>
              </a:rPr>
              <a:t>　近々の問題として、団塊の世代（約８００万人）が７５歳以上となる</a:t>
            </a:r>
            <a:r>
              <a:rPr lang="en-US" altLang="ja-JP" dirty="0" smtClean="0">
                <a:effectLst/>
              </a:rPr>
              <a:t>2025</a:t>
            </a:r>
            <a:r>
              <a:rPr lang="ja-JP" altLang="en-US" dirty="0" smtClean="0">
                <a:effectLst/>
              </a:rPr>
              <a:t>年（平成</a:t>
            </a:r>
            <a:r>
              <a:rPr lang="en-US" altLang="ja-JP" dirty="0" smtClean="0">
                <a:effectLst/>
              </a:rPr>
              <a:t>37</a:t>
            </a:r>
            <a:r>
              <a:rPr lang="ja-JP" altLang="en-US" dirty="0" smtClean="0">
                <a:effectLst/>
              </a:rPr>
              <a:t>年）以降は、国民の医療や介護の需要が、大幅に増加すると予想されています。</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　また、</a:t>
            </a:r>
            <a:r>
              <a:rPr lang="en-US" altLang="ja-JP" dirty="0" smtClean="0">
                <a:effectLst/>
              </a:rPr>
              <a:t>1975</a:t>
            </a:r>
            <a:r>
              <a:rPr lang="ja-JP" altLang="en-US" dirty="0" smtClean="0">
                <a:effectLst/>
              </a:rPr>
              <a:t>年</a:t>
            </a:r>
            <a:r>
              <a:rPr lang="en-US" altLang="ja-JP" dirty="0" smtClean="0">
                <a:effectLst/>
              </a:rPr>
              <a:t>65</a:t>
            </a:r>
            <a:r>
              <a:rPr lang="ja-JP" altLang="en-US" dirty="0" smtClean="0">
                <a:effectLst/>
              </a:rPr>
              <a:t>才以上の高齢者のみの世帯は</a:t>
            </a:r>
            <a:r>
              <a:rPr lang="en-US" altLang="ja-JP" dirty="0" smtClean="0">
                <a:effectLst/>
              </a:rPr>
              <a:t>3.3</a:t>
            </a:r>
            <a:r>
              <a:rPr lang="ja-JP" altLang="en-US" dirty="0" smtClean="0">
                <a:effectLst/>
              </a:rPr>
              <a:t>％に過ぎませんでしたが、</a:t>
            </a:r>
            <a:r>
              <a:rPr lang="en-US" altLang="ja-JP" dirty="0" smtClean="0">
                <a:effectLst/>
              </a:rPr>
              <a:t>2011</a:t>
            </a:r>
            <a:r>
              <a:rPr lang="ja-JP" altLang="en-US" dirty="0" smtClean="0">
                <a:effectLst/>
              </a:rPr>
              <a:t>年には</a:t>
            </a:r>
            <a:r>
              <a:rPr lang="en-US" altLang="ja-JP" dirty="0" smtClean="0">
                <a:effectLst/>
              </a:rPr>
              <a:t>2</a:t>
            </a:r>
            <a:r>
              <a:rPr lang="ja-JP" altLang="en-US" dirty="0" smtClean="0">
                <a:effectLst/>
              </a:rPr>
              <a:t>割に達し</a:t>
            </a:r>
            <a:r>
              <a:rPr lang="en-US" altLang="ja-JP" dirty="0" smtClean="0">
                <a:effectLst/>
              </a:rPr>
              <a:t>2035</a:t>
            </a:r>
            <a:r>
              <a:rPr lang="ja-JP" altLang="en-US" dirty="0" smtClean="0">
                <a:effectLst/>
              </a:rPr>
              <a:t>年頃には</a:t>
            </a:r>
            <a:r>
              <a:rPr lang="en-US" altLang="ja-JP" dirty="0" smtClean="0">
                <a:effectLst/>
              </a:rPr>
              <a:t>3</a:t>
            </a:r>
            <a:r>
              <a:rPr lang="ja-JP" altLang="en-US" dirty="0" smtClean="0">
                <a:effectLst/>
              </a:rPr>
              <a:t>割に達する見込みです。</a:t>
            </a:r>
            <a:br>
              <a:rPr lang="ja-JP" altLang="en-US" dirty="0" smtClean="0">
                <a:effectLst/>
              </a:rPr>
            </a:br>
            <a:r>
              <a:rPr lang="ja-JP" altLang="en-US" dirty="0" smtClean="0">
                <a:effectLst/>
              </a:rPr>
              <a:t>そこで、</a:t>
            </a:r>
            <a:r>
              <a:rPr lang="ja-JP" altLang="ja-JP" sz="1200" dirty="0" smtClean="0"/>
              <a:t>「人口急減・超高齢社会」という未来が</a:t>
            </a:r>
            <a:r>
              <a:rPr lang="ja-JP" altLang="en-US" sz="1200" dirty="0" smtClean="0"/>
              <a:t>間近</a:t>
            </a:r>
            <a:r>
              <a:rPr lang="ja-JP" altLang="ja-JP" sz="1200" dirty="0" smtClean="0"/>
              <a:t>に近づきつつありことを認識し、危機意識を持って、社会の在り方を考え直さなければな</a:t>
            </a:r>
            <a:r>
              <a:rPr lang="ja-JP" altLang="en-US" sz="1200" dirty="0" smtClean="0"/>
              <a:t>りません</a:t>
            </a:r>
            <a:r>
              <a:rPr lang="ja-JP" altLang="ja-JP"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　このため、厚生労働省は、</a:t>
            </a:r>
            <a:r>
              <a:rPr lang="en-US" altLang="ja-JP" i="1" dirty="0" smtClean="0">
                <a:effectLst/>
              </a:rPr>
              <a:t>2025</a:t>
            </a:r>
            <a:r>
              <a:rPr lang="ja-JP" altLang="en-US" i="1" dirty="0" smtClean="0">
                <a:effectLst/>
              </a:rPr>
              <a:t>年（平成</a:t>
            </a:r>
            <a:r>
              <a:rPr lang="en-US" altLang="ja-JP" i="1" dirty="0" smtClean="0">
                <a:effectLst/>
              </a:rPr>
              <a:t>37</a:t>
            </a:r>
            <a:r>
              <a:rPr lang="ja-JP" altLang="en-US" i="1" dirty="0" smtClean="0">
                <a:effectLst/>
              </a:rPr>
              <a:t>年）を目途に、高齢者の尊厳の保持と自立生活の支援の目的のもとで、可能な限り住み慣れた地域で、</a:t>
            </a:r>
            <a:endParaRPr lang="en-US" altLang="ja-JP" i="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i="1" dirty="0" smtClean="0">
                <a:effectLst/>
              </a:rPr>
              <a:t>自分らしい暮らしを人生の最期まで続けることができるよう、地域の包括的な支援・サービス提供体制すなわち、地域包括ケアシステムの構築を推進</a:t>
            </a:r>
            <a:r>
              <a:rPr lang="ja-JP" altLang="en-US" dirty="0" smtClean="0">
                <a:effectLst/>
              </a:rPr>
              <a:t>しています。</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2011 </a:t>
            </a:r>
            <a:r>
              <a:rPr lang="ja-JP" altLang="en-US" sz="1200" dirty="0" smtClean="0"/>
              <a:t>年の介護保険法改正では，地域包括ケアシステムの構築推進が規定され，より精緻な介護保険事業計画の策定が求められることになりました。</a:t>
            </a:r>
            <a:endParaRPr lang="ja-JP" altLang="en-US" dirty="0" smtClean="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29</a:t>
            </a:fld>
            <a:endParaRPr kumimoji="1" lang="ja-JP" altLang="en-US"/>
          </a:p>
        </p:txBody>
      </p:sp>
    </p:spTree>
    <p:extLst>
      <p:ext uri="{BB962C8B-B14F-4D97-AF65-F5344CB8AC3E}">
        <p14:creationId xmlns:p14="http://schemas.microsoft.com/office/powerpoint/2010/main" val="2901375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地域包括ケアとは、介護が必要となっても、住み慣れた地域で、その人らしい自立した生活ができるよう医療、介護、予防、生活支援、住まいを包括的かつ</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継続的に提供するシステムで</a:t>
            </a:r>
            <a:r>
              <a:rPr lang="ja-JP" altLang="ja-JP" sz="1200" b="1" dirty="0" smtClean="0">
                <a:solidFill>
                  <a:srgbClr val="C00000"/>
                </a:solidFill>
              </a:rPr>
              <a:t>住み慣れた地域で暮らせることが概念の根本</a:t>
            </a:r>
            <a:r>
              <a:rPr lang="ja-JP" altLang="en-US" sz="1200" b="1" dirty="0" smtClean="0">
                <a:solidFill>
                  <a:srgbClr val="C00000"/>
                </a:solidFill>
              </a:rPr>
              <a:t>で</a:t>
            </a:r>
            <a:r>
              <a:rPr lang="ja-JP" altLang="en-US" sz="1200" dirty="0" smtClean="0"/>
              <a:t>あり、超少子高齢社会に不可欠なものと定義されています。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自</a:t>
            </a:r>
            <a:r>
              <a:rPr lang="ja-JP" altLang="ja-JP" sz="1200" dirty="0" smtClean="0"/>
              <a:t>治体ごとに地域の特性に応じてプランを構築し、団塊の世代が</a:t>
            </a:r>
            <a:r>
              <a:rPr lang="en-US" altLang="ja-JP" sz="1200" dirty="0" smtClean="0"/>
              <a:t>75</a:t>
            </a:r>
            <a:r>
              <a:rPr lang="ja-JP" altLang="ja-JP" sz="1200" dirty="0" smtClean="0"/>
              <a:t>才以上となる</a:t>
            </a:r>
            <a:r>
              <a:rPr lang="en-US" altLang="ja-JP" sz="1200" dirty="0" smtClean="0"/>
              <a:t>2025</a:t>
            </a:r>
            <a:r>
              <a:rPr lang="ja-JP" altLang="ja-JP" sz="1200" dirty="0" smtClean="0"/>
              <a:t>年完成を目指</a:t>
            </a:r>
            <a:r>
              <a:rPr lang="ja-JP" altLang="en-US" sz="1200" dirty="0" smtClean="0"/>
              <a:t>しています</a:t>
            </a:r>
            <a:r>
              <a:rPr lang="ja-JP" altLang="ja-JP" sz="1200" dirty="0" smtClean="0"/>
              <a:t>。</a:t>
            </a:r>
            <a:r>
              <a:rPr lang="en-US" altLang="ja-JP" sz="1200" dirty="0" smtClean="0"/>
              <a:t/>
            </a:r>
            <a:br>
              <a:rPr lang="en-US" altLang="ja-JP" sz="1200" dirty="0" smtClean="0"/>
            </a:b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地域包括ケアシステムの重要な点は、地域の実情に合わせ、医療・福祉サービス提供者間の連携によって、医療、福祉、予防をシームレスにつなぎ、</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住まい、医療、介護、予防、生活支援が一体的に提供できる地域を構築し、高齢者がいつまでも生活できる住み慣れた地区を目指すことです。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そこで、</a:t>
            </a:r>
            <a:r>
              <a:rPr lang="ja-JP" altLang="ja-JP" sz="1200" dirty="0" smtClean="0"/>
              <a:t>今まで医療、介護、自治体、民間ボランティアなどが点で活動していたために成果が出にくかった</a:t>
            </a:r>
            <a:r>
              <a:rPr lang="ja-JP" altLang="en-US" sz="1200" dirty="0" smtClean="0"/>
              <a:t>反省から</a:t>
            </a:r>
            <a:r>
              <a:rPr lang="ja-JP" altLang="ja-JP"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t>それらを線で結び、面とすることで効率を上げるために、</a:t>
            </a:r>
            <a:r>
              <a:rPr lang="ja-JP" altLang="ja-JP" sz="1200" b="1" dirty="0" smtClean="0"/>
              <a:t>「地域ケア会議」</a:t>
            </a:r>
            <a:r>
              <a:rPr lang="ja-JP" altLang="en-US" sz="1200" b="0" dirty="0" smtClean="0"/>
              <a:t>で方針を決めていくことになります。</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市町村レベルの地域ケア会議は、自治体が主催して地域の専門職の方々と議論を交わす場です．</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高齢化が進んできますと医療だけでは支えきれない，介護と医療の両方が必要で、さらに多業種の手助けも必要になるからです</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また患者・生活者の側に，セルフケア，セルフマネジメントの重要さを訴える議論も示されています．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t>医療体制は、</a:t>
            </a:r>
            <a:r>
              <a:rPr lang="ja-JP" altLang="ja-JP" sz="1200" dirty="0" smtClean="0">
                <a:solidFill>
                  <a:srgbClr val="002060"/>
                </a:solidFill>
              </a:rPr>
              <a:t>施設完結型</a:t>
            </a:r>
            <a:r>
              <a:rPr lang="ja-JP" altLang="ja-JP" sz="1200" b="1" dirty="0" smtClean="0">
                <a:solidFill>
                  <a:srgbClr val="002060"/>
                </a:solidFill>
              </a:rPr>
              <a:t>から</a:t>
            </a:r>
            <a:r>
              <a:rPr lang="ja-JP" altLang="ja-JP" sz="1200" b="1" u="sng" dirty="0" smtClean="0">
                <a:solidFill>
                  <a:srgbClr val="002060"/>
                </a:solidFill>
              </a:rPr>
              <a:t>地域完結型（地域生活を重視した支える医療）へ見直し</a:t>
            </a:r>
            <a:r>
              <a:rPr lang="ja-JP" altLang="ja-JP" sz="1200" dirty="0" smtClean="0"/>
              <a:t>を余儀なくされてい</a:t>
            </a:r>
            <a:r>
              <a:rPr lang="ja-JP" altLang="en-US" sz="1200" dirty="0" smtClean="0"/>
              <a:t>ます</a:t>
            </a:r>
            <a:r>
              <a:rPr lang="ja-JP" altLang="ja-JP"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医療の側では，高齢期の疾病を生活機能障害の視点から理解し，患者・生活者の生活面から病因の把握を図る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アプローチが主になっていかなければならないであろうと言われています．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30</a:t>
            </a:fld>
            <a:endParaRPr kumimoji="1" lang="ja-JP" altLang="en-US"/>
          </a:p>
        </p:txBody>
      </p:sp>
    </p:spTree>
    <p:extLst>
      <p:ext uri="{BB962C8B-B14F-4D97-AF65-F5344CB8AC3E}">
        <p14:creationId xmlns:p14="http://schemas.microsoft.com/office/powerpoint/2010/main" val="63616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000000"/>
                </a:solidFill>
                <a:latin typeface="+mn-ea"/>
                <a:ea typeface="+mn-ea"/>
              </a:rPr>
              <a:t>介護保険のサービスを受けるためには介護認定を受けなければなりません。</a:t>
            </a:r>
            <a:endParaRPr lang="en-US" altLang="ja-JP" sz="1200" dirty="0" smtClean="0">
              <a:solidFill>
                <a:srgbClr val="000000"/>
              </a:solidFill>
              <a:latin typeface="+mn-ea"/>
              <a:ea typeface="+mn-ea"/>
            </a:endParaRPr>
          </a:p>
          <a:p>
            <a:r>
              <a:rPr lang="ja-JP" altLang="en-US" sz="1200" dirty="0" smtClean="0">
                <a:solidFill>
                  <a:srgbClr val="000000"/>
                </a:solidFill>
                <a:latin typeface="+mn-ea"/>
                <a:ea typeface="+mn-ea"/>
              </a:rPr>
              <a:t>要介護認定の流れは、</a:t>
            </a:r>
            <a:endParaRPr lang="en-US" altLang="ja-JP" sz="1200" dirty="0" smtClean="0">
              <a:solidFill>
                <a:srgbClr val="000000"/>
              </a:solidFill>
              <a:latin typeface="+mn-ea"/>
              <a:ea typeface="+mn-ea"/>
            </a:endParaRPr>
          </a:p>
          <a:p>
            <a:r>
              <a:rPr kumimoji="1" lang="ja-JP" altLang="en-US" sz="1200" dirty="0" smtClean="0">
                <a:solidFill>
                  <a:srgbClr val="000000"/>
                </a:solidFill>
                <a:latin typeface="+mn-ea"/>
                <a:ea typeface="+mn-ea"/>
              </a:rPr>
              <a:t>主治医意見書と調査員の調査による基本</a:t>
            </a:r>
            <a:r>
              <a:rPr kumimoji="1" lang="en-US" altLang="ja-JP" sz="1200" dirty="0" smtClean="0">
                <a:solidFill>
                  <a:srgbClr val="000000"/>
                </a:solidFill>
                <a:latin typeface="+mn-ea"/>
                <a:ea typeface="+mn-ea"/>
              </a:rPr>
              <a:t>74</a:t>
            </a:r>
            <a:r>
              <a:rPr kumimoji="1" lang="ja-JP" altLang="en-US" sz="1200" dirty="0" smtClean="0">
                <a:solidFill>
                  <a:srgbClr val="000000"/>
                </a:solidFill>
                <a:latin typeface="+mn-ea"/>
                <a:ea typeface="+mn-ea"/>
              </a:rPr>
              <a:t>項目と特記事項により、</a:t>
            </a:r>
            <a:endParaRPr kumimoji="1" lang="en-US" altLang="ja-JP" sz="1200" dirty="0" smtClean="0">
              <a:solidFill>
                <a:srgbClr val="000000"/>
              </a:solidFill>
              <a:latin typeface="+mn-ea"/>
              <a:ea typeface="+mn-ea"/>
            </a:endParaRPr>
          </a:p>
          <a:p>
            <a:r>
              <a:rPr kumimoji="1" lang="ja-JP" altLang="en-US" sz="1200" dirty="0" smtClean="0">
                <a:solidFill>
                  <a:srgbClr val="000000"/>
                </a:solidFill>
                <a:latin typeface="+mn-ea"/>
                <a:ea typeface="+mn-ea"/>
              </a:rPr>
              <a:t>コンピュータによる一次判定の後、介護認定審査会による二次判定を経て要介護認定が行われます。</a:t>
            </a:r>
            <a:endParaRPr kumimoji="1" lang="en-US" altLang="ja-JP" sz="1200" dirty="0" smtClean="0">
              <a:solidFill>
                <a:srgbClr val="000000"/>
              </a:solidFill>
              <a:latin typeface="+mn-ea"/>
              <a:ea typeface="+mn-ea"/>
            </a:endParaRPr>
          </a:p>
          <a:p>
            <a:r>
              <a:rPr kumimoji="1" lang="ja-JP" altLang="en-US" sz="1200" dirty="0" smtClean="0">
                <a:solidFill>
                  <a:srgbClr val="000000"/>
                </a:solidFill>
                <a:latin typeface="+mn-ea"/>
                <a:ea typeface="+mn-ea"/>
              </a:rPr>
              <a:t>その結果、非該当、要支援、要介護に振り分けられます。</a:t>
            </a:r>
            <a:endParaRPr kumimoji="1" lang="ja-JP" altLang="en-US" sz="1200" dirty="0">
              <a:solidFill>
                <a:srgbClr val="000000"/>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4</a:t>
            </a:fld>
            <a:endParaRPr lang="ja-JP" altLang="en-US"/>
          </a:p>
        </p:txBody>
      </p:sp>
    </p:spTree>
    <p:extLst>
      <p:ext uri="{BB962C8B-B14F-4D97-AF65-F5344CB8AC3E}">
        <p14:creationId xmlns:p14="http://schemas.microsoft.com/office/powerpoint/2010/main" val="281420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地域包括ケアシステムは、市町村が地域の特性に応じて、医療、介護だけでなく多業種が一緒になって作り上げなければなりません。</a:t>
            </a:r>
            <a:endParaRPr lang="en-US" altLang="ja-JP" dirty="0" smtClean="0"/>
          </a:p>
          <a:p>
            <a:r>
              <a:rPr lang="ja-JP" altLang="en-US" sz="1200" dirty="0" smtClean="0"/>
              <a:t>地域マネジメントに基づくケア付きコミュニティの構築が求められています。</a:t>
            </a:r>
            <a:endParaRPr lang="en-US" altLang="ja-JP" sz="1200" dirty="0" smtClean="0"/>
          </a:p>
          <a:p>
            <a:r>
              <a:rPr lang="ja-JP" altLang="en-US" sz="1200" dirty="0" smtClean="0"/>
              <a:t>ここでは、高齢者ケアは介護だけではなく医療，予防，住まい，生活支援という　</a:t>
            </a:r>
            <a:r>
              <a:rPr lang="en-US" altLang="ja-JP" sz="1200" dirty="0" smtClean="0"/>
              <a:t>5 </a:t>
            </a:r>
            <a:r>
              <a:rPr lang="ja-JP" altLang="en-US" sz="1200" dirty="0" err="1" smtClean="0"/>
              <a:t>つの</a:t>
            </a:r>
            <a:r>
              <a:rPr lang="ja-JP" altLang="en-US" sz="1200" dirty="0" smtClean="0"/>
              <a:t>要素で成り立ちます。</a:t>
            </a:r>
            <a:endParaRPr lang="en-US" altLang="ja-JP" sz="1200" dirty="0" smtClean="0"/>
          </a:p>
          <a:p>
            <a:r>
              <a:rPr kumimoji="1" lang="ja-JP" altLang="en-US" sz="1200" dirty="0" smtClean="0"/>
              <a:t>このうち、住まいと生活支援は土壌ととらえています。</a:t>
            </a:r>
            <a:endParaRPr kumimoji="1" lang="en-US" altLang="ja-JP" sz="1200" dirty="0" smtClean="0"/>
          </a:p>
          <a:p>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31</a:t>
            </a:fld>
            <a:endParaRPr kumimoji="1" lang="ja-JP" altLang="en-US"/>
          </a:p>
        </p:txBody>
      </p:sp>
    </p:spTree>
    <p:extLst>
      <p:ext uri="{BB962C8B-B14F-4D97-AF65-F5344CB8AC3E}">
        <p14:creationId xmlns:p14="http://schemas.microsoft.com/office/powerpoint/2010/main" val="2168070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地域包括ケアの中心となる概念は，「ケア付きコミュニティ」の構築です．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つまりケア付き住宅や何らかの施設に入所した人だけではなくて，住んでいる場所はどこであれ，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いつまでも元気に暮らすために、生活支援や介護予防を受ける。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日常生活圏域のなかで病気になったら医療サービスを、介護が必要になったら介護サービスなどを利用して，住み慣れた地域で暮らせることが概念の根本</a:t>
            </a:r>
            <a:endParaRPr lang="en-US" altLang="ja-JP" dirty="0" smtClean="0"/>
          </a:p>
          <a:p>
            <a:r>
              <a:rPr lang="ja-JP" altLang="en-US" dirty="0" smtClean="0"/>
              <a:t>人は病院に行ったり地域に戻ったり自由にできることで，初めて安心して生活することができるのです．</a:t>
            </a:r>
            <a:endParaRPr lang="en-US" altLang="ja-JP" dirty="0" smtClean="0"/>
          </a:p>
          <a:p>
            <a:endParaRPr lang="en-US" altLang="ja-JP" dirty="0" smtClean="0"/>
          </a:p>
          <a:p>
            <a:r>
              <a:rPr lang="ja-JP" altLang="en-US" dirty="0" smtClean="0"/>
              <a:t>ですから，病院と地域は単なる機能的な統合のみではなくて，</a:t>
            </a:r>
            <a:r>
              <a:rPr lang="en-US" altLang="ja-JP" dirty="0" smtClean="0"/>
              <a:t>QOL </a:t>
            </a:r>
            <a:r>
              <a:rPr lang="ja-JP" altLang="en-US" dirty="0" smtClean="0"/>
              <a:t>を重視した医療的なキュアのなかで</a:t>
            </a:r>
          </a:p>
          <a:p>
            <a:r>
              <a:rPr lang="ja-JP" altLang="en-US" dirty="0" smtClean="0"/>
              <a:t>同じ価値観をもつことが，これからは必要なのではないかと思います．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32</a:t>
            </a:fld>
            <a:endParaRPr kumimoji="1" lang="ja-JP" altLang="en-US"/>
          </a:p>
        </p:txBody>
      </p:sp>
    </p:spTree>
    <p:extLst>
      <p:ext uri="{BB962C8B-B14F-4D97-AF65-F5344CB8AC3E}">
        <p14:creationId xmlns:p14="http://schemas.microsoft.com/office/powerpoint/2010/main" val="760924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高齢者が自立したまま地域で生活を続けることができるために、</a:t>
            </a:r>
            <a:endParaRPr kumimoji="1" lang="en-US" altLang="ja-JP" dirty="0" smtClean="0"/>
          </a:p>
          <a:p>
            <a:r>
              <a:rPr lang="ja-JP" altLang="en-US" sz="1200" dirty="0" smtClean="0"/>
              <a:t>多業種による生活支援サービスの充実、介護予防および自立支援の推進、が主要な柱になります。</a:t>
            </a:r>
            <a:endParaRPr lang="en-US" altLang="ja-JP" sz="1200" dirty="0" smtClean="0"/>
          </a:p>
          <a:p>
            <a:endParaRPr lang="en-US" altLang="ja-JP" sz="1200" dirty="0" smtClean="0"/>
          </a:p>
          <a:p>
            <a:r>
              <a:rPr lang="ja-JP" altLang="en-US" sz="1200" dirty="0" smtClean="0"/>
              <a:t>医療機関は、要介護者を要支援者に改善させる、　要支援者を一般高齢者に改善させることが求められます。</a:t>
            </a:r>
            <a:endParaRPr lang="en-US" altLang="ja-JP" sz="1200" dirty="0" smtClean="0"/>
          </a:p>
          <a:p>
            <a:r>
              <a:rPr kumimoji="1" lang="ja-JP" altLang="en-US" dirty="0" smtClean="0"/>
              <a:t>我々整形外科医やロコモコーディネーターは、地域における介護予防リハビリにおいて力を発揮していくことが求められています。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33</a:t>
            </a:fld>
            <a:endParaRPr kumimoji="1" lang="ja-JP" altLang="en-US"/>
          </a:p>
        </p:txBody>
      </p:sp>
    </p:spTree>
    <p:extLst>
      <p:ext uri="{BB962C8B-B14F-4D97-AF65-F5344CB8AC3E}">
        <p14:creationId xmlns:p14="http://schemas.microsoft.com/office/powerpoint/2010/main" val="379767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a:rPr>
              <a:t>地域包括ケアの５つの視点による取組みは、</a:t>
            </a:r>
            <a:r>
              <a:rPr lang="en-US" altLang="ja-JP" sz="1200" dirty="0" smtClean="0">
                <a:latin typeface="ＭＳ Ｐゴシック"/>
              </a:rPr>
              <a:t>5</a:t>
            </a:r>
            <a:r>
              <a:rPr lang="ja-JP" altLang="en-US" sz="1200" dirty="0" smtClean="0">
                <a:latin typeface="ＭＳ Ｐゴシック"/>
              </a:rPr>
              <a:t>項目あります。</a:t>
            </a:r>
            <a:endParaRPr lang="en-US" altLang="ja-JP" sz="1200" dirty="0" smtClean="0">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Ｐゴシック"/>
              </a:rPr>
              <a:t>①</a:t>
            </a:r>
            <a:r>
              <a:rPr lang="ja-JP" altLang="en-US" sz="1200" dirty="0" smtClean="0">
                <a:latin typeface="ＭＳ Ｐゴシック"/>
              </a:rPr>
              <a:t>医療との連携強化　</a:t>
            </a:r>
            <a:endParaRPr lang="en-US" altLang="ja-JP" sz="1200" dirty="0" smtClean="0">
              <a:latin typeface="ＭＳ Ｐゴシック"/>
            </a:endParaRPr>
          </a:p>
          <a:p>
            <a:pPr marL="0" indent="0" fontAlgn="base">
              <a:spcBef>
                <a:spcPct val="0"/>
              </a:spcBef>
              <a:spcAft>
                <a:spcPct val="0"/>
              </a:spcAft>
              <a:buFont typeface="Wingdings" charset="2"/>
              <a:buNone/>
            </a:pPr>
            <a:r>
              <a:rPr lang="ja-JP" altLang="en-US" sz="1200" dirty="0" smtClean="0">
                <a:latin typeface="ＭＳ Ｐゴシック"/>
              </a:rPr>
              <a:t>　２４時間対応の在宅医療、訪問看護やリハビリテーションの充実強化</a:t>
            </a:r>
            <a:endParaRPr lang="en-US" altLang="ja-JP" sz="1200" dirty="0" smtClean="0">
              <a:latin typeface="ＭＳ Ｐゴシック"/>
            </a:endParaRPr>
          </a:p>
          <a:p>
            <a:pPr marL="0" indent="0" fontAlgn="base">
              <a:spcBef>
                <a:spcPct val="0"/>
              </a:spcBef>
              <a:spcAft>
                <a:spcPct val="0"/>
              </a:spcAft>
              <a:buFont typeface="Wingdings" charset="2"/>
              <a:buNone/>
            </a:pPr>
            <a:r>
              <a:rPr lang="ja-JP" altLang="en-US" sz="1200" dirty="0" smtClean="0">
                <a:latin typeface="ＭＳ Ｐゴシック"/>
              </a:rPr>
              <a:t>　介護職員によるたんの吸引などの医療行為の実施</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Ｐゴシック"/>
              </a:rPr>
              <a:t>②</a:t>
            </a:r>
            <a:r>
              <a:rPr lang="ja-JP" altLang="en-US" sz="1200" dirty="0" smtClean="0">
                <a:latin typeface="ＭＳ Ｐゴシック"/>
              </a:rPr>
              <a:t>介護サービスの充実強化</a:t>
            </a:r>
          </a:p>
          <a:p>
            <a:pPr marL="0" indent="0" fontAlgn="base">
              <a:spcBef>
                <a:spcPct val="0"/>
              </a:spcBef>
              <a:spcAft>
                <a:spcPct val="0"/>
              </a:spcAft>
              <a:buFont typeface="Wingdings" charset="2"/>
              <a:buNone/>
            </a:pPr>
            <a:r>
              <a:rPr lang="ja-JP" altLang="en-US" sz="1200" dirty="0" smtClean="0">
                <a:latin typeface="ＭＳ Ｐゴシック"/>
              </a:rPr>
              <a:t>　特養などの介護拠点の緊急整備（平成２１年度補正予算：３年間で１６万人分確保）</a:t>
            </a:r>
          </a:p>
          <a:p>
            <a:pPr marL="0" indent="0" fontAlgn="base">
              <a:spcBef>
                <a:spcPct val="0"/>
              </a:spcBef>
              <a:spcAft>
                <a:spcPct val="0"/>
              </a:spcAft>
              <a:buFont typeface="Wingdings" charset="2"/>
              <a:buNone/>
            </a:pPr>
            <a:r>
              <a:rPr lang="ja-JP" altLang="en-US" sz="1200" dirty="0" smtClean="0">
                <a:latin typeface="ＭＳ Ｐゴシック"/>
              </a:rPr>
              <a:t>　２４時間対応の定期巡回</a:t>
            </a:r>
            <a:r>
              <a:rPr lang="en-US" altLang="ja-JP" sz="1200" dirty="0" smtClean="0">
                <a:latin typeface="ＭＳ Ｐゴシック"/>
              </a:rPr>
              <a:t>･</a:t>
            </a:r>
            <a:r>
              <a:rPr lang="ja-JP" altLang="en-US" sz="1200" dirty="0" smtClean="0">
                <a:latin typeface="ＭＳ Ｐゴシック"/>
              </a:rPr>
              <a:t>随時対応サービスの創設など在宅サービスの強化</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0CE40272-F57B-4679-92E4-4AAB7E549F92}" type="slidenum">
              <a:rPr lang="ja-JP" altLang="en-US" smtClean="0">
                <a:solidFill>
                  <a:srgbClr val="000000"/>
                </a:solidFill>
              </a:rPr>
              <a:pPr/>
              <a:t>34</a:t>
            </a:fld>
            <a:endParaRPr lang="ja-JP" altLang="en-US">
              <a:solidFill>
                <a:srgbClr val="000000"/>
              </a:solidFill>
            </a:endParaRPr>
          </a:p>
        </p:txBody>
      </p:sp>
    </p:spTree>
    <p:extLst>
      <p:ext uri="{BB962C8B-B14F-4D97-AF65-F5344CB8AC3E}">
        <p14:creationId xmlns:p14="http://schemas.microsoft.com/office/powerpoint/2010/main" val="1260829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Ｐゴシック"/>
              </a:rPr>
              <a:t>③</a:t>
            </a:r>
            <a:r>
              <a:rPr lang="ja-JP" altLang="en-US" sz="1200" dirty="0" smtClean="0">
                <a:latin typeface="ＭＳ Ｐゴシック"/>
              </a:rPr>
              <a:t>予防の推進</a:t>
            </a:r>
            <a:endParaRPr lang="en-US" altLang="ja-JP" sz="1200" dirty="0" smtClean="0">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Ｐゴシック"/>
              </a:rPr>
              <a:t>④</a:t>
            </a:r>
            <a:r>
              <a:rPr lang="ja-JP" altLang="en-US" sz="1200" dirty="0" smtClean="0">
                <a:latin typeface="ＭＳ Ｐゴシック"/>
              </a:rPr>
              <a:t>見守り、配食、買い物など、多様な生活支援サービスの確保や権利擁護など</a:t>
            </a:r>
            <a:endParaRPr lang="en-US" altLang="ja-JP" sz="1200" dirty="0" smtClean="0">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ＭＳ Ｐゴシック"/>
              </a:rPr>
              <a:t>⑤</a:t>
            </a:r>
            <a:r>
              <a:rPr lang="ja-JP" altLang="en-US" sz="1200" dirty="0" smtClean="0">
                <a:latin typeface="ＭＳ Ｐゴシック"/>
              </a:rPr>
              <a:t>高齢期になっても住み続けることのできる高齢者住まいの整備　です。</a:t>
            </a:r>
          </a:p>
          <a:p>
            <a:endParaRPr kumimoji="1" lang="en-US" altLang="ja-JP" dirty="0" smtClean="0"/>
          </a:p>
          <a:p>
            <a:r>
              <a:rPr kumimoji="1" lang="ja-JP" altLang="en-US" dirty="0" smtClean="0"/>
              <a:t>予防の推進において、ロコトレが重要です。</a:t>
            </a:r>
            <a:endParaRPr kumimoji="1" lang="en-US" altLang="ja-JP" dirty="0" smtClean="0"/>
          </a:p>
          <a:p>
            <a:r>
              <a:rPr kumimoji="1" lang="ja-JP" altLang="en-US" dirty="0" smtClean="0"/>
              <a:t>いい加減な運動では、効果が出ません。　</a:t>
            </a:r>
            <a:endParaRPr kumimoji="1" lang="en-US" altLang="ja-JP" dirty="0" smtClean="0"/>
          </a:p>
          <a:p>
            <a:r>
              <a:rPr kumimoji="1" lang="ja-JP" altLang="en-US" dirty="0" smtClean="0"/>
              <a:t>ロコモの概念、運動器の特性、運動器疾患、高齢者の体の特性、どのような運動が有効か、</a:t>
            </a:r>
            <a:endParaRPr kumimoji="1" lang="en-US" altLang="ja-JP" dirty="0" smtClean="0"/>
          </a:p>
          <a:p>
            <a:r>
              <a:rPr kumimoji="1" lang="ja-JP" altLang="en-US" dirty="0" smtClean="0"/>
              <a:t>有効な運動をどのポイントに注目してすれば効果が上がるのか、熟知してしなければ　効果が上がりません。</a:t>
            </a:r>
            <a:endParaRPr kumimoji="1" lang="en-US" altLang="ja-JP" dirty="0" smtClean="0"/>
          </a:p>
          <a:p>
            <a:endParaRPr kumimoji="1" lang="en-US" altLang="ja-JP" dirty="0" smtClean="0"/>
          </a:p>
          <a:p>
            <a:r>
              <a:rPr kumimoji="1" lang="ja-JP" altLang="en-US" dirty="0" smtClean="0"/>
              <a:t>そして、ロコトレを行って元気高齢者を増やすことが、目標です。　自立できなくなった高齢者の支援が主ではいけません。</a:t>
            </a:r>
            <a:endParaRPr kumimoji="1" lang="en-US" altLang="ja-JP" dirty="0" smtClean="0"/>
          </a:p>
          <a:p>
            <a:r>
              <a:rPr lang="ja-JP" altLang="ja-JP" sz="1200" b="1" dirty="0" smtClean="0">
                <a:solidFill>
                  <a:srgbClr val="002060"/>
                </a:solidFill>
              </a:rPr>
              <a:t>基本方針は、健康寿命を延伸させ、</a:t>
            </a:r>
            <a:endParaRPr lang="en-US" altLang="ja-JP" sz="1200" b="1" dirty="0" smtClean="0">
              <a:solidFill>
                <a:srgbClr val="002060"/>
              </a:solidFill>
            </a:endParaRPr>
          </a:p>
          <a:p>
            <a:r>
              <a:rPr lang="ja-JP" altLang="en-US" sz="1200" b="1" dirty="0" smtClean="0">
                <a:solidFill>
                  <a:srgbClr val="002060"/>
                </a:solidFill>
              </a:rPr>
              <a:t>　　　　　　　　　</a:t>
            </a:r>
            <a:r>
              <a:rPr lang="ja-JP" altLang="ja-JP" sz="1200" b="1" dirty="0" smtClean="0">
                <a:solidFill>
                  <a:srgbClr val="002060"/>
                </a:solidFill>
              </a:rPr>
              <a:t>高齢者が元気に生き生きと暮らせる街作り、</a:t>
            </a:r>
            <a:endParaRPr lang="en-US" altLang="ja-JP" sz="1200" b="1" dirty="0" smtClean="0">
              <a:solidFill>
                <a:srgbClr val="002060"/>
              </a:solidFill>
            </a:endParaRPr>
          </a:p>
          <a:p>
            <a:r>
              <a:rPr lang="ja-JP" altLang="en-US" sz="1200" b="1" dirty="0" smtClean="0">
                <a:solidFill>
                  <a:srgbClr val="002060"/>
                </a:solidFill>
              </a:rPr>
              <a:t>　　　　　　　　　</a:t>
            </a:r>
            <a:r>
              <a:rPr lang="ja-JP" altLang="ja-JP" sz="1200" b="1" dirty="0" smtClean="0">
                <a:solidFill>
                  <a:srgbClr val="002060"/>
                </a:solidFill>
              </a:rPr>
              <a:t>今までとは違う超高齢社会の新しい生き方</a:t>
            </a:r>
            <a:r>
              <a:rPr lang="ja-JP" altLang="en-US" sz="1200" b="1" dirty="0" smtClean="0">
                <a:solidFill>
                  <a:srgbClr val="002060"/>
                </a:solidFill>
              </a:rPr>
              <a:t>　　　</a:t>
            </a:r>
            <a:endParaRPr lang="en-US" altLang="ja-JP" sz="1200" b="1" dirty="0" smtClean="0">
              <a:solidFill>
                <a:srgbClr val="002060"/>
              </a:solidFill>
            </a:endParaRPr>
          </a:p>
          <a:p>
            <a:r>
              <a:rPr lang="ja-JP" altLang="en-US" sz="1200" dirty="0" smtClean="0"/>
              <a:t>理想的な超高齢社会の実現を果たすことです。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35</a:t>
            </a:fld>
            <a:endParaRPr kumimoji="1" lang="ja-JP" altLang="en-US"/>
          </a:p>
        </p:txBody>
      </p:sp>
    </p:spTree>
    <p:extLst>
      <p:ext uri="{BB962C8B-B14F-4D97-AF65-F5344CB8AC3E}">
        <p14:creationId xmlns:p14="http://schemas.microsoft.com/office/powerpoint/2010/main" val="736310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すでに、大阪府大東市では、住民が主体となって取り組む介護予防事業を市内全域で展開しています。</a:t>
            </a:r>
            <a:endParaRPr kumimoji="1" lang="en-US" altLang="ja-JP" dirty="0" smtClean="0"/>
          </a:p>
          <a:p>
            <a:r>
              <a:rPr kumimoji="1" lang="ja-JP" altLang="en-US" dirty="0" smtClean="0"/>
              <a:t>虚弱高齢者が元気高齢者の支えで元気を取り戻し、社会活動に復帰できるようになっています。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36</a:t>
            </a:fld>
            <a:endParaRPr kumimoji="1" lang="ja-JP" altLang="en-US"/>
          </a:p>
        </p:txBody>
      </p:sp>
    </p:spTree>
    <p:extLst>
      <p:ext uri="{BB962C8B-B14F-4D97-AF65-F5344CB8AC3E}">
        <p14:creationId xmlns:p14="http://schemas.microsoft.com/office/powerpoint/2010/main" val="2352567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ea typeface="ＭＳ ゴシック" pitchFamily="49" charset="-128"/>
              </a:rPr>
              <a:t>介護予防事業普及に向けて</a:t>
            </a:r>
            <a:endParaRPr lang="en-US" altLang="ja-JP" sz="1200" b="0" dirty="0" smtClean="0">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ea typeface="ＭＳ ゴシック" pitchFamily="49" charset="-128"/>
              </a:rPr>
              <a:t>　スタッフ養成として　</a:t>
            </a:r>
            <a:r>
              <a:rPr lang="ja-JP" altLang="en-US" sz="1200" dirty="0" smtClean="0"/>
              <a:t>地域包括支援センター、区役所長寿保険課、本庁高齢者福祉課を対象に</a:t>
            </a:r>
            <a:r>
              <a:rPr lang="en-US" altLang="ja-JP" sz="1200" dirty="0" smtClean="0"/>
              <a:t>SLOC</a:t>
            </a:r>
            <a:r>
              <a:rPr lang="ja-JP" altLang="en-US" sz="1200" dirty="0" smtClean="0"/>
              <a:t>がロコモ指導員の研修を行います。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ロコモ指導員の方々には、地域の他業種の方々がロコモ普及員として活動できるコーディネートを行って頂きたいのです。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実際の事業として、高齢者に対してロコトレを実施し、元気高齢者であり続ける手助けを行って頂きたい。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ja-JP" altLang="en-US" b="0"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37</a:t>
            </a:fld>
            <a:endParaRPr kumimoji="1" lang="ja-JP" altLang="en-US"/>
          </a:p>
        </p:txBody>
      </p:sp>
    </p:spTree>
    <p:extLst>
      <p:ext uri="{BB962C8B-B14F-4D97-AF65-F5344CB8AC3E}">
        <p14:creationId xmlns:p14="http://schemas.microsoft.com/office/powerpoint/2010/main" val="4227100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t>より参加しやすくより継続しやすい２つのタイプが考えられます</a:t>
            </a:r>
            <a:endParaRPr lang="en-US" altLang="ja-JP" sz="1200" b="0" dirty="0" smtClean="0"/>
          </a:p>
          <a:p>
            <a:r>
              <a:rPr kumimoji="1" lang="ja-JP" altLang="en-US" sz="1200" b="0" dirty="0" smtClean="0"/>
              <a:t>サロンで行う集団指導と、在宅で行う個別指導です。</a:t>
            </a:r>
            <a:endParaRPr kumimoji="1" lang="ja-JP" altLang="en-US" b="0"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38</a:t>
            </a:fld>
            <a:endParaRPr kumimoji="1" lang="ja-JP" altLang="en-US"/>
          </a:p>
        </p:txBody>
      </p:sp>
    </p:spTree>
    <p:extLst>
      <p:ext uri="{BB962C8B-B14F-4D97-AF65-F5344CB8AC3E}">
        <p14:creationId xmlns:p14="http://schemas.microsoft.com/office/powerpoint/2010/main" val="2753204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サロン型ロコトレのイメージです。</a:t>
            </a:r>
            <a:endParaRPr kumimoji="1" lang="en-US" altLang="ja-JP" dirty="0" smtClean="0"/>
          </a:p>
          <a:p>
            <a:r>
              <a:rPr kumimoji="1" lang="ja-JP" altLang="en-US" dirty="0" smtClean="0"/>
              <a:t>ロコモ指導員の養成によってロコモ普及員が新規または既存の施設に行って、ロコトレを行います。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39</a:t>
            </a:fld>
            <a:endParaRPr kumimoji="1" lang="ja-JP" altLang="en-US"/>
          </a:p>
        </p:txBody>
      </p:sp>
    </p:spTree>
    <p:extLst>
      <p:ext uri="{BB962C8B-B14F-4D97-AF65-F5344CB8AC3E}">
        <p14:creationId xmlns:p14="http://schemas.microsoft.com/office/powerpoint/2010/main" val="3085380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ロコモ指導員の養成によってロコモ普及員が在宅に赴いて、ロコトレを実施し、できれば再び社会参加できるようにして頂きたい。</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40</a:t>
            </a:fld>
            <a:endParaRPr kumimoji="1" lang="ja-JP" altLang="en-US"/>
          </a:p>
        </p:txBody>
      </p:sp>
    </p:spTree>
    <p:extLst>
      <p:ext uri="{BB962C8B-B14F-4D97-AF65-F5344CB8AC3E}">
        <p14:creationId xmlns:p14="http://schemas.microsoft.com/office/powerpoint/2010/main" val="169789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b="0" dirty="0" smtClean="0">
                <a:solidFill>
                  <a:srgbClr val="000000"/>
                </a:solidFill>
                <a:latin typeface="+mn-ea"/>
                <a:ea typeface="+mn-ea"/>
              </a:rPr>
              <a:t>介護認定の際に重要な項目が、</a:t>
            </a:r>
            <a:r>
              <a:rPr lang="ja-JP" altLang="en-US" sz="1200" b="0" dirty="0" smtClean="0">
                <a:solidFill>
                  <a:srgbClr val="0000FF"/>
                </a:solidFill>
                <a:latin typeface="Calibri" charset="0"/>
                <a:ea typeface="ＭＳ Ｐゴシック" charset="0"/>
              </a:rPr>
              <a:t>日常生活自立度判定基準です。</a:t>
            </a:r>
            <a:endParaRPr kumimoji="1" lang="en-US" altLang="ja-JP" sz="1200" b="0" dirty="0" smtClean="0">
              <a:solidFill>
                <a:srgbClr val="000000"/>
              </a:solidFill>
              <a:latin typeface="+mn-ea"/>
              <a:ea typeface="+mn-ea"/>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b="0" dirty="0" smtClean="0">
                <a:solidFill>
                  <a:srgbClr val="000000"/>
                </a:solidFill>
                <a:latin typeface="+mn-ea"/>
                <a:ea typeface="+mn-ea"/>
              </a:rPr>
              <a:t>ランクＪは日常生活がほぼ自立しているグループ。</a:t>
            </a:r>
            <a:endParaRPr kumimoji="1" lang="en-US" altLang="ja-JP" sz="1200" b="0" dirty="0" smtClean="0">
              <a:solidFill>
                <a:srgbClr val="000000"/>
              </a:solidFill>
              <a:latin typeface="+mn-ea"/>
              <a:ea typeface="+mn-ea"/>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b="0" dirty="0" smtClean="0">
                <a:solidFill>
                  <a:srgbClr val="000000"/>
                </a:solidFill>
                <a:latin typeface="+mn-ea"/>
                <a:ea typeface="+mn-ea"/>
              </a:rPr>
              <a:t>ランクＡは準寝たきりもしくは寝たきり予備軍であり</a:t>
            </a:r>
            <a:r>
              <a:rPr kumimoji="1" lang="en-US" altLang="ja-JP" sz="1200" b="0" dirty="0" smtClean="0">
                <a:solidFill>
                  <a:srgbClr val="000000"/>
                </a:solidFill>
                <a:latin typeface="+mn-ea"/>
                <a:ea typeface="+mn-ea"/>
              </a:rPr>
              <a:t>house-bound</a:t>
            </a:r>
            <a:r>
              <a:rPr kumimoji="1" lang="ja-JP" altLang="en-US" sz="1200" b="0" dirty="0" smtClean="0">
                <a:solidFill>
                  <a:srgbClr val="000000"/>
                </a:solidFill>
                <a:latin typeface="+mn-ea"/>
                <a:ea typeface="+mn-ea"/>
              </a:rPr>
              <a:t>に相当。</a:t>
            </a:r>
            <a:endParaRPr kumimoji="1" lang="en-US" altLang="ja-JP" sz="1200" b="0" dirty="0" smtClean="0">
              <a:solidFill>
                <a:srgbClr val="000000"/>
              </a:solidFill>
              <a:latin typeface="+mn-ea"/>
              <a:ea typeface="+mn-ea"/>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b="0" dirty="0" smtClean="0">
                <a:solidFill>
                  <a:srgbClr val="000000"/>
                </a:solidFill>
                <a:latin typeface="+mn-ea"/>
                <a:ea typeface="+mn-ea"/>
              </a:rPr>
              <a:t>ランクＢは</a:t>
            </a:r>
            <a:r>
              <a:rPr kumimoji="1" lang="en-US" altLang="ja-JP" sz="1200" b="0" i="0" u="none" strike="noStrike" kern="1200" baseline="0" dirty="0" smtClean="0">
                <a:solidFill>
                  <a:srgbClr val="000000"/>
                </a:solidFill>
                <a:latin typeface="+mn-ea"/>
                <a:ea typeface="+mn-ea"/>
                <a:cs typeface="ＭＳ Ｐゴシック" charset="0"/>
              </a:rPr>
              <a:t>.</a:t>
            </a:r>
            <a:r>
              <a:rPr kumimoji="1" lang="ja-JP" altLang="en-US" sz="1200" b="0" i="0" u="none" strike="noStrike" kern="1200" baseline="0" dirty="0" smtClean="0">
                <a:solidFill>
                  <a:srgbClr val="000000"/>
                </a:solidFill>
                <a:latin typeface="+mn-ea"/>
                <a:ea typeface="+mn-ea"/>
                <a:cs typeface="ＭＳ Ｐゴシック" charset="0"/>
              </a:rPr>
              <a:t>寝たきりに分類されるグループであり、</a:t>
            </a:r>
            <a:r>
              <a:rPr kumimoji="1" lang="en-US" altLang="ja-JP" sz="1200" b="0" i="0" u="none" strike="noStrike" kern="1200" baseline="0" dirty="0" smtClean="0">
                <a:solidFill>
                  <a:srgbClr val="000000"/>
                </a:solidFill>
                <a:latin typeface="+mn-ea"/>
                <a:ea typeface="+mn-ea"/>
                <a:cs typeface="ＭＳ Ｐゴシック" charset="0"/>
              </a:rPr>
              <a:t>chair-bound</a:t>
            </a:r>
            <a:r>
              <a:rPr kumimoji="1" lang="ja-JP" altLang="en-US" sz="1200" b="0" i="0" u="none" strike="noStrike" kern="1200" baseline="0" dirty="0" smtClean="0">
                <a:solidFill>
                  <a:srgbClr val="000000"/>
                </a:solidFill>
                <a:latin typeface="+mn-ea"/>
                <a:ea typeface="+mn-ea"/>
                <a:cs typeface="ＭＳ Ｐゴシック" charset="0"/>
              </a:rPr>
              <a:t>に相当。</a:t>
            </a:r>
            <a:endParaRPr kumimoji="1" lang="ja-JP" altLang="en-US" sz="1200" b="0" dirty="0" smtClean="0">
              <a:solidFill>
                <a:srgbClr val="000000"/>
              </a:solidFill>
              <a:latin typeface="+mn-ea"/>
              <a:ea typeface="+mn-ea"/>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b="0" dirty="0" smtClean="0">
                <a:solidFill>
                  <a:srgbClr val="000000"/>
                </a:solidFill>
                <a:latin typeface="+mn-ea"/>
                <a:ea typeface="+mn-ea"/>
              </a:rPr>
              <a:t>ランクＣは</a:t>
            </a:r>
            <a:r>
              <a:rPr kumimoji="1" lang="en-US" altLang="ja-JP" sz="1200" b="0" i="0" u="none" strike="noStrike" kern="1200" baseline="0" dirty="0" smtClean="0">
                <a:solidFill>
                  <a:srgbClr val="000000"/>
                </a:solidFill>
                <a:latin typeface="+mn-ea"/>
                <a:ea typeface="+mn-ea"/>
                <a:cs typeface="ＭＳ Ｐゴシック" charset="0"/>
              </a:rPr>
              <a:t>.</a:t>
            </a:r>
            <a:r>
              <a:rPr kumimoji="1" lang="ja-JP" altLang="en-US" sz="1200" b="0" i="0" u="none" strike="noStrike" kern="1200" baseline="0" dirty="0" smtClean="0">
                <a:solidFill>
                  <a:srgbClr val="000000"/>
                </a:solidFill>
                <a:latin typeface="+mn-ea"/>
                <a:ea typeface="+mn-ea"/>
                <a:cs typeface="ＭＳ Ｐゴシック" charset="0"/>
              </a:rPr>
              <a:t>寝たきりに分類されるグループであり、</a:t>
            </a:r>
            <a:r>
              <a:rPr kumimoji="1" lang="en-US" altLang="ja-JP" sz="1200" b="0" i="0" u="none" strike="noStrike" kern="1200" baseline="0" dirty="0" smtClean="0">
                <a:solidFill>
                  <a:srgbClr val="000000"/>
                </a:solidFill>
                <a:latin typeface="+mn-ea"/>
                <a:ea typeface="+mn-ea"/>
                <a:cs typeface="ＭＳ Ｐゴシック" charset="0"/>
              </a:rPr>
              <a:t>bed-bound</a:t>
            </a:r>
            <a:r>
              <a:rPr kumimoji="1" lang="ja-JP" altLang="en-US" sz="1200" b="0" i="0" u="none" strike="noStrike" kern="1200" baseline="0" dirty="0" smtClean="0">
                <a:solidFill>
                  <a:srgbClr val="000000"/>
                </a:solidFill>
                <a:latin typeface="+mn-ea"/>
                <a:ea typeface="+mn-ea"/>
                <a:cs typeface="ＭＳ Ｐゴシック" charset="0"/>
              </a:rPr>
              <a:t>に相当します。</a:t>
            </a:r>
            <a:endParaRPr kumimoji="1" lang="ja-JP" altLang="en-US" sz="1200" b="0" dirty="0" smtClean="0">
              <a:solidFill>
                <a:srgbClr val="000000"/>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5</a:t>
            </a:fld>
            <a:endParaRPr lang="ja-JP" altLang="en-US"/>
          </a:p>
        </p:txBody>
      </p:sp>
    </p:spTree>
    <p:extLst>
      <p:ext uri="{BB962C8B-B14F-4D97-AF65-F5344CB8AC3E}">
        <p14:creationId xmlns:p14="http://schemas.microsoft.com/office/powerpoint/2010/main" val="907759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spcBef>
                <a:spcPct val="0"/>
              </a:spcBef>
              <a:spcAft>
                <a:spcPct val="0"/>
              </a:spcAft>
            </a:pPr>
            <a:r>
              <a:rPr lang="ja-JP" altLang="en-US" sz="1400" dirty="0" smtClean="0">
                <a:solidFill>
                  <a:srgbClr val="FF0000"/>
                </a:solidFill>
              </a:rPr>
              <a:t>＊ロコモコーディネーターの養成</a:t>
            </a:r>
            <a:endParaRPr lang="en-US" altLang="ja-JP" dirty="0" smtClean="0"/>
          </a:p>
          <a:p>
            <a:pPr fontAlgn="base">
              <a:spcBef>
                <a:spcPct val="0"/>
              </a:spcBef>
              <a:spcAft>
                <a:spcPct val="0"/>
              </a:spcAft>
            </a:pPr>
            <a:r>
              <a:rPr lang="en-US" altLang="ja-JP" dirty="0" smtClean="0"/>
              <a:t>【</a:t>
            </a:r>
            <a:r>
              <a:rPr lang="ja-JP" altLang="en-US" dirty="0" smtClean="0"/>
              <a:t>資格</a:t>
            </a:r>
            <a:r>
              <a:rPr lang="en-US" altLang="ja-JP" dirty="0" smtClean="0"/>
              <a:t>】</a:t>
            </a:r>
            <a:r>
              <a:rPr lang="ja-JP" altLang="en-US" dirty="0" smtClean="0"/>
              <a:t>　　医療系：看護士、保健士、</a:t>
            </a:r>
            <a:r>
              <a:rPr lang="en-US" altLang="ja-JP" dirty="0" smtClean="0"/>
              <a:t>PT</a:t>
            </a:r>
            <a:r>
              <a:rPr lang="ja-JP" altLang="en-US" dirty="0" smtClean="0"/>
              <a:t>・</a:t>
            </a:r>
            <a:r>
              <a:rPr lang="en-US" altLang="ja-JP" dirty="0" smtClean="0"/>
              <a:t>OT,</a:t>
            </a:r>
            <a:r>
              <a:rPr lang="ja-JP" altLang="en-US" dirty="0" smtClean="0"/>
              <a:t>　みなし</a:t>
            </a:r>
            <a:r>
              <a:rPr lang="en-US" altLang="ja-JP" dirty="0" smtClean="0"/>
              <a:t>PT</a:t>
            </a:r>
            <a:endParaRPr lang="ja-JP" altLang="en-US" dirty="0" smtClean="0"/>
          </a:p>
          <a:p>
            <a:pPr fontAlgn="base">
              <a:spcBef>
                <a:spcPct val="0"/>
              </a:spcBef>
              <a:spcAft>
                <a:spcPct val="0"/>
              </a:spcAft>
            </a:pPr>
            <a:r>
              <a:rPr lang="ja-JP" altLang="en-US" dirty="0" smtClean="0"/>
              <a:t>        　　　介護系：５年以上の実務経験を有する介護福祉士、主任ケアマネージャー</a:t>
            </a:r>
          </a:p>
          <a:p>
            <a:pPr fontAlgn="base">
              <a:spcBef>
                <a:spcPct val="0"/>
              </a:spcBef>
              <a:spcAft>
                <a:spcPct val="0"/>
              </a:spcAft>
            </a:pPr>
            <a:r>
              <a:rPr lang="en-US" altLang="ja-JP" dirty="0" smtClean="0"/>
              <a:t>【</a:t>
            </a:r>
            <a:r>
              <a:rPr lang="ja-JP" altLang="en-US" dirty="0" smtClean="0"/>
              <a:t>仕事</a:t>
            </a:r>
            <a:r>
              <a:rPr lang="en-US" altLang="ja-JP" dirty="0" smtClean="0"/>
              <a:t>】</a:t>
            </a:r>
            <a:r>
              <a:rPr lang="ja-JP" altLang="en-US" dirty="0" smtClean="0"/>
              <a:t>　医療施設、介護施設、市町村等自治体活動でのロコモ啓発、ロコトレ指導、ロコモ指導員へのロコトレ指導</a:t>
            </a:r>
          </a:p>
          <a:p>
            <a:pPr fontAlgn="base">
              <a:spcBef>
                <a:spcPct val="0"/>
              </a:spcBef>
              <a:spcAft>
                <a:spcPct val="0"/>
              </a:spcAft>
            </a:pPr>
            <a:endParaRPr lang="en-US" altLang="ja-JP" sz="1400" dirty="0" smtClean="0">
              <a:solidFill>
                <a:srgbClr val="FF0000"/>
              </a:solidFill>
            </a:endParaRPr>
          </a:p>
          <a:p>
            <a:pPr fontAlgn="base">
              <a:spcBef>
                <a:spcPct val="0"/>
              </a:spcBef>
              <a:spcAft>
                <a:spcPct val="0"/>
              </a:spcAft>
            </a:pPr>
            <a:r>
              <a:rPr lang="ja-JP" altLang="en-US" sz="1400" dirty="0" smtClean="0">
                <a:solidFill>
                  <a:srgbClr val="FF0000"/>
                </a:solidFill>
              </a:rPr>
              <a:t>＊ロコモ普及員の養成</a:t>
            </a:r>
            <a:endParaRPr lang="en-US" altLang="ja-JP" dirty="0" smtClean="0"/>
          </a:p>
          <a:p>
            <a:pPr fontAlgn="base">
              <a:spcBef>
                <a:spcPct val="0"/>
              </a:spcBef>
              <a:spcAft>
                <a:spcPct val="0"/>
              </a:spcAft>
            </a:pPr>
            <a:r>
              <a:rPr lang="en-US" altLang="ja-JP" dirty="0" smtClean="0"/>
              <a:t>【</a:t>
            </a:r>
            <a:r>
              <a:rPr lang="ja-JP" altLang="en-US" dirty="0" smtClean="0"/>
              <a:t>資格</a:t>
            </a:r>
            <a:r>
              <a:rPr lang="en-US" altLang="ja-JP" dirty="0" smtClean="0"/>
              <a:t>】</a:t>
            </a:r>
            <a:r>
              <a:rPr lang="ja-JP" altLang="en-US" dirty="0" smtClean="0"/>
              <a:t>各地区の民生委員、健康指導員、ヘルパー、ケアマネージャー等　</a:t>
            </a:r>
          </a:p>
          <a:p>
            <a:pPr fontAlgn="base">
              <a:spcBef>
                <a:spcPct val="0"/>
              </a:spcBef>
              <a:spcAft>
                <a:spcPct val="0"/>
              </a:spcAft>
            </a:pPr>
            <a:r>
              <a:rPr lang="en-US" altLang="ja-JP" dirty="0" smtClean="0"/>
              <a:t>【</a:t>
            </a:r>
            <a:r>
              <a:rPr lang="ja-JP" altLang="en-US" dirty="0" smtClean="0"/>
              <a:t>仕事</a:t>
            </a:r>
            <a:r>
              <a:rPr lang="en-US" altLang="ja-JP" dirty="0" smtClean="0"/>
              <a:t>】</a:t>
            </a:r>
            <a:r>
              <a:rPr lang="ja-JP" altLang="en-US" dirty="0" smtClean="0"/>
              <a:t>　市町村の介護予防事業等でのボランティア活動、老人会等の集まりでロコトレ指導</a:t>
            </a:r>
            <a:endParaRPr lang="en-US" altLang="ja-JP" dirty="0" smtClean="0"/>
          </a:p>
          <a:p>
            <a:pPr fontAlgn="base">
              <a:spcBef>
                <a:spcPct val="0"/>
              </a:spcBef>
              <a:spcAft>
                <a:spcPct val="0"/>
              </a:spcAft>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sz="1200" b="1" dirty="0" smtClean="0"/>
              <a:t>講習会の開催、資格付与、名簿管理等は</a:t>
            </a:r>
            <a:r>
              <a:rPr lang="en-US" altLang="ja-JP" sz="1200" b="1" dirty="0" smtClean="0"/>
              <a:t>NPO</a:t>
            </a:r>
            <a:r>
              <a:rPr lang="ja-JP" altLang="en-US" sz="1200" b="1" dirty="0" smtClean="0"/>
              <a:t>法人全国ストップザロコモ協議会でおこないます。</a:t>
            </a:r>
            <a:endParaRPr lang="en-US" altLang="ja-JP" sz="1200"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sz="1200" b="1" dirty="0" smtClean="0"/>
              <a:t>一人でも多くの元気高齢者を増やしていき、健康長寿社会を目指すために活動していきます。</a:t>
            </a:r>
            <a:endParaRPr lang="en-US" altLang="ja-JP" b="1" dirty="0" smtClean="0"/>
          </a:p>
          <a:p>
            <a:pPr fontAlgn="base">
              <a:spcBef>
                <a:spcPct val="0"/>
              </a:spcBef>
              <a:spcAft>
                <a:spcPct val="0"/>
              </a:spcAft>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41</a:t>
            </a:fld>
            <a:endParaRPr kumimoji="1" lang="ja-JP" altLang="en-US"/>
          </a:p>
        </p:txBody>
      </p:sp>
    </p:spTree>
    <p:extLst>
      <p:ext uri="{BB962C8B-B14F-4D97-AF65-F5344CB8AC3E}">
        <p14:creationId xmlns:p14="http://schemas.microsoft.com/office/powerpoint/2010/main" val="134630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solidFill>
                  <a:srgbClr val="000000"/>
                </a:solidFill>
                <a:latin typeface="+mn-ea"/>
                <a:ea typeface="+mn-ea"/>
              </a:rPr>
              <a:t>もう一つ重要な項目が、認知症老人の日常生活自立度判定基準です。</a:t>
            </a:r>
            <a:endParaRPr lang="en-US" altLang="ja-JP" sz="1200" b="0" dirty="0" smtClean="0">
              <a:solidFill>
                <a:srgbClr val="000000"/>
              </a:solidFill>
              <a:latin typeface="+mn-ea"/>
              <a:ea typeface="+mn-ea"/>
            </a:endParaRPr>
          </a:p>
          <a:p>
            <a:r>
              <a:rPr kumimoji="1" lang="en-US" altLang="ja-JP" sz="1200" b="0" dirty="0" smtClean="0">
                <a:solidFill>
                  <a:srgbClr val="000000"/>
                </a:solidFill>
                <a:latin typeface="+mn-ea"/>
                <a:ea typeface="+mn-ea"/>
              </a:rPr>
              <a:t>1</a:t>
            </a:r>
            <a:r>
              <a:rPr kumimoji="1" lang="ja-JP" altLang="en-US" sz="1200" b="0" dirty="0" smtClean="0">
                <a:solidFill>
                  <a:srgbClr val="000000"/>
                </a:solidFill>
                <a:latin typeface="+mn-ea"/>
                <a:ea typeface="+mn-ea"/>
              </a:rPr>
              <a:t>は</a:t>
            </a:r>
            <a:r>
              <a:rPr kumimoji="1" lang="ja-JP" altLang="en-US" sz="1200" kern="1200" dirty="0" smtClean="0">
                <a:solidFill>
                  <a:srgbClr val="000000"/>
                </a:solidFill>
                <a:latin typeface="+mn-ea"/>
                <a:ea typeface="+mn-ea"/>
                <a:cs typeface="ＭＳ Ｐゴシック" charset="0"/>
              </a:rPr>
              <a:t>何らかの痴呆を有するが、日常生活は家庭内及び社会的にほぼ自立している</a:t>
            </a:r>
            <a:endParaRPr kumimoji="1" lang="en-US" altLang="ja-JP" sz="1200" kern="1200" dirty="0" smtClean="0">
              <a:solidFill>
                <a:srgbClr val="000000"/>
              </a:solidFill>
              <a:latin typeface="+mn-ea"/>
              <a:ea typeface="+mn-ea"/>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rgbClr val="000000"/>
                </a:solidFill>
                <a:latin typeface="+mn-ea"/>
                <a:ea typeface="+mn-ea"/>
                <a:cs typeface="ＭＳ Ｐゴシック" charset="0"/>
              </a:rPr>
              <a:t>2</a:t>
            </a:r>
            <a:r>
              <a:rPr kumimoji="1" lang="ja-JP" altLang="en-US" sz="1200" kern="1200" dirty="0" smtClean="0">
                <a:solidFill>
                  <a:srgbClr val="000000"/>
                </a:solidFill>
                <a:latin typeface="+mn-ea"/>
                <a:ea typeface="+mn-ea"/>
                <a:cs typeface="ＭＳ Ｐゴシック" charset="0"/>
              </a:rPr>
              <a:t>は認知症状はあるが、誰かが注意していれば自立できる。</a:t>
            </a:r>
            <a:endParaRPr kumimoji="1" lang="en-US" altLang="ja-JP" sz="1200" kern="1200" dirty="0" smtClean="0">
              <a:solidFill>
                <a:srgbClr val="000000"/>
              </a:solidFill>
              <a:latin typeface="+mn-ea"/>
              <a:ea typeface="+mn-ea"/>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rgbClr val="000000"/>
                </a:solidFill>
                <a:latin typeface="+mn-ea"/>
                <a:ea typeface="+mn-ea"/>
                <a:cs typeface="ＭＳ Ｐゴシック" charset="0"/>
              </a:rPr>
              <a:t>3</a:t>
            </a:r>
            <a:r>
              <a:rPr kumimoji="1" lang="ja-JP" altLang="en-US" sz="1200" kern="1200" dirty="0" smtClean="0">
                <a:solidFill>
                  <a:srgbClr val="000000"/>
                </a:solidFill>
                <a:latin typeface="+mn-ea"/>
                <a:ea typeface="+mn-ea"/>
                <a:cs typeface="ＭＳ Ｐゴシック" charset="0"/>
              </a:rPr>
              <a:t>は認知症状があり、介護を必要とする。</a:t>
            </a:r>
            <a:endParaRPr kumimoji="1" lang="en-US" altLang="ja-JP" sz="1200" kern="1200" dirty="0" smtClean="0">
              <a:solidFill>
                <a:srgbClr val="000000"/>
              </a:solidFill>
              <a:latin typeface="+mn-ea"/>
              <a:ea typeface="+mn-ea"/>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rgbClr val="000000"/>
                </a:solidFill>
                <a:latin typeface="+mn-ea"/>
                <a:ea typeface="+mn-ea"/>
                <a:cs typeface="ＭＳ Ｐゴシック" charset="0"/>
              </a:rPr>
              <a:t>4.</a:t>
            </a:r>
            <a:r>
              <a:rPr kumimoji="1" lang="ja-JP" altLang="en-US" sz="1200" kern="1200" dirty="0" smtClean="0">
                <a:solidFill>
                  <a:srgbClr val="000000"/>
                </a:solidFill>
                <a:latin typeface="+mn-ea"/>
                <a:ea typeface="+mn-ea"/>
                <a:cs typeface="ＭＳ Ｐゴシック" charset="0"/>
              </a:rPr>
              <a:t>は認知症状があり、常に介護を必要とする。</a:t>
            </a:r>
            <a:endParaRPr kumimoji="1" lang="en-US" altLang="ja-JP" sz="1200" kern="1200" dirty="0" smtClean="0">
              <a:solidFill>
                <a:srgbClr val="000000"/>
              </a:solidFill>
              <a:latin typeface="+mn-ea"/>
              <a:ea typeface="+mn-ea"/>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rgbClr val="000000"/>
                </a:solidFill>
                <a:latin typeface="+mn-ea"/>
                <a:ea typeface="+mn-ea"/>
                <a:cs typeface="ＭＳ Ｐゴシック" charset="0"/>
              </a:rPr>
              <a:t>5.</a:t>
            </a:r>
            <a:r>
              <a:rPr kumimoji="1" lang="ja-JP" altLang="en-US" sz="1200" kern="1200" dirty="0" smtClean="0">
                <a:solidFill>
                  <a:srgbClr val="000000"/>
                </a:solidFill>
                <a:latin typeface="+mn-ea"/>
                <a:ea typeface="+mn-ea"/>
                <a:cs typeface="ＭＳ Ｐゴシック" charset="0"/>
              </a:rPr>
              <a:t>著しい精神症状があり、専門医療を必要とする。</a:t>
            </a:r>
            <a:endParaRPr kumimoji="1" lang="en-US" altLang="ja-JP" sz="1200" kern="1200" dirty="0" smtClean="0">
              <a:solidFill>
                <a:srgbClr val="000000"/>
              </a:solidFill>
              <a:latin typeface="+mn-ea"/>
              <a:ea typeface="+mn-ea"/>
              <a:cs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kumimoji="1" lang="ja-JP" altLang="en-US" sz="1200" dirty="0" smtClean="0">
                <a:solidFill>
                  <a:srgbClr val="FF0000"/>
                </a:solidFill>
              </a:rPr>
              <a:t>です。</a:t>
            </a:r>
          </a:p>
          <a:p>
            <a:pPr marL="0" marR="0" indent="0" algn="l" defTabSz="4572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6</a:t>
            </a:fld>
            <a:endParaRPr lang="ja-JP" altLang="en-US"/>
          </a:p>
        </p:txBody>
      </p:sp>
    </p:spTree>
    <p:extLst>
      <p:ext uri="{BB962C8B-B14F-4D97-AF65-F5344CB8AC3E}">
        <p14:creationId xmlns:p14="http://schemas.microsoft.com/office/powerpoint/2010/main" val="32516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最終的には、要介護者の日常生活にどの程度支障があるかによって介護度が決められます。</a:t>
            </a:r>
            <a:endParaRPr kumimoji="1" lang="en-US" altLang="ja-JP" dirty="0" smtClean="0"/>
          </a:p>
          <a:p>
            <a:r>
              <a:rPr kumimoji="1" lang="ja-JP" altLang="en-US" b="0" dirty="0" smtClean="0"/>
              <a:t>要支援は、</a:t>
            </a:r>
            <a:r>
              <a:rPr lang="ja-JP" altLang="en-US" sz="1200" b="0" i="0" u="none" strike="noStrike" dirty="0" smtClean="0">
                <a:solidFill>
                  <a:srgbClr val="000000"/>
                </a:solidFill>
                <a:latin typeface="ＭＳ Ｐゴシック"/>
              </a:rPr>
              <a:t>日常生活にはほとんど支障ないが、</a:t>
            </a:r>
            <a:r>
              <a:rPr lang="ja-JP" altLang="en-US" sz="1200" b="0" i="0" u="none" strike="noStrike" dirty="0" smtClean="0">
                <a:solidFill>
                  <a:srgbClr val="FF0000"/>
                </a:solidFill>
                <a:latin typeface="ＭＳ Ｐゴシック"/>
              </a:rPr>
              <a:t>入浴など一部の動作に介助</a:t>
            </a:r>
            <a:r>
              <a:rPr lang="ja-JP" altLang="en-US" sz="1200" b="0" i="0" u="none" strike="noStrike" dirty="0" smtClean="0">
                <a:solidFill>
                  <a:srgbClr val="000000"/>
                </a:solidFill>
                <a:latin typeface="ＭＳ Ｐゴシック"/>
              </a:rPr>
              <a:t>が必要</a:t>
            </a:r>
            <a:endParaRPr lang="en-US" altLang="ja-JP" sz="1200" b="0" i="0" u="none" strike="noStrike" dirty="0" smtClean="0">
              <a:solidFill>
                <a:srgbClr val="000000"/>
              </a:solidFill>
              <a:latin typeface="ＭＳ Ｐゴシック"/>
            </a:endParaRPr>
          </a:p>
          <a:p>
            <a:r>
              <a:rPr kumimoji="1" lang="ja-JP" altLang="en-US" sz="1200" b="0" i="0" u="none" strike="noStrike" dirty="0" smtClean="0">
                <a:solidFill>
                  <a:srgbClr val="000000"/>
                </a:solidFill>
                <a:latin typeface="ＭＳ Ｐゴシック"/>
              </a:rPr>
              <a:t>要介護</a:t>
            </a:r>
            <a:r>
              <a:rPr kumimoji="1" lang="en-US" altLang="ja-JP" sz="1200" b="0" i="0" u="none" strike="noStrike" dirty="0" smtClean="0">
                <a:solidFill>
                  <a:srgbClr val="000000"/>
                </a:solidFill>
                <a:latin typeface="ＭＳ Ｐゴシック"/>
              </a:rPr>
              <a:t>1</a:t>
            </a:r>
            <a:r>
              <a:rPr kumimoji="1" lang="ja-JP" altLang="en-US" sz="1200" b="0" i="0" u="none" strike="noStrike" dirty="0" smtClean="0">
                <a:solidFill>
                  <a:srgbClr val="000000"/>
                </a:solidFill>
                <a:latin typeface="ＭＳ Ｐゴシック"/>
              </a:rPr>
              <a:t>は、</a:t>
            </a:r>
            <a:r>
              <a:rPr lang="ja-JP" altLang="en-US" sz="1200" b="0" i="0" u="none" strike="noStrike" dirty="0" smtClean="0">
                <a:solidFill>
                  <a:srgbClr val="FF0000"/>
                </a:solidFill>
                <a:latin typeface="ＭＳ Ｐゴシック"/>
              </a:rPr>
              <a:t>起立や歩行</a:t>
            </a:r>
            <a:r>
              <a:rPr lang="ja-JP" altLang="en-US" sz="1200" b="0" i="0" u="none" strike="noStrike" dirty="0" smtClean="0">
                <a:solidFill>
                  <a:srgbClr val="000000"/>
                </a:solidFill>
                <a:latin typeface="ＭＳ Ｐゴシック"/>
              </a:rPr>
              <a:t>などに不安定さが現れ，</a:t>
            </a:r>
            <a:r>
              <a:rPr lang="ja-JP" altLang="en-US" sz="1200" b="0" i="0" u="none" strike="noStrike" dirty="0" smtClean="0">
                <a:solidFill>
                  <a:srgbClr val="FF0000"/>
                </a:solidFill>
                <a:latin typeface="ＭＳ Ｐゴシック"/>
              </a:rPr>
              <a:t>入浴や排泄など</a:t>
            </a:r>
            <a:r>
              <a:rPr lang="ja-JP" altLang="en-US" sz="1200" b="0" i="0" u="none" strike="noStrike" dirty="0" smtClean="0">
                <a:solidFill>
                  <a:srgbClr val="000000"/>
                </a:solidFill>
                <a:latin typeface="ＭＳ Ｐゴシック"/>
              </a:rPr>
              <a:t>に一部介助または全介助が必要</a:t>
            </a:r>
            <a:endParaRPr lang="en-US" altLang="ja-JP" sz="1200" b="0" i="0" u="none" strike="noStrike" dirty="0" smtClean="0">
              <a:solidFill>
                <a:srgbClr val="000000"/>
              </a:solidFill>
              <a:latin typeface="ＭＳ Ｐゴシック"/>
            </a:endParaRPr>
          </a:p>
          <a:p>
            <a:r>
              <a:rPr kumimoji="1" lang="ja-JP" altLang="en-US" sz="1200" b="0" i="0" u="none" strike="noStrike" dirty="0" smtClean="0">
                <a:solidFill>
                  <a:srgbClr val="000000"/>
                </a:solidFill>
                <a:latin typeface="ＭＳ Ｐゴシック"/>
              </a:rPr>
              <a:t>要介護</a:t>
            </a:r>
            <a:r>
              <a:rPr kumimoji="1" lang="en-US" altLang="ja-JP" sz="1200" b="0" i="0" u="none" strike="noStrike" dirty="0" smtClean="0">
                <a:solidFill>
                  <a:srgbClr val="000000"/>
                </a:solidFill>
                <a:latin typeface="ＭＳ Ｐゴシック"/>
              </a:rPr>
              <a:t>2</a:t>
            </a:r>
            <a:r>
              <a:rPr kumimoji="1" lang="ja-JP" altLang="en-US" sz="1200" b="0" i="0" u="none" strike="noStrike" dirty="0" smtClean="0">
                <a:solidFill>
                  <a:srgbClr val="000000"/>
                </a:solidFill>
                <a:latin typeface="ＭＳ Ｐゴシック"/>
              </a:rPr>
              <a:t>は、</a:t>
            </a:r>
            <a:r>
              <a:rPr lang="ja-JP" altLang="en-US" sz="1200" b="0" i="0" u="none" strike="noStrike" dirty="0" smtClean="0">
                <a:solidFill>
                  <a:srgbClr val="000000"/>
                </a:solidFill>
                <a:latin typeface="ＭＳ Ｐゴシック"/>
              </a:rPr>
              <a:t>自力での</a:t>
            </a:r>
            <a:r>
              <a:rPr lang="ja-JP" altLang="en-US" sz="1200" b="0" i="0" u="none" strike="noStrike" dirty="0" smtClean="0">
                <a:solidFill>
                  <a:srgbClr val="FF0000"/>
                </a:solidFill>
                <a:latin typeface="ＭＳ Ｐゴシック"/>
              </a:rPr>
              <a:t>起立や歩行</a:t>
            </a:r>
            <a:r>
              <a:rPr lang="ja-JP" altLang="en-US" sz="1200" b="0" i="0" u="none" strike="noStrike" dirty="0" smtClean="0">
                <a:solidFill>
                  <a:srgbClr val="000000"/>
                </a:solidFill>
                <a:latin typeface="ＭＳ Ｐゴシック"/>
              </a:rPr>
              <a:t>が困難。</a:t>
            </a:r>
            <a:r>
              <a:rPr lang="ja-JP" altLang="en-US" sz="1200" b="0" i="0" u="none" strike="noStrike" dirty="0" smtClean="0">
                <a:solidFill>
                  <a:srgbClr val="FF0000"/>
                </a:solidFill>
                <a:latin typeface="ＭＳ Ｐゴシック"/>
              </a:rPr>
              <a:t>入浴や排泄</a:t>
            </a:r>
            <a:r>
              <a:rPr lang="ja-JP" altLang="en-US" sz="1200" b="0" i="0" u="none" strike="noStrike" dirty="0" smtClean="0">
                <a:solidFill>
                  <a:srgbClr val="000000"/>
                </a:solidFill>
                <a:latin typeface="ＭＳ Ｐゴシック"/>
              </a:rPr>
              <a:t>などに一部介助または全介助が必要</a:t>
            </a:r>
            <a:endParaRPr lang="en-US" altLang="ja-JP" sz="1200" b="0" i="0" u="none" strike="noStrike" dirty="0" smtClean="0">
              <a:solidFill>
                <a:srgbClr val="000000"/>
              </a:solidFill>
              <a:latin typeface="ＭＳ Ｐゴシック"/>
            </a:endParaRPr>
          </a:p>
          <a:p>
            <a:r>
              <a:rPr kumimoji="1" lang="ja-JP" altLang="en-US" sz="1200" b="0" i="0" u="none" strike="noStrike" dirty="0" smtClean="0">
                <a:solidFill>
                  <a:srgbClr val="000000"/>
                </a:solidFill>
                <a:latin typeface="ＭＳ Ｐゴシック"/>
              </a:rPr>
              <a:t>要介護</a:t>
            </a:r>
            <a:r>
              <a:rPr kumimoji="1" lang="en-US" altLang="ja-JP" sz="1200" b="0" i="0" u="none" strike="noStrike" dirty="0" smtClean="0">
                <a:solidFill>
                  <a:srgbClr val="000000"/>
                </a:solidFill>
                <a:latin typeface="ＭＳ Ｐゴシック"/>
              </a:rPr>
              <a:t>3</a:t>
            </a:r>
            <a:r>
              <a:rPr kumimoji="1" lang="ja-JP" altLang="en-US" sz="1200" b="0" i="0" u="none" strike="noStrike" dirty="0" smtClean="0">
                <a:solidFill>
                  <a:srgbClr val="000000"/>
                </a:solidFill>
                <a:latin typeface="ＭＳ Ｐゴシック"/>
              </a:rPr>
              <a:t>は、</a:t>
            </a:r>
            <a:r>
              <a:rPr lang="ja-JP" altLang="en-US" sz="1200" b="0" i="0" u="none" strike="noStrike" dirty="0" smtClean="0">
                <a:solidFill>
                  <a:srgbClr val="000000"/>
                </a:solidFill>
                <a:latin typeface="ＭＳ Ｐゴシック"/>
              </a:rPr>
              <a:t>起立や歩行は不可能。入浴や排泄、衣服の着脱などに全介助が必要</a:t>
            </a:r>
            <a:endParaRPr lang="en-US" altLang="ja-JP" sz="1200" b="0" i="0" u="none" strike="noStrike" dirty="0" smtClean="0">
              <a:solidFill>
                <a:srgbClr val="000000"/>
              </a:solidFill>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dirty="0" smtClean="0">
                <a:solidFill>
                  <a:srgbClr val="000000"/>
                </a:solidFill>
                <a:latin typeface="ＭＳ Ｐゴシック"/>
              </a:rPr>
              <a:t>要介護４は、</a:t>
            </a:r>
            <a:r>
              <a:rPr lang="ja-JP" altLang="en-US" sz="1200" b="0" i="0" u="none" strike="noStrike" dirty="0" smtClean="0">
                <a:solidFill>
                  <a:srgbClr val="000000"/>
                </a:solidFill>
                <a:latin typeface="ＭＳ Ｐゴシック"/>
              </a:rPr>
              <a:t>介助なしに日常生活を送ることが困難。</a:t>
            </a:r>
            <a:r>
              <a:rPr lang="ja-JP" altLang="en-US" sz="1200" b="0" i="0" u="none" strike="noStrike" dirty="0" smtClean="0">
                <a:solidFill>
                  <a:srgbClr val="FF0000"/>
                </a:solidFill>
                <a:latin typeface="ＭＳ Ｐゴシック"/>
              </a:rPr>
              <a:t>入浴、排泄、衣服の着脱</a:t>
            </a:r>
            <a:r>
              <a:rPr lang="ja-JP" altLang="en-US" sz="1200" b="0" i="0" u="none" strike="noStrike" dirty="0" smtClean="0">
                <a:solidFill>
                  <a:srgbClr val="000000"/>
                </a:solidFill>
                <a:latin typeface="ＭＳ Ｐゴシック"/>
              </a:rPr>
              <a:t>などに全介助、</a:t>
            </a:r>
            <a:r>
              <a:rPr lang="ja-JP" altLang="en-US" sz="1200" b="0" i="0" u="none" strike="noStrike" dirty="0" smtClean="0">
                <a:solidFill>
                  <a:srgbClr val="FF0000"/>
                </a:solidFill>
                <a:latin typeface="ＭＳ Ｐゴシック"/>
              </a:rPr>
              <a:t>食事摂取</a:t>
            </a:r>
            <a:r>
              <a:rPr lang="ja-JP" altLang="en-US" sz="1200" b="0" i="0" u="none" strike="noStrike" dirty="0" smtClean="0">
                <a:solidFill>
                  <a:srgbClr val="000000"/>
                </a:solidFill>
                <a:latin typeface="ＭＳ Ｐゴシック"/>
              </a:rPr>
              <a:t>に一部介助が必要</a:t>
            </a:r>
          </a:p>
          <a:p>
            <a:pPr algn="l" fontAlgn="ctr"/>
            <a:r>
              <a:rPr kumimoji="1" lang="ja-JP" altLang="en-US" b="0" dirty="0" smtClean="0"/>
              <a:t>要介護</a:t>
            </a:r>
            <a:r>
              <a:rPr kumimoji="1" lang="en-US" altLang="ja-JP" b="0" dirty="0" smtClean="0"/>
              <a:t>5</a:t>
            </a:r>
            <a:r>
              <a:rPr kumimoji="1" lang="ja-JP" altLang="en-US" b="0" dirty="0" smtClean="0"/>
              <a:t>は、</a:t>
            </a:r>
            <a:r>
              <a:rPr lang="ja-JP" altLang="en-US" sz="1200" b="0" i="0" u="none" strike="noStrike" dirty="0" smtClean="0">
                <a:solidFill>
                  <a:srgbClr val="000000"/>
                </a:solidFill>
                <a:latin typeface="ＭＳ Ｐゴシック"/>
              </a:rPr>
              <a:t>日常生活のほぼすべてにおいて全介助が必要</a:t>
            </a:r>
          </a:p>
          <a:p>
            <a:r>
              <a:rPr kumimoji="1" lang="ja-JP" altLang="en-US" b="0" dirty="0" smtClean="0"/>
              <a:t>です。</a:t>
            </a:r>
            <a:endParaRPr kumimoji="1" lang="en-US" altLang="ja-JP" b="0" dirty="0" smtClean="0"/>
          </a:p>
          <a:p>
            <a:r>
              <a:rPr kumimoji="1" lang="ja-JP" altLang="en-US" dirty="0" smtClean="0"/>
              <a:t>すなわち、日常生活動作に支障がない状態を保つことができれば、健康寿命を長くできるということになります。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7</a:t>
            </a:fld>
            <a:endParaRPr kumimoji="1" lang="ja-JP" altLang="en-US"/>
          </a:p>
        </p:txBody>
      </p:sp>
    </p:spTree>
    <p:extLst>
      <p:ext uri="{BB962C8B-B14F-4D97-AF65-F5344CB8AC3E}">
        <p14:creationId xmlns:p14="http://schemas.microsoft.com/office/powerpoint/2010/main" val="380695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認定の結果、要介護に認定された方は、ケアマネージャーによって介護サービスの計画が立てられます。</a:t>
            </a:r>
            <a:endParaRPr kumimoji="1" lang="en-US" altLang="ja-JP" dirty="0" smtClean="0"/>
          </a:p>
          <a:p>
            <a:r>
              <a:rPr kumimoji="1" lang="ja-JP" altLang="en-US" dirty="0" smtClean="0"/>
              <a:t>要支援と認定された方は、介護予防ケアプランを立ててもらうこととなります。</a:t>
            </a:r>
            <a:endParaRPr kumimoji="1" lang="en-US" altLang="ja-JP" dirty="0" smtClean="0"/>
          </a:p>
          <a:p>
            <a:r>
              <a:rPr kumimoji="1" lang="ja-JP" altLang="en-US" dirty="0" smtClean="0"/>
              <a:t>要支援者に対する予防給付は、予防するための介護予防運動等が中心です。</a:t>
            </a:r>
            <a:endParaRPr kumimoji="1" lang="en-US" altLang="ja-JP" dirty="0" smtClean="0"/>
          </a:p>
          <a:p>
            <a:r>
              <a:rPr kumimoji="1" lang="ja-JP" altLang="en-US" dirty="0" smtClean="0"/>
              <a:t>しかし、現状では、生活支援を受けているだけ、または効果がみられないデイサービスに行っているだけの方が多くおられます。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8</a:t>
            </a:fld>
            <a:endParaRPr kumimoji="1" lang="ja-JP" altLang="en-US"/>
          </a:p>
        </p:txBody>
      </p:sp>
    </p:spTree>
    <p:extLst>
      <p:ext uri="{BB962C8B-B14F-4D97-AF65-F5344CB8AC3E}">
        <p14:creationId xmlns:p14="http://schemas.microsoft.com/office/powerpoint/2010/main" val="275889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H12</a:t>
            </a:r>
            <a:r>
              <a:rPr kumimoji="1" lang="ja-JP" altLang="en-US" dirty="0" smtClean="0"/>
              <a:t>介護保険開始以降、年々　要介護認定者数が増えています。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このグラフは、</a:t>
            </a:r>
            <a:r>
              <a:rPr kumimoji="1" lang="en-US" altLang="ja-JP" dirty="0" smtClean="0"/>
              <a:t>H24</a:t>
            </a:r>
            <a:r>
              <a:rPr kumimoji="1" lang="ja-JP" altLang="en-US" dirty="0" smtClean="0"/>
              <a:t>年</a:t>
            </a:r>
            <a:r>
              <a:rPr kumimoji="1" lang="en-US" altLang="ja-JP" dirty="0" smtClean="0"/>
              <a:t>4</a:t>
            </a:r>
            <a:r>
              <a:rPr kumimoji="1" lang="ja-JP" altLang="en-US" dirty="0" smtClean="0"/>
              <a:t>月の時点でのデーターです。</a:t>
            </a:r>
            <a:endParaRPr kumimoji="1" lang="en-US" altLang="ja-JP" dirty="0" smtClean="0"/>
          </a:p>
          <a:p>
            <a:r>
              <a:rPr lang="ja-JP" altLang="en-US" sz="1200" dirty="0" smtClean="0">
                <a:solidFill>
                  <a:srgbClr val="000000"/>
                </a:solidFill>
                <a:latin typeface="+mn-ea"/>
                <a:ea typeface="+mn-ea"/>
              </a:rPr>
              <a:t>要介護別認定者数の推移を見ると、</a:t>
            </a:r>
            <a:r>
              <a:rPr kumimoji="1" lang="ja-JP" altLang="en-US" sz="1200" b="0" i="0" u="none" strike="noStrike" kern="1200" baseline="0" dirty="0" smtClean="0">
                <a:solidFill>
                  <a:srgbClr val="000000"/>
                </a:solidFill>
                <a:latin typeface="+mn-ea"/>
                <a:ea typeface="+mn-ea"/>
                <a:cs typeface="ＭＳ Ｐゴシック" charset="0"/>
              </a:rPr>
              <a:t>要支援，要介護</a:t>
            </a:r>
            <a:r>
              <a:rPr kumimoji="1" lang="en-US" altLang="ja-JP" sz="1200" b="0" i="0" u="none" strike="noStrike" kern="1200" baseline="0" dirty="0" smtClean="0">
                <a:solidFill>
                  <a:srgbClr val="000000"/>
                </a:solidFill>
                <a:latin typeface="+mn-ea"/>
                <a:ea typeface="+mn-ea"/>
                <a:cs typeface="ＭＳ Ｐゴシック" charset="0"/>
              </a:rPr>
              <a:t>1 </a:t>
            </a:r>
            <a:r>
              <a:rPr kumimoji="1" lang="ja-JP" altLang="en-US" sz="1200" b="0" i="0" u="none" strike="noStrike" kern="1200" baseline="0" dirty="0" smtClean="0">
                <a:solidFill>
                  <a:srgbClr val="000000"/>
                </a:solidFill>
                <a:latin typeface="+mn-ea"/>
                <a:ea typeface="+mn-ea"/>
                <a:cs typeface="ＭＳ Ｐゴシック" charset="0"/>
              </a:rPr>
              <a:t>といった軽度要介護者の伸びが、</a:t>
            </a:r>
            <a:r>
              <a:rPr kumimoji="1" lang="en-US" altLang="ja-JP" sz="1200" b="0" i="0" u="none" strike="noStrike" kern="1200" baseline="0" dirty="0" smtClean="0">
                <a:solidFill>
                  <a:srgbClr val="000000"/>
                </a:solidFill>
                <a:latin typeface="+mn-ea"/>
                <a:ea typeface="+mn-ea"/>
                <a:cs typeface="ＭＳ Ｐゴシック" charset="0"/>
              </a:rPr>
              <a:t>182</a:t>
            </a:r>
            <a:r>
              <a:rPr kumimoji="1" lang="ja-JP" altLang="en-US" sz="1200" b="0" i="0" u="none" strike="noStrike" kern="1200" baseline="0" dirty="0" smtClean="0">
                <a:solidFill>
                  <a:srgbClr val="000000"/>
                </a:solidFill>
                <a:latin typeface="+mn-ea"/>
                <a:ea typeface="+mn-ea"/>
                <a:cs typeface="ＭＳ Ｐゴシック" charset="0"/>
              </a:rPr>
              <a:t>％と要介護</a:t>
            </a:r>
            <a:r>
              <a:rPr kumimoji="1" lang="en-US" altLang="ja-JP" sz="1200" b="0" i="0" u="none" strike="noStrike" kern="1200" baseline="0" dirty="0" smtClean="0">
                <a:solidFill>
                  <a:srgbClr val="000000"/>
                </a:solidFill>
                <a:latin typeface="+mn-ea"/>
                <a:ea typeface="+mn-ea"/>
                <a:cs typeface="ＭＳ Ｐゴシック" charset="0"/>
              </a:rPr>
              <a:t>2 </a:t>
            </a:r>
            <a:r>
              <a:rPr kumimoji="1" lang="ja-JP" altLang="en-US" sz="1200" b="0" i="0" u="none" strike="noStrike" kern="1200" baseline="0" dirty="0" smtClean="0">
                <a:solidFill>
                  <a:srgbClr val="000000"/>
                </a:solidFill>
                <a:latin typeface="+mn-ea"/>
                <a:ea typeface="+mn-ea"/>
                <a:cs typeface="ＭＳ Ｐゴシック" charset="0"/>
              </a:rPr>
              <a:t>以上に比べ顕著です。</a:t>
            </a:r>
            <a:endParaRPr kumimoji="1" lang="en-US" altLang="ja-JP" sz="1200" b="0" i="0" u="none" strike="noStrike" kern="1200" baseline="0" dirty="0" smtClean="0">
              <a:solidFill>
                <a:srgbClr val="000000"/>
              </a:solidFill>
              <a:latin typeface="+mn-ea"/>
              <a:ea typeface="+mn-ea"/>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しかも、　要支援＋要介護１で　</a:t>
            </a:r>
            <a:r>
              <a:rPr kumimoji="1" lang="en-US" altLang="ja-JP" dirty="0" smtClean="0"/>
              <a:t>40-50</a:t>
            </a:r>
            <a:r>
              <a:rPr kumimoji="1" lang="ja-JP" altLang="en-US" dirty="0" smtClean="0"/>
              <a:t>％を占めています。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この時期は、ロコモ対策で介護度悪化を食い止め、改善させる絶好の時期です。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H26.10</a:t>
            </a:r>
            <a:r>
              <a:rPr kumimoji="1" lang="ja-JP" altLang="en-US" dirty="0" smtClean="0"/>
              <a:t>月の時点では、要介護者数は</a:t>
            </a:r>
            <a:r>
              <a:rPr kumimoji="1" lang="en-US" altLang="ja-JP" dirty="0" smtClean="0"/>
              <a:t>600</a:t>
            </a:r>
            <a:r>
              <a:rPr kumimoji="1" lang="ja-JP" altLang="en-US" dirty="0" smtClean="0"/>
              <a:t>万に到達しています。そのうち要支援</a:t>
            </a:r>
            <a:r>
              <a:rPr kumimoji="1" lang="en-US" altLang="ja-JP" dirty="0" smtClean="0"/>
              <a:t>+</a:t>
            </a:r>
            <a:r>
              <a:rPr kumimoji="1" lang="ja-JP" altLang="en-US" dirty="0" smtClean="0"/>
              <a:t>要介護</a:t>
            </a:r>
            <a:r>
              <a:rPr kumimoji="1" lang="en-US" altLang="ja-JP" dirty="0" smtClean="0"/>
              <a:t>1</a:t>
            </a:r>
            <a:r>
              <a:rPr kumimoji="1" lang="ja-JP" altLang="en-US" dirty="0" smtClean="0"/>
              <a:t>は、</a:t>
            </a:r>
            <a:r>
              <a:rPr kumimoji="1" lang="en-US" altLang="ja-JP" dirty="0" smtClean="0"/>
              <a:t>282</a:t>
            </a:r>
            <a:r>
              <a:rPr kumimoji="1" lang="ja-JP" altLang="en-US" dirty="0" smtClean="0"/>
              <a:t>万人でで、やはり　</a:t>
            </a:r>
            <a:r>
              <a:rPr kumimoji="1" lang="en-US" altLang="ja-JP" dirty="0" smtClean="0"/>
              <a:t>40</a:t>
            </a:r>
            <a:r>
              <a:rPr kumimoji="1" lang="ja-JP" altLang="en-US" dirty="0" smtClean="0"/>
              <a:t>％強になります。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9</a:t>
            </a:fld>
            <a:endParaRPr kumimoji="1" lang="ja-JP" altLang="en-US"/>
          </a:p>
        </p:txBody>
      </p:sp>
    </p:spTree>
    <p:extLst>
      <p:ext uri="{BB962C8B-B14F-4D97-AF65-F5344CB8AC3E}">
        <p14:creationId xmlns:p14="http://schemas.microsoft.com/office/powerpoint/2010/main" val="219275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介護保険でのサービスの基本は、生活援助と介護予防です。</a:t>
            </a:r>
            <a:endParaRPr kumimoji="1" lang="en-US" altLang="ja-JP" dirty="0" smtClean="0"/>
          </a:p>
          <a:p>
            <a:r>
              <a:rPr kumimoji="1" lang="ja-JP" altLang="ja-JP" sz="1200" kern="1200" dirty="0" smtClean="0">
                <a:solidFill>
                  <a:schemeClr val="tx1"/>
                </a:solidFill>
                <a:effectLst/>
                <a:latin typeface="+mn-lt"/>
                <a:ea typeface="+mn-ea"/>
                <a:cs typeface="+mn-cs"/>
              </a:rPr>
              <a:t>ケアプランは介護保険の理念に沿って利用者の自立支援、介護の重度化防止を踏まえて居宅での</a:t>
            </a:r>
            <a:r>
              <a:rPr kumimoji="1" lang="en-US" altLang="ja-JP" sz="1200" kern="1200" dirty="0" smtClean="0">
                <a:solidFill>
                  <a:schemeClr val="tx1"/>
                </a:solidFill>
                <a:effectLst/>
                <a:latin typeface="+mn-lt"/>
                <a:ea typeface="+mn-ea"/>
                <a:cs typeface="+mn-cs"/>
              </a:rPr>
              <a:t>QOL</a:t>
            </a:r>
            <a:r>
              <a:rPr kumimoji="1" lang="ja-JP" altLang="ja-JP" sz="1200" kern="1200" dirty="0" smtClean="0">
                <a:solidFill>
                  <a:schemeClr val="tx1"/>
                </a:solidFill>
                <a:effectLst/>
                <a:latin typeface="+mn-lt"/>
                <a:ea typeface="+mn-ea"/>
                <a:cs typeface="+mn-cs"/>
              </a:rPr>
              <a:t>を出来るだけ長く保つよう作成することが求められています。</a:t>
            </a:r>
          </a:p>
          <a:p>
            <a:r>
              <a:rPr kumimoji="1" lang="ja-JP" altLang="ja-JP" sz="1200" kern="1200" dirty="0" smtClean="0">
                <a:solidFill>
                  <a:schemeClr val="tx1"/>
                </a:solidFill>
                <a:effectLst/>
                <a:latin typeface="+mn-lt"/>
                <a:ea typeface="+mn-ea"/>
                <a:cs typeface="+mn-cs"/>
              </a:rPr>
              <a:t>介護予防というと、介護を受ける前の方というイメージがありますが、すでに介護を受けている方が現状より改善して自立度を改善させることも重要な介護予防の一つです。</a:t>
            </a:r>
            <a:endParaRPr kumimoji="1" lang="en-US" altLang="ja-JP" dirty="0" smtClean="0"/>
          </a:p>
          <a:p>
            <a:r>
              <a:rPr kumimoji="1" lang="ja-JP" altLang="en-US" dirty="0" smtClean="0"/>
              <a:t>しあし、衰えた高齢者にリハビリをしても満足できる効果が得られないと思われていて、一般的には、まだまだ介護予防を行うという認識が乏しいのが現状です。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10</a:t>
            </a:fld>
            <a:endParaRPr kumimoji="1" lang="ja-JP" altLang="en-US"/>
          </a:p>
        </p:txBody>
      </p:sp>
    </p:spTree>
    <p:extLst>
      <p:ext uri="{BB962C8B-B14F-4D97-AF65-F5344CB8AC3E}">
        <p14:creationId xmlns:p14="http://schemas.microsoft.com/office/powerpoint/2010/main" val="326041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292383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347692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135717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02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422789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18207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352123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215793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158312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211095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16436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451B0E-F7BB-4110-BD47-95700A6DD373}" type="datetimeFigureOut">
              <a:rPr kumimoji="1" lang="ja-JP" altLang="en-US" smtClean="0"/>
              <a:t>2015/5/25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111602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51B0E-F7BB-4110-BD47-95700A6DD373}" type="datetimeFigureOut">
              <a:rPr kumimoji="1" lang="ja-JP" altLang="en-US" smtClean="0"/>
              <a:t>2015/5/25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BDD37-D38A-4890-9A0C-62D39E3CEE3F}" type="slidenum">
              <a:rPr kumimoji="1" lang="ja-JP" altLang="en-US" smtClean="0"/>
              <a:t>‹#›</a:t>
            </a:fld>
            <a:endParaRPr kumimoji="1" lang="ja-JP" altLang="en-US"/>
          </a:p>
        </p:txBody>
      </p:sp>
    </p:spTree>
    <p:extLst>
      <p:ext uri="{BB962C8B-B14F-4D97-AF65-F5344CB8AC3E}">
        <p14:creationId xmlns:p14="http://schemas.microsoft.com/office/powerpoint/2010/main" val="326175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1038386" y="1549831"/>
            <a:ext cx="10031913" cy="3477875"/>
          </a:xfrm>
          <a:prstGeom prst="rect">
            <a:avLst/>
          </a:prstGeom>
          <a:noFill/>
        </p:spPr>
        <p:txBody>
          <a:bodyPr wrap="none" rtlCol="0">
            <a:spAutoFit/>
          </a:bodyPr>
          <a:lstStyle/>
          <a:p>
            <a:r>
              <a:rPr lang="ja-JP" altLang="ja-JP" sz="4400" dirty="0" smtClean="0"/>
              <a:t>（６）介護保険の仕組みと医療介護の連携</a:t>
            </a:r>
          </a:p>
          <a:p>
            <a:r>
              <a:rPr lang="ja-JP" altLang="ja-JP" dirty="0" smtClean="0"/>
              <a:t>　　　</a:t>
            </a:r>
            <a:endParaRPr lang="en-US" altLang="ja-JP" dirty="0" smtClean="0"/>
          </a:p>
          <a:p>
            <a:r>
              <a:rPr lang="ja-JP" altLang="en-US" dirty="0" smtClean="0"/>
              <a:t>　　　　　　</a:t>
            </a:r>
            <a:r>
              <a:rPr lang="ja-JP" altLang="en-US" sz="2800" dirty="0" smtClean="0"/>
              <a:t>①</a:t>
            </a:r>
            <a:r>
              <a:rPr lang="ja-JP" altLang="ja-JP" sz="2800" dirty="0" smtClean="0"/>
              <a:t>介護保険のしくみ　</a:t>
            </a:r>
            <a:endParaRPr lang="en-US" altLang="ja-JP" sz="2800" dirty="0" smtClean="0"/>
          </a:p>
          <a:p>
            <a:r>
              <a:rPr lang="ja-JP" altLang="en-US" sz="2800" dirty="0" smtClean="0"/>
              <a:t>　　　　②</a:t>
            </a:r>
            <a:r>
              <a:rPr lang="ja-JP" altLang="ja-JP" sz="2800" dirty="0" smtClean="0"/>
              <a:t>介護予防事業　</a:t>
            </a:r>
            <a:endParaRPr lang="en-US" altLang="ja-JP" sz="2800" dirty="0" smtClean="0"/>
          </a:p>
          <a:p>
            <a:r>
              <a:rPr lang="ja-JP" altLang="en-US" sz="2800" dirty="0" smtClean="0"/>
              <a:t>　　　　③</a:t>
            </a:r>
            <a:r>
              <a:rPr lang="ja-JP" altLang="ja-JP" sz="2800" dirty="0" smtClean="0"/>
              <a:t>医療と介護の連携</a:t>
            </a:r>
          </a:p>
          <a:p>
            <a:r>
              <a:rPr lang="ja-JP" altLang="ja-JP" sz="2800" dirty="0" smtClean="0"/>
              <a:t>　　　</a:t>
            </a:r>
            <a:r>
              <a:rPr lang="ja-JP" altLang="en-US" sz="2800" dirty="0" smtClean="0"/>
              <a:t>　④</a:t>
            </a:r>
            <a:r>
              <a:rPr lang="ja-JP" altLang="ja-JP" sz="2800" dirty="0" smtClean="0"/>
              <a:t>地域包括ケアシステム</a:t>
            </a:r>
          </a:p>
          <a:p>
            <a:r>
              <a:rPr lang="ja-JP" altLang="ja-JP" sz="2800" dirty="0" smtClean="0"/>
              <a:t>　　</a:t>
            </a:r>
            <a:r>
              <a:rPr lang="ja-JP" altLang="en-US" sz="2800" dirty="0" smtClean="0"/>
              <a:t>　</a:t>
            </a:r>
            <a:r>
              <a:rPr lang="ja-JP" altLang="ja-JP" sz="2800" dirty="0" smtClean="0"/>
              <a:t>　</a:t>
            </a:r>
            <a:r>
              <a:rPr lang="ja-JP" altLang="en-US" sz="2800" dirty="0" smtClean="0"/>
              <a:t>⑤</a:t>
            </a:r>
            <a:r>
              <a:rPr lang="ja-JP" altLang="ja-JP" sz="2800" dirty="0" smtClean="0"/>
              <a:t>ロコモコーディネーターとリエゾンについて</a:t>
            </a:r>
          </a:p>
          <a:p>
            <a:endParaRPr kumimoji="1" lang="ja-JP" altLang="en-US" dirty="0"/>
          </a:p>
        </p:txBody>
      </p:sp>
    </p:spTree>
    <p:extLst>
      <p:ext uri="{BB962C8B-B14F-4D97-AF65-F5344CB8AC3E}">
        <p14:creationId xmlns:p14="http://schemas.microsoft.com/office/powerpoint/2010/main" val="1170581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057400" y="739588"/>
            <a:ext cx="8659906" cy="5878046"/>
            <a:chOff x="957263" y="175615"/>
            <a:chExt cx="9627112" cy="6482360"/>
          </a:xfrm>
        </p:grpSpPr>
        <p:pic>
          <p:nvPicPr>
            <p:cNvPr id="2" name="図 1"/>
            <p:cNvPicPr>
              <a:picLocks noChangeAspect="1"/>
            </p:cNvPicPr>
            <p:nvPr/>
          </p:nvPicPr>
          <p:blipFill rotWithShape="1">
            <a:blip r:embed="rId3"/>
            <a:srcRect l="2835" t="5232"/>
            <a:stretch/>
          </p:blipFill>
          <p:spPr>
            <a:xfrm>
              <a:off x="957263" y="175615"/>
              <a:ext cx="9627112" cy="6482360"/>
            </a:xfrm>
            <a:prstGeom prst="rect">
              <a:avLst/>
            </a:prstGeom>
          </p:spPr>
        </p:pic>
        <p:cxnSp>
          <p:nvCxnSpPr>
            <p:cNvPr id="4" name="直線コネクタ 3"/>
            <p:cNvCxnSpPr/>
            <p:nvPr/>
          </p:nvCxnSpPr>
          <p:spPr>
            <a:xfrm flipV="1">
              <a:off x="4271963" y="2000250"/>
              <a:ext cx="1571625" cy="14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7045643" y="1542096"/>
              <a:ext cx="1712277" cy="333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045643" y="4795520"/>
              <a:ext cx="2159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271963" y="5232400"/>
              <a:ext cx="2159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正方形/長方形 5"/>
          <p:cNvSpPr/>
          <p:nvPr/>
        </p:nvSpPr>
        <p:spPr>
          <a:xfrm>
            <a:off x="788559" y="182075"/>
            <a:ext cx="8501045" cy="523220"/>
          </a:xfrm>
          <a:prstGeom prst="rect">
            <a:avLst/>
          </a:prstGeom>
        </p:spPr>
        <p:txBody>
          <a:bodyPr wrap="none">
            <a:spAutoFit/>
          </a:bodyPr>
          <a:lstStyle/>
          <a:p>
            <a:r>
              <a:rPr lang="ja-JP" altLang="en-US" sz="2800" b="1" dirty="0">
                <a:solidFill>
                  <a:srgbClr val="FF0000"/>
                </a:solidFill>
              </a:rPr>
              <a:t>介護保険でのサービスの基本は、生活援助と介護予防</a:t>
            </a:r>
          </a:p>
        </p:txBody>
      </p:sp>
    </p:spTree>
    <p:extLst>
      <p:ext uri="{BB962C8B-B14F-4D97-AF65-F5344CB8AC3E}">
        <p14:creationId xmlns:p14="http://schemas.microsoft.com/office/powerpoint/2010/main" val="213959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サブタイトル 2"/>
          <p:cNvSpPr>
            <a:spLocks noGrp="1"/>
          </p:cNvSpPr>
          <p:nvPr>
            <p:ph type="subTitle" idx="4294967295"/>
          </p:nvPr>
        </p:nvSpPr>
        <p:spPr>
          <a:xfrm>
            <a:off x="0" y="157290"/>
            <a:ext cx="8534400" cy="628650"/>
          </a:xfrm>
        </p:spPr>
        <p:txBody>
          <a:bodyPr>
            <a:normAutofit/>
          </a:bodyPr>
          <a:lstStyle/>
          <a:p>
            <a:pPr marL="0" indent="0">
              <a:buFont typeface="Arial" charset="0"/>
              <a:buNone/>
            </a:pPr>
            <a:r>
              <a:rPr lang="en-US" altLang="ja-JP" dirty="0">
                <a:solidFill>
                  <a:srgbClr val="800000"/>
                </a:solidFill>
                <a:latin typeface="Calibri" charset="0"/>
                <a:ea typeface="ＭＳ Ｐゴシック" charset="0"/>
              </a:rPr>
              <a:t>■ </a:t>
            </a:r>
            <a:r>
              <a:rPr lang="ja-JP" altLang="en-US" dirty="0">
                <a:solidFill>
                  <a:srgbClr val="800000"/>
                </a:solidFill>
                <a:latin typeface="Calibri" charset="0"/>
                <a:ea typeface="ＭＳ Ｐゴシック" charset="0"/>
              </a:rPr>
              <a:t>リハビリテーション施設と介護施設</a:t>
            </a:r>
          </a:p>
        </p:txBody>
      </p:sp>
      <p:sp>
        <p:nvSpPr>
          <p:cNvPr id="38915" name="サブタイトル 2"/>
          <p:cNvSpPr txBox="1">
            <a:spLocks/>
          </p:cNvSpPr>
          <p:nvPr/>
        </p:nvSpPr>
        <p:spPr bwMode="auto">
          <a:xfrm>
            <a:off x="4362437" y="6443472"/>
            <a:ext cx="75959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運動器リハビリテーションシラバス（改訂第</a:t>
            </a:r>
            <a:r>
              <a:rPr lang="en-US" altLang="ja-JP" sz="1400" dirty="0"/>
              <a:t>3</a:t>
            </a:r>
            <a:r>
              <a:rPr lang="ja-JP" altLang="en-US" sz="1400" dirty="0"/>
              <a:t>版</a:t>
            </a:r>
            <a:r>
              <a:rPr lang="ja-JP" altLang="en-US" sz="1400" dirty="0" smtClean="0"/>
              <a:t>）</a:t>
            </a:r>
            <a:r>
              <a:rPr lang="en-US" altLang="ja-JP" sz="1400" dirty="0" smtClean="0"/>
              <a:t>―</a:t>
            </a:r>
            <a:r>
              <a:rPr lang="ja-JP" altLang="en-US" sz="1400" dirty="0"/>
              <a:t>セラピストのための実践マニュアル</a:t>
            </a:r>
            <a:r>
              <a:rPr lang="en-US" altLang="ja-JP" sz="1400" dirty="0"/>
              <a:t>―</a:t>
            </a:r>
            <a:endParaRPr lang="ja-JP" altLang="en-US" sz="1400" dirty="0"/>
          </a:p>
        </p:txBody>
      </p:sp>
      <p:pic>
        <p:nvPicPr>
          <p:cNvPr id="38916" name="図 1" descr="03-H05.jpg"/>
          <p:cNvPicPr>
            <a:picLocks noChangeAspect="1"/>
          </p:cNvPicPr>
          <p:nvPr/>
        </p:nvPicPr>
        <p:blipFill>
          <a:blip r:embed="rId3">
            <a:extLst>
              <a:ext uri="{28A0092B-C50C-407E-A947-70E740481C1C}">
                <a14:useLocalDpi xmlns:a14="http://schemas.microsoft.com/office/drawing/2010/main" val="0"/>
              </a:ext>
            </a:extLst>
          </a:blip>
          <a:srcRect t="3226"/>
          <a:stretch>
            <a:fillRect/>
          </a:stretch>
        </p:blipFill>
        <p:spPr bwMode="auto">
          <a:xfrm>
            <a:off x="164593" y="1000124"/>
            <a:ext cx="8537026" cy="528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8854018" y="3663829"/>
            <a:ext cx="310433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dirty="0">
                <a:solidFill>
                  <a:srgbClr val="0000FF"/>
                </a:solidFill>
              </a:rPr>
              <a:t>デイサービス施設（通所介護）での機能訓練などには“リハビリテーション</a:t>
            </a:r>
            <a:r>
              <a:rPr lang="ja-JP" altLang="en-US" dirty="0" smtClean="0">
                <a:solidFill>
                  <a:srgbClr val="0000FF"/>
                </a:solidFill>
              </a:rPr>
              <a:t>”という言葉を使用することはできない</a:t>
            </a:r>
            <a:endParaRPr lang="ja-JP" altLang="en-US" dirty="0">
              <a:solidFill>
                <a:srgbClr val="0000FF"/>
              </a:solidFill>
            </a:endParaRPr>
          </a:p>
        </p:txBody>
      </p:sp>
      <p:sp>
        <p:nvSpPr>
          <p:cNvPr id="3" name="テキスト ボックス 2"/>
          <p:cNvSpPr txBox="1"/>
          <p:nvPr/>
        </p:nvSpPr>
        <p:spPr>
          <a:xfrm>
            <a:off x="8854018" y="1623230"/>
            <a:ext cx="2342308"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dirty="0" smtClean="0">
                <a:solidFill>
                  <a:srgbClr val="FF0000"/>
                </a:solidFill>
              </a:rPr>
              <a:t>リハビリテーションとは</a:t>
            </a:r>
            <a:endParaRPr kumimoji="1" lang="en-US" altLang="ja-JP" dirty="0" smtClean="0">
              <a:solidFill>
                <a:srgbClr val="FF0000"/>
              </a:solidFill>
            </a:endParaRPr>
          </a:p>
          <a:p>
            <a:pPr marL="285750" indent="-285750">
              <a:buFont typeface="Wingdings" charset="2"/>
              <a:buChar char="Ø"/>
            </a:pPr>
            <a:r>
              <a:rPr lang="ja-JP" altLang="en-US" dirty="0">
                <a:solidFill>
                  <a:srgbClr val="FF0000"/>
                </a:solidFill>
              </a:rPr>
              <a:t>理学療法</a:t>
            </a:r>
            <a:endParaRPr kumimoji="1" lang="en-US" altLang="ja-JP" dirty="0" smtClean="0">
              <a:solidFill>
                <a:srgbClr val="FF0000"/>
              </a:solidFill>
            </a:endParaRPr>
          </a:p>
          <a:p>
            <a:pPr marL="285750" indent="-285750">
              <a:buFont typeface="Wingdings" charset="2"/>
              <a:buChar char="Ø"/>
            </a:pPr>
            <a:r>
              <a:rPr lang="ja-JP" altLang="en-US" dirty="0">
                <a:solidFill>
                  <a:srgbClr val="FF0000"/>
                </a:solidFill>
              </a:rPr>
              <a:t>作業</a:t>
            </a:r>
            <a:r>
              <a:rPr lang="ja-JP" altLang="en-US" dirty="0" smtClean="0">
                <a:solidFill>
                  <a:srgbClr val="FF0000"/>
                </a:solidFill>
              </a:rPr>
              <a:t>療法</a:t>
            </a:r>
            <a:endParaRPr lang="en-US" altLang="ja-JP" dirty="0" smtClean="0">
              <a:solidFill>
                <a:srgbClr val="FF0000"/>
              </a:solidFill>
            </a:endParaRPr>
          </a:p>
          <a:p>
            <a:pPr marL="285750" indent="-285750">
              <a:buFont typeface="Wingdings" charset="2"/>
              <a:buChar char="Ø"/>
            </a:pPr>
            <a:r>
              <a:rPr lang="ja-JP" altLang="en-US" dirty="0">
                <a:solidFill>
                  <a:srgbClr val="FF0000"/>
                </a:solidFill>
              </a:rPr>
              <a:t>言語聴覚療法</a:t>
            </a:r>
            <a:endParaRPr kumimoji="1" lang="ja-JP" altLang="en-US" dirty="0">
              <a:solidFill>
                <a:srgbClr val="FF0000"/>
              </a:solidFill>
            </a:endParaRPr>
          </a:p>
        </p:txBody>
      </p:sp>
      <p:sp>
        <p:nvSpPr>
          <p:cNvPr id="5" name="正方形/長方形 4"/>
          <p:cNvSpPr/>
          <p:nvPr/>
        </p:nvSpPr>
        <p:spPr>
          <a:xfrm>
            <a:off x="164593" y="1105853"/>
            <a:ext cx="4608576" cy="49418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535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9474" y="111125"/>
            <a:ext cx="4549088" cy="617924"/>
          </a:xfrm>
        </p:spPr>
        <p:txBody>
          <a:bodyPr>
            <a:normAutofit/>
          </a:bodyPr>
          <a:lstStyle/>
          <a:p>
            <a:pPr>
              <a:defRPr/>
            </a:pPr>
            <a:r>
              <a:rPr lang="ja-JP" altLang="en-US" sz="3600" dirty="0" smtClean="0">
                <a:solidFill>
                  <a:srgbClr val="0000FF"/>
                </a:solidFill>
                <a:latin typeface="+mj-ea"/>
              </a:rPr>
              <a:t>介護保険優先の原則</a:t>
            </a:r>
            <a:endParaRPr lang="ja-JP" altLang="en-US" sz="3600" dirty="0">
              <a:solidFill>
                <a:srgbClr val="0000FF"/>
              </a:solidFill>
              <a:latin typeface="+mj-ea"/>
            </a:endParaRPr>
          </a:p>
        </p:txBody>
      </p:sp>
      <p:sp>
        <p:nvSpPr>
          <p:cNvPr id="3" name="コンテンツ プレースホルダー 2"/>
          <p:cNvSpPr>
            <a:spLocks noGrp="1"/>
          </p:cNvSpPr>
          <p:nvPr>
            <p:ph idx="1"/>
          </p:nvPr>
        </p:nvSpPr>
        <p:spPr>
          <a:xfrm>
            <a:off x="319474" y="934652"/>
            <a:ext cx="11319347" cy="2055684"/>
          </a:xfrm>
        </p:spPr>
        <p:txBody>
          <a:bodyPr>
            <a:normAutofit/>
          </a:bodyPr>
          <a:lstStyle/>
          <a:p>
            <a:pPr>
              <a:lnSpc>
                <a:spcPct val="130000"/>
              </a:lnSpc>
              <a:buFont typeface="Wingdings" charset="2"/>
              <a:buChar char="u"/>
              <a:defRPr/>
            </a:pPr>
            <a:r>
              <a:rPr lang="ja-JP" altLang="en-US" dirty="0">
                <a:latin typeface="+mj-ea"/>
                <a:ea typeface="+mj-ea"/>
              </a:rPr>
              <a:t>デイケアと医療のリハビリテーションは同時に受けられない</a:t>
            </a:r>
            <a:endParaRPr lang="en-US" altLang="ja-JP" dirty="0">
              <a:latin typeface="+mj-ea"/>
              <a:ea typeface="+mj-ea"/>
            </a:endParaRPr>
          </a:p>
          <a:p>
            <a:pPr>
              <a:lnSpc>
                <a:spcPct val="130000"/>
              </a:lnSpc>
              <a:buFont typeface="Wingdings" charset="2"/>
              <a:buChar char="u"/>
              <a:defRPr/>
            </a:pPr>
            <a:r>
              <a:rPr lang="ja-JP" altLang="en-US" dirty="0">
                <a:latin typeface="+mj-ea"/>
                <a:ea typeface="+mj-ea"/>
              </a:rPr>
              <a:t>デイケアと</a:t>
            </a:r>
            <a:r>
              <a:rPr lang="ja-JP" altLang="en-US" dirty="0">
                <a:solidFill>
                  <a:schemeClr val="bg1">
                    <a:lumMod val="50000"/>
                  </a:schemeClr>
                </a:solidFill>
                <a:latin typeface="+mj-ea"/>
                <a:ea typeface="+mj-ea"/>
              </a:rPr>
              <a:t>デイサービス</a:t>
            </a:r>
            <a:r>
              <a:rPr lang="ja-JP" altLang="en-US" dirty="0">
                <a:latin typeface="+mj-ea"/>
                <a:ea typeface="+mj-ea"/>
              </a:rPr>
              <a:t>の違いを理解していない利用者も少なくない</a:t>
            </a:r>
            <a:endParaRPr lang="en-US" altLang="ja-JP" dirty="0">
              <a:latin typeface="+mj-ea"/>
              <a:ea typeface="+mj-ea"/>
            </a:endParaRPr>
          </a:p>
          <a:p>
            <a:pPr>
              <a:lnSpc>
                <a:spcPct val="130000"/>
              </a:lnSpc>
              <a:buFont typeface="Wingdings" charset="2"/>
              <a:buChar char="u"/>
              <a:defRPr/>
            </a:pPr>
            <a:r>
              <a:rPr lang="ja-JP" altLang="en-US" dirty="0">
                <a:latin typeface="+mj-ea"/>
                <a:ea typeface="+mj-ea"/>
              </a:rPr>
              <a:t>ケアマネ等</a:t>
            </a:r>
            <a:r>
              <a:rPr lang="en-US" altLang="ja-JP" dirty="0">
                <a:latin typeface="+mj-ea"/>
                <a:ea typeface="+mj-ea"/>
              </a:rPr>
              <a:t>→</a:t>
            </a:r>
            <a:r>
              <a:rPr lang="ja-JP" altLang="en-US" dirty="0">
                <a:latin typeface="+mj-ea"/>
                <a:ea typeface="+mj-ea"/>
              </a:rPr>
              <a:t>利用者に理解してもらう</a:t>
            </a:r>
          </a:p>
        </p:txBody>
      </p:sp>
      <p:cxnSp>
        <p:nvCxnSpPr>
          <p:cNvPr id="4" name="直線コネクタ 3"/>
          <p:cNvCxnSpPr/>
          <p:nvPr/>
        </p:nvCxnSpPr>
        <p:spPr>
          <a:xfrm flipV="1">
            <a:off x="127687" y="736987"/>
            <a:ext cx="9144000" cy="26988"/>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flipV="1">
            <a:off x="319474" y="2961269"/>
            <a:ext cx="9144000" cy="26987"/>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52258" y="3161013"/>
            <a:ext cx="11453777" cy="2246769"/>
          </a:xfrm>
          <a:prstGeom prst="rect">
            <a:avLst/>
          </a:prstGeom>
          <a:noFill/>
        </p:spPr>
        <p:txBody>
          <a:bodyPr wrap="none" rtlCol="0">
            <a:spAutoFit/>
          </a:bodyPr>
          <a:lstStyle/>
          <a:p>
            <a:pPr>
              <a:defRPr/>
            </a:pPr>
            <a:r>
              <a:rPr lang="ja-JP" altLang="en-US" dirty="0">
                <a:latin typeface="+mj-ea"/>
              </a:rPr>
              <a:t>・</a:t>
            </a:r>
            <a:r>
              <a:rPr lang="ja-JP" altLang="en-US" sz="2800" dirty="0">
                <a:latin typeface="+mj-ea"/>
              </a:rPr>
              <a:t>要介護・要支援者が</a:t>
            </a:r>
            <a:endParaRPr lang="en-US" altLang="ja-JP" sz="2800" dirty="0">
              <a:latin typeface="+mj-ea"/>
            </a:endParaRPr>
          </a:p>
          <a:p>
            <a:pPr marL="400050" lvl="1" indent="0">
              <a:buNone/>
              <a:defRPr/>
            </a:pPr>
            <a:r>
              <a:rPr lang="ja-JP" altLang="en-US" sz="2800" dirty="0">
                <a:latin typeface="+mj-ea"/>
              </a:rPr>
              <a:t>介護保険のリハビリテーション（通所リハ、訪問リハ）を受けている場合は</a:t>
            </a:r>
            <a:endParaRPr lang="en-US" altLang="ja-JP" sz="2800" dirty="0">
              <a:latin typeface="+mj-ea"/>
            </a:endParaRPr>
          </a:p>
          <a:p>
            <a:pPr marL="400050" lvl="1" indent="0">
              <a:buNone/>
              <a:defRPr/>
            </a:pPr>
            <a:r>
              <a:rPr lang="ja-JP" altLang="en-US" sz="2800" dirty="0">
                <a:solidFill>
                  <a:srgbClr val="0000FF"/>
                </a:solidFill>
                <a:latin typeface="+mj-ea"/>
              </a:rPr>
              <a:t>医療機関の疾患別リハビリテーションを受けることはできない</a:t>
            </a:r>
            <a:r>
              <a:rPr lang="ja-JP" altLang="en-US" sz="2800" dirty="0" smtClean="0">
                <a:solidFill>
                  <a:srgbClr val="0000FF"/>
                </a:solidFill>
                <a:latin typeface="+mj-ea"/>
              </a:rPr>
              <a:t>。</a:t>
            </a:r>
            <a:endParaRPr lang="en-US" altLang="ja-JP" sz="2800" dirty="0" smtClean="0">
              <a:solidFill>
                <a:srgbClr val="0000FF"/>
              </a:solidFill>
              <a:latin typeface="+mj-ea"/>
            </a:endParaRPr>
          </a:p>
          <a:p>
            <a:pPr marL="400050" lvl="1" indent="0">
              <a:buNone/>
              <a:defRPr/>
            </a:pPr>
            <a:r>
              <a:rPr lang="ja-JP" altLang="en-US" sz="2800" dirty="0" smtClean="0">
                <a:solidFill>
                  <a:srgbClr val="0000FF"/>
                </a:solidFill>
                <a:latin typeface="+mj-ea"/>
              </a:rPr>
              <a:t>（</a:t>
            </a:r>
            <a:r>
              <a:rPr lang="ja-JP" altLang="en-US" sz="2800" dirty="0">
                <a:solidFill>
                  <a:srgbClr val="0000FF"/>
                </a:solidFill>
                <a:latin typeface="+mj-ea"/>
              </a:rPr>
              <a:t>手術、急性増悪等を除く）</a:t>
            </a:r>
            <a:endParaRPr lang="en-US" altLang="ja-JP" sz="2800" dirty="0">
              <a:solidFill>
                <a:srgbClr val="0000FF"/>
              </a:solidFill>
              <a:latin typeface="+mj-ea"/>
            </a:endParaRPr>
          </a:p>
          <a:p>
            <a:endParaRPr kumimoji="1" lang="ja-JP" altLang="en-US" sz="2800" dirty="0"/>
          </a:p>
        </p:txBody>
      </p:sp>
    </p:spTree>
    <p:extLst>
      <p:ext uri="{BB962C8B-B14F-4D97-AF65-F5344CB8AC3E}">
        <p14:creationId xmlns:p14="http://schemas.microsoft.com/office/powerpoint/2010/main" val="143691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サブタイトル 2"/>
          <p:cNvSpPr>
            <a:spLocks noGrp="1"/>
          </p:cNvSpPr>
          <p:nvPr>
            <p:ph type="subTitle" idx="4294967295"/>
          </p:nvPr>
        </p:nvSpPr>
        <p:spPr>
          <a:xfrm>
            <a:off x="164592" y="347194"/>
            <a:ext cx="8534400" cy="628650"/>
          </a:xfrm>
        </p:spPr>
        <p:txBody>
          <a:bodyPr>
            <a:normAutofit/>
          </a:bodyPr>
          <a:lstStyle/>
          <a:p>
            <a:pPr marL="0" indent="0">
              <a:buFont typeface="Arial" charset="0"/>
              <a:buNone/>
            </a:pPr>
            <a:r>
              <a:rPr lang="en-US" altLang="ja-JP" dirty="0">
                <a:solidFill>
                  <a:srgbClr val="800000"/>
                </a:solidFill>
                <a:latin typeface="Calibri" charset="0"/>
                <a:ea typeface="ＭＳ Ｐゴシック" charset="0"/>
              </a:rPr>
              <a:t>■ </a:t>
            </a:r>
            <a:r>
              <a:rPr lang="ja-JP" altLang="en-US" dirty="0">
                <a:solidFill>
                  <a:srgbClr val="800000"/>
                </a:solidFill>
                <a:latin typeface="Calibri" charset="0"/>
                <a:ea typeface="ＭＳ Ｐゴシック" charset="0"/>
              </a:rPr>
              <a:t>リハビリテーション概要</a:t>
            </a:r>
          </a:p>
        </p:txBody>
      </p:sp>
      <p:sp>
        <p:nvSpPr>
          <p:cNvPr id="40963" name="サブタイトル 2"/>
          <p:cNvSpPr txBox="1">
            <a:spLocks/>
          </p:cNvSpPr>
          <p:nvPr/>
        </p:nvSpPr>
        <p:spPr bwMode="auto">
          <a:xfrm>
            <a:off x="4773169" y="6477000"/>
            <a:ext cx="712783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運動器リハビリテーションシラバス（改訂第</a:t>
            </a:r>
            <a:r>
              <a:rPr lang="en-US" altLang="ja-JP" sz="1400" dirty="0"/>
              <a:t>3</a:t>
            </a:r>
            <a:r>
              <a:rPr lang="ja-JP" altLang="en-US" sz="1400" dirty="0"/>
              <a:t>版</a:t>
            </a:r>
            <a:r>
              <a:rPr lang="ja-JP" altLang="en-US" sz="1400" dirty="0" smtClean="0"/>
              <a:t>）</a:t>
            </a:r>
            <a:r>
              <a:rPr lang="en-US" altLang="ja-JP" sz="1400" dirty="0" smtClean="0"/>
              <a:t>―</a:t>
            </a:r>
            <a:r>
              <a:rPr lang="ja-JP" altLang="en-US" sz="1400" dirty="0"/>
              <a:t>セラピストのための実践マニュアル</a:t>
            </a:r>
            <a:r>
              <a:rPr lang="en-US" altLang="ja-JP" sz="1400" dirty="0"/>
              <a:t>―</a:t>
            </a:r>
            <a:endParaRPr lang="ja-JP" altLang="en-US" sz="1400" dirty="0"/>
          </a:p>
        </p:txBody>
      </p:sp>
      <p:sp>
        <p:nvSpPr>
          <p:cNvPr id="40964" name="サブタイトル 2"/>
          <p:cNvSpPr txBox="1">
            <a:spLocks/>
          </p:cNvSpPr>
          <p:nvPr/>
        </p:nvSpPr>
        <p:spPr bwMode="auto">
          <a:xfrm>
            <a:off x="832783" y="6445566"/>
            <a:ext cx="347099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（厚生労働省老健局資料より引用）</a:t>
            </a:r>
          </a:p>
        </p:txBody>
      </p:sp>
      <p:pic>
        <p:nvPicPr>
          <p:cNvPr id="40965" name="図 1" descr="03-Z06.jpg"/>
          <p:cNvPicPr>
            <a:picLocks noChangeAspect="1"/>
          </p:cNvPicPr>
          <p:nvPr/>
        </p:nvPicPr>
        <p:blipFill>
          <a:blip r:embed="rId3">
            <a:extLst>
              <a:ext uri="{28A0092B-C50C-407E-A947-70E740481C1C}">
                <a14:useLocalDpi xmlns:a14="http://schemas.microsoft.com/office/drawing/2010/main" val="0"/>
              </a:ext>
            </a:extLst>
          </a:blip>
          <a:srcRect b="8920"/>
          <a:stretch>
            <a:fillRect/>
          </a:stretch>
        </p:blipFill>
        <p:spPr bwMode="auto">
          <a:xfrm>
            <a:off x="832783" y="835654"/>
            <a:ext cx="10697761" cy="56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3054096" y="2318384"/>
            <a:ext cx="1883664" cy="4328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559040" y="2304096"/>
            <a:ext cx="2048256" cy="4328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2907792" y="4700016"/>
            <a:ext cx="24140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859024" y="5327904"/>
            <a:ext cx="24140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418832" y="5260848"/>
            <a:ext cx="24140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424928" y="4626864"/>
            <a:ext cx="24140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1426464" y="1042416"/>
            <a:ext cx="9509760" cy="6400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252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サブタイトル 2"/>
          <p:cNvSpPr>
            <a:spLocks noGrp="1"/>
          </p:cNvSpPr>
          <p:nvPr>
            <p:ph type="subTitle" idx="4294967295"/>
          </p:nvPr>
        </p:nvSpPr>
        <p:spPr>
          <a:xfrm>
            <a:off x="128016" y="230442"/>
            <a:ext cx="11430000" cy="628650"/>
          </a:xfrm>
        </p:spPr>
        <p:txBody>
          <a:bodyPr>
            <a:normAutofit/>
          </a:bodyPr>
          <a:lstStyle/>
          <a:p>
            <a:pPr marL="0" indent="0">
              <a:buFont typeface="Arial" charset="0"/>
              <a:buNone/>
            </a:pPr>
            <a:r>
              <a:rPr lang="en-US" altLang="ja-JP" dirty="0">
                <a:solidFill>
                  <a:srgbClr val="800000"/>
                </a:solidFill>
                <a:latin typeface="Calibri" charset="0"/>
                <a:ea typeface="ＭＳ Ｐゴシック" charset="0"/>
              </a:rPr>
              <a:t>■ </a:t>
            </a:r>
            <a:r>
              <a:rPr lang="ja-JP" altLang="en-US" dirty="0">
                <a:solidFill>
                  <a:srgbClr val="800000"/>
                </a:solidFill>
                <a:latin typeface="Calibri" charset="0"/>
                <a:ea typeface="ＭＳ Ｐゴシック" charset="0"/>
              </a:rPr>
              <a:t>要支援</a:t>
            </a:r>
            <a:r>
              <a:rPr lang="en-US" altLang="ja-JP" dirty="0">
                <a:solidFill>
                  <a:srgbClr val="800000"/>
                </a:solidFill>
                <a:latin typeface="Calibri" charset="0"/>
                <a:ea typeface="ＭＳ Ｐゴシック" charset="0"/>
              </a:rPr>
              <a:t>1</a:t>
            </a:r>
            <a:r>
              <a:rPr lang="ja-JP" altLang="en-US" dirty="0">
                <a:solidFill>
                  <a:srgbClr val="800000"/>
                </a:solidFill>
                <a:latin typeface="Calibri" charset="0"/>
                <a:ea typeface="ＭＳ Ｐゴシック" charset="0"/>
              </a:rPr>
              <a:t>：リハビリテーション開始から</a:t>
            </a:r>
            <a:r>
              <a:rPr lang="en-US" altLang="ja-JP" dirty="0">
                <a:solidFill>
                  <a:srgbClr val="800000"/>
                </a:solidFill>
                <a:latin typeface="Calibri" charset="0"/>
                <a:ea typeface="ＭＳ Ｐゴシック" charset="0"/>
              </a:rPr>
              <a:t>1</a:t>
            </a:r>
            <a:r>
              <a:rPr lang="ja-JP" altLang="en-US" dirty="0">
                <a:solidFill>
                  <a:srgbClr val="800000"/>
                </a:solidFill>
                <a:latin typeface="Calibri" charset="0"/>
                <a:ea typeface="ＭＳ Ｐゴシック" charset="0"/>
              </a:rPr>
              <a:t>年後および</a:t>
            </a:r>
            <a:r>
              <a:rPr lang="en-US" altLang="ja-JP" dirty="0">
                <a:solidFill>
                  <a:srgbClr val="800000"/>
                </a:solidFill>
                <a:latin typeface="Calibri" charset="0"/>
                <a:ea typeface="ＭＳ Ｐゴシック" charset="0"/>
              </a:rPr>
              <a:t>3</a:t>
            </a:r>
            <a:r>
              <a:rPr lang="ja-JP" altLang="en-US" dirty="0">
                <a:solidFill>
                  <a:srgbClr val="800000"/>
                </a:solidFill>
                <a:latin typeface="Calibri" charset="0"/>
                <a:ea typeface="ＭＳ Ｐゴシック" charset="0"/>
              </a:rPr>
              <a:t>年後の介護度の推移</a:t>
            </a:r>
          </a:p>
        </p:txBody>
      </p:sp>
      <p:sp>
        <p:nvSpPr>
          <p:cNvPr id="52227" name="サブタイトル 2"/>
          <p:cNvSpPr txBox="1">
            <a:spLocks/>
          </p:cNvSpPr>
          <p:nvPr/>
        </p:nvSpPr>
        <p:spPr bwMode="auto">
          <a:xfrm>
            <a:off x="6407151" y="6162675"/>
            <a:ext cx="562186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a:t>運動器リハビリテーションシラバス（改訂第</a:t>
            </a:r>
            <a:r>
              <a:rPr lang="en-US" altLang="ja-JP" sz="1400"/>
              <a:t>3</a:t>
            </a:r>
            <a:r>
              <a:rPr lang="ja-JP" altLang="en-US" sz="1400"/>
              <a:t>版）</a:t>
            </a:r>
            <a:endParaRPr lang="en-US" altLang="ja-JP" sz="1400"/>
          </a:p>
          <a:p>
            <a:pPr algn="ctr">
              <a:spcBef>
                <a:spcPct val="20000"/>
              </a:spcBef>
              <a:buFont typeface="Arial" charset="0"/>
              <a:buNone/>
            </a:pPr>
            <a:r>
              <a:rPr lang="en-US" altLang="ja-JP" sz="1400"/>
              <a:t>―</a:t>
            </a:r>
            <a:r>
              <a:rPr lang="ja-JP" altLang="en-US" sz="1400"/>
              <a:t>セラピストのための実践マニュアル</a:t>
            </a:r>
            <a:r>
              <a:rPr lang="en-US" altLang="ja-JP" sz="1400"/>
              <a:t>―</a:t>
            </a:r>
            <a:endParaRPr lang="ja-JP" altLang="en-US" sz="1400"/>
          </a:p>
        </p:txBody>
      </p:sp>
      <p:pic>
        <p:nvPicPr>
          <p:cNvPr id="52228" name="図 1" descr="03-Z08.jpg"/>
          <p:cNvPicPr>
            <a:picLocks noChangeAspect="1"/>
          </p:cNvPicPr>
          <p:nvPr/>
        </p:nvPicPr>
        <p:blipFill>
          <a:blip r:embed="rId3">
            <a:extLst>
              <a:ext uri="{28A0092B-C50C-407E-A947-70E740481C1C}">
                <a14:useLocalDpi xmlns:a14="http://schemas.microsoft.com/office/drawing/2010/main" val="0"/>
              </a:ext>
            </a:extLst>
          </a:blip>
          <a:srcRect b="4083"/>
          <a:stretch>
            <a:fillRect/>
          </a:stretch>
        </p:blipFill>
        <p:spPr bwMode="auto">
          <a:xfrm>
            <a:off x="296099" y="1014413"/>
            <a:ext cx="10099791"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2483555" y="1154643"/>
            <a:ext cx="2122312" cy="6064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345995" y="1169988"/>
            <a:ext cx="2122312" cy="6064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42678" y="1280861"/>
            <a:ext cx="415498" cy="369332"/>
          </a:xfrm>
          <a:prstGeom prst="rect">
            <a:avLst/>
          </a:prstGeom>
          <a:noFill/>
        </p:spPr>
        <p:txBody>
          <a:bodyPr wrap="none" rtlCol="0">
            <a:spAutoFit/>
          </a:bodyPr>
          <a:lstStyle/>
          <a:p>
            <a:r>
              <a:rPr kumimoji="1" lang="ja-JP" altLang="en-US" dirty="0" smtClean="0"/>
              <a:t>人</a:t>
            </a:r>
            <a:endParaRPr kumimoji="1" lang="ja-JP" altLang="en-US" dirty="0"/>
          </a:p>
        </p:txBody>
      </p:sp>
    </p:spTree>
    <p:extLst>
      <p:ext uri="{BB962C8B-B14F-4D97-AF65-F5344CB8AC3E}">
        <p14:creationId xmlns:p14="http://schemas.microsoft.com/office/powerpoint/2010/main" val="158831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4"/>
          <p:cNvSpPr txBox="1">
            <a:spLocks noChangeArrowheads="1"/>
          </p:cNvSpPr>
          <p:nvPr/>
        </p:nvSpPr>
        <p:spPr bwMode="auto">
          <a:xfrm>
            <a:off x="927418" y="1190413"/>
            <a:ext cx="76529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4800"/>
              </a:lnSpc>
            </a:pPr>
            <a:r>
              <a:rPr lang="ja-JP" altLang="en-US" sz="3200" dirty="0"/>
              <a:t>介護予防の最大の目的は、</a:t>
            </a:r>
            <a:endParaRPr lang="en-US" altLang="ja-JP" sz="3200" dirty="0"/>
          </a:p>
          <a:p>
            <a:pPr eaLnBrk="1" hangingPunct="1">
              <a:lnSpc>
                <a:spcPts val="4800"/>
              </a:lnSpc>
            </a:pPr>
            <a:r>
              <a:rPr lang="en-US" altLang="ja-JP" sz="3200" dirty="0"/>
              <a:t>QOL</a:t>
            </a:r>
            <a:r>
              <a:rPr lang="ja-JP" altLang="en-US" sz="3200" dirty="0"/>
              <a:t>（生活の質）・</a:t>
            </a:r>
            <a:r>
              <a:rPr lang="en-US" altLang="ja-JP" sz="3200" dirty="0"/>
              <a:t>ADL</a:t>
            </a:r>
            <a:r>
              <a:rPr lang="ja-JP" altLang="en-US" sz="3200" dirty="0"/>
              <a:t>（日常生活動作）を</a:t>
            </a:r>
            <a:r>
              <a:rPr lang="en-US" altLang="ja-JP" sz="3200" dirty="0"/>
              <a:t/>
            </a:r>
            <a:br>
              <a:rPr lang="en-US" altLang="ja-JP" sz="3200" dirty="0"/>
            </a:br>
            <a:r>
              <a:rPr lang="ja-JP" altLang="en-US" sz="3200" dirty="0"/>
              <a:t>改善させて社会復帰させること</a:t>
            </a:r>
          </a:p>
        </p:txBody>
      </p:sp>
      <p:sp>
        <p:nvSpPr>
          <p:cNvPr id="8196" name="テキスト ボックス 5"/>
          <p:cNvSpPr txBox="1">
            <a:spLocks noChangeArrowheads="1"/>
          </p:cNvSpPr>
          <p:nvPr/>
        </p:nvSpPr>
        <p:spPr bwMode="auto">
          <a:xfrm>
            <a:off x="1453511" y="3302959"/>
            <a:ext cx="896271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4100"/>
              </a:lnSpc>
            </a:pPr>
            <a:r>
              <a:rPr lang="ja-JP" altLang="en-US" sz="3200" b="1" dirty="0">
                <a:solidFill>
                  <a:srgbClr val="C00000"/>
                </a:solidFill>
              </a:rPr>
              <a:t>自立した</a:t>
            </a:r>
            <a:r>
              <a:rPr lang="en-US" altLang="ja-JP" sz="3200" b="1" dirty="0">
                <a:solidFill>
                  <a:srgbClr val="C00000"/>
                </a:solidFill>
              </a:rPr>
              <a:t>ADL</a:t>
            </a:r>
            <a:r>
              <a:rPr lang="ja-JP" altLang="en-US" sz="3200" b="1" dirty="0" smtClean="0">
                <a:solidFill>
                  <a:srgbClr val="C00000"/>
                </a:solidFill>
              </a:rPr>
              <a:t>を</a:t>
            </a:r>
            <a:r>
              <a:rPr lang="ja-JP" altLang="en-US" sz="3200" b="1" dirty="0">
                <a:solidFill>
                  <a:srgbClr val="C00000"/>
                </a:solidFill>
              </a:rPr>
              <a:t>獲得</a:t>
            </a:r>
            <a:r>
              <a:rPr lang="ja-JP" altLang="en-US" sz="3200" b="1" dirty="0" smtClean="0">
                <a:solidFill>
                  <a:srgbClr val="C00000"/>
                </a:solidFill>
              </a:rPr>
              <a:t>させる</a:t>
            </a:r>
            <a:r>
              <a:rPr lang="ja-JP" altLang="en-US" sz="3200" b="1" dirty="0">
                <a:solidFill>
                  <a:srgbClr val="C00000"/>
                </a:solidFill>
              </a:rPr>
              <a:t>リハビリ</a:t>
            </a:r>
            <a:r>
              <a:rPr lang="ja-JP" altLang="en-US" sz="3200" dirty="0"/>
              <a:t>とは、</a:t>
            </a:r>
            <a:endParaRPr lang="en-US" altLang="ja-JP" sz="3200" dirty="0"/>
          </a:p>
          <a:p>
            <a:pPr eaLnBrk="1" hangingPunct="1">
              <a:lnSpc>
                <a:spcPts val="4100"/>
              </a:lnSpc>
            </a:pPr>
            <a:r>
              <a:rPr lang="ja-JP" altLang="en-US" sz="3200" dirty="0"/>
              <a:t>日常生活動作</a:t>
            </a:r>
            <a:r>
              <a:rPr lang="ja-JP" altLang="en-US" sz="3200" b="1" dirty="0">
                <a:solidFill>
                  <a:srgbClr val="0070C0"/>
                </a:solidFill>
              </a:rPr>
              <a:t>（起立・歩行・食事・入浴・排泄等）</a:t>
            </a:r>
            <a:r>
              <a:rPr lang="ja-JP" altLang="en-US" sz="3200" dirty="0"/>
              <a:t>が</a:t>
            </a:r>
            <a:endParaRPr lang="en-US" altLang="ja-JP" sz="3200" b="1" dirty="0">
              <a:solidFill>
                <a:srgbClr val="0070C0"/>
              </a:solidFill>
            </a:endParaRPr>
          </a:p>
          <a:p>
            <a:pPr eaLnBrk="1" hangingPunct="1">
              <a:lnSpc>
                <a:spcPts val="4100"/>
              </a:lnSpc>
            </a:pPr>
            <a:r>
              <a:rPr lang="ja-JP" altLang="en-US" sz="3200" dirty="0"/>
              <a:t>できるだけ自立してできることを目指すリハビリ</a:t>
            </a:r>
            <a:endParaRPr lang="en-US" altLang="ja-JP" sz="3200" dirty="0"/>
          </a:p>
          <a:p>
            <a:pPr eaLnBrk="1" hangingPunct="1">
              <a:lnSpc>
                <a:spcPts val="4100"/>
              </a:lnSpc>
            </a:pPr>
            <a:endParaRPr lang="en-US" altLang="ja-JP" sz="3200" dirty="0"/>
          </a:p>
          <a:p>
            <a:pPr eaLnBrk="1" hangingPunct="1">
              <a:lnSpc>
                <a:spcPts val="4100"/>
              </a:lnSpc>
            </a:pPr>
            <a:r>
              <a:rPr lang="ja-JP" altLang="en-US" sz="3200" dirty="0">
                <a:solidFill>
                  <a:srgbClr val="FF0000"/>
                </a:solidFill>
              </a:rPr>
              <a:t>すなわち日常生活動作訓練を主目的としたリハビリ</a:t>
            </a:r>
            <a:endParaRPr lang="en-US" altLang="ja-JP" sz="3200" dirty="0">
              <a:solidFill>
                <a:srgbClr val="FF0000"/>
              </a:solidFill>
            </a:endParaRPr>
          </a:p>
          <a:p>
            <a:pPr eaLnBrk="1" hangingPunct="1">
              <a:lnSpc>
                <a:spcPts val="4100"/>
              </a:lnSpc>
            </a:pPr>
            <a:r>
              <a:rPr lang="ja-JP" altLang="en-US" sz="3200" dirty="0"/>
              <a:t>それが、</a:t>
            </a:r>
            <a:r>
              <a:rPr lang="en-US" altLang="ja-JP" sz="3200" b="1" u="sng" dirty="0"/>
              <a:t>QOL</a:t>
            </a:r>
            <a:r>
              <a:rPr lang="ja-JP" altLang="en-US" sz="3200" b="1" u="sng" dirty="0"/>
              <a:t>改善につながる介護予防リハビリ</a:t>
            </a:r>
          </a:p>
        </p:txBody>
      </p:sp>
      <p:sp>
        <p:nvSpPr>
          <p:cNvPr id="2" name="テキスト ボックス 1"/>
          <p:cNvSpPr txBox="1"/>
          <p:nvPr/>
        </p:nvSpPr>
        <p:spPr>
          <a:xfrm>
            <a:off x="188385" y="369875"/>
            <a:ext cx="9381094" cy="646331"/>
          </a:xfrm>
          <a:prstGeom prst="rect">
            <a:avLst/>
          </a:prstGeom>
          <a:noFill/>
        </p:spPr>
        <p:txBody>
          <a:bodyPr wrap="none" rtlCol="0">
            <a:spAutoFit/>
          </a:bodyPr>
          <a:lstStyle/>
          <a:p>
            <a:r>
              <a:rPr kumimoji="1" lang="ja-JP" altLang="en-US" sz="3600" dirty="0" smtClean="0">
                <a:solidFill>
                  <a:srgbClr val="002060"/>
                </a:solidFill>
              </a:rPr>
              <a:t>介護の現場におけるロコモの目的は、介護予防</a:t>
            </a:r>
            <a:endParaRPr kumimoji="1" lang="ja-JP" altLang="en-US" sz="3600" dirty="0">
              <a:solidFill>
                <a:srgbClr val="002060"/>
              </a:solidFill>
            </a:endParaRPr>
          </a:p>
        </p:txBody>
      </p:sp>
    </p:spTree>
    <p:extLst>
      <p:ext uri="{BB962C8B-B14F-4D97-AF65-F5344CB8AC3E}">
        <p14:creationId xmlns:p14="http://schemas.microsoft.com/office/powerpoint/2010/main" val="186632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041401" y="434977"/>
            <a:ext cx="2736850" cy="544512"/>
          </a:xfrm>
        </p:spPr>
        <p:txBody>
          <a:bodyPr>
            <a:normAutofit fontScale="90000"/>
          </a:bodyPr>
          <a:lstStyle/>
          <a:p>
            <a:r>
              <a:rPr lang="ja-JP" altLang="en-US" sz="4000" b="1" dirty="0">
                <a:solidFill>
                  <a:srgbClr val="002060"/>
                </a:solidFill>
              </a:rPr>
              <a:t>介護</a:t>
            </a:r>
            <a:r>
              <a:rPr lang="ja-JP" altLang="en-US" sz="4000" b="1" dirty="0" smtClean="0">
                <a:solidFill>
                  <a:srgbClr val="002060"/>
                </a:solidFill>
              </a:rPr>
              <a:t>予防</a:t>
            </a:r>
            <a:endParaRPr lang="ja-JP" altLang="en-US" sz="4000" dirty="0"/>
          </a:p>
        </p:txBody>
      </p:sp>
      <p:sp>
        <p:nvSpPr>
          <p:cNvPr id="4" name="テキスト ボックス 3"/>
          <p:cNvSpPr txBox="1">
            <a:spLocks noChangeArrowheads="1"/>
          </p:cNvSpPr>
          <p:nvPr/>
        </p:nvSpPr>
        <p:spPr bwMode="auto">
          <a:xfrm>
            <a:off x="2003425" y="1715790"/>
            <a:ext cx="58943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100" dirty="0">
                <a:latin typeface="Arial" panose="020B0604020202020204" pitchFamily="34" charset="0"/>
              </a:rPr>
              <a:t>1.</a:t>
            </a:r>
            <a:r>
              <a:rPr lang="ja-JP" altLang="en-US" sz="2100" dirty="0">
                <a:latin typeface="Arial" panose="020B0604020202020204" pitchFamily="34" charset="0"/>
              </a:rPr>
              <a:t>　</a:t>
            </a:r>
            <a:r>
              <a:rPr lang="en-US" altLang="ja-JP" sz="2100" dirty="0">
                <a:latin typeface="Arial" panose="020B0604020202020204" pitchFamily="34" charset="0"/>
              </a:rPr>
              <a:t>5-60</a:t>
            </a:r>
            <a:r>
              <a:rPr lang="ja-JP" altLang="en-US" sz="2100" dirty="0">
                <a:latin typeface="Arial" panose="020B0604020202020204" pitchFamily="34" charset="0"/>
              </a:rPr>
              <a:t>代で体力の衰えを感じているロコモ対象者</a:t>
            </a:r>
          </a:p>
        </p:txBody>
      </p:sp>
      <p:sp>
        <p:nvSpPr>
          <p:cNvPr id="5" name="テキスト ボックス 4"/>
          <p:cNvSpPr txBox="1">
            <a:spLocks noChangeArrowheads="1"/>
          </p:cNvSpPr>
          <p:nvPr/>
        </p:nvSpPr>
        <p:spPr bwMode="auto">
          <a:xfrm>
            <a:off x="2003425" y="2492375"/>
            <a:ext cx="95974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100" dirty="0">
                <a:latin typeface="Arial" panose="020B0604020202020204" pitchFamily="34" charset="0"/>
              </a:rPr>
              <a:t>2.</a:t>
            </a:r>
            <a:r>
              <a:rPr lang="ja-JP" altLang="en-US" sz="2100" dirty="0">
                <a:latin typeface="Arial" panose="020B0604020202020204" pitchFamily="34" charset="0"/>
              </a:rPr>
              <a:t>　体力の衰えと動きにくさを自覚しているがまだ自立している</a:t>
            </a:r>
            <a:r>
              <a:rPr lang="ja-JP" altLang="en-US" sz="2100" dirty="0" smtClean="0">
                <a:latin typeface="Arial" panose="020B0604020202020204" pitchFamily="34" charset="0"/>
              </a:rPr>
              <a:t>高齢者（特定高齢者）</a:t>
            </a:r>
            <a:endParaRPr lang="ja-JP" altLang="en-US" sz="2100" dirty="0">
              <a:latin typeface="Arial" panose="020B0604020202020204" pitchFamily="34" charset="0"/>
            </a:endParaRPr>
          </a:p>
        </p:txBody>
      </p:sp>
      <p:sp>
        <p:nvSpPr>
          <p:cNvPr id="6" name="テキスト ボックス 5"/>
          <p:cNvSpPr txBox="1">
            <a:spLocks noChangeArrowheads="1"/>
          </p:cNvSpPr>
          <p:nvPr/>
        </p:nvSpPr>
        <p:spPr bwMode="auto">
          <a:xfrm>
            <a:off x="2003425" y="3328989"/>
            <a:ext cx="7531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100" dirty="0">
                <a:solidFill>
                  <a:srgbClr val="C00000"/>
                </a:solidFill>
                <a:latin typeface="Arial" panose="020B0604020202020204" pitchFamily="34" charset="0"/>
              </a:rPr>
              <a:t>3.</a:t>
            </a:r>
            <a:r>
              <a:rPr lang="ja-JP" altLang="en-US" sz="2100" dirty="0">
                <a:solidFill>
                  <a:srgbClr val="C00000"/>
                </a:solidFill>
                <a:latin typeface="Arial" panose="020B0604020202020204" pitchFamily="34" charset="0"/>
              </a:rPr>
              <a:t>　身の回りのこと（トイレ、着衣、食事、入浴）は自立しているが、</a:t>
            </a:r>
            <a:r>
              <a:rPr lang="en-US" altLang="ja-JP" sz="2100" dirty="0">
                <a:solidFill>
                  <a:srgbClr val="C00000"/>
                </a:solidFill>
                <a:latin typeface="Arial" panose="020B0604020202020204" pitchFamily="34" charset="0"/>
              </a:rPr>
              <a:t/>
            </a:r>
            <a:br>
              <a:rPr lang="en-US" altLang="ja-JP" sz="2100" dirty="0">
                <a:solidFill>
                  <a:srgbClr val="C00000"/>
                </a:solidFill>
                <a:latin typeface="Arial" panose="020B0604020202020204" pitchFamily="34" charset="0"/>
              </a:rPr>
            </a:br>
            <a:r>
              <a:rPr lang="ja-JP" altLang="en-US" sz="2100" dirty="0">
                <a:solidFill>
                  <a:srgbClr val="C00000"/>
                </a:solidFill>
                <a:latin typeface="Arial" panose="020B0604020202020204" pitchFamily="34" charset="0"/>
              </a:rPr>
              <a:t>　　　家事や外出に手助けが必要となった要介護高齢者</a:t>
            </a:r>
          </a:p>
        </p:txBody>
      </p:sp>
      <p:sp>
        <p:nvSpPr>
          <p:cNvPr id="7" name="テキスト ボックス 6"/>
          <p:cNvSpPr txBox="1">
            <a:spLocks noChangeArrowheads="1"/>
          </p:cNvSpPr>
          <p:nvPr/>
        </p:nvSpPr>
        <p:spPr bwMode="auto">
          <a:xfrm>
            <a:off x="2003425" y="4475164"/>
            <a:ext cx="71755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100" dirty="0">
                <a:solidFill>
                  <a:srgbClr val="C00000"/>
                </a:solidFill>
                <a:latin typeface="Arial" panose="020B0604020202020204" pitchFamily="34" charset="0"/>
              </a:rPr>
              <a:t>4.</a:t>
            </a:r>
            <a:r>
              <a:rPr lang="ja-JP" altLang="en-US" sz="2100" dirty="0">
                <a:solidFill>
                  <a:srgbClr val="C00000"/>
                </a:solidFill>
                <a:latin typeface="Arial" panose="020B0604020202020204" pitchFamily="34" charset="0"/>
              </a:rPr>
              <a:t>　身の回りのことも手助けが必要となった（重）要介護高齢者</a:t>
            </a:r>
          </a:p>
        </p:txBody>
      </p:sp>
      <p:sp>
        <p:nvSpPr>
          <p:cNvPr id="8" name="テキスト ボックス 7"/>
          <p:cNvSpPr txBox="1">
            <a:spLocks noChangeArrowheads="1"/>
          </p:cNvSpPr>
          <p:nvPr/>
        </p:nvSpPr>
        <p:spPr bwMode="auto">
          <a:xfrm flipH="1">
            <a:off x="2003426" y="5349875"/>
            <a:ext cx="17748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100">
                <a:solidFill>
                  <a:srgbClr val="C00000"/>
                </a:solidFill>
                <a:latin typeface="Arial" panose="020B0604020202020204" pitchFamily="34" charset="0"/>
              </a:rPr>
              <a:t>5.</a:t>
            </a:r>
            <a:r>
              <a:rPr lang="ja-JP" altLang="en-US" sz="2100">
                <a:solidFill>
                  <a:srgbClr val="C00000"/>
                </a:solidFill>
                <a:latin typeface="Arial" panose="020B0604020202020204" pitchFamily="34" charset="0"/>
              </a:rPr>
              <a:t>　寝たきり</a:t>
            </a:r>
          </a:p>
        </p:txBody>
      </p:sp>
      <p:sp>
        <p:nvSpPr>
          <p:cNvPr id="9" name="テキスト ボックス 8"/>
          <p:cNvSpPr txBox="1">
            <a:spLocks noChangeArrowheads="1"/>
          </p:cNvSpPr>
          <p:nvPr/>
        </p:nvSpPr>
        <p:spPr bwMode="auto">
          <a:xfrm>
            <a:off x="2500314" y="2119313"/>
            <a:ext cx="316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70C0"/>
                </a:solidFill>
                <a:latin typeface="Arial" panose="020B0604020202020204" pitchFamily="34" charset="0"/>
              </a:rPr>
              <a:t>ロコトレをして、体力を取り戻す</a:t>
            </a:r>
          </a:p>
        </p:txBody>
      </p:sp>
      <p:sp>
        <p:nvSpPr>
          <p:cNvPr id="11" name="テキスト ボックス 10"/>
          <p:cNvSpPr txBox="1">
            <a:spLocks noChangeArrowheads="1"/>
          </p:cNvSpPr>
          <p:nvPr/>
        </p:nvSpPr>
        <p:spPr bwMode="auto">
          <a:xfrm>
            <a:off x="2500314" y="2938464"/>
            <a:ext cx="788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70C0"/>
                </a:solidFill>
                <a:latin typeface="Arial" panose="020B0604020202020204" pitchFamily="34" charset="0"/>
              </a:rPr>
              <a:t>高齢者の特性を考慮した運動プログラムを行い、体力と動きやすい体を取り戻す</a:t>
            </a:r>
          </a:p>
        </p:txBody>
      </p:sp>
      <p:sp>
        <p:nvSpPr>
          <p:cNvPr id="12" name="テキスト ボックス 11"/>
          <p:cNvSpPr txBox="1">
            <a:spLocks noChangeArrowheads="1"/>
          </p:cNvSpPr>
          <p:nvPr/>
        </p:nvSpPr>
        <p:spPr bwMode="auto">
          <a:xfrm>
            <a:off x="2500314" y="4089400"/>
            <a:ext cx="6581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70C0"/>
                </a:solidFill>
                <a:latin typeface="Arial" panose="020B0604020202020204" pitchFamily="34" charset="0"/>
              </a:rPr>
              <a:t>高齢者運動と動作訓練を行い、自立度の向上、転倒予防を目指す</a:t>
            </a:r>
          </a:p>
        </p:txBody>
      </p:sp>
      <p:sp>
        <p:nvSpPr>
          <p:cNvPr id="13" name="テキスト ボックス 12"/>
          <p:cNvSpPr txBox="1">
            <a:spLocks noChangeArrowheads="1"/>
          </p:cNvSpPr>
          <p:nvPr/>
        </p:nvSpPr>
        <p:spPr bwMode="auto">
          <a:xfrm>
            <a:off x="2500314" y="4937125"/>
            <a:ext cx="769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70C0"/>
                </a:solidFill>
                <a:latin typeface="Arial" panose="020B0604020202020204" pitchFamily="34" charset="0"/>
              </a:rPr>
              <a:t>高齢者運動と動作訓練を行い、自立度を向上させ家族の介護負担を軽減する</a:t>
            </a:r>
          </a:p>
        </p:txBody>
      </p:sp>
      <p:sp>
        <p:nvSpPr>
          <p:cNvPr id="14" name="テキスト ボックス 13"/>
          <p:cNvSpPr txBox="1">
            <a:spLocks noChangeArrowheads="1"/>
          </p:cNvSpPr>
          <p:nvPr/>
        </p:nvSpPr>
        <p:spPr bwMode="auto">
          <a:xfrm>
            <a:off x="2468564" y="5883579"/>
            <a:ext cx="6351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rgbClr val="0070C0"/>
                </a:solidFill>
                <a:latin typeface="Arial" panose="020B0604020202020204" pitchFamily="34" charset="0"/>
              </a:rPr>
              <a:t>少しでも動きやすく動ける体に戻し、家族の介護負担を軽減する</a:t>
            </a:r>
          </a:p>
        </p:txBody>
      </p:sp>
      <p:sp>
        <p:nvSpPr>
          <p:cNvPr id="2" name="テキスト ボックス 1"/>
          <p:cNvSpPr txBox="1">
            <a:spLocks noChangeArrowheads="1"/>
          </p:cNvSpPr>
          <p:nvPr/>
        </p:nvSpPr>
        <p:spPr bwMode="auto">
          <a:xfrm>
            <a:off x="1555256" y="1124297"/>
            <a:ext cx="7699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solidFill>
                  <a:srgbClr val="C00000"/>
                </a:solidFill>
                <a:latin typeface="Arial" panose="020B0604020202020204" pitchFamily="34" charset="0"/>
              </a:rPr>
              <a:t>日常生活レベルによって</a:t>
            </a:r>
            <a:r>
              <a:rPr lang="ja-JP" altLang="en-US" sz="2400" dirty="0" smtClean="0">
                <a:solidFill>
                  <a:srgbClr val="C00000"/>
                </a:solidFill>
                <a:latin typeface="Arial" panose="020B0604020202020204" pitchFamily="34" charset="0"/>
              </a:rPr>
              <a:t>、目標</a:t>
            </a:r>
            <a:r>
              <a:rPr lang="ja-JP" altLang="en-US" sz="2400" dirty="0">
                <a:solidFill>
                  <a:srgbClr val="C00000"/>
                </a:solidFill>
                <a:latin typeface="Arial" panose="020B0604020202020204" pitchFamily="34" charset="0"/>
              </a:rPr>
              <a:t>と</a:t>
            </a:r>
            <a:r>
              <a:rPr lang="ja-JP" altLang="en-US" sz="2400" dirty="0" smtClean="0">
                <a:solidFill>
                  <a:srgbClr val="C00000"/>
                </a:solidFill>
                <a:latin typeface="Arial" panose="020B0604020202020204" pitchFamily="34" charset="0"/>
              </a:rPr>
              <a:t>有効</a:t>
            </a:r>
            <a:r>
              <a:rPr lang="ja-JP" altLang="en-US" sz="2400" dirty="0">
                <a:solidFill>
                  <a:srgbClr val="C00000"/>
                </a:solidFill>
                <a:latin typeface="Arial" panose="020B0604020202020204" pitchFamily="34" charset="0"/>
              </a:rPr>
              <a:t>な介護</a:t>
            </a:r>
            <a:r>
              <a:rPr lang="ja-JP" altLang="en-US" sz="2400" dirty="0" smtClean="0">
                <a:solidFill>
                  <a:srgbClr val="C00000"/>
                </a:solidFill>
                <a:latin typeface="Arial" panose="020B0604020202020204" pitchFamily="34" charset="0"/>
              </a:rPr>
              <a:t>予防が</a:t>
            </a:r>
            <a:r>
              <a:rPr lang="ja-JP" altLang="en-US" sz="2400" dirty="0">
                <a:solidFill>
                  <a:srgbClr val="C00000"/>
                </a:solidFill>
                <a:latin typeface="Arial" panose="020B0604020202020204" pitchFamily="34" charset="0"/>
              </a:rPr>
              <a:t>異なる</a:t>
            </a:r>
          </a:p>
        </p:txBody>
      </p:sp>
    </p:spTree>
    <p:extLst>
      <p:ext uri="{BB962C8B-B14F-4D97-AF65-F5344CB8AC3E}">
        <p14:creationId xmlns:p14="http://schemas.microsoft.com/office/powerpoint/2010/main" val="2170833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 2"/>
          <p:cNvSpPr>
            <a:spLocks noGrp="1"/>
          </p:cNvSpPr>
          <p:nvPr>
            <p:ph idx="1"/>
          </p:nvPr>
        </p:nvSpPr>
        <p:spPr>
          <a:xfrm>
            <a:off x="2208214" y="1239838"/>
            <a:ext cx="7743825" cy="1295400"/>
          </a:xfrm>
        </p:spPr>
        <p:txBody>
          <a:bodyPr/>
          <a:lstStyle/>
          <a:p>
            <a:pPr eaLnBrk="1" hangingPunct="1">
              <a:buFont typeface="Arial" panose="020B0604020202020204" pitchFamily="34" charset="0"/>
              <a:buNone/>
            </a:pPr>
            <a:r>
              <a:rPr lang="ja-JP" altLang="en-US" dirty="0" smtClean="0">
                <a:solidFill>
                  <a:srgbClr val="002060"/>
                </a:solidFill>
              </a:rPr>
              <a:t>廃用症候群を予防することが、将来的に</a:t>
            </a:r>
            <a:endParaRPr lang="en-US" altLang="ja-JP" dirty="0" smtClean="0">
              <a:solidFill>
                <a:srgbClr val="002060"/>
              </a:solidFill>
            </a:endParaRPr>
          </a:p>
          <a:p>
            <a:pPr eaLnBrk="1" hangingPunct="1">
              <a:buFont typeface="Arial" panose="020B0604020202020204" pitchFamily="34" charset="0"/>
              <a:buNone/>
            </a:pPr>
            <a:r>
              <a:rPr lang="ja-JP" altLang="en-US" dirty="0" smtClean="0">
                <a:solidFill>
                  <a:srgbClr val="002060"/>
                </a:solidFill>
              </a:rPr>
              <a:t>転倒予防、寝たきり予防するためには最も重要</a:t>
            </a:r>
          </a:p>
          <a:p>
            <a:pPr eaLnBrk="1" hangingPunct="1">
              <a:buFont typeface="Arial" panose="020B0604020202020204" pitchFamily="34" charset="0"/>
              <a:buNone/>
            </a:pPr>
            <a:endParaRPr lang="ja-JP" altLang="en-US" dirty="0" smtClean="0">
              <a:solidFill>
                <a:srgbClr val="C00000"/>
              </a:solidFill>
            </a:endParaRPr>
          </a:p>
        </p:txBody>
      </p:sp>
      <p:sp>
        <p:nvSpPr>
          <p:cNvPr id="12292" name="テキスト ボックス 3"/>
          <p:cNvSpPr txBox="1">
            <a:spLocks noChangeArrowheads="1"/>
          </p:cNvSpPr>
          <p:nvPr/>
        </p:nvSpPr>
        <p:spPr bwMode="auto">
          <a:xfrm>
            <a:off x="1730375" y="4822825"/>
            <a:ext cx="948241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solidFill>
                  <a:srgbClr val="0070C0"/>
                </a:solidFill>
              </a:rPr>
              <a:t>体力を維持する</a:t>
            </a:r>
            <a:r>
              <a:rPr lang="ja-JP" altLang="en-US" b="1" u="sng" dirty="0">
                <a:solidFill>
                  <a:srgbClr val="C00000"/>
                </a:solidFill>
              </a:rPr>
              <a:t>適切な運動</a:t>
            </a:r>
            <a:r>
              <a:rPr lang="ja-JP" altLang="en-US" b="1" dirty="0">
                <a:solidFill>
                  <a:srgbClr val="0070C0"/>
                </a:solidFill>
              </a:rPr>
              <a:t>は、</a:t>
            </a:r>
            <a:r>
              <a:rPr lang="en-US" altLang="ja-JP" dirty="0">
                <a:solidFill>
                  <a:srgbClr val="0070C0"/>
                </a:solidFill>
              </a:rPr>
              <a:t/>
            </a:r>
            <a:br>
              <a:rPr lang="en-US" altLang="ja-JP" dirty="0">
                <a:solidFill>
                  <a:srgbClr val="0070C0"/>
                </a:solidFill>
              </a:rPr>
            </a:br>
            <a:r>
              <a:rPr lang="ja-JP" altLang="en-US" dirty="0">
                <a:solidFill>
                  <a:srgbClr val="0070C0"/>
                </a:solidFill>
              </a:rPr>
              <a:t>介護予防だけでなく　認知症予防、生活習慣予防にも有効であることが知られています</a:t>
            </a:r>
            <a:endParaRPr lang="ja-JP" altLang="en-US" sz="1800" dirty="0"/>
          </a:p>
        </p:txBody>
      </p:sp>
      <p:sp>
        <p:nvSpPr>
          <p:cNvPr id="44036" name="テキスト ボックス 3"/>
          <p:cNvSpPr txBox="1">
            <a:spLocks noChangeArrowheads="1"/>
          </p:cNvSpPr>
          <p:nvPr/>
        </p:nvSpPr>
        <p:spPr bwMode="auto">
          <a:xfrm>
            <a:off x="976453" y="2782887"/>
            <a:ext cx="10115270" cy="523220"/>
          </a:xfrm>
          <a:prstGeom prst="rect">
            <a:avLst/>
          </a:prstGeom>
          <a:noFill/>
          <a:ln w="190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800" b="1" dirty="0">
                <a:solidFill>
                  <a:srgbClr val="C00000"/>
                </a:solidFill>
                <a:latin typeface="Arial" panose="020B0604020202020204" pitchFamily="34" charset="0"/>
              </a:rPr>
              <a:t>だから、原疾患が何であっても、介護度が何であっても方針は同じ</a:t>
            </a:r>
          </a:p>
        </p:txBody>
      </p:sp>
      <p:sp>
        <p:nvSpPr>
          <p:cNvPr id="44037" name="テキスト ボックス 5"/>
          <p:cNvSpPr txBox="1">
            <a:spLocks noChangeArrowheads="1"/>
          </p:cNvSpPr>
          <p:nvPr/>
        </p:nvSpPr>
        <p:spPr bwMode="auto">
          <a:xfrm>
            <a:off x="502385" y="3553756"/>
            <a:ext cx="11184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b="1" dirty="0" smtClean="0">
                <a:solidFill>
                  <a:srgbClr val="0070C0"/>
                </a:solidFill>
                <a:latin typeface="Arial" panose="020B0604020202020204" pitchFamily="34" charset="0"/>
              </a:rPr>
              <a:t>適切な運動をして、元気に動ける体を取り戻す・維持する</a:t>
            </a:r>
            <a:endParaRPr lang="ja-JP" altLang="en-US" sz="3600" b="1" dirty="0">
              <a:solidFill>
                <a:srgbClr val="0070C0"/>
              </a:solidFill>
              <a:latin typeface="Arial" panose="020B0604020202020204" pitchFamily="34" charset="0"/>
            </a:endParaRPr>
          </a:p>
        </p:txBody>
      </p:sp>
      <p:sp>
        <p:nvSpPr>
          <p:cNvPr id="46086" name="テキスト ボックス 1"/>
          <p:cNvSpPr txBox="1">
            <a:spLocks noChangeArrowheads="1"/>
          </p:cNvSpPr>
          <p:nvPr/>
        </p:nvSpPr>
        <p:spPr bwMode="auto">
          <a:xfrm>
            <a:off x="502385" y="468969"/>
            <a:ext cx="11184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1" dirty="0">
                <a:solidFill>
                  <a:srgbClr val="C00000"/>
                </a:solidFill>
                <a:latin typeface="Arial" panose="020B0604020202020204" pitchFamily="34" charset="0"/>
              </a:rPr>
              <a:t>いろいろな疾患に日々の生活</a:t>
            </a:r>
            <a:r>
              <a:rPr lang="ja-JP" altLang="en-US" sz="2800" b="1" dirty="0" smtClean="0">
                <a:solidFill>
                  <a:srgbClr val="C00000"/>
                </a:solidFill>
                <a:latin typeface="Arial" panose="020B0604020202020204" pitchFamily="34" charset="0"/>
              </a:rPr>
              <a:t>の</a:t>
            </a:r>
            <a:r>
              <a:rPr lang="ja-JP" altLang="en-US" sz="2800" b="1" u="sng" dirty="0">
                <a:solidFill>
                  <a:srgbClr val="C00000"/>
                </a:solidFill>
                <a:latin typeface="Arial" panose="020B0604020202020204" pitchFamily="34" charset="0"/>
              </a:rPr>
              <a:t>運動不足</a:t>
            </a:r>
            <a:r>
              <a:rPr lang="ja-JP" altLang="en-US" sz="2800" b="1" dirty="0">
                <a:solidFill>
                  <a:srgbClr val="C00000"/>
                </a:solidFill>
                <a:latin typeface="Arial" panose="020B0604020202020204" pitchFamily="34" charset="0"/>
              </a:rPr>
              <a:t>が関わって廃用症候群になる</a:t>
            </a:r>
            <a:endParaRPr lang="en-US" altLang="ja-JP" sz="2800" b="1" dirty="0">
              <a:solidFill>
                <a:srgbClr val="C00000"/>
              </a:solidFill>
              <a:latin typeface="Arial" panose="020B0604020202020204" pitchFamily="34" charset="0"/>
            </a:endParaRPr>
          </a:p>
        </p:txBody>
      </p:sp>
      <p:sp>
        <p:nvSpPr>
          <p:cNvPr id="2" name="テキスト ボックス 1"/>
          <p:cNvSpPr txBox="1"/>
          <p:nvPr/>
        </p:nvSpPr>
        <p:spPr>
          <a:xfrm>
            <a:off x="976453" y="4033548"/>
            <a:ext cx="1481496" cy="584775"/>
          </a:xfrm>
          <a:prstGeom prst="rect">
            <a:avLst/>
          </a:prstGeom>
          <a:noFill/>
        </p:spPr>
        <p:txBody>
          <a:bodyPr wrap="none" rtlCol="0">
            <a:spAutoFit/>
          </a:bodyPr>
          <a:lstStyle/>
          <a:p>
            <a:r>
              <a:rPr kumimoji="1" lang="ja-JP" altLang="en-US" sz="3200" dirty="0" smtClean="0">
                <a:solidFill>
                  <a:srgbClr val="C00000"/>
                </a:solidFill>
              </a:rPr>
              <a:t>ロコトレ</a:t>
            </a:r>
            <a:endParaRPr kumimoji="1" lang="ja-JP" altLang="en-US" sz="3200" dirty="0">
              <a:solidFill>
                <a:srgbClr val="C00000"/>
              </a:solidFill>
            </a:endParaRPr>
          </a:p>
        </p:txBody>
      </p:sp>
    </p:spTree>
    <p:extLst>
      <p:ext uri="{BB962C8B-B14F-4D97-AF65-F5344CB8AC3E}">
        <p14:creationId xmlns:p14="http://schemas.microsoft.com/office/powerpoint/2010/main" val="2722969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 fill="hold"/>
                                        <p:tgtEl>
                                          <p:spTgt spid="44037"/>
                                        </p:tgtEl>
                                        <p:attrNameLst>
                                          <p:attrName>ppt_x</p:attrName>
                                        </p:attrNameLst>
                                      </p:cBhvr>
                                      <p:tavLst>
                                        <p:tav tm="0">
                                          <p:val>
                                            <p:strVal val="#ppt_x"/>
                                          </p:val>
                                        </p:tav>
                                        <p:tav tm="100000">
                                          <p:val>
                                            <p:strVal val="#ppt_x"/>
                                          </p:val>
                                        </p:tav>
                                      </p:tavLst>
                                    </p:anim>
                                    <p:anim calcmode="lin" valueType="num">
                                      <p:cBhvr additive="base">
                                        <p:cTn id="13"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checkerboard(across)">
                                      <p:cBhvr>
                                        <p:cTn id="2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44036" grpId="0" animBg="1"/>
      <p:bldP spid="4403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ctrTitle"/>
          </p:nvPr>
        </p:nvSpPr>
        <p:spPr>
          <a:xfrm>
            <a:off x="1231772" y="6235698"/>
            <a:ext cx="7772400" cy="482600"/>
          </a:xfrm>
        </p:spPr>
        <p:txBody>
          <a:bodyPr/>
          <a:lstStyle/>
          <a:p>
            <a:pPr algn="l"/>
            <a:r>
              <a:rPr lang="ja-JP" altLang="en-US" sz="1800" dirty="0"/>
              <a:t>日本運動器科学会・日本臨床整形外科学会　監修</a:t>
            </a:r>
          </a:p>
        </p:txBody>
      </p:sp>
      <p:sp>
        <p:nvSpPr>
          <p:cNvPr id="3" name="サブタイトル 2"/>
          <p:cNvSpPr>
            <a:spLocks noGrp="1"/>
          </p:cNvSpPr>
          <p:nvPr>
            <p:ph type="subTitle" idx="1"/>
          </p:nvPr>
        </p:nvSpPr>
        <p:spPr>
          <a:xfrm>
            <a:off x="544813" y="190500"/>
            <a:ext cx="6400800" cy="628650"/>
          </a:xfrm>
        </p:spPr>
        <p:txBody>
          <a:bodyPr rtlCol="0">
            <a:normAutofit/>
          </a:bodyPr>
          <a:lstStyle/>
          <a:p>
            <a:pPr algn="l">
              <a:defRPr/>
            </a:pPr>
            <a:r>
              <a:rPr lang="ja-JP" altLang="en-US" sz="2000" dirty="0" smtClean="0">
                <a:solidFill>
                  <a:srgbClr val="800000"/>
                </a:solidFill>
              </a:rPr>
              <a:t>運動器</a:t>
            </a:r>
            <a:r>
              <a:rPr lang="ja-JP" altLang="en-US" sz="2000" dirty="0">
                <a:solidFill>
                  <a:srgbClr val="800000"/>
                </a:solidFill>
              </a:rPr>
              <a:t>リハビリテーション診療チーム</a:t>
            </a:r>
          </a:p>
        </p:txBody>
      </p:sp>
      <p:sp>
        <p:nvSpPr>
          <p:cNvPr id="31748" name="サブタイトル 2"/>
          <p:cNvSpPr txBox="1">
            <a:spLocks/>
          </p:cNvSpPr>
          <p:nvPr/>
        </p:nvSpPr>
        <p:spPr bwMode="auto">
          <a:xfrm>
            <a:off x="7515612" y="6162673"/>
            <a:ext cx="4216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spcBef>
                <a:spcPct val="20000"/>
              </a:spcBef>
              <a:buFont typeface="Arial" panose="020B0604020202020204" pitchFamily="34" charset="0"/>
              <a:buNone/>
            </a:pPr>
            <a:r>
              <a:rPr lang="ja-JP" altLang="en-US" sz="1400" dirty="0"/>
              <a:t>運動器リハビリテーションシラバス（改訂第</a:t>
            </a:r>
            <a:r>
              <a:rPr lang="en-US" altLang="ja-JP" sz="1400" dirty="0"/>
              <a:t>3</a:t>
            </a:r>
            <a:r>
              <a:rPr lang="ja-JP" altLang="en-US" sz="1400" dirty="0"/>
              <a:t>版）</a:t>
            </a:r>
            <a:endParaRPr lang="en-US" altLang="ja-JP" sz="1400" dirty="0"/>
          </a:p>
          <a:p>
            <a:pPr algn="ctr">
              <a:spcBef>
                <a:spcPct val="20000"/>
              </a:spcBef>
              <a:buFont typeface="Arial" panose="020B0604020202020204" pitchFamily="34" charset="0"/>
              <a:buNone/>
            </a:pPr>
            <a:r>
              <a:rPr lang="en-US" altLang="ja-JP" sz="1400" dirty="0"/>
              <a:t>―</a:t>
            </a:r>
            <a:r>
              <a:rPr lang="ja-JP" altLang="en-US" sz="1400" dirty="0"/>
              <a:t>セラピストのための実践マニュアル</a:t>
            </a:r>
            <a:r>
              <a:rPr lang="en-US" altLang="ja-JP" sz="1400" dirty="0"/>
              <a:t>―</a:t>
            </a:r>
            <a:endParaRPr lang="ja-JP" altLang="en-US" sz="1400" dirty="0"/>
          </a:p>
        </p:txBody>
      </p:sp>
      <p:pic>
        <p:nvPicPr>
          <p:cNvPr id="31749" name="図 1" descr="01-Z07.jpg"/>
          <p:cNvPicPr>
            <a:picLocks noChangeAspect="1"/>
          </p:cNvPicPr>
          <p:nvPr/>
        </p:nvPicPr>
        <p:blipFill>
          <a:blip r:embed="rId3">
            <a:extLst>
              <a:ext uri="{28A0092B-C50C-407E-A947-70E740481C1C}">
                <a14:useLocalDpi xmlns:a14="http://schemas.microsoft.com/office/drawing/2010/main" val="0"/>
              </a:ext>
            </a:extLst>
          </a:blip>
          <a:srcRect b="5299"/>
          <a:stretch>
            <a:fillRect/>
          </a:stretch>
        </p:blipFill>
        <p:spPr bwMode="auto">
          <a:xfrm>
            <a:off x="1500970" y="892175"/>
            <a:ext cx="8893226" cy="519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347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151754" y="0"/>
            <a:ext cx="9735321" cy="6789693"/>
          </a:xfrm>
          <a:prstGeom prst="rect">
            <a:avLst/>
          </a:prstGeom>
        </p:spPr>
      </p:pic>
    </p:spTree>
    <p:extLst>
      <p:ext uri="{BB962C8B-B14F-4D97-AF65-F5344CB8AC3E}">
        <p14:creationId xmlns:p14="http://schemas.microsoft.com/office/powerpoint/2010/main" val="328401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7440"/>
          <a:stretch/>
        </p:blipFill>
        <p:spPr>
          <a:xfrm>
            <a:off x="1143637" y="242887"/>
            <a:ext cx="10540008" cy="6486525"/>
          </a:xfrm>
          <a:prstGeom prst="rect">
            <a:avLst/>
          </a:prstGeom>
        </p:spPr>
      </p:pic>
    </p:spTree>
    <p:extLst>
      <p:ext uri="{BB962C8B-B14F-4D97-AF65-F5344CB8AC3E}">
        <p14:creationId xmlns:p14="http://schemas.microsoft.com/office/powerpoint/2010/main" val="324649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357313" y="94670"/>
            <a:ext cx="9546715" cy="6763330"/>
          </a:xfrm>
          <a:prstGeom prst="rect">
            <a:avLst/>
          </a:prstGeom>
        </p:spPr>
      </p:pic>
    </p:spTree>
    <p:extLst>
      <p:ext uri="{BB962C8B-B14F-4D97-AF65-F5344CB8AC3E}">
        <p14:creationId xmlns:p14="http://schemas.microsoft.com/office/powerpoint/2010/main" val="3401645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808009" y="617045"/>
            <a:ext cx="8208912" cy="769441"/>
          </a:xfrm>
          <a:prstGeom prst="rect">
            <a:avLst/>
          </a:prstGeom>
          <a:noFill/>
        </p:spPr>
        <p:txBody>
          <a:bodyPr wrap="square" rtlCol="0">
            <a:spAutoFit/>
          </a:bodyPr>
          <a:lstStyle/>
          <a:p>
            <a:pPr fontAlgn="base">
              <a:spcBef>
                <a:spcPct val="0"/>
              </a:spcBef>
              <a:spcAft>
                <a:spcPct val="0"/>
              </a:spcAft>
            </a:pPr>
            <a:r>
              <a:rPr lang="ja-JP" altLang="en-US" sz="4400" dirty="0"/>
              <a:t>介護予防事業の見直し</a:t>
            </a:r>
          </a:p>
        </p:txBody>
      </p:sp>
      <p:sp>
        <p:nvSpPr>
          <p:cNvPr id="3" name="正方形/長方形 2"/>
          <p:cNvSpPr/>
          <p:nvPr/>
        </p:nvSpPr>
        <p:spPr>
          <a:xfrm>
            <a:off x="1621210" y="3633596"/>
            <a:ext cx="8326797" cy="1569660"/>
          </a:xfrm>
          <a:prstGeom prst="rect">
            <a:avLst/>
          </a:prstGeom>
        </p:spPr>
        <p:txBody>
          <a:bodyPr wrap="square">
            <a:spAutoFit/>
          </a:bodyPr>
          <a:lstStyle/>
          <a:p>
            <a:pPr fontAlgn="base">
              <a:spcBef>
                <a:spcPct val="0"/>
              </a:spcBef>
              <a:spcAft>
                <a:spcPct val="0"/>
              </a:spcAft>
            </a:pPr>
            <a:r>
              <a:rPr lang="ja-JP" altLang="en-US" sz="3200" dirty="0"/>
              <a:t>現在の介護予防事対象者　　　　３００万人</a:t>
            </a:r>
            <a:endParaRPr lang="en-US" altLang="ja-JP" sz="3200" dirty="0"/>
          </a:p>
          <a:p>
            <a:pPr fontAlgn="base">
              <a:spcBef>
                <a:spcPct val="0"/>
              </a:spcBef>
              <a:spcAft>
                <a:spcPct val="0"/>
              </a:spcAft>
            </a:pPr>
            <a:endParaRPr lang="en-US" altLang="ja-JP" sz="3200" dirty="0"/>
          </a:p>
          <a:p>
            <a:pPr fontAlgn="base">
              <a:spcBef>
                <a:spcPct val="0"/>
              </a:spcBef>
              <a:spcAft>
                <a:spcPct val="0"/>
              </a:spcAft>
            </a:pPr>
            <a:r>
              <a:rPr lang="ja-JP" altLang="en-US" sz="3200" dirty="0"/>
              <a:t>要　支　援　　　　　　　　　　　　　　</a:t>
            </a:r>
            <a:r>
              <a:rPr lang="en-US" altLang="ja-JP" sz="3200" dirty="0" smtClean="0"/>
              <a:t>168</a:t>
            </a:r>
            <a:r>
              <a:rPr lang="ja-JP" altLang="en-US" sz="3200" dirty="0" smtClean="0"/>
              <a:t>万人</a:t>
            </a:r>
            <a:endParaRPr lang="ja-JP" altLang="en-US" sz="3200" dirty="0"/>
          </a:p>
        </p:txBody>
      </p:sp>
      <p:sp>
        <p:nvSpPr>
          <p:cNvPr id="4" name="テキスト ボックス 3"/>
          <p:cNvSpPr txBox="1"/>
          <p:nvPr/>
        </p:nvSpPr>
        <p:spPr>
          <a:xfrm>
            <a:off x="808009" y="2209589"/>
            <a:ext cx="11097910" cy="954107"/>
          </a:xfrm>
          <a:prstGeom prst="rect">
            <a:avLst/>
          </a:prstGeom>
          <a:noFill/>
        </p:spPr>
        <p:txBody>
          <a:bodyPr wrap="none" rtlCol="0">
            <a:spAutoFit/>
          </a:bodyPr>
          <a:lstStyle/>
          <a:p>
            <a:r>
              <a:rPr kumimoji="1" lang="en-US" altLang="ja-JP" sz="2800" dirty="0" smtClean="0"/>
              <a:t>H29</a:t>
            </a:r>
            <a:r>
              <a:rPr kumimoji="1" lang="ja-JP" altLang="en-US" sz="2800" dirty="0" smtClean="0"/>
              <a:t>年度末をもって、介護保険による要支援に対する予防給付を終了し、</a:t>
            </a:r>
            <a:endParaRPr kumimoji="1" lang="en-US" altLang="ja-JP" sz="2800" dirty="0" smtClean="0"/>
          </a:p>
          <a:p>
            <a:r>
              <a:rPr lang="ja-JP" altLang="en-US" sz="2800" dirty="0"/>
              <a:t>市町村に</a:t>
            </a:r>
            <a:r>
              <a:rPr lang="ja-JP" altLang="en-US" sz="2800" dirty="0" smtClean="0"/>
              <a:t>よる地域支援事業に移行する予定になった</a:t>
            </a:r>
            <a:endParaRPr kumimoji="1" lang="ja-JP" altLang="en-US" sz="2800" dirty="0"/>
          </a:p>
        </p:txBody>
      </p:sp>
    </p:spTree>
    <p:extLst>
      <p:ext uri="{BB962C8B-B14F-4D97-AF65-F5344CB8AC3E}">
        <p14:creationId xmlns:p14="http://schemas.microsoft.com/office/powerpoint/2010/main" val="322238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7.48）.png"/>
          <p:cNvPicPr>
            <a:picLocks noChangeAspect="1"/>
          </p:cNvPicPr>
          <p:nvPr/>
        </p:nvPicPr>
        <p:blipFill rotWithShape="1">
          <a:blip r:embed="rId3"/>
          <a:srcRect b="3296"/>
          <a:stretch/>
        </p:blipFill>
        <p:spPr>
          <a:xfrm>
            <a:off x="1524000" y="152401"/>
            <a:ext cx="9716814" cy="6580870"/>
          </a:xfrm>
          <a:prstGeom prst="rect">
            <a:avLst/>
          </a:prstGeom>
        </p:spPr>
      </p:pic>
      <p:sp>
        <p:nvSpPr>
          <p:cNvPr id="3" name="正方形/長方形 2"/>
          <p:cNvSpPr/>
          <p:nvPr/>
        </p:nvSpPr>
        <p:spPr bwMode="auto">
          <a:xfrm>
            <a:off x="10272464" y="6237312"/>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cxnSp>
        <p:nvCxnSpPr>
          <p:cNvPr id="5" name="直線矢印コネクタ 4"/>
          <p:cNvCxnSpPr/>
          <p:nvPr/>
        </p:nvCxnSpPr>
        <p:spPr>
          <a:xfrm flipV="1">
            <a:off x="9196754" y="4853354"/>
            <a:ext cx="545123" cy="35147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960244" y="4912440"/>
            <a:ext cx="2236510" cy="584775"/>
          </a:xfrm>
          <a:prstGeom prst="rect">
            <a:avLst/>
          </a:prstGeom>
          <a:noFill/>
          <a:ln w="57150">
            <a:solidFill>
              <a:srgbClr val="FF0000"/>
            </a:solidFill>
          </a:ln>
        </p:spPr>
        <p:txBody>
          <a:bodyPr wrap="none" rtlCol="0">
            <a:spAutoFit/>
          </a:bodyPr>
          <a:lstStyle/>
          <a:p>
            <a:r>
              <a:rPr kumimoji="1" lang="ja-JP" altLang="en-US" sz="3200" dirty="0" smtClean="0"/>
              <a:t>一番の目的</a:t>
            </a:r>
            <a:endParaRPr kumimoji="1" lang="ja-JP" altLang="en-US" sz="3200" dirty="0"/>
          </a:p>
        </p:txBody>
      </p:sp>
    </p:spTree>
    <p:extLst>
      <p:ext uri="{BB962C8B-B14F-4D97-AF65-F5344CB8AC3E}">
        <p14:creationId xmlns:p14="http://schemas.microsoft.com/office/powerpoint/2010/main" val="67767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344472" y="6453336"/>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grpSp>
        <p:nvGrpSpPr>
          <p:cNvPr id="4" name="グループ化 3"/>
          <p:cNvGrpSpPr/>
          <p:nvPr/>
        </p:nvGrpSpPr>
        <p:grpSpPr>
          <a:xfrm>
            <a:off x="963877" y="228599"/>
            <a:ext cx="9941859" cy="6611816"/>
            <a:chOff x="963877" y="228599"/>
            <a:chExt cx="9941859" cy="6611816"/>
          </a:xfrm>
        </p:grpSpPr>
        <p:pic>
          <p:nvPicPr>
            <p:cNvPr id="6" name="図 5" descr="スクリーンショット（2014-05-16 20.03.27）.png"/>
            <p:cNvPicPr>
              <a:picLocks noChangeAspect="1"/>
            </p:cNvPicPr>
            <p:nvPr/>
          </p:nvPicPr>
          <p:blipFill rotWithShape="1">
            <a:blip r:embed="rId3"/>
            <a:srcRect t="3590" b="2750"/>
            <a:stretch/>
          </p:blipFill>
          <p:spPr>
            <a:xfrm>
              <a:off x="963877" y="228599"/>
              <a:ext cx="9941859" cy="6611816"/>
            </a:xfrm>
            <a:prstGeom prst="rect">
              <a:avLst/>
            </a:prstGeom>
          </p:spPr>
        </p:pic>
        <p:sp>
          <p:nvSpPr>
            <p:cNvPr id="3" name="正方形/長方形 2"/>
            <p:cNvSpPr/>
            <p:nvPr/>
          </p:nvSpPr>
          <p:spPr>
            <a:xfrm>
              <a:off x="1178169" y="773723"/>
              <a:ext cx="9513277" cy="8088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52797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3.12）.png"/>
          <p:cNvPicPr>
            <a:picLocks noChangeAspect="1"/>
          </p:cNvPicPr>
          <p:nvPr/>
        </p:nvPicPr>
        <p:blipFill rotWithShape="1">
          <a:blip r:embed="rId3"/>
          <a:srcRect t="2854"/>
          <a:stretch/>
        </p:blipFill>
        <p:spPr>
          <a:xfrm>
            <a:off x="1243585" y="95032"/>
            <a:ext cx="9950128" cy="6762968"/>
          </a:xfrm>
          <a:prstGeom prst="rect">
            <a:avLst/>
          </a:prstGeom>
        </p:spPr>
      </p:pic>
      <p:sp>
        <p:nvSpPr>
          <p:cNvPr id="2" name="角丸四角形 1"/>
          <p:cNvSpPr/>
          <p:nvPr/>
        </p:nvSpPr>
        <p:spPr>
          <a:xfrm>
            <a:off x="4700016" y="2542032"/>
            <a:ext cx="1993392" cy="512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535424" y="5285232"/>
            <a:ext cx="4389120" cy="10424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9610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4.23）.png"/>
          <p:cNvPicPr>
            <a:picLocks noChangeAspect="1"/>
          </p:cNvPicPr>
          <p:nvPr/>
        </p:nvPicPr>
        <p:blipFill rotWithShape="1">
          <a:blip r:embed="rId3"/>
          <a:srcRect t="3470" b="2192"/>
          <a:stretch/>
        </p:blipFill>
        <p:spPr>
          <a:xfrm>
            <a:off x="1054110" y="140677"/>
            <a:ext cx="10052066" cy="6559061"/>
          </a:xfrm>
          <a:prstGeom prst="rect">
            <a:avLst/>
          </a:prstGeom>
        </p:spPr>
      </p:pic>
      <p:sp>
        <p:nvSpPr>
          <p:cNvPr id="2" name="正方形/長方形 1"/>
          <p:cNvSpPr/>
          <p:nvPr/>
        </p:nvSpPr>
        <p:spPr>
          <a:xfrm>
            <a:off x="6822831" y="1143000"/>
            <a:ext cx="3991707" cy="17057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7823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07" y="123093"/>
            <a:ext cx="9073662" cy="61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914400" y="5222632"/>
            <a:ext cx="8950569" cy="10924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6999" y="6427149"/>
            <a:ext cx="11245386" cy="400110"/>
          </a:xfrm>
          <a:prstGeom prst="rect">
            <a:avLst/>
          </a:prstGeom>
          <a:noFill/>
        </p:spPr>
        <p:txBody>
          <a:bodyPr wrap="none" rtlCol="0">
            <a:spAutoFit/>
          </a:bodyPr>
          <a:lstStyle/>
          <a:p>
            <a:r>
              <a:rPr kumimoji="1" lang="ja-JP" altLang="en-US" sz="2000" b="1" dirty="0" smtClean="0">
                <a:solidFill>
                  <a:srgbClr val="C00000"/>
                </a:solidFill>
              </a:rPr>
              <a:t>このために、ロコモコーディネーターを多く輩出し、地域で有効なロコトレを行っていくことが求められる</a:t>
            </a:r>
            <a:endParaRPr kumimoji="1" lang="ja-JP" altLang="en-US" sz="2000" b="1" dirty="0">
              <a:solidFill>
                <a:srgbClr val="C00000"/>
              </a:solidFill>
            </a:endParaRPr>
          </a:p>
        </p:txBody>
      </p:sp>
    </p:spTree>
    <p:extLst>
      <p:ext uri="{BB962C8B-B14F-4D97-AF65-F5344CB8AC3E}">
        <p14:creationId xmlns:p14="http://schemas.microsoft.com/office/powerpoint/2010/main" val="2422076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923"/>
            <a:ext cx="9970477" cy="677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04446" y="4171167"/>
            <a:ext cx="9407769" cy="9107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727788" y="3004457"/>
            <a:ext cx="7557796" cy="186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552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508" y="159043"/>
            <a:ext cx="8748351" cy="6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12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223" y="631059"/>
            <a:ext cx="11666484" cy="5524589"/>
          </a:xfrm>
          <a:prstGeom prst="rect">
            <a:avLst/>
          </a:prstGeom>
        </p:spPr>
        <p:txBody>
          <a:bodyPr wrap="square">
            <a:spAutoFit/>
          </a:bodyPr>
          <a:lstStyle/>
          <a:p>
            <a:r>
              <a:rPr lang="ja-JP" altLang="ja-JP" sz="4000" dirty="0"/>
              <a:t>地域包括ケアシステム</a:t>
            </a:r>
          </a:p>
          <a:p>
            <a:r>
              <a:rPr lang="en-US" altLang="ja-JP" sz="2800" dirty="0"/>
              <a:t> </a:t>
            </a:r>
            <a:endParaRPr lang="ja-JP" altLang="ja-JP" sz="2800" dirty="0"/>
          </a:p>
          <a:p>
            <a:pPr>
              <a:lnSpc>
                <a:spcPts val="3800"/>
              </a:lnSpc>
            </a:pPr>
            <a:r>
              <a:rPr lang="ja-JP" altLang="ja-JP" sz="2800" dirty="0"/>
              <a:t>　</a:t>
            </a:r>
            <a:r>
              <a:rPr lang="en-US" altLang="ja-JP" sz="2800" dirty="0" smtClean="0"/>
              <a:t>50</a:t>
            </a:r>
            <a:r>
              <a:rPr lang="ja-JP" altLang="ja-JP" sz="2800" dirty="0"/>
              <a:t>年後に</a:t>
            </a:r>
            <a:r>
              <a:rPr lang="ja-JP" altLang="ja-JP" sz="2800" dirty="0" smtClean="0"/>
              <a:t>は人口</a:t>
            </a:r>
            <a:r>
              <a:rPr lang="ja-JP" altLang="ja-JP" sz="2800" dirty="0"/>
              <a:t>の約</a:t>
            </a:r>
            <a:r>
              <a:rPr lang="en-US" altLang="ja-JP" sz="2800" dirty="0"/>
              <a:t>4</a:t>
            </a:r>
            <a:r>
              <a:rPr lang="ja-JP" altLang="ja-JP" sz="2800" dirty="0"/>
              <a:t>割が</a:t>
            </a:r>
            <a:r>
              <a:rPr lang="en-US" altLang="ja-JP" sz="2800" dirty="0"/>
              <a:t>65</a:t>
            </a:r>
            <a:r>
              <a:rPr lang="ja-JP" altLang="ja-JP" sz="2800" dirty="0"/>
              <a:t>歳以上というかって経験したことの</a:t>
            </a:r>
            <a:r>
              <a:rPr lang="ja-JP" altLang="ja-JP" sz="2800" dirty="0" smtClean="0"/>
              <a:t>ない</a:t>
            </a:r>
            <a:endParaRPr lang="en-US" altLang="ja-JP" sz="2800" dirty="0" smtClean="0"/>
          </a:p>
          <a:p>
            <a:pPr>
              <a:lnSpc>
                <a:spcPts val="3800"/>
              </a:lnSpc>
            </a:pPr>
            <a:r>
              <a:rPr lang="ja-JP" altLang="ja-JP" sz="2800" dirty="0" smtClean="0"/>
              <a:t>超高齢</a:t>
            </a:r>
            <a:r>
              <a:rPr lang="ja-JP" altLang="ja-JP" sz="2800" dirty="0"/>
              <a:t>社会になる。</a:t>
            </a:r>
          </a:p>
          <a:p>
            <a:pPr>
              <a:lnSpc>
                <a:spcPts val="3800"/>
              </a:lnSpc>
            </a:pPr>
            <a:r>
              <a:rPr lang="ja-JP" altLang="ja-JP" sz="2800" dirty="0"/>
              <a:t>　「人口急減・超高齢社会」という</a:t>
            </a:r>
            <a:r>
              <a:rPr lang="ja-JP" altLang="ja-JP" sz="2800" dirty="0" smtClean="0"/>
              <a:t>未来が</a:t>
            </a:r>
            <a:r>
              <a:rPr lang="ja-JP" altLang="en-US" sz="2800" dirty="0" err="1" smtClean="0"/>
              <a:t>ま</a:t>
            </a:r>
            <a:r>
              <a:rPr lang="ja-JP" altLang="en-US" sz="2800" dirty="0" smtClean="0"/>
              <a:t>じか</a:t>
            </a:r>
            <a:r>
              <a:rPr lang="ja-JP" altLang="ja-JP" sz="2800" dirty="0" smtClean="0"/>
              <a:t>に</a:t>
            </a:r>
            <a:r>
              <a:rPr lang="ja-JP" altLang="ja-JP" sz="2800" dirty="0"/>
              <a:t>近づきつつありこと</a:t>
            </a:r>
            <a:r>
              <a:rPr lang="ja-JP" altLang="ja-JP" sz="2800" dirty="0" smtClean="0"/>
              <a:t>を認識</a:t>
            </a:r>
            <a:r>
              <a:rPr lang="ja-JP" altLang="ja-JP" sz="2800" dirty="0"/>
              <a:t>し、危機意識を持って、社会の在り方を考え直さなければならない。</a:t>
            </a:r>
            <a:endParaRPr lang="en-US" altLang="ja-JP" sz="2800" dirty="0" smtClean="0"/>
          </a:p>
          <a:p>
            <a:pPr>
              <a:lnSpc>
                <a:spcPts val="3800"/>
              </a:lnSpc>
            </a:pPr>
            <a:r>
              <a:rPr lang="ja-JP" altLang="en-US" sz="2800" dirty="0">
                <a:solidFill>
                  <a:srgbClr val="C00000"/>
                </a:solidFill>
              </a:rPr>
              <a:t>　</a:t>
            </a:r>
            <a:endParaRPr lang="en-US" altLang="ja-JP" sz="2800" dirty="0" smtClean="0">
              <a:solidFill>
                <a:srgbClr val="C00000"/>
              </a:solidFill>
            </a:endParaRPr>
          </a:p>
          <a:p>
            <a:pPr>
              <a:lnSpc>
                <a:spcPts val="3800"/>
              </a:lnSpc>
            </a:pPr>
            <a:r>
              <a:rPr lang="ja-JP" altLang="en-US" sz="2800" dirty="0" smtClean="0">
                <a:solidFill>
                  <a:srgbClr val="C00000"/>
                </a:solidFill>
              </a:rPr>
              <a:t>　</a:t>
            </a:r>
            <a:r>
              <a:rPr lang="ja-JP" altLang="ja-JP" sz="2800" dirty="0" smtClean="0">
                <a:solidFill>
                  <a:srgbClr val="C00000"/>
                </a:solidFill>
              </a:rPr>
              <a:t>国</a:t>
            </a:r>
            <a:r>
              <a:rPr lang="ja-JP" altLang="ja-JP" sz="2800" dirty="0">
                <a:solidFill>
                  <a:srgbClr val="C00000"/>
                </a:solidFill>
              </a:rPr>
              <a:t>は、地域における医療と介護の在り方を</a:t>
            </a:r>
            <a:r>
              <a:rPr lang="ja-JP" altLang="ja-JP" sz="2800" u="sng" dirty="0">
                <a:solidFill>
                  <a:srgbClr val="C00000"/>
                </a:solidFill>
              </a:rPr>
              <a:t>根本的に見直し</a:t>
            </a:r>
            <a:r>
              <a:rPr lang="ja-JP" altLang="ja-JP" sz="2800" dirty="0">
                <a:solidFill>
                  <a:srgbClr val="C00000"/>
                </a:solidFill>
              </a:rPr>
              <a:t>、</a:t>
            </a:r>
            <a:r>
              <a:rPr lang="ja-JP" altLang="ja-JP" sz="2800" dirty="0" smtClean="0">
                <a:solidFill>
                  <a:srgbClr val="C00000"/>
                </a:solidFill>
              </a:rPr>
              <a:t>新しく</a:t>
            </a:r>
            <a:r>
              <a:rPr lang="en-US" altLang="ja-JP" sz="2800" dirty="0" smtClean="0">
                <a:solidFill>
                  <a:srgbClr val="C00000"/>
                </a:solidFill>
              </a:rPr>
              <a:t/>
            </a:r>
            <a:br>
              <a:rPr lang="en-US" altLang="ja-JP" sz="2800" dirty="0" smtClean="0">
                <a:solidFill>
                  <a:srgbClr val="C00000"/>
                </a:solidFill>
              </a:rPr>
            </a:br>
            <a:r>
              <a:rPr lang="ja-JP" altLang="ja-JP" sz="2800" dirty="0" smtClean="0">
                <a:solidFill>
                  <a:srgbClr val="C00000"/>
                </a:solidFill>
              </a:rPr>
              <a:t>進む</a:t>
            </a:r>
            <a:r>
              <a:rPr lang="ja-JP" altLang="ja-JP" sz="2800" dirty="0">
                <a:solidFill>
                  <a:srgbClr val="C00000"/>
                </a:solidFill>
              </a:rPr>
              <a:t>べき道標として</a:t>
            </a:r>
            <a:r>
              <a:rPr lang="ja-JP" altLang="ja-JP" sz="2800" b="1" dirty="0">
                <a:solidFill>
                  <a:srgbClr val="C00000"/>
                </a:solidFill>
              </a:rPr>
              <a:t>“地域包括ケアシステム”</a:t>
            </a:r>
            <a:r>
              <a:rPr lang="ja-JP" altLang="ja-JP" sz="2800" dirty="0">
                <a:solidFill>
                  <a:srgbClr val="C00000"/>
                </a:solidFill>
              </a:rPr>
              <a:t>の構築を推進している</a:t>
            </a:r>
            <a:r>
              <a:rPr lang="ja-JP" altLang="ja-JP" sz="2800" dirty="0" smtClean="0">
                <a:solidFill>
                  <a:srgbClr val="C00000"/>
                </a:solidFill>
              </a:rPr>
              <a:t>。</a:t>
            </a:r>
            <a:endParaRPr lang="en-US" altLang="ja-JP" sz="2800" dirty="0" smtClean="0">
              <a:solidFill>
                <a:srgbClr val="C00000"/>
              </a:solidFill>
            </a:endParaRPr>
          </a:p>
          <a:p>
            <a:pPr>
              <a:lnSpc>
                <a:spcPts val="3800"/>
              </a:lnSpc>
            </a:pPr>
            <a:r>
              <a:rPr lang="ja-JP" altLang="en-US" sz="2800" dirty="0">
                <a:solidFill>
                  <a:srgbClr val="C00000"/>
                </a:solidFill>
              </a:rPr>
              <a:t>　</a:t>
            </a:r>
            <a:r>
              <a:rPr lang="en-US" altLang="ja-JP" sz="2800" dirty="0" smtClean="0"/>
              <a:t> </a:t>
            </a:r>
            <a:r>
              <a:rPr lang="en-US" altLang="ja-JP" sz="2800" dirty="0"/>
              <a:t>2011 </a:t>
            </a:r>
            <a:r>
              <a:rPr lang="ja-JP" altLang="en-US" sz="2800" dirty="0"/>
              <a:t>年の介護保険法改正では，地域包括</a:t>
            </a:r>
            <a:r>
              <a:rPr lang="ja-JP" altLang="en-US" sz="2800" dirty="0" smtClean="0"/>
              <a:t>ケアシステム</a:t>
            </a:r>
            <a:r>
              <a:rPr lang="ja-JP" altLang="en-US" sz="2800" dirty="0"/>
              <a:t>の構築推進が規定され，より精緻</a:t>
            </a:r>
            <a:r>
              <a:rPr lang="ja-JP" altLang="en-US" sz="2800" dirty="0" smtClean="0"/>
              <a:t>な介護</a:t>
            </a:r>
            <a:r>
              <a:rPr lang="ja-JP" altLang="en-US" sz="2800" dirty="0"/>
              <a:t>保険事業計画の策定が求められること</a:t>
            </a:r>
            <a:r>
              <a:rPr lang="ja-JP" altLang="en-US" sz="2800" dirty="0" smtClean="0"/>
              <a:t>になった．　</a:t>
            </a:r>
            <a:endParaRPr lang="ja-JP" altLang="ja-JP" sz="2800" dirty="0"/>
          </a:p>
        </p:txBody>
      </p:sp>
    </p:spTree>
    <p:extLst>
      <p:ext uri="{BB962C8B-B14F-4D97-AF65-F5344CB8AC3E}">
        <p14:creationId xmlns:p14="http://schemas.microsoft.com/office/powerpoint/2010/main" val="409436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16974" y="128588"/>
            <a:ext cx="9601462" cy="6729411"/>
          </a:xfrm>
          <a:prstGeom prst="rect">
            <a:avLst/>
          </a:prstGeom>
        </p:spPr>
      </p:pic>
      <p:cxnSp>
        <p:nvCxnSpPr>
          <p:cNvPr id="3" name="直線コネクタ 2"/>
          <p:cNvCxnSpPr/>
          <p:nvPr/>
        </p:nvCxnSpPr>
        <p:spPr>
          <a:xfrm flipV="1">
            <a:off x="3637280" y="2203555"/>
            <a:ext cx="1474366" cy="5196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799840" y="5383636"/>
            <a:ext cx="1626766" cy="6212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525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0693" y="382883"/>
            <a:ext cx="11612880" cy="6247864"/>
          </a:xfrm>
          <a:prstGeom prst="rect">
            <a:avLst/>
          </a:prstGeom>
        </p:spPr>
        <p:txBody>
          <a:bodyPr wrap="square">
            <a:spAutoFit/>
          </a:bodyPr>
          <a:lstStyle/>
          <a:p>
            <a:pPr>
              <a:lnSpc>
                <a:spcPts val="4000"/>
              </a:lnSpc>
            </a:pPr>
            <a:r>
              <a:rPr lang="ja-JP" altLang="en-US" sz="2800" dirty="0" smtClean="0"/>
              <a:t>　地域包括ケアとは</a:t>
            </a:r>
            <a:r>
              <a:rPr lang="ja-JP" altLang="ja-JP" sz="2800" dirty="0" smtClean="0"/>
              <a:t>、</a:t>
            </a:r>
            <a:r>
              <a:rPr lang="ja-JP" altLang="en-US" sz="2800" dirty="0"/>
              <a:t>介護が必要となっても</a:t>
            </a:r>
            <a:r>
              <a:rPr lang="ja-JP" altLang="en-US" sz="2800" dirty="0" smtClean="0"/>
              <a:t>、地域でその</a:t>
            </a:r>
            <a:r>
              <a:rPr lang="ja-JP" altLang="en-US" sz="2800" dirty="0"/>
              <a:t>人らしい自立</a:t>
            </a:r>
            <a:r>
              <a:rPr lang="ja-JP" altLang="en-US" sz="2800" dirty="0" smtClean="0"/>
              <a:t>した</a:t>
            </a:r>
            <a:r>
              <a:rPr lang="en-US" altLang="ja-JP" sz="2800" dirty="0" smtClean="0"/>
              <a:t/>
            </a:r>
            <a:br>
              <a:rPr lang="en-US" altLang="ja-JP" sz="2800" dirty="0" smtClean="0"/>
            </a:br>
            <a:r>
              <a:rPr lang="ja-JP" altLang="en-US" sz="2800" dirty="0" smtClean="0"/>
              <a:t>生活</a:t>
            </a:r>
            <a:r>
              <a:rPr lang="ja-JP" altLang="en-US" sz="2800" dirty="0"/>
              <a:t>ができるよう</a:t>
            </a:r>
            <a:r>
              <a:rPr lang="ja-JP" altLang="en-US" sz="2800" dirty="0">
                <a:solidFill>
                  <a:srgbClr val="0070C0"/>
                </a:solidFill>
              </a:rPr>
              <a:t>医療、介護、予防、生活支援、住まい</a:t>
            </a:r>
            <a:r>
              <a:rPr lang="ja-JP" altLang="en-US" sz="2800" dirty="0"/>
              <a:t>を包括的かつ継続的に提供するシステムで</a:t>
            </a:r>
            <a:r>
              <a:rPr lang="ja-JP" altLang="ja-JP" sz="2800" b="1" dirty="0">
                <a:solidFill>
                  <a:srgbClr val="C00000"/>
                </a:solidFill>
              </a:rPr>
              <a:t>住み慣れた地域で暮らせることが概念の</a:t>
            </a:r>
            <a:r>
              <a:rPr lang="ja-JP" altLang="ja-JP" sz="2800" b="1" dirty="0" smtClean="0">
                <a:solidFill>
                  <a:srgbClr val="C00000"/>
                </a:solidFill>
              </a:rPr>
              <a:t>根本</a:t>
            </a:r>
            <a:r>
              <a:rPr lang="ja-JP" altLang="en-US" sz="2800" b="1" dirty="0" smtClean="0">
                <a:solidFill>
                  <a:srgbClr val="C00000"/>
                </a:solidFill>
              </a:rPr>
              <a:t>。</a:t>
            </a:r>
            <a:endParaRPr lang="en-US" altLang="ja-JP" sz="2800" b="1" dirty="0" smtClean="0">
              <a:solidFill>
                <a:srgbClr val="C00000"/>
              </a:solidFill>
            </a:endParaRPr>
          </a:p>
          <a:p>
            <a:pPr>
              <a:lnSpc>
                <a:spcPts val="4000"/>
              </a:lnSpc>
            </a:pPr>
            <a:r>
              <a:rPr lang="ja-JP" altLang="ja-JP" sz="2800" dirty="0" smtClean="0"/>
              <a:t>自治体</a:t>
            </a:r>
            <a:r>
              <a:rPr lang="ja-JP" altLang="ja-JP" sz="2800" dirty="0"/>
              <a:t>ごと</a:t>
            </a:r>
            <a:r>
              <a:rPr lang="ja-JP" altLang="ja-JP" sz="2800" dirty="0" smtClean="0"/>
              <a:t>に地域</a:t>
            </a:r>
            <a:r>
              <a:rPr lang="ja-JP" altLang="ja-JP" sz="2800" dirty="0"/>
              <a:t>の特性に応じてプランを構築し、団塊の世代</a:t>
            </a:r>
            <a:r>
              <a:rPr lang="ja-JP" altLang="ja-JP" sz="2800" dirty="0" smtClean="0"/>
              <a:t>が</a:t>
            </a:r>
            <a:r>
              <a:rPr lang="en-US" altLang="ja-JP" sz="2800" dirty="0" smtClean="0"/>
              <a:t>75</a:t>
            </a:r>
            <a:r>
              <a:rPr lang="ja-JP" altLang="ja-JP" sz="2800" dirty="0"/>
              <a:t>才以上となる</a:t>
            </a:r>
            <a:r>
              <a:rPr lang="en-US" altLang="ja-JP" sz="2800" dirty="0"/>
              <a:t>2025</a:t>
            </a:r>
            <a:r>
              <a:rPr lang="ja-JP" altLang="ja-JP" sz="2800" dirty="0"/>
              <a:t>年完成を目指す</a:t>
            </a:r>
            <a:r>
              <a:rPr lang="ja-JP" altLang="ja-JP" sz="2800" dirty="0" smtClean="0"/>
              <a:t>。</a:t>
            </a:r>
            <a:r>
              <a:rPr lang="en-US" altLang="ja-JP" sz="2800" dirty="0" smtClean="0"/>
              <a:t/>
            </a:r>
            <a:br>
              <a:rPr lang="en-US" altLang="ja-JP" sz="2800" dirty="0" smtClean="0"/>
            </a:br>
            <a:r>
              <a:rPr lang="en-US" altLang="ja-JP" sz="2800" dirty="0"/>
              <a:t/>
            </a:r>
            <a:br>
              <a:rPr lang="en-US" altLang="ja-JP" sz="2800" dirty="0"/>
            </a:br>
            <a:r>
              <a:rPr lang="ja-JP" altLang="ja-JP" sz="2800" dirty="0"/>
              <a:t>　今まで、医療、介護、自治体、民間ボランティアなどが点で活動して</a:t>
            </a:r>
            <a:r>
              <a:rPr lang="ja-JP" altLang="ja-JP" sz="2800" dirty="0" smtClean="0"/>
              <a:t>いた</a:t>
            </a:r>
            <a:r>
              <a:rPr lang="en-US" altLang="ja-JP" sz="2800" dirty="0" smtClean="0"/>
              <a:t/>
            </a:r>
            <a:br>
              <a:rPr lang="en-US" altLang="ja-JP" sz="2800" dirty="0" smtClean="0"/>
            </a:br>
            <a:r>
              <a:rPr lang="ja-JP" altLang="ja-JP" sz="2800" dirty="0" smtClean="0"/>
              <a:t>ため</a:t>
            </a:r>
            <a:r>
              <a:rPr lang="ja-JP" altLang="ja-JP" sz="2800" dirty="0"/>
              <a:t>に成果が出にくかったので、それらを線で結び、面とすることで効率</a:t>
            </a:r>
            <a:r>
              <a:rPr lang="ja-JP" altLang="ja-JP" sz="2800" dirty="0" smtClean="0"/>
              <a:t>を</a:t>
            </a:r>
            <a:r>
              <a:rPr lang="en-US" altLang="ja-JP" sz="2800" dirty="0" smtClean="0"/>
              <a:t/>
            </a:r>
            <a:br>
              <a:rPr lang="en-US" altLang="ja-JP" sz="2800" dirty="0" smtClean="0"/>
            </a:br>
            <a:r>
              <a:rPr lang="ja-JP" altLang="ja-JP" sz="2800" dirty="0" smtClean="0"/>
              <a:t>上げる</a:t>
            </a:r>
            <a:r>
              <a:rPr lang="ja-JP" altLang="ja-JP" sz="2800" dirty="0"/>
              <a:t>ために、</a:t>
            </a:r>
            <a:r>
              <a:rPr lang="ja-JP" altLang="ja-JP" sz="2800" b="1" dirty="0"/>
              <a:t>「地域ケア会議」</a:t>
            </a:r>
            <a:r>
              <a:rPr lang="ja-JP" altLang="ja-JP" sz="2800" dirty="0"/>
              <a:t>が法定化され、自治体が主催して地域</a:t>
            </a:r>
            <a:r>
              <a:rPr lang="ja-JP" altLang="ja-JP" sz="2800" dirty="0" smtClean="0"/>
              <a:t>の</a:t>
            </a:r>
            <a:r>
              <a:rPr lang="en-US" altLang="ja-JP" sz="2800" dirty="0" smtClean="0"/>
              <a:t/>
            </a:r>
            <a:br>
              <a:rPr lang="en-US" altLang="ja-JP" sz="2800" dirty="0" smtClean="0"/>
            </a:br>
            <a:r>
              <a:rPr lang="ja-JP" altLang="ja-JP" sz="2800" dirty="0" smtClean="0"/>
              <a:t>専門</a:t>
            </a:r>
            <a:r>
              <a:rPr lang="ja-JP" altLang="ja-JP" sz="2800" dirty="0"/>
              <a:t>職が相談して、対応を決めていく方向性が示された</a:t>
            </a:r>
            <a:r>
              <a:rPr lang="ja-JP" altLang="ja-JP" sz="2800" dirty="0" smtClean="0"/>
              <a:t>。</a:t>
            </a:r>
            <a:r>
              <a:rPr lang="en-US" altLang="ja-JP" sz="2800" dirty="0"/>
              <a:t/>
            </a:r>
            <a:br>
              <a:rPr lang="en-US" altLang="ja-JP" sz="2800" dirty="0"/>
            </a:br>
            <a:r>
              <a:rPr lang="ja-JP" altLang="ja-JP" sz="2800" dirty="0"/>
              <a:t>　医療体制は、</a:t>
            </a:r>
            <a:r>
              <a:rPr lang="ja-JP" altLang="ja-JP" sz="2800" dirty="0">
                <a:solidFill>
                  <a:srgbClr val="002060"/>
                </a:solidFill>
              </a:rPr>
              <a:t>施設完結型</a:t>
            </a:r>
            <a:r>
              <a:rPr lang="ja-JP" altLang="ja-JP" sz="2800" b="1" dirty="0">
                <a:solidFill>
                  <a:srgbClr val="002060"/>
                </a:solidFill>
              </a:rPr>
              <a:t>から</a:t>
            </a:r>
            <a:r>
              <a:rPr lang="ja-JP" altLang="ja-JP" sz="2800" b="1" u="sng" dirty="0">
                <a:solidFill>
                  <a:srgbClr val="002060"/>
                </a:solidFill>
              </a:rPr>
              <a:t>地域完結型（地域生活を重視した</a:t>
            </a:r>
            <a:r>
              <a:rPr lang="ja-JP" altLang="ja-JP" sz="2800" b="1" u="sng" dirty="0" smtClean="0">
                <a:solidFill>
                  <a:srgbClr val="002060"/>
                </a:solidFill>
              </a:rPr>
              <a:t>支える</a:t>
            </a:r>
            <a:r>
              <a:rPr lang="en-US" altLang="ja-JP" sz="2800" b="1" u="sng" dirty="0" smtClean="0">
                <a:solidFill>
                  <a:srgbClr val="002060"/>
                </a:solidFill>
              </a:rPr>
              <a:t/>
            </a:r>
            <a:br>
              <a:rPr lang="en-US" altLang="ja-JP" sz="2800" b="1" u="sng" dirty="0" smtClean="0">
                <a:solidFill>
                  <a:srgbClr val="002060"/>
                </a:solidFill>
              </a:rPr>
            </a:br>
            <a:r>
              <a:rPr lang="ja-JP" altLang="ja-JP" sz="2800" b="1" u="sng" dirty="0" smtClean="0">
                <a:solidFill>
                  <a:srgbClr val="002060"/>
                </a:solidFill>
              </a:rPr>
              <a:t>医療</a:t>
            </a:r>
            <a:r>
              <a:rPr lang="ja-JP" altLang="ja-JP" sz="2800" b="1" u="sng" dirty="0">
                <a:solidFill>
                  <a:srgbClr val="002060"/>
                </a:solidFill>
              </a:rPr>
              <a:t>）へ見直し</a:t>
            </a:r>
            <a:r>
              <a:rPr lang="ja-JP" altLang="ja-JP" sz="2800" dirty="0"/>
              <a:t>を余儀なくされている。</a:t>
            </a:r>
          </a:p>
        </p:txBody>
      </p:sp>
    </p:spTree>
    <p:extLst>
      <p:ext uri="{BB962C8B-B14F-4D97-AF65-F5344CB8AC3E}">
        <p14:creationId xmlns:p14="http://schemas.microsoft.com/office/powerpoint/2010/main" val="1376936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8" y="0"/>
            <a:ext cx="11646987" cy="28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43" t="10503" r="3005" b="3534"/>
          <a:stretch/>
        </p:blipFill>
        <p:spPr bwMode="auto">
          <a:xfrm>
            <a:off x="2233247" y="2869323"/>
            <a:ext cx="6214067" cy="389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flipV="1">
            <a:off x="3552669" y="824459"/>
            <a:ext cx="5471410" cy="299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373397" y="4817462"/>
            <a:ext cx="1979329" cy="451677"/>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621049" y="5369154"/>
            <a:ext cx="1484026" cy="271795"/>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552669" y="6414052"/>
            <a:ext cx="3550496" cy="35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10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76" y="128016"/>
            <a:ext cx="10848964" cy="660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3869635" y="2358888"/>
            <a:ext cx="2822713" cy="1828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3498574" y="4267200"/>
            <a:ext cx="3525078" cy="176253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06557" y="231914"/>
            <a:ext cx="3200400" cy="204746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692348" y="47338"/>
            <a:ext cx="3525078" cy="137064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76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890" y="-47296"/>
            <a:ext cx="9743325" cy="684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7390151" y="4619297"/>
            <a:ext cx="3248542" cy="1844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5006715" y="1454046"/>
            <a:ext cx="2383436" cy="70453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755917" y="5556739"/>
            <a:ext cx="2634233" cy="70453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34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851" y="258705"/>
            <a:ext cx="10529603" cy="1143000"/>
          </a:xfrm>
        </p:spPr>
        <p:txBody>
          <a:bodyPr>
            <a:noAutofit/>
          </a:bodyPr>
          <a:lstStyle/>
          <a:p>
            <a:r>
              <a:rPr lang="ja-JP" altLang="en-US" sz="3200" dirty="0">
                <a:solidFill>
                  <a:srgbClr val="C00000"/>
                </a:solidFill>
                <a:latin typeface="+mn-ea"/>
                <a:ea typeface="+mn-ea"/>
              </a:rPr>
              <a:t>地域包括ケアシステム</a:t>
            </a:r>
            <a:r>
              <a:rPr lang="en-US" altLang="ja-JP" sz="3200" dirty="0">
                <a:solidFill>
                  <a:srgbClr val="C00000"/>
                </a:solidFill>
                <a:latin typeface="+mn-ea"/>
                <a:ea typeface="+mn-ea"/>
              </a:rPr>
              <a:t/>
            </a:r>
            <a:br>
              <a:rPr lang="en-US" altLang="ja-JP" sz="3200" dirty="0">
                <a:solidFill>
                  <a:srgbClr val="C00000"/>
                </a:solidFill>
                <a:latin typeface="+mn-ea"/>
                <a:ea typeface="+mn-ea"/>
              </a:rPr>
            </a:br>
            <a:r>
              <a:rPr lang="ja-JP" altLang="en-US" sz="3200" dirty="0">
                <a:solidFill>
                  <a:srgbClr val="C00000"/>
                </a:solidFill>
                <a:latin typeface="+mn-ea"/>
                <a:ea typeface="+mn-ea"/>
              </a:rPr>
              <a:t>「医療機関の機能分化・強化と連携」と「在宅医療の充実」</a:t>
            </a:r>
          </a:p>
        </p:txBody>
      </p:sp>
      <p:sp>
        <p:nvSpPr>
          <p:cNvPr id="9" name="テキスト ボックス 8"/>
          <p:cNvSpPr txBox="1"/>
          <p:nvPr/>
        </p:nvSpPr>
        <p:spPr>
          <a:xfrm>
            <a:off x="13011855" y="4466162"/>
            <a:ext cx="184731" cy="461665"/>
          </a:xfrm>
          <a:prstGeom prst="rect">
            <a:avLst/>
          </a:prstGeom>
          <a:noFill/>
        </p:spPr>
        <p:txBody>
          <a:bodyPr wrap="none" rtlCol="0">
            <a:spAutoFit/>
          </a:bodyPr>
          <a:lstStyle/>
          <a:p>
            <a:pPr fontAlgn="base">
              <a:spcBef>
                <a:spcPct val="0"/>
              </a:spcBef>
              <a:spcAft>
                <a:spcPct val="0"/>
              </a:spcAft>
            </a:pPr>
            <a:endParaRPr lang="ja-JP" altLang="en-US" sz="2400" dirty="0">
              <a:solidFill>
                <a:srgbClr val="000000"/>
              </a:solidFill>
            </a:endParaRPr>
          </a:p>
        </p:txBody>
      </p:sp>
      <p:sp>
        <p:nvSpPr>
          <p:cNvPr id="10" name="テキスト ボックス 9"/>
          <p:cNvSpPr txBox="1"/>
          <p:nvPr/>
        </p:nvSpPr>
        <p:spPr>
          <a:xfrm>
            <a:off x="486646" y="3091614"/>
            <a:ext cx="10375441" cy="1200329"/>
          </a:xfrm>
          <a:prstGeom prst="rect">
            <a:avLst/>
          </a:prstGeom>
          <a:noFill/>
        </p:spPr>
        <p:txBody>
          <a:bodyPr wrap="square" rtlCol="0">
            <a:spAutoFit/>
          </a:bodyPr>
          <a:lstStyle/>
          <a:p>
            <a:pPr fontAlgn="base">
              <a:spcBef>
                <a:spcPct val="0"/>
              </a:spcBef>
              <a:spcAft>
                <a:spcPct val="0"/>
              </a:spcAft>
            </a:pPr>
            <a:r>
              <a:rPr lang="en-US" altLang="ja-JP" sz="2400" dirty="0">
                <a:latin typeface="ＭＳ Ｐゴシック"/>
              </a:rPr>
              <a:t>①</a:t>
            </a:r>
            <a:r>
              <a:rPr lang="ja-JP" altLang="en-US" sz="2400" dirty="0">
                <a:latin typeface="ＭＳ Ｐゴシック"/>
              </a:rPr>
              <a:t>医療との連携強化</a:t>
            </a:r>
          </a:p>
          <a:p>
            <a:pPr marL="285750" indent="-285750" fontAlgn="base">
              <a:spcBef>
                <a:spcPct val="0"/>
              </a:spcBef>
              <a:spcAft>
                <a:spcPct val="0"/>
              </a:spcAft>
              <a:buFont typeface="Wingdings" charset="2"/>
              <a:buChar char="l"/>
            </a:pPr>
            <a:r>
              <a:rPr lang="ja-JP" altLang="en-US" sz="2400" dirty="0">
                <a:latin typeface="ＭＳ Ｐゴシック"/>
              </a:rPr>
              <a:t>２４時間対応の在宅医療、訪問看護やリハビリテーションの充実強化</a:t>
            </a:r>
          </a:p>
          <a:p>
            <a:pPr marL="285750" indent="-285750" fontAlgn="base">
              <a:spcBef>
                <a:spcPct val="0"/>
              </a:spcBef>
              <a:spcAft>
                <a:spcPct val="0"/>
              </a:spcAft>
              <a:buFont typeface="Wingdings" charset="2"/>
              <a:buChar char="l"/>
            </a:pPr>
            <a:r>
              <a:rPr lang="ja-JP" altLang="en-US" sz="2400" dirty="0">
                <a:latin typeface="ＭＳ Ｐゴシック"/>
              </a:rPr>
              <a:t>介護職員によるたんの吸引などの医療行為の実施</a:t>
            </a:r>
          </a:p>
        </p:txBody>
      </p:sp>
      <p:sp>
        <p:nvSpPr>
          <p:cNvPr id="11" name="テキスト ボックス 10"/>
          <p:cNvSpPr txBox="1"/>
          <p:nvPr/>
        </p:nvSpPr>
        <p:spPr>
          <a:xfrm>
            <a:off x="486647" y="4502145"/>
            <a:ext cx="11164420" cy="1200329"/>
          </a:xfrm>
          <a:prstGeom prst="rect">
            <a:avLst/>
          </a:prstGeom>
          <a:noFill/>
        </p:spPr>
        <p:txBody>
          <a:bodyPr wrap="square" rtlCol="0">
            <a:spAutoFit/>
          </a:bodyPr>
          <a:lstStyle/>
          <a:p>
            <a:pPr fontAlgn="base">
              <a:spcBef>
                <a:spcPct val="0"/>
              </a:spcBef>
              <a:spcAft>
                <a:spcPct val="0"/>
              </a:spcAft>
            </a:pPr>
            <a:r>
              <a:rPr lang="en-US" altLang="ja-JP" sz="2400" dirty="0">
                <a:latin typeface="ＭＳ Ｐゴシック"/>
              </a:rPr>
              <a:t>②</a:t>
            </a:r>
            <a:r>
              <a:rPr lang="ja-JP" altLang="en-US" sz="2400" dirty="0">
                <a:latin typeface="ＭＳ Ｐゴシック"/>
              </a:rPr>
              <a:t>介護サービスの充実強化</a:t>
            </a:r>
          </a:p>
          <a:p>
            <a:pPr marL="285750" indent="-285750" fontAlgn="base">
              <a:spcBef>
                <a:spcPct val="0"/>
              </a:spcBef>
              <a:spcAft>
                <a:spcPct val="0"/>
              </a:spcAft>
              <a:buFont typeface="Wingdings" charset="2"/>
              <a:buChar char="l"/>
            </a:pPr>
            <a:r>
              <a:rPr lang="ja-JP" altLang="en-US" sz="2400" dirty="0">
                <a:latin typeface="ＭＳ Ｐゴシック"/>
              </a:rPr>
              <a:t>特養などの介護拠点の緊急整備（平成２１年度補正予算：３年間で１６万人分確保）</a:t>
            </a:r>
          </a:p>
          <a:p>
            <a:pPr marL="285750" indent="-285750" fontAlgn="base">
              <a:spcBef>
                <a:spcPct val="0"/>
              </a:spcBef>
              <a:spcAft>
                <a:spcPct val="0"/>
              </a:spcAft>
              <a:buFont typeface="Wingdings" charset="2"/>
              <a:buChar char="l"/>
            </a:pPr>
            <a:r>
              <a:rPr lang="ja-JP" altLang="en-US" sz="2400" dirty="0">
                <a:latin typeface="ＭＳ Ｐゴシック"/>
              </a:rPr>
              <a:t>２４時間対応の定期巡回</a:t>
            </a:r>
            <a:r>
              <a:rPr lang="en-US" altLang="ja-JP" sz="2400" dirty="0">
                <a:latin typeface="ＭＳ Ｐゴシック"/>
              </a:rPr>
              <a:t>･</a:t>
            </a:r>
            <a:r>
              <a:rPr lang="ja-JP" altLang="en-US" sz="2400" dirty="0">
                <a:latin typeface="ＭＳ Ｐゴシック"/>
              </a:rPr>
              <a:t>随時対応サービスの創設など在宅サービスの強化</a:t>
            </a:r>
          </a:p>
        </p:txBody>
      </p:sp>
      <p:sp>
        <p:nvSpPr>
          <p:cNvPr id="12" name="テキスト ボックス 11"/>
          <p:cNvSpPr txBox="1"/>
          <p:nvPr/>
        </p:nvSpPr>
        <p:spPr>
          <a:xfrm>
            <a:off x="739247" y="1401705"/>
            <a:ext cx="10249317" cy="1323439"/>
          </a:xfrm>
          <a:prstGeom prst="rect">
            <a:avLst/>
          </a:prstGeom>
          <a:noFill/>
        </p:spPr>
        <p:txBody>
          <a:bodyPr wrap="square" rtlCol="0">
            <a:spAutoFit/>
          </a:bodyPr>
          <a:lstStyle/>
          <a:p>
            <a:pPr fontAlgn="base">
              <a:spcBef>
                <a:spcPct val="0"/>
              </a:spcBef>
              <a:spcAft>
                <a:spcPct val="0"/>
              </a:spcAft>
            </a:pPr>
            <a:r>
              <a:rPr lang="ja-JP" altLang="en-US" sz="2000" dirty="0">
                <a:latin typeface="ＭＳ Ｐゴシック"/>
              </a:rPr>
              <a:t>地域包括ケアの５つの視点による取組み</a:t>
            </a:r>
            <a:endParaRPr lang="en-US" altLang="ja-JP" sz="2000" dirty="0">
              <a:latin typeface="ＭＳ Ｐゴシック"/>
            </a:endParaRPr>
          </a:p>
          <a:p>
            <a:pPr fontAlgn="base">
              <a:spcBef>
                <a:spcPct val="0"/>
              </a:spcBef>
              <a:spcAft>
                <a:spcPct val="0"/>
              </a:spcAft>
            </a:pPr>
            <a:r>
              <a:rPr lang="ja-JP" altLang="en-US" sz="2000" dirty="0">
                <a:latin typeface="ＭＳ Ｐゴシック"/>
              </a:rPr>
              <a:t>地域包括ケアを実現するためには、次の５つの視点での取組みが包括的（利用者のニーズに応じた</a:t>
            </a:r>
            <a:r>
              <a:rPr lang="en-US" altLang="ja-JP" sz="2000" dirty="0">
                <a:latin typeface="ＭＳ Ｐゴシック"/>
              </a:rPr>
              <a:t>①</a:t>
            </a:r>
            <a:r>
              <a:rPr lang="ja-JP" altLang="en-US" sz="2000" dirty="0">
                <a:latin typeface="ＭＳ Ｐゴシック"/>
              </a:rPr>
              <a:t>～</a:t>
            </a:r>
            <a:r>
              <a:rPr lang="en-US" altLang="ja-JP" sz="2000" dirty="0">
                <a:latin typeface="ＭＳ Ｐゴシック"/>
              </a:rPr>
              <a:t>⑤</a:t>
            </a:r>
            <a:r>
              <a:rPr lang="ja-JP" altLang="en-US" sz="2000" dirty="0">
                <a:latin typeface="ＭＳ Ｐゴシック"/>
              </a:rPr>
              <a:t>の適切な組み合わせによるサービス提供）、継続的（入院、退院、在宅復帰を通じて切れ目ないサービス提供）に行われることが必須。</a:t>
            </a:r>
          </a:p>
        </p:txBody>
      </p:sp>
      <p:sp>
        <p:nvSpPr>
          <p:cNvPr id="18" name="テキスト ボックス 17"/>
          <p:cNvSpPr txBox="1"/>
          <p:nvPr/>
        </p:nvSpPr>
        <p:spPr>
          <a:xfrm>
            <a:off x="5315877" y="6334780"/>
            <a:ext cx="5888150" cy="261610"/>
          </a:xfrm>
          <a:prstGeom prst="rect">
            <a:avLst/>
          </a:prstGeom>
          <a:noFill/>
        </p:spPr>
        <p:txBody>
          <a:bodyPr wrap="none" rtlCol="0">
            <a:spAutoFit/>
          </a:bodyPr>
          <a:lstStyle/>
          <a:p>
            <a:pPr algn="r" fontAlgn="base">
              <a:spcBef>
                <a:spcPct val="0"/>
              </a:spcBef>
              <a:spcAft>
                <a:spcPct val="0"/>
              </a:spcAft>
            </a:pPr>
            <a:r>
              <a:rPr lang="en-US" altLang="ja-JP" sz="1100" dirty="0">
                <a:latin typeface="ＭＳ Ｐゴシック"/>
              </a:rPr>
              <a:t>2014</a:t>
            </a:r>
            <a:r>
              <a:rPr lang="ja-JP" altLang="en-US" sz="1100" dirty="0">
                <a:latin typeface="ＭＳ Ｐゴシック"/>
              </a:rPr>
              <a:t>年</a:t>
            </a:r>
            <a:r>
              <a:rPr lang="en-US" altLang="ja-JP" sz="1100" dirty="0">
                <a:latin typeface="ＭＳ Ｐゴシック"/>
              </a:rPr>
              <a:t>2</a:t>
            </a:r>
            <a:r>
              <a:rPr lang="ja-JP" altLang="en-US" sz="1100" dirty="0">
                <a:latin typeface="ＭＳ Ｐゴシック"/>
              </a:rPr>
              <a:t>月</a:t>
            </a:r>
            <a:r>
              <a:rPr lang="en-US" altLang="ja-JP" sz="1100" dirty="0">
                <a:latin typeface="ＭＳ Ｐゴシック"/>
              </a:rPr>
              <a:t>12</a:t>
            </a:r>
            <a:r>
              <a:rPr lang="ja-JP" altLang="en-US" sz="1100" dirty="0">
                <a:latin typeface="ＭＳ Ｐゴシック"/>
              </a:rPr>
              <a:t>日　厚生労働省保険局医療課　平成</a:t>
            </a:r>
            <a:r>
              <a:rPr lang="en-US" altLang="ja-JP" sz="1100" dirty="0">
                <a:latin typeface="ＭＳ Ｐゴシック"/>
              </a:rPr>
              <a:t>26</a:t>
            </a:r>
            <a:r>
              <a:rPr lang="ja-JP" altLang="en-US" sz="1100" dirty="0">
                <a:latin typeface="ＭＳ Ｐゴシック"/>
              </a:rPr>
              <a:t>年度診療報酬改定の概要（未定稿）より作成</a:t>
            </a:r>
          </a:p>
        </p:txBody>
      </p:sp>
    </p:spTree>
    <p:extLst>
      <p:ext uri="{BB962C8B-B14F-4D97-AF65-F5344CB8AC3E}">
        <p14:creationId xmlns:p14="http://schemas.microsoft.com/office/powerpoint/2010/main" val="275458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65744" y="530454"/>
            <a:ext cx="10067877" cy="1200329"/>
          </a:xfrm>
          <a:prstGeom prst="rect">
            <a:avLst/>
          </a:prstGeom>
          <a:solidFill>
            <a:schemeClr val="bg1"/>
          </a:solidFill>
          <a:ln w="57150">
            <a:solidFill>
              <a:schemeClr val="accent1"/>
            </a:solidFill>
          </a:ln>
        </p:spPr>
        <p:txBody>
          <a:bodyPr wrap="square" rtlCol="0">
            <a:spAutoFit/>
          </a:bodyPr>
          <a:lstStyle/>
          <a:p>
            <a:pPr fontAlgn="base">
              <a:spcBef>
                <a:spcPct val="0"/>
              </a:spcBef>
              <a:spcAft>
                <a:spcPct val="0"/>
              </a:spcAft>
            </a:pPr>
            <a:r>
              <a:rPr lang="en-US" altLang="ja-JP" sz="2400" dirty="0">
                <a:latin typeface="ＭＳ Ｐゴシック"/>
              </a:rPr>
              <a:t>③</a:t>
            </a:r>
            <a:r>
              <a:rPr lang="ja-JP" altLang="en-US" sz="2400" dirty="0">
                <a:latin typeface="ＭＳ Ｐゴシック"/>
              </a:rPr>
              <a:t>予防の推進</a:t>
            </a:r>
          </a:p>
          <a:p>
            <a:pPr marL="285750" indent="-285750" fontAlgn="base">
              <a:spcBef>
                <a:spcPct val="0"/>
              </a:spcBef>
              <a:spcAft>
                <a:spcPct val="0"/>
              </a:spcAft>
              <a:buFont typeface="Wingdings" charset="2"/>
              <a:buChar char="l"/>
            </a:pPr>
            <a:r>
              <a:rPr lang="ja-JP" altLang="en-US" sz="2400" dirty="0">
                <a:latin typeface="ＭＳ Ｐゴシック"/>
              </a:rPr>
              <a:t>できる限り要介護状態とならないための予防への取組みや自立支援型の介護の推進</a:t>
            </a:r>
          </a:p>
        </p:txBody>
      </p:sp>
      <p:sp>
        <p:nvSpPr>
          <p:cNvPr id="6" name="テキスト ボックス 5"/>
          <p:cNvSpPr txBox="1"/>
          <p:nvPr/>
        </p:nvSpPr>
        <p:spPr>
          <a:xfrm>
            <a:off x="565745" y="2087153"/>
            <a:ext cx="11274158" cy="1200329"/>
          </a:xfrm>
          <a:prstGeom prst="rect">
            <a:avLst/>
          </a:prstGeom>
          <a:noFill/>
        </p:spPr>
        <p:txBody>
          <a:bodyPr wrap="square" rtlCol="0">
            <a:spAutoFit/>
          </a:bodyPr>
          <a:lstStyle/>
          <a:p>
            <a:pPr fontAlgn="base">
              <a:spcBef>
                <a:spcPct val="0"/>
              </a:spcBef>
              <a:spcAft>
                <a:spcPct val="0"/>
              </a:spcAft>
            </a:pPr>
            <a:r>
              <a:rPr lang="en-US" altLang="ja-JP" sz="2400" dirty="0">
                <a:latin typeface="ＭＳ Ｐゴシック"/>
              </a:rPr>
              <a:t>④</a:t>
            </a:r>
            <a:r>
              <a:rPr lang="ja-JP" altLang="en-US" sz="2400" dirty="0">
                <a:latin typeface="ＭＳ Ｐゴシック"/>
              </a:rPr>
              <a:t>見守り、配食、買い物など、多様な生活支援サービスの確保や権利擁護など</a:t>
            </a:r>
          </a:p>
          <a:p>
            <a:pPr marL="285750" indent="-285750" fontAlgn="base">
              <a:spcBef>
                <a:spcPct val="0"/>
              </a:spcBef>
              <a:spcAft>
                <a:spcPct val="0"/>
              </a:spcAft>
              <a:buFont typeface="Wingdings" charset="2"/>
              <a:buChar char="l"/>
            </a:pPr>
            <a:r>
              <a:rPr lang="ja-JP" altLang="en-US" sz="2400" dirty="0">
                <a:latin typeface="ＭＳ Ｐゴシック"/>
              </a:rPr>
              <a:t>一人暮らし、高齢夫婦のみ世帯の増加、認知症の増加を踏まえ、様々な生活支援（見守り、配食などの生活支援や財産管理などの権利擁護サービス）サービスを推進</a:t>
            </a:r>
          </a:p>
        </p:txBody>
      </p:sp>
      <p:sp>
        <p:nvSpPr>
          <p:cNvPr id="7" name="テキスト ボックス 6"/>
          <p:cNvSpPr txBox="1"/>
          <p:nvPr/>
        </p:nvSpPr>
        <p:spPr>
          <a:xfrm>
            <a:off x="565744" y="3472318"/>
            <a:ext cx="11132269" cy="1200329"/>
          </a:xfrm>
          <a:prstGeom prst="rect">
            <a:avLst/>
          </a:prstGeom>
          <a:noFill/>
        </p:spPr>
        <p:txBody>
          <a:bodyPr wrap="square" rtlCol="0">
            <a:spAutoFit/>
          </a:bodyPr>
          <a:lstStyle/>
          <a:p>
            <a:pPr fontAlgn="base">
              <a:spcBef>
                <a:spcPct val="0"/>
              </a:spcBef>
              <a:spcAft>
                <a:spcPct val="0"/>
              </a:spcAft>
            </a:pPr>
            <a:r>
              <a:rPr lang="en-US" altLang="ja-JP" sz="2400" dirty="0">
                <a:latin typeface="ＭＳ Ｐゴシック"/>
              </a:rPr>
              <a:t>⑤</a:t>
            </a:r>
            <a:r>
              <a:rPr lang="ja-JP" altLang="en-US" sz="2400" dirty="0">
                <a:latin typeface="ＭＳ Ｐゴシック"/>
              </a:rPr>
              <a:t>高齢期になっても住み続けることのできる高齢者住まいの整備（国交省</a:t>
            </a:r>
            <a:r>
              <a:rPr lang="en-US" altLang="en-US" sz="2400" dirty="0">
                <a:latin typeface="ＭＳ Ｐゴシック"/>
              </a:rPr>
              <a:t>との連</a:t>
            </a:r>
            <a:r>
              <a:rPr lang="ja-JP" altLang="en-US" sz="2400" dirty="0">
                <a:latin typeface="ＭＳ Ｐゴシック"/>
              </a:rPr>
              <a:t>携）</a:t>
            </a:r>
          </a:p>
          <a:p>
            <a:pPr marL="171450" indent="-171450" fontAlgn="base">
              <a:spcBef>
                <a:spcPct val="0"/>
              </a:spcBef>
              <a:spcAft>
                <a:spcPct val="0"/>
              </a:spcAft>
              <a:buFont typeface="Wingdings" charset="2"/>
              <a:buChar char="l"/>
            </a:pPr>
            <a:r>
              <a:rPr lang="ja-JP" altLang="en-US" sz="2400" dirty="0">
                <a:latin typeface="ＭＳ Ｐゴシック"/>
              </a:rPr>
              <a:t>一定の基準を満たした有料老人ホームと高専賃を、サービス付き高齢者住宅として高齢者住まい法に位置づけ</a:t>
            </a:r>
          </a:p>
        </p:txBody>
      </p:sp>
      <p:sp>
        <p:nvSpPr>
          <p:cNvPr id="8" name="正方形/長方形 7"/>
          <p:cNvSpPr/>
          <p:nvPr/>
        </p:nvSpPr>
        <p:spPr>
          <a:xfrm>
            <a:off x="395355" y="4482730"/>
            <a:ext cx="11444548" cy="2246769"/>
          </a:xfrm>
          <a:prstGeom prst="rect">
            <a:avLst/>
          </a:prstGeom>
        </p:spPr>
        <p:txBody>
          <a:bodyPr wrap="square">
            <a:spAutoFit/>
          </a:bodyPr>
          <a:lstStyle/>
          <a:p>
            <a:endParaRPr lang="ja-JP" altLang="ja-JP" sz="2400" dirty="0"/>
          </a:p>
          <a:p>
            <a:r>
              <a:rPr lang="ja-JP" altLang="ja-JP" sz="2800" b="1" dirty="0">
                <a:solidFill>
                  <a:srgbClr val="002060"/>
                </a:solidFill>
              </a:rPr>
              <a:t>基本方針は、健康寿命を延伸させ</a:t>
            </a:r>
            <a:r>
              <a:rPr lang="ja-JP" altLang="ja-JP" sz="2800" b="1" dirty="0" smtClean="0">
                <a:solidFill>
                  <a:srgbClr val="002060"/>
                </a:solidFill>
              </a:rPr>
              <a:t>、</a:t>
            </a:r>
            <a:endParaRPr lang="en-US" altLang="ja-JP" sz="2800" b="1" dirty="0" smtClean="0">
              <a:solidFill>
                <a:srgbClr val="002060"/>
              </a:solidFill>
            </a:endParaRPr>
          </a:p>
          <a:p>
            <a:r>
              <a:rPr lang="ja-JP" altLang="en-US" sz="2800" b="1" dirty="0">
                <a:solidFill>
                  <a:srgbClr val="002060"/>
                </a:solidFill>
              </a:rPr>
              <a:t>　</a:t>
            </a:r>
            <a:r>
              <a:rPr lang="ja-JP" altLang="en-US" sz="2800" b="1" dirty="0" smtClean="0">
                <a:solidFill>
                  <a:srgbClr val="002060"/>
                </a:solidFill>
              </a:rPr>
              <a:t>　　　　　　　　</a:t>
            </a:r>
            <a:r>
              <a:rPr lang="ja-JP" altLang="ja-JP" sz="2800" b="1" dirty="0" smtClean="0">
                <a:solidFill>
                  <a:srgbClr val="002060"/>
                </a:solidFill>
              </a:rPr>
              <a:t>高齢者</a:t>
            </a:r>
            <a:r>
              <a:rPr lang="ja-JP" altLang="ja-JP" sz="2800" b="1" dirty="0">
                <a:solidFill>
                  <a:srgbClr val="002060"/>
                </a:solidFill>
              </a:rPr>
              <a:t>が元気に生き生きと暮らせる街作り</a:t>
            </a:r>
            <a:r>
              <a:rPr lang="ja-JP" altLang="ja-JP" sz="2800" b="1" dirty="0" smtClean="0">
                <a:solidFill>
                  <a:srgbClr val="002060"/>
                </a:solidFill>
              </a:rPr>
              <a:t>、</a:t>
            </a:r>
            <a:endParaRPr lang="en-US" altLang="ja-JP" sz="2800" b="1" dirty="0" smtClean="0">
              <a:solidFill>
                <a:srgbClr val="002060"/>
              </a:solidFill>
            </a:endParaRPr>
          </a:p>
          <a:p>
            <a:r>
              <a:rPr lang="ja-JP" altLang="en-US" sz="2800" b="1" dirty="0" smtClean="0">
                <a:solidFill>
                  <a:srgbClr val="002060"/>
                </a:solidFill>
              </a:rPr>
              <a:t>　　　　　　　　　</a:t>
            </a:r>
            <a:r>
              <a:rPr lang="ja-JP" altLang="ja-JP" sz="2800" b="1" dirty="0" smtClean="0">
                <a:solidFill>
                  <a:srgbClr val="002060"/>
                </a:solidFill>
              </a:rPr>
              <a:t>今</a:t>
            </a:r>
            <a:r>
              <a:rPr lang="ja-JP" altLang="ja-JP" sz="2800" b="1" dirty="0">
                <a:solidFill>
                  <a:srgbClr val="002060"/>
                </a:solidFill>
              </a:rPr>
              <a:t>までとは</a:t>
            </a:r>
            <a:r>
              <a:rPr lang="ja-JP" altLang="ja-JP" sz="2800" b="1" dirty="0" smtClean="0">
                <a:solidFill>
                  <a:srgbClr val="002060"/>
                </a:solidFill>
              </a:rPr>
              <a:t>違う超高齢社会の新しい生き方</a:t>
            </a:r>
            <a:r>
              <a:rPr lang="ja-JP" altLang="en-US" sz="2800" b="1" dirty="0" smtClean="0">
                <a:solidFill>
                  <a:srgbClr val="002060"/>
                </a:solidFill>
              </a:rPr>
              <a:t>　　　　</a:t>
            </a:r>
            <a:endParaRPr lang="en-US" altLang="ja-JP" sz="2800" b="1" dirty="0" smtClean="0">
              <a:solidFill>
                <a:srgbClr val="002060"/>
              </a:solidFill>
            </a:endParaRPr>
          </a:p>
          <a:p>
            <a:r>
              <a:rPr lang="ja-JP" altLang="en-US" sz="3200" dirty="0">
                <a:solidFill>
                  <a:srgbClr val="C00000"/>
                </a:solidFill>
              </a:rPr>
              <a:t>理想的な超高齢社会の</a:t>
            </a:r>
            <a:r>
              <a:rPr lang="ja-JP" altLang="en-US" sz="3200" dirty="0" smtClean="0">
                <a:solidFill>
                  <a:srgbClr val="C00000"/>
                </a:solidFill>
              </a:rPr>
              <a:t>実現　を果たすこと</a:t>
            </a:r>
            <a:endParaRPr lang="ja-JP" altLang="ja-JP" sz="3200" dirty="0">
              <a:solidFill>
                <a:srgbClr val="C00000"/>
              </a:solidFill>
            </a:endParaRPr>
          </a:p>
        </p:txBody>
      </p:sp>
    </p:spTree>
    <p:extLst>
      <p:ext uri="{BB962C8B-B14F-4D97-AF65-F5344CB8AC3E}">
        <p14:creationId xmlns:p14="http://schemas.microsoft.com/office/powerpoint/2010/main" val="1558940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6.24）.png"/>
          <p:cNvPicPr>
            <a:picLocks noChangeAspect="1"/>
          </p:cNvPicPr>
          <p:nvPr/>
        </p:nvPicPr>
        <p:blipFill rotWithShape="1">
          <a:blip r:embed="rId3"/>
          <a:srcRect t="2856" b="2392"/>
          <a:stretch/>
        </p:blipFill>
        <p:spPr>
          <a:xfrm>
            <a:off x="879111" y="193430"/>
            <a:ext cx="9916469" cy="6541477"/>
          </a:xfrm>
          <a:prstGeom prst="rect">
            <a:avLst/>
          </a:prstGeom>
        </p:spPr>
      </p:pic>
      <p:sp>
        <p:nvSpPr>
          <p:cNvPr id="2" name="正方形/長方形 1"/>
          <p:cNvSpPr/>
          <p:nvPr/>
        </p:nvSpPr>
        <p:spPr>
          <a:xfrm>
            <a:off x="1002323" y="685800"/>
            <a:ext cx="9425354" cy="879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3720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9958" y="330777"/>
            <a:ext cx="7434671" cy="936625"/>
          </a:xfrm>
        </p:spPr>
        <p:txBody>
          <a:bodyPr>
            <a:normAutofit fontScale="90000"/>
          </a:bodyPr>
          <a:lstStyle/>
          <a:p>
            <a:pPr algn="l"/>
            <a:r>
              <a:rPr lang="ja-JP" altLang="en-US" sz="5000" b="1" dirty="0" smtClean="0">
                <a:ea typeface="ＭＳ ゴシック" pitchFamily="49" charset="-128"/>
              </a:rPr>
              <a:t>介護予防事業普及</a:t>
            </a:r>
            <a:r>
              <a:rPr lang="ja-JP" altLang="en-US" sz="5000" b="1" dirty="0">
                <a:ea typeface="ＭＳ ゴシック" pitchFamily="49" charset="-128"/>
              </a:rPr>
              <a:t>に向けて</a:t>
            </a:r>
          </a:p>
        </p:txBody>
      </p:sp>
      <p:grpSp>
        <p:nvGrpSpPr>
          <p:cNvPr id="31805" name="Group 61"/>
          <p:cNvGrpSpPr>
            <a:grpSpLocks/>
          </p:cNvGrpSpPr>
          <p:nvPr/>
        </p:nvGrpSpPr>
        <p:grpSpPr bwMode="auto">
          <a:xfrm>
            <a:off x="719667" y="1844676"/>
            <a:ext cx="10752667" cy="1223963"/>
            <a:chOff x="340" y="1162"/>
            <a:chExt cx="5080" cy="771"/>
          </a:xfrm>
        </p:grpSpPr>
        <p:sp>
          <p:nvSpPr>
            <p:cNvPr id="31759" name="AutoShape 15"/>
            <p:cNvSpPr>
              <a:spLocks noChangeArrowheads="1"/>
            </p:cNvSpPr>
            <p:nvPr/>
          </p:nvSpPr>
          <p:spPr bwMode="auto">
            <a:xfrm>
              <a:off x="340" y="1162"/>
              <a:ext cx="1043" cy="771"/>
            </a:xfrm>
            <a:prstGeom prst="homePlate">
              <a:avLst>
                <a:gd name="adj" fmla="val 3382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ea typeface="ＭＳ ゴシック" pitchFamily="49" charset="-128"/>
                </a:rPr>
                <a:t>参加者募集</a:t>
              </a:r>
            </a:p>
          </p:txBody>
        </p:sp>
        <p:sp>
          <p:nvSpPr>
            <p:cNvPr id="31761" name="Rectangle 17"/>
            <p:cNvSpPr>
              <a:spLocks noChangeArrowheads="1"/>
            </p:cNvSpPr>
            <p:nvPr/>
          </p:nvSpPr>
          <p:spPr bwMode="auto">
            <a:xfrm>
              <a:off x="1474" y="1162"/>
              <a:ext cx="771" cy="77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ea typeface="ＭＳ ゴシック" pitchFamily="49" charset="-128"/>
                </a:rPr>
                <a:t>生活機能</a:t>
              </a:r>
            </a:p>
            <a:p>
              <a:pPr algn="ctr"/>
              <a:r>
                <a:rPr lang="ja-JP" altLang="en-US" sz="1600">
                  <a:ea typeface="ＭＳ ゴシック" pitchFamily="49" charset="-128"/>
                </a:rPr>
                <a:t>基本チェック</a:t>
              </a:r>
            </a:p>
            <a:p>
              <a:pPr algn="ctr"/>
              <a:r>
                <a:rPr lang="ja-JP" altLang="en-US" sz="1600">
                  <a:ea typeface="ＭＳ ゴシック" pitchFamily="49" charset="-128"/>
                </a:rPr>
                <a:t>リスト</a:t>
              </a:r>
            </a:p>
          </p:txBody>
        </p:sp>
        <p:sp>
          <p:nvSpPr>
            <p:cNvPr id="31762" name="Rectangle 18"/>
            <p:cNvSpPr>
              <a:spLocks noChangeArrowheads="1"/>
            </p:cNvSpPr>
            <p:nvPr/>
          </p:nvSpPr>
          <p:spPr bwMode="auto">
            <a:xfrm>
              <a:off x="2427" y="1162"/>
              <a:ext cx="771" cy="77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ea typeface="ＭＳ ゴシック" pitchFamily="49" charset="-128"/>
                </a:rPr>
                <a:t>機能低下の</a:t>
              </a:r>
            </a:p>
            <a:p>
              <a:pPr algn="ctr"/>
              <a:r>
                <a:rPr lang="ja-JP" altLang="en-US" sz="1600">
                  <a:ea typeface="ＭＳ ゴシック" pitchFamily="49" charset="-128"/>
                </a:rPr>
                <a:t>みられる</a:t>
              </a:r>
            </a:p>
            <a:p>
              <a:pPr algn="ctr"/>
              <a:r>
                <a:rPr lang="ja-JP" altLang="en-US" sz="1600">
                  <a:ea typeface="ＭＳ ゴシック" pitchFamily="49" charset="-128"/>
                </a:rPr>
                <a:t>二次予防事業</a:t>
              </a:r>
            </a:p>
            <a:p>
              <a:pPr algn="ctr"/>
              <a:r>
                <a:rPr lang="ja-JP" altLang="en-US" sz="1600">
                  <a:ea typeface="ＭＳ ゴシック" pitchFamily="49" charset="-128"/>
                </a:rPr>
                <a:t>対象者</a:t>
              </a:r>
            </a:p>
          </p:txBody>
        </p:sp>
        <p:sp>
          <p:nvSpPr>
            <p:cNvPr id="31763" name="Rectangle 19"/>
            <p:cNvSpPr>
              <a:spLocks noChangeArrowheads="1"/>
            </p:cNvSpPr>
            <p:nvPr/>
          </p:nvSpPr>
          <p:spPr bwMode="auto">
            <a:xfrm>
              <a:off x="4332" y="1162"/>
              <a:ext cx="1088" cy="77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ea typeface="ＭＳ ゴシック" pitchFamily="49" charset="-128"/>
                </a:rPr>
                <a:t>ロコトレ</a:t>
              </a:r>
            </a:p>
            <a:p>
              <a:pPr algn="ctr"/>
              <a:r>
                <a:rPr lang="ja-JP" altLang="en-US">
                  <a:ea typeface="ＭＳ ゴシック" pitchFamily="49" charset="-128"/>
                </a:rPr>
                <a:t>事業参加</a:t>
              </a:r>
            </a:p>
          </p:txBody>
        </p:sp>
        <p:sp>
          <p:nvSpPr>
            <p:cNvPr id="31764" name="Rectangle 20"/>
            <p:cNvSpPr>
              <a:spLocks noChangeArrowheads="1"/>
            </p:cNvSpPr>
            <p:nvPr/>
          </p:nvSpPr>
          <p:spPr bwMode="auto">
            <a:xfrm>
              <a:off x="3379" y="1162"/>
              <a:ext cx="771" cy="77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ea typeface="ＭＳ ゴシック" pitchFamily="49" charset="-128"/>
                </a:rPr>
                <a:t>介護予防事業</a:t>
              </a:r>
            </a:p>
            <a:p>
              <a:pPr algn="ctr"/>
              <a:r>
                <a:rPr lang="ja-JP" altLang="en-US" sz="1600">
                  <a:ea typeface="ＭＳ ゴシック" pitchFamily="49" charset="-128"/>
                </a:rPr>
                <a:t>等の案内</a:t>
              </a:r>
            </a:p>
          </p:txBody>
        </p:sp>
        <p:sp>
          <p:nvSpPr>
            <p:cNvPr id="31767" name="AutoShape 23"/>
            <p:cNvSpPr>
              <a:spLocks noChangeArrowheads="1"/>
            </p:cNvSpPr>
            <p:nvPr/>
          </p:nvSpPr>
          <p:spPr bwMode="auto">
            <a:xfrm rot="5400000">
              <a:off x="2268" y="1501"/>
              <a:ext cx="136"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68" name="AutoShape 24"/>
            <p:cNvSpPr>
              <a:spLocks noChangeArrowheads="1"/>
            </p:cNvSpPr>
            <p:nvPr/>
          </p:nvSpPr>
          <p:spPr bwMode="auto">
            <a:xfrm rot="5400000">
              <a:off x="3221" y="1501"/>
              <a:ext cx="136"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1769" name="AutoShape 25"/>
          <p:cNvSpPr>
            <a:spLocks noChangeArrowheads="1"/>
          </p:cNvSpPr>
          <p:nvPr/>
        </p:nvSpPr>
        <p:spPr bwMode="auto">
          <a:xfrm rot="5400000">
            <a:off x="8867775" y="2359555"/>
            <a:ext cx="215900" cy="192616"/>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71" name="Oval 27"/>
          <p:cNvSpPr>
            <a:spLocks noChangeArrowheads="1"/>
          </p:cNvSpPr>
          <p:nvPr/>
        </p:nvSpPr>
        <p:spPr bwMode="auto">
          <a:xfrm>
            <a:off x="9264651" y="908051"/>
            <a:ext cx="220768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ea typeface="ＭＳ ゴシック" pitchFamily="49" charset="-128"/>
              </a:rPr>
              <a:t>元気で</a:t>
            </a:r>
          </a:p>
          <a:p>
            <a:pPr algn="ctr"/>
            <a:r>
              <a:rPr lang="ja-JP" altLang="en-US" sz="1400">
                <a:ea typeface="ＭＳ ゴシック" pitchFamily="49" charset="-128"/>
              </a:rPr>
              <a:t>興味のある高齢者</a:t>
            </a:r>
          </a:p>
        </p:txBody>
      </p:sp>
      <p:sp>
        <p:nvSpPr>
          <p:cNvPr id="31772" name="AutoShape 28"/>
          <p:cNvSpPr>
            <a:spLocks noChangeArrowheads="1"/>
          </p:cNvSpPr>
          <p:nvPr/>
        </p:nvSpPr>
        <p:spPr bwMode="auto">
          <a:xfrm>
            <a:off x="10128251" y="1700213"/>
            <a:ext cx="383116" cy="1444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1782" name="AutoShape 38"/>
          <p:cNvSpPr>
            <a:spLocks noChangeArrowheads="1"/>
          </p:cNvSpPr>
          <p:nvPr/>
        </p:nvSpPr>
        <p:spPr bwMode="auto">
          <a:xfrm>
            <a:off x="719667" y="4437063"/>
            <a:ext cx="2207684" cy="1223962"/>
          </a:xfrm>
          <a:prstGeom prst="homePlate">
            <a:avLst>
              <a:gd name="adj" fmla="val 338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スタッフ養成</a:t>
            </a:r>
          </a:p>
        </p:txBody>
      </p:sp>
      <p:sp>
        <p:nvSpPr>
          <p:cNvPr id="31783" name="AutoShape 39"/>
          <p:cNvSpPr>
            <a:spLocks noChangeArrowheads="1"/>
          </p:cNvSpPr>
          <p:nvPr/>
        </p:nvSpPr>
        <p:spPr bwMode="auto">
          <a:xfrm>
            <a:off x="3024718" y="3716339"/>
            <a:ext cx="3263900" cy="19446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lgn="ctr"/>
            <a:r>
              <a:rPr lang="ja-JP" altLang="en-US"/>
              <a:t>ロコモ指導員</a:t>
            </a:r>
          </a:p>
          <a:p>
            <a:pPr algn="ctr"/>
            <a:endParaRPr lang="ja-JP" altLang="en-US"/>
          </a:p>
          <a:p>
            <a:pPr algn="ctr"/>
            <a:endParaRPr lang="ja-JP" altLang="en-US"/>
          </a:p>
          <a:p>
            <a:pPr algn="ctr"/>
            <a:endParaRPr lang="ja-JP" altLang="en-US"/>
          </a:p>
          <a:p>
            <a:pPr algn="ctr"/>
            <a:endParaRPr lang="ja-JP" altLang="en-US"/>
          </a:p>
          <a:p>
            <a:pPr algn="ctr"/>
            <a:endParaRPr lang="en-US" altLang="ja-JP"/>
          </a:p>
        </p:txBody>
      </p:sp>
      <p:sp>
        <p:nvSpPr>
          <p:cNvPr id="31784" name="AutoShape 40"/>
          <p:cNvSpPr>
            <a:spLocks noChangeArrowheads="1"/>
          </p:cNvSpPr>
          <p:nvPr/>
        </p:nvSpPr>
        <p:spPr bwMode="auto">
          <a:xfrm>
            <a:off x="6671733" y="3573463"/>
            <a:ext cx="4800600" cy="29527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anchor="ctr"/>
          <a:lstStyle/>
          <a:p>
            <a:pPr algn="ctr"/>
            <a:r>
              <a:rPr lang="ja-JP" altLang="en-US"/>
              <a:t>　ロコモ普及員</a:t>
            </a:r>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r>
              <a:rPr lang="ja-JP" altLang="en-US"/>
              <a:t>　　　　　　　　　　　　　　　　　　　　　　　　　　　など　　　　　　　　　</a:t>
            </a:r>
            <a:endParaRPr lang="ja-JP" altLang="en-US" sz="1600"/>
          </a:p>
        </p:txBody>
      </p:sp>
      <p:sp>
        <p:nvSpPr>
          <p:cNvPr id="31804" name="AutoShape 60"/>
          <p:cNvSpPr>
            <a:spLocks noChangeArrowheads="1"/>
          </p:cNvSpPr>
          <p:nvPr/>
        </p:nvSpPr>
        <p:spPr bwMode="auto">
          <a:xfrm rot="5400000">
            <a:off x="6372226" y="4809067"/>
            <a:ext cx="215900" cy="19261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06" name="AutoShape 62"/>
          <p:cNvSpPr>
            <a:spLocks noChangeArrowheads="1"/>
          </p:cNvSpPr>
          <p:nvPr/>
        </p:nvSpPr>
        <p:spPr bwMode="auto">
          <a:xfrm>
            <a:off x="3215218" y="4184651"/>
            <a:ext cx="2880783"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地域包括支援センター</a:t>
            </a:r>
          </a:p>
        </p:txBody>
      </p:sp>
      <p:sp>
        <p:nvSpPr>
          <p:cNvPr id="31807" name="AutoShape 63"/>
          <p:cNvSpPr>
            <a:spLocks noChangeArrowheads="1"/>
          </p:cNvSpPr>
          <p:nvPr/>
        </p:nvSpPr>
        <p:spPr bwMode="auto">
          <a:xfrm>
            <a:off x="3215218" y="4652963"/>
            <a:ext cx="2880783"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区役所長寿保険課</a:t>
            </a:r>
          </a:p>
        </p:txBody>
      </p:sp>
      <p:sp>
        <p:nvSpPr>
          <p:cNvPr id="31808" name="AutoShape 64"/>
          <p:cNvSpPr>
            <a:spLocks noChangeArrowheads="1"/>
          </p:cNvSpPr>
          <p:nvPr/>
        </p:nvSpPr>
        <p:spPr bwMode="auto">
          <a:xfrm>
            <a:off x="3215218" y="5084763"/>
            <a:ext cx="2880783"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本庁高齢者福祉課</a:t>
            </a:r>
          </a:p>
        </p:txBody>
      </p:sp>
      <p:sp>
        <p:nvSpPr>
          <p:cNvPr id="31810" name="AutoShape 66"/>
          <p:cNvSpPr>
            <a:spLocks noChangeArrowheads="1"/>
          </p:cNvSpPr>
          <p:nvPr/>
        </p:nvSpPr>
        <p:spPr bwMode="auto">
          <a:xfrm>
            <a:off x="3119967" y="5661026"/>
            <a:ext cx="3071284" cy="936625"/>
          </a:xfrm>
          <a:prstGeom prst="upArrowCallout">
            <a:avLst>
              <a:gd name="adj1" fmla="val 31835"/>
              <a:gd name="adj2" fmla="val 32711"/>
              <a:gd name="adj3" fmla="val 18199"/>
              <a:gd name="adj4" fmla="val 724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NPO</a:t>
            </a:r>
            <a:r>
              <a:rPr lang="ja-JP" altLang="en-US"/>
              <a:t>全国ストップ</a:t>
            </a:r>
          </a:p>
          <a:p>
            <a:pPr algn="ctr"/>
            <a:r>
              <a:rPr lang="ja-JP" altLang="en-US"/>
              <a:t>ザ・ロコモ協議会</a:t>
            </a:r>
          </a:p>
        </p:txBody>
      </p:sp>
      <p:sp>
        <p:nvSpPr>
          <p:cNvPr id="31811" name="Text Box 67"/>
          <p:cNvSpPr txBox="1">
            <a:spLocks noChangeArrowheads="1"/>
          </p:cNvSpPr>
          <p:nvPr/>
        </p:nvSpPr>
        <p:spPr bwMode="auto">
          <a:xfrm>
            <a:off x="3600451" y="5661026"/>
            <a:ext cx="5757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sz="1600">
                <a:ea typeface="ＭＳ ゴシック" pitchFamily="49" charset="-128"/>
              </a:rPr>
              <a:t>養成</a:t>
            </a:r>
          </a:p>
        </p:txBody>
      </p:sp>
      <p:sp>
        <p:nvSpPr>
          <p:cNvPr id="31812" name="Text Box 68"/>
          <p:cNvSpPr txBox="1">
            <a:spLocks noChangeArrowheads="1"/>
          </p:cNvSpPr>
          <p:nvPr/>
        </p:nvSpPr>
        <p:spPr bwMode="auto">
          <a:xfrm>
            <a:off x="5135034" y="5661026"/>
            <a:ext cx="5757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sz="1600">
                <a:ea typeface="ＭＳ ゴシック" pitchFamily="49" charset="-128"/>
              </a:rPr>
              <a:t>研修</a:t>
            </a:r>
          </a:p>
        </p:txBody>
      </p:sp>
      <p:sp>
        <p:nvSpPr>
          <p:cNvPr id="31813" name="AutoShape 69"/>
          <p:cNvSpPr>
            <a:spLocks noChangeArrowheads="1"/>
          </p:cNvSpPr>
          <p:nvPr/>
        </p:nvSpPr>
        <p:spPr bwMode="auto">
          <a:xfrm>
            <a:off x="6959600" y="3933825"/>
            <a:ext cx="42248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いきいきリハビリトレーナー</a:t>
            </a:r>
          </a:p>
        </p:txBody>
      </p:sp>
      <p:sp>
        <p:nvSpPr>
          <p:cNvPr id="31814" name="AutoShape 70"/>
          <p:cNvSpPr>
            <a:spLocks noChangeArrowheads="1"/>
          </p:cNvSpPr>
          <p:nvPr/>
        </p:nvSpPr>
        <p:spPr bwMode="auto">
          <a:xfrm>
            <a:off x="6959600" y="4238626"/>
            <a:ext cx="42248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生活介護支援サポーター</a:t>
            </a:r>
          </a:p>
        </p:txBody>
      </p:sp>
      <p:sp>
        <p:nvSpPr>
          <p:cNvPr id="31815" name="AutoShape 71"/>
          <p:cNvSpPr>
            <a:spLocks noChangeArrowheads="1"/>
          </p:cNvSpPr>
          <p:nvPr/>
        </p:nvSpPr>
        <p:spPr bwMode="auto">
          <a:xfrm>
            <a:off x="6959600" y="4851401"/>
            <a:ext cx="2017184"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民生委員</a:t>
            </a:r>
          </a:p>
        </p:txBody>
      </p:sp>
      <p:sp>
        <p:nvSpPr>
          <p:cNvPr id="31816" name="AutoShape 72"/>
          <p:cNvSpPr>
            <a:spLocks noChangeArrowheads="1"/>
          </p:cNvSpPr>
          <p:nvPr/>
        </p:nvSpPr>
        <p:spPr bwMode="auto">
          <a:xfrm>
            <a:off x="9072034" y="4851401"/>
            <a:ext cx="2112433"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サロン</a:t>
            </a:r>
          </a:p>
        </p:txBody>
      </p:sp>
      <p:sp>
        <p:nvSpPr>
          <p:cNvPr id="31819" name="AutoShape 75"/>
          <p:cNvSpPr>
            <a:spLocks noChangeArrowheads="1"/>
          </p:cNvSpPr>
          <p:nvPr/>
        </p:nvSpPr>
        <p:spPr bwMode="auto">
          <a:xfrm>
            <a:off x="6959600" y="4545014"/>
            <a:ext cx="42248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シルバーサポーター</a:t>
            </a:r>
          </a:p>
        </p:txBody>
      </p:sp>
      <p:sp>
        <p:nvSpPr>
          <p:cNvPr id="31820" name="AutoShape 76"/>
          <p:cNvSpPr>
            <a:spLocks noChangeArrowheads="1"/>
          </p:cNvSpPr>
          <p:nvPr/>
        </p:nvSpPr>
        <p:spPr bwMode="auto">
          <a:xfrm>
            <a:off x="6959600" y="5157789"/>
            <a:ext cx="42248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地区社会福祉協議会</a:t>
            </a:r>
          </a:p>
        </p:txBody>
      </p:sp>
      <p:sp>
        <p:nvSpPr>
          <p:cNvPr id="31821" name="AutoShape 77"/>
          <p:cNvSpPr>
            <a:spLocks noChangeArrowheads="1"/>
          </p:cNvSpPr>
          <p:nvPr/>
        </p:nvSpPr>
        <p:spPr bwMode="auto">
          <a:xfrm>
            <a:off x="6959600" y="5470526"/>
            <a:ext cx="2017184"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NPO</a:t>
            </a:r>
          </a:p>
        </p:txBody>
      </p:sp>
      <p:sp>
        <p:nvSpPr>
          <p:cNvPr id="31822" name="AutoShape 78"/>
          <p:cNvSpPr>
            <a:spLocks noChangeArrowheads="1"/>
          </p:cNvSpPr>
          <p:nvPr/>
        </p:nvSpPr>
        <p:spPr bwMode="auto">
          <a:xfrm>
            <a:off x="6959600" y="5789614"/>
            <a:ext cx="42248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老人福祉センター</a:t>
            </a:r>
          </a:p>
        </p:txBody>
      </p:sp>
      <p:sp>
        <p:nvSpPr>
          <p:cNvPr id="31823" name="AutoShape 79"/>
          <p:cNvSpPr>
            <a:spLocks noChangeArrowheads="1"/>
          </p:cNvSpPr>
          <p:nvPr/>
        </p:nvSpPr>
        <p:spPr bwMode="auto">
          <a:xfrm>
            <a:off x="9042400" y="5470526"/>
            <a:ext cx="2142067"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シニアクラブ</a:t>
            </a:r>
          </a:p>
        </p:txBody>
      </p:sp>
      <p:sp>
        <p:nvSpPr>
          <p:cNvPr id="31824" name="AutoShape 80"/>
          <p:cNvSpPr>
            <a:spLocks noChangeArrowheads="1"/>
          </p:cNvSpPr>
          <p:nvPr/>
        </p:nvSpPr>
        <p:spPr bwMode="auto">
          <a:xfrm>
            <a:off x="6959601" y="6094414"/>
            <a:ext cx="3553884"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その他の団体・サークル</a:t>
            </a:r>
          </a:p>
        </p:txBody>
      </p:sp>
      <p:sp>
        <p:nvSpPr>
          <p:cNvPr id="31826" name="Text Box 82"/>
          <p:cNvSpPr txBox="1">
            <a:spLocks noChangeArrowheads="1"/>
          </p:cNvSpPr>
          <p:nvPr/>
        </p:nvSpPr>
        <p:spPr bwMode="auto">
          <a:xfrm>
            <a:off x="3888318" y="3357564"/>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a:ea typeface="ＭＳ ゴシック" pitchFamily="49" charset="-128"/>
              </a:rPr>
              <a:t>３０人程度</a:t>
            </a:r>
          </a:p>
        </p:txBody>
      </p:sp>
      <p:sp>
        <p:nvSpPr>
          <p:cNvPr id="31827" name="Text Box 83"/>
          <p:cNvSpPr txBox="1">
            <a:spLocks noChangeArrowheads="1"/>
          </p:cNvSpPr>
          <p:nvPr/>
        </p:nvSpPr>
        <p:spPr bwMode="auto">
          <a:xfrm>
            <a:off x="7632700" y="3284539"/>
            <a:ext cx="19219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a:ea typeface="ＭＳ ゴシック" pitchFamily="49" charset="-128"/>
              </a:rPr>
              <a:t>２００人規模</a:t>
            </a:r>
          </a:p>
        </p:txBody>
      </p:sp>
      <p:sp>
        <p:nvSpPr>
          <p:cNvPr id="31839" name="AutoShape 95"/>
          <p:cNvSpPr>
            <a:spLocks noChangeArrowheads="1"/>
          </p:cNvSpPr>
          <p:nvPr/>
        </p:nvSpPr>
        <p:spPr bwMode="auto">
          <a:xfrm rot="16200000">
            <a:off x="9901238" y="3080810"/>
            <a:ext cx="358775" cy="480483"/>
          </a:xfrm>
          <a:prstGeom prst="homePlate">
            <a:avLst>
              <a:gd name="adj" fmla="val 5142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40" name="Text Box 96"/>
          <p:cNvSpPr txBox="1">
            <a:spLocks noChangeArrowheads="1"/>
          </p:cNvSpPr>
          <p:nvPr/>
        </p:nvSpPr>
        <p:spPr bwMode="auto">
          <a:xfrm>
            <a:off x="10703984" y="3068639"/>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a:ea typeface="ＭＳ ゴシック" pitchFamily="49" charset="-128"/>
              </a:rPr>
              <a:t>実践</a:t>
            </a:r>
          </a:p>
        </p:txBody>
      </p:sp>
    </p:spTree>
    <p:extLst>
      <p:ext uri="{BB962C8B-B14F-4D97-AF65-F5344CB8AC3E}">
        <p14:creationId xmlns:p14="http://schemas.microsoft.com/office/powerpoint/2010/main" val="1430310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4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551" y="2924176"/>
            <a:ext cx="30607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283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852738"/>
            <a:ext cx="2082800" cy="1581150"/>
          </a:xfrm>
          <a:prstGeom prst="rect">
            <a:avLst/>
          </a:prstGeom>
          <a:noFill/>
          <a:extLst>
            <a:ext uri="{909E8E84-426E-40DD-AFC4-6F175D3DCCD1}">
              <a14:hiddenFill xmlns:a14="http://schemas.microsoft.com/office/drawing/2010/main">
                <a:solidFill>
                  <a:srgbClr val="FFFFFF"/>
                </a:solidFill>
              </a14:hiddenFill>
            </a:ext>
          </a:extLst>
        </p:spPr>
      </p:pic>
      <p:sp>
        <p:nvSpPr>
          <p:cNvPr id="32833" name="AutoShape 65"/>
          <p:cNvSpPr>
            <a:spLocks noChangeArrowheads="1"/>
          </p:cNvSpPr>
          <p:nvPr/>
        </p:nvSpPr>
        <p:spPr bwMode="auto">
          <a:xfrm>
            <a:off x="1007534" y="1628776"/>
            <a:ext cx="4127500" cy="1152525"/>
          </a:xfrm>
          <a:prstGeom prst="cloudCallout">
            <a:avLst>
              <a:gd name="adj1" fmla="val -16000"/>
              <a:gd name="adj2" fmla="val 6129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62800" rIns="0" bIns="622800"/>
          <a:lstStyle/>
          <a:p>
            <a:pPr algn="ctr"/>
            <a:r>
              <a:rPr lang="en-US" altLang="ja-JP" sz="3000">
                <a:ea typeface="ＭＳ ゴシック" pitchFamily="49" charset="-128"/>
              </a:rPr>
              <a:t>①</a:t>
            </a:r>
            <a:r>
              <a:rPr lang="ja-JP" altLang="en-US" sz="3000">
                <a:ea typeface="ＭＳ ゴシック" pitchFamily="49" charset="-128"/>
              </a:rPr>
              <a:t>サロン型</a:t>
            </a:r>
          </a:p>
        </p:txBody>
      </p:sp>
      <p:sp>
        <p:nvSpPr>
          <p:cNvPr id="32770" name="Rectangle 2"/>
          <p:cNvSpPr>
            <a:spLocks noGrp="1" noChangeArrowheads="1"/>
          </p:cNvSpPr>
          <p:nvPr>
            <p:ph type="title"/>
          </p:nvPr>
        </p:nvSpPr>
        <p:spPr>
          <a:xfrm>
            <a:off x="2063752" y="404813"/>
            <a:ext cx="9518649" cy="863600"/>
          </a:xfrm>
        </p:spPr>
        <p:txBody>
          <a:bodyPr>
            <a:normAutofit fontScale="90000"/>
          </a:bodyPr>
          <a:lstStyle/>
          <a:p>
            <a:pPr algn="l"/>
            <a:r>
              <a:rPr lang="ja-JP" altLang="en-US" sz="4000" b="1" dirty="0"/>
              <a:t>より参加しやすく</a:t>
            </a:r>
            <a:br>
              <a:rPr lang="ja-JP" altLang="en-US" sz="4000" b="1" dirty="0"/>
            </a:br>
            <a:r>
              <a:rPr lang="ja-JP" altLang="en-US" sz="4000" b="1" dirty="0"/>
              <a:t>　より継続しやすい２つのタイプ</a:t>
            </a:r>
          </a:p>
        </p:txBody>
      </p:sp>
      <p:sp>
        <p:nvSpPr>
          <p:cNvPr id="32788" name="Text Box 20"/>
          <p:cNvSpPr txBox="1">
            <a:spLocks noChangeArrowheads="1"/>
          </p:cNvSpPr>
          <p:nvPr/>
        </p:nvSpPr>
        <p:spPr bwMode="auto">
          <a:xfrm>
            <a:off x="1200151" y="4868863"/>
            <a:ext cx="2400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ea typeface="ＭＳ ゴシック" pitchFamily="49" charset="-128"/>
              </a:rPr>
              <a:t>身近な自治会館などを利用</a:t>
            </a:r>
          </a:p>
        </p:txBody>
      </p:sp>
      <p:sp>
        <p:nvSpPr>
          <p:cNvPr id="32790" name="AutoShape 22"/>
          <p:cNvSpPr>
            <a:spLocks noChangeArrowheads="1"/>
          </p:cNvSpPr>
          <p:nvPr/>
        </p:nvSpPr>
        <p:spPr bwMode="auto">
          <a:xfrm>
            <a:off x="814918" y="5661026"/>
            <a:ext cx="3168649" cy="5762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a:ea typeface="ＭＳ ゴシック" pitchFamily="49" charset="-128"/>
              </a:rPr>
              <a:t>集団指導</a:t>
            </a:r>
          </a:p>
        </p:txBody>
      </p:sp>
      <p:sp>
        <p:nvSpPr>
          <p:cNvPr id="32791" name="AutoShape 23"/>
          <p:cNvSpPr>
            <a:spLocks noChangeArrowheads="1"/>
          </p:cNvSpPr>
          <p:nvPr/>
        </p:nvSpPr>
        <p:spPr bwMode="auto">
          <a:xfrm>
            <a:off x="8208433" y="5661026"/>
            <a:ext cx="3168651" cy="5762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a:ea typeface="ＭＳ ゴシック" pitchFamily="49" charset="-128"/>
              </a:rPr>
              <a:t>個別指導</a:t>
            </a:r>
          </a:p>
        </p:txBody>
      </p:sp>
      <p:sp>
        <p:nvSpPr>
          <p:cNvPr id="32792" name="Text Box 24"/>
          <p:cNvSpPr txBox="1">
            <a:spLocks noChangeArrowheads="1"/>
          </p:cNvSpPr>
          <p:nvPr/>
        </p:nvSpPr>
        <p:spPr bwMode="auto">
          <a:xfrm>
            <a:off x="8208434" y="4581525"/>
            <a:ext cx="3359151"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ea typeface="ＭＳ ゴシック" pitchFamily="49" charset="-128"/>
              </a:rPr>
              <a:t>サロン型に</a:t>
            </a:r>
            <a:br>
              <a:rPr lang="ja-JP" altLang="en-US">
                <a:ea typeface="ＭＳ ゴシック" pitchFamily="49" charset="-128"/>
              </a:rPr>
            </a:br>
            <a:r>
              <a:rPr lang="ja-JP" altLang="en-US">
                <a:ea typeface="ＭＳ ゴシック" pitchFamily="49" charset="-128"/>
              </a:rPr>
              <a:t>参加できない人</a:t>
            </a:r>
            <a:br>
              <a:rPr lang="ja-JP" altLang="en-US">
                <a:ea typeface="ＭＳ ゴシック" pitchFamily="49" charset="-128"/>
              </a:rPr>
            </a:br>
            <a:r>
              <a:rPr lang="ja-JP" altLang="en-US">
                <a:ea typeface="ＭＳ ゴシック" pitchFamily="49" charset="-128"/>
              </a:rPr>
              <a:t>＜自宅で＞</a:t>
            </a:r>
          </a:p>
        </p:txBody>
      </p:sp>
      <p:sp>
        <p:nvSpPr>
          <p:cNvPr id="32804" name="WordArt 36"/>
          <p:cNvSpPr>
            <a:spLocks noChangeArrowheads="1" noChangeShapeType="1" noTextEdit="1"/>
          </p:cNvSpPr>
          <p:nvPr/>
        </p:nvSpPr>
        <p:spPr bwMode="auto">
          <a:xfrm>
            <a:off x="1200151" y="2997201"/>
            <a:ext cx="67098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latin typeface="ＭＳ ゴシック"/>
                <a:ea typeface="ＭＳ ゴシック"/>
              </a:rPr>
              <a:t>○○</a:t>
            </a:r>
          </a:p>
          <a:p>
            <a:pPr algn="ctr"/>
            <a:r>
              <a:rPr lang="ja-JP" altLang="en-US" sz="3600" kern="10">
                <a:ln w="9525">
                  <a:solidFill>
                    <a:srgbClr val="000000"/>
                  </a:solidFill>
                  <a:round/>
                  <a:headEnd/>
                  <a:tailEnd/>
                </a:ln>
                <a:latin typeface="ＭＳ ゴシック"/>
                <a:ea typeface="ＭＳ ゴシック"/>
              </a:rPr>
              <a:t>サロン</a:t>
            </a:r>
          </a:p>
        </p:txBody>
      </p:sp>
      <p:sp>
        <p:nvSpPr>
          <p:cNvPr id="32836" name="AutoShape 68"/>
          <p:cNvSpPr>
            <a:spLocks noChangeArrowheads="1"/>
          </p:cNvSpPr>
          <p:nvPr/>
        </p:nvSpPr>
        <p:spPr bwMode="auto">
          <a:xfrm>
            <a:off x="7344834" y="1628776"/>
            <a:ext cx="4127500" cy="1152525"/>
          </a:xfrm>
          <a:prstGeom prst="cloudCallout">
            <a:avLst>
              <a:gd name="adj1" fmla="val -10463"/>
              <a:gd name="adj2" fmla="val 6928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62800" rIns="0" bIns="622800"/>
          <a:lstStyle/>
          <a:p>
            <a:pPr algn="ctr"/>
            <a:r>
              <a:rPr lang="en-US" altLang="ja-JP" sz="3000">
                <a:ea typeface="ＭＳ ゴシック" pitchFamily="49" charset="-128"/>
              </a:rPr>
              <a:t>②</a:t>
            </a:r>
            <a:r>
              <a:rPr lang="ja-JP" altLang="en-US" sz="3000">
                <a:ea typeface="ＭＳ ゴシック" pitchFamily="49" charset="-128"/>
              </a:rPr>
              <a:t>在宅型</a:t>
            </a:r>
          </a:p>
        </p:txBody>
      </p:sp>
      <p:pic>
        <p:nvPicPr>
          <p:cNvPr id="32839"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1" y="3141664"/>
            <a:ext cx="25146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284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967" y="3500439"/>
            <a:ext cx="16637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18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94835" y="325986"/>
            <a:ext cx="9613900" cy="863600"/>
          </a:xfrm>
        </p:spPr>
        <p:txBody>
          <a:bodyPr/>
          <a:lstStyle/>
          <a:p>
            <a:pPr algn="l"/>
            <a:r>
              <a:rPr lang="en-US" altLang="ja-JP" sz="5000" b="1" dirty="0">
                <a:ea typeface="ＭＳ ゴシック" pitchFamily="49" charset="-128"/>
              </a:rPr>
              <a:t>①</a:t>
            </a:r>
            <a:r>
              <a:rPr lang="ja-JP" altLang="en-US" sz="5000" b="1" dirty="0">
                <a:ea typeface="ＭＳ ゴシック" pitchFamily="49" charset="-128"/>
              </a:rPr>
              <a:t>サロン型ロコトレ</a:t>
            </a:r>
          </a:p>
        </p:txBody>
      </p:sp>
      <p:sp>
        <p:nvSpPr>
          <p:cNvPr id="30736" name="Text Box 16"/>
          <p:cNvSpPr txBox="1">
            <a:spLocks noChangeArrowheads="1"/>
          </p:cNvSpPr>
          <p:nvPr/>
        </p:nvSpPr>
        <p:spPr bwMode="auto">
          <a:xfrm>
            <a:off x="3695701" y="1557338"/>
            <a:ext cx="5761567" cy="2292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90000"/>
              </a:spcBef>
            </a:pPr>
            <a:r>
              <a:rPr lang="ja-JP" altLang="en-US" sz="2400">
                <a:ea typeface="ＭＳ ゴシック" pitchFamily="49" charset="-128"/>
              </a:rPr>
              <a:t>新規）○○○ロコトレサロン</a:t>
            </a:r>
            <a:br>
              <a:rPr lang="ja-JP" altLang="en-US" sz="2400">
                <a:ea typeface="ＭＳ ゴシック" pitchFamily="49" charset="-128"/>
              </a:rPr>
            </a:br>
            <a:r>
              <a:rPr lang="ja-JP" altLang="en-US" sz="2400">
                <a:ea typeface="ＭＳ ゴシック" pitchFamily="49" charset="-128"/>
              </a:rPr>
              <a:t>  メニュー（例）</a:t>
            </a:r>
            <a:br>
              <a:rPr lang="ja-JP" altLang="en-US" sz="2400">
                <a:ea typeface="ＭＳ ゴシック" pitchFamily="49" charset="-128"/>
              </a:rPr>
            </a:br>
            <a:r>
              <a:rPr lang="ja-JP" altLang="en-US" sz="2400">
                <a:ea typeface="ＭＳ ゴシック" pitchFamily="49" charset="-128"/>
              </a:rPr>
              <a:t>　ロコトレ２種類 に加えて･･</a:t>
            </a:r>
            <a:br>
              <a:rPr lang="ja-JP" altLang="en-US" sz="2400">
                <a:ea typeface="ＭＳ ゴシック" pitchFamily="49" charset="-128"/>
              </a:rPr>
            </a:br>
            <a:r>
              <a:rPr lang="ja-JP" altLang="en-US" sz="2400">
                <a:ea typeface="ＭＳ ゴシック" pitchFamily="49" charset="-128"/>
              </a:rPr>
              <a:t>　・手芸、趣味活動</a:t>
            </a:r>
            <a:br>
              <a:rPr lang="ja-JP" altLang="en-US" sz="2400">
                <a:ea typeface="ＭＳ ゴシック" pitchFamily="49" charset="-128"/>
              </a:rPr>
            </a:br>
            <a:r>
              <a:rPr lang="ja-JP" altLang="en-US" sz="2400">
                <a:ea typeface="ＭＳ ゴシック" pitchFamily="49" charset="-128"/>
              </a:rPr>
              <a:t>　・軽い体操、相談　など</a:t>
            </a:r>
            <a:br>
              <a:rPr lang="ja-JP" altLang="en-US" sz="2400">
                <a:ea typeface="ＭＳ ゴシック" pitchFamily="49" charset="-128"/>
              </a:rPr>
            </a:br>
            <a:r>
              <a:rPr lang="en-US" altLang="ja-JP" sz="2400">
                <a:ea typeface="ＭＳ ゴシック" pitchFamily="49" charset="-128"/>
              </a:rPr>
              <a:t>NPO</a:t>
            </a:r>
            <a:r>
              <a:rPr lang="ja-JP" altLang="en-US" sz="2400">
                <a:ea typeface="ＭＳ ゴシック" pitchFamily="49" charset="-128"/>
              </a:rPr>
              <a:t>、地区社協などに委託</a:t>
            </a:r>
          </a:p>
        </p:txBody>
      </p:sp>
      <p:sp>
        <p:nvSpPr>
          <p:cNvPr id="30737" name="Text Box 17"/>
          <p:cNvSpPr txBox="1">
            <a:spLocks noChangeArrowheads="1"/>
          </p:cNvSpPr>
          <p:nvPr/>
        </p:nvSpPr>
        <p:spPr bwMode="auto">
          <a:xfrm>
            <a:off x="10765420" y="1557339"/>
            <a:ext cx="738664" cy="47513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80000"/>
              </a:spcBef>
              <a:spcAft>
                <a:spcPct val="80000"/>
              </a:spcAft>
            </a:pPr>
            <a:r>
              <a:rPr lang="ja-JP" altLang="en-US"/>
              <a:t>実施状況の確認</a:t>
            </a:r>
            <a:br>
              <a:rPr lang="ja-JP" altLang="en-US"/>
            </a:br>
            <a:r>
              <a:rPr lang="ja-JP" altLang="en-US"/>
              <a:t>効果測定（実施前中後）</a:t>
            </a:r>
          </a:p>
        </p:txBody>
      </p:sp>
      <p:sp>
        <p:nvSpPr>
          <p:cNvPr id="30739" name="Line 19"/>
          <p:cNvSpPr>
            <a:spLocks noChangeShapeType="1"/>
          </p:cNvSpPr>
          <p:nvPr/>
        </p:nvSpPr>
        <p:spPr bwMode="auto">
          <a:xfrm>
            <a:off x="4464051" y="6021388"/>
            <a:ext cx="3649133"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40" name="Text Box 20"/>
          <p:cNvSpPr txBox="1">
            <a:spLocks noChangeArrowheads="1"/>
          </p:cNvSpPr>
          <p:nvPr/>
        </p:nvSpPr>
        <p:spPr bwMode="auto">
          <a:xfrm>
            <a:off x="694835" y="1628776"/>
            <a:ext cx="553998" cy="4752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2400">
                <a:ea typeface="ＭＳ ゴシック" pitchFamily="49" charset="-128"/>
              </a:rPr>
              <a:t>地域包括支援センター（指導員）</a:t>
            </a:r>
          </a:p>
        </p:txBody>
      </p:sp>
      <p:sp>
        <p:nvSpPr>
          <p:cNvPr id="30741" name="Text Box 21"/>
          <p:cNvSpPr txBox="1">
            <a:spLocks noChangeArrowheads="1"/>
          </p:cNvSpPr>
          <p:nvPr/>
        </p:nvSpPr>
        <p:spPr bwMode="auto">
          <a:xfrm>
            <a:off x="2278102" y="1628776"/>
            <a:ext cx="553998" cy="26638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2400">
                <a:ea typeface="ＭＳ ゴシック" pitchFamily="49" charset="-128"/>
              </a:rPr>
              <a:t>ロコモ普及員</a:t>
            </a:r>
          </a:p>
        </p:txBody>
      </p:sp>
      <p:sp>
        <p:nvSpPr>
          <p:cNvPr id="30742" name="AutoShape 22"/>
          <p:cNvSpPr>
            <a:spLocks noChangeArrowheads="1"/>
          </p:cNvSpPr>
          <p:nvPr/>
        </p:nvSpPr>
        <p:spPr bwMode="auto">
          <a:xfrm>
            <a:off x="1295401" y="2565401"/>
            <a:ext cx="673100" cy="360363"/>
          </a:xfrm>
          <a:prstGeom prst="rightArrow">
            <a:avLst>
              <a:gd name="adj1" fmla="val 50000"/>
              <a:gd name="adj2" fmla="val 350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3" name="AutoShape 23"/>
          <p:cNvSpPr>
            <a:spLocks noChangeArrowheads="1"/>
          </p:cNvSpPr>
          <p:nvPr/>
        </p:nvSpPr>
        <p:spPr bwMode="auto">
          <a:xfrm>
            <a:off x="2927351" y="2565401"/>
            <a:ext cx="768349" cy="360363"/>
          </a:xfrm>
          <a:prstGeom prst="rightArrow">
            <a:avLst>
              <a:gd name="adj1" fmla="val 50000"/>
              <a:gd name="adj2" fmla="val 399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7" name="Line 27"/>
          <p:cNvSpPr>
            <a:spLocks noChangeShapeType="1"/>
          </p:cNvSpPr>
          <p:nvPr/>
        </p:nvSpPr>
        <p:spPr bwMode="auto">
          <a:xfrm>
            <a:off x="3695701" y="3429000"/>
            <a:ext cx="5761567"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48" name="Text Box 28"/>
          <p:cNvSpPr txBox="1">
            <a:spLocks noChangeArrowheads="1"/>
          </p:cNvSpPr>
          <p:nvPr/>
        </p:nvSpPr>
        <p:spPr bwMode="auto">
          <a:xfrm>
            <a:off x="3695701" y="4076700"/>
            <a:ext cx="5761567" cy="2292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90000"/>
              </a:spcBef>
            </a:pPr>
            <a:r>
              <a:rPr lang="ja-JP" altLang="en-US" sz="2400">
                <a:ea typeface="ＭＳ ゴシック" pitchFamily="49" charset="-128"/>
              </a:rPr>
              <a:t>既存）○○○サロン</a:t>
            </a:r>
            <a:br>
              <a:rPr lang="ja-JP" altLang="en-US" sz="2400">
                <a:ea typeface="ＭＳ ゴシック" pitchFamily="49" charset="-128"/>
              </a:rPr>
            </a:br>
            <a:r>
              <a:rPr lang="ja-JP" altLang="en-US" sz="2400">
                <a:ea typeface="ＭＳ ゴシック" pitchFamily="49" charset="-128"/>
              </a:rPr>
              <a:t>  メニュー（例）</a:t>
            </a:r>
            <a:br>
              <a:rPr lang="ja-JP" altLang="en-US" sz="2400">
                <a:ea typeface="ＭＳ ゴシック" pitchFamily="49" charset="-128"/>
              </a:rPr>
            </a:br>
            <a:r>
              <a:rPr lang="ja-JP" altLang="en-US" sz="2400">
                <a:ea typeface="ＭＳ ゴシック" pitchFamily="49" charset="-128"/>
              </a:rPr>
              <a:t>　・手芸、趣味活動、食事会</a:t>
            </a:r>
            <a:br>
              <a:rPr lang="ja-JP" altLang="en-US" sz="2400">
                <a:ea typeface="ＭＳ ゴシック" pitchFamily="49" charset="-128"/>
              </a:rPr>
            </a:br>
            <a:r>
              <a:rPr lang="ja-JP" altLang="en-US" sz="2400">
                <a:ea typeface="ＭＳ ゴシック" pitchFamily="49" charset="-128"/>
              </a:rPr>
              <a:t>　・軽い体操、相談　などに</a:t>
            </a:r>
            <a:br>
              <a:rPr lang="ja-JP" altLang="en-US" sz="2400">
                <a:ea typeface="ＭＳ ゴシック" pitchFamily="49" charset="-128"/>
              </a:rPr>
            </a:br>
            <a:r>
              <a:rPr lang="ja-JP" altLang="en-US" sz="2400">
                <a:ea typeface="ＭＳ ゴシック" pitchFamily="49" charset="-128"/>
              </a:rPr>
              <a:t>　ロコトレ２種類を加える</a:t>
            </a:r>
            <a:br>
              <a:rPr lang="ja-JP" altLang="en-US" sz="2400">
                <a:ea typeface="ＭＳ ゴシック" pitchFamily="49" charset="-128"/>
              </a:rPr>
            </a:br>
            <a:r>
              <a:rPr lang="en-US" altLang="ja-JP" sz="2400">
                <a:ea typeface="ＭＳ ゴシック" pitchFamily="49" charset="-128"/>
              </a:rPr>
              <a:t>NPO</a:t>
            </a:r>
            <a:r>
              <a:rPr lang="ja-JP" altLang="en-US" sz="2400">
                <a:ea typeface="ＭＳ ゴシック" pitchFamily="49" charset="-128"/>
              </a:rPr>
              <a:t>、地区社協などに委託</a:t>
            </a:r>
          </a:p>
        </p:txBody>
      </p:sp>
      <p:sp>
        <p:nvSpPr>
          <p:cNvPr id="30749" name="Line 29"/>
          <p:cNvSpPr>
            <a:spLocks noChangeShapeType="1"/>
          </p:cNvSpPr>
          <p:nvPr/>
        </p:nvSpPr>
        <p:spPr bwMode="auto">
          <a:xfrm>
            <a:off x="3695701" y="5949950"/>
            <a:ext cx="5761567"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50" name="AutoShape 30"/>
          <p:cNvSpPr>
            <a:spLocks noChangeArrowheads="1"/>
          </p:cNvSpPr>
          <p:nvPr/>
        </p:nvSpPr>
        <p:spPr bwMode="auto">
          <a:xfrm>
            <a:off x="9647767" y="2492375"/>
            <a:ext cx="673100" cy="431800"/>
          </a:xfrm>
          <a:prstGeom prst="leftRightArrow">
            <a:avLst>
              <a:gd name="adj1" fmla="val 50000"/>
              <a:gd name="adj2" fmla="val 233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1" name="AutoShape 31"/>
          <p:cNvSpPr>
            <a:spLocks noChangeArrowheads="1"/>
          </p:cNvSpPr>
          <p:nvPr/>
        </p:nvSpPr>
        <p:spPr bwMode="auto">
          <a:xfrm>
            <a:off x="9647767" y="4941888"/>
            <a:ext cx="673100" cy="431800"/>
          </a:xfrm>
          <a:prstGeom prst="leftRightArrow">
            <a:avLst>
              <a:gd name="adj1" fmla="val 50000"/>
              <a:gd name="adj2" fmla="val 233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3" name="AutoShape 33"/>
          <p:cNvSpPr>
            <a:spLocks noChangeArrowheads="1"/>
          </p:cNvSpPr>
          <p:nvPr/>
        </p:nvSpPr>
        <p:spPr bwMode="auto">
          <a:xfrm rot="5400000">
            <a:off x="2622815" y="4107127"/>
            <a:ext cx="611188" cy="1344084"/>
          </a:xfrm>
          <a:custGeom>
            <a:avLst/>
            <a:gdLst>
              <a:gd name="G0" fmla="+- 9257 0 0"/>
              <a:gd name="G1" fmla="+- 17167 0 0"/>
              <a:gd name="G2" fmla="+- 6667 0 0"/>
              <a:gd name="G3" fmla="*/ 9257 1 2"/>
              <a:gd name="G4" fmla="+- G3 10800 0"/>
              <a:gd name="G5" fmla="+- 21600 9257 17167"/>
              <a:gd name="G6" fmla="+- 17167 6667 0"/>
              <a:gd name="G7" fmla="*/ G6 1 2"/>
              <a:gd name="G8" fmla="*/ 17167 2 1"/>
              <a:gd name="G9" fmla="+- G8 0 21600"/>
              <a:gd name="G10" fmla="*/ 21600 G0 G1"/>
              <a:gd name="G11" fmla="*/ 21600 G4 G1"/>
              <a:gd name="G12" fmla="*/ 21600 G5 G1"/>
              <a:gd name="G13" fmla="*/ 21600 G7 G1"/>
              <a:gd name="G14" fmla="*/ 17167 1 2"/>
              <a:gd name="G15" fmla="+- G5 0 G4"/>
              <a:gd name="G16" fmla="+- G0 0 G4"/>
              <a:gd name="G17" fmla="*/ G2 G15 G16"/>
              <a:gd name="T0" fmla="*/ 15429 w 21600"/>
              <a:gd name="T1" fmla="*/ 0 h 21600"/>
              <a:gd name="T2" fmla="*/ 9257 w 21600"/>
              <a:gd name="T3" fmla="*/ 6667 h 21600"/>
              <a:gd name="T4" fmla="*/ 0 w 21600"/>
              <a:gd name="T5" fmla="*/ 19413 h 21600"/>
              <a:gd name="T6" fmla="*/ 8584 w 21600"/>
              <a:gd name="T7" fmla="*/ 21600 h 21600"/>
              <a:gd name="T8" fmla="*/ 17167 w 21600"/>
              <a:gd name="T9" fmla="*/ 14994 h 21600"/>
              <a:gd name="T10" fmla="*/ 21600 w 21600"/>
              <a:gd name="T11" fmla="*/ 666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667"/>
                </a:lnTo>
                <a:lnTo>
                  <a:pt x="13690" y="6667"/>
                </a:lnTo>
                <a:lnTo>
                  <a:pt x="13690" y="17225"/>
                </a:lnTo>
                <a:lnTo>
                  <a:pt x="0" y="17225"/>
                </a:lnTo>
                <a:lnTo>
                  <a:pt x="0" y="21600"/>
                </a:lnTo>
                <a:lnTo>
                  <a:pt x="17167" y="21600"/>
                </a:lnTo>
                <a:lnTo>
                  <a:pt x="17167" y="6667"/>
                </a:lnTo>
                <a:lnTo>
                  <a:pt x="21600" y="6667"/>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7" name="AutoShape 37"/>
          <p:cNvSpPr>
            <a:spLocks noChangeArrowheads="1"/>
          </p:cNvSpPr>
          <p:nvPr/>
        </p:nvSpPr>
        <p:spPr bwMode="auto">
          <a:xfrm flipH="1">
            <a:off x="1390651" y="5445126"/>
            <a:ext cx="2209800" cy="360363"/>
          </a:xfrm>
          <a:prstGeom prst="rightArrow">
            <a:avLst>
              <a:gd name="adj1" fmla="val 50000"/>
              <a:gd name="adj2" fmla="val 114978"/>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8" name="Text Box 38"/>
          <p:cNvSpPr txBox="1">
            <a:spLocks noChangeArrowheads="1"/>
          </p:cNvSpPr>
          <p:nvPr/>
        </p:nvSpPr>
        <p:spPr bwMode="auto">
          <a:xfrm>
            <a:off x="1200151" y="220503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養成</a:t>
            </a:r>
          </a:p>
        </p:txBody>
      </p:sp>
      <p:sp>
        <p:nvSpPr>
          <p:cNvPr id="30759" name="Text Box 39"/>
          <p:cNvSpPr txBox="1">
            <a:spLocks noChangeArrowheads="1"/>
          </p:cNvSpPr>
          <p:nvPr/>
        </p:nvSpPr>
        <p:spPr bwMode="auto">
          <a:xfrm>
            <a:off x="1200151" y="2924175"/>
            <a:ext cx="86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派遣調整</a:t>
            </a:r>
          </a:p>
        </p:txBody>
      </p:sp>
      <p:sp>
        <p:nvSpPr>
          <p:cNvPr id="30760" name="Text Box 40"/>
          <p:cNvSpPr txBox="1">
            <a:spLocks noChangeArrowheads="1"/>
          </p:cNvSpPr>
          <p:nvPr/>
        </p:nvSpPr>
        <p:spPr bwMode="auto">
          <a:xfrm>
            <a:off x="2832100" y="21986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実践</a:t>
            </a:r>
          </a:p>
        </p:txBody>
      </p:sp>
      <p:sp>
        <p:nvSpPr>
          <p:cNvPr id="30761" name="Text Box 41"/>
          <p:cNvSpPr txBox="1">
            <a:spLocks noChangeArrowheads="1"/>
          </p:cNvSpPr>
          <p:nvPr/>
        </p:nvSpPr>
        <p:spPr bwMode="auto">
          <a:xfrm>
            <a:off x="2832100" y="285273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指導</a:t>
            </a:r>
          </a:p>
        </p:txBody>
      </p:sp>
      <p:sp>
        <p:nvSpPr>
          <p:cNvPr id="30762" name="Text Box 42"/>
          <p:cNvSpPr txBox="1">
            <a:spLocks noChangeArrowheads="1"/>
          </p:cNvSpPr>
          <p:nvPr/>
        </p:nvSpPr>
        <p:spPr bwMode="auto">
          <a:xfrm>
            <a:off x="2639484" y="43576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a:t>
            </a:r>
          </a:p>
        </p:txBody>
      </p:sp>
      <p:sp>
        <p:nvSpPr>
          <p:cNvPr id="30763" name="Text Box 43"/>
          <p:cNvSpPr txBox="1">
            <a:spLocks noChangeArrowheads="1"/>
          </p:cNvSpPr>
          <p:nvPr/>
        </p:nvSpPr>
        <p:spPr bwMode="auto">
          <a:xfrm>
            <a:off x="1775885" y="5876926"/>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派遣依頼</a:t>
            </a:r>
          </a:p>
        </p:txBody>
      </p:sp>
    </p:spTree>
    <p:extLst>
      <p:ext uri="{BB962C8B-B14F-4D97-AF65-F5344CB8AC3E}">
        <p14:creationId xmlns:p14="http://schemas.microsoft.com/office/powerpoint/2010/main" val="438626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a:xfrm>
            <a:off x="1430867" y="147639"/>
            <a:ext cx="8822267" cy="388937"/>
          </a:xfrm>
        </p:spPr>
        <p:txBody>
          <a:bodyPr>
            <a:normAutofit fontScale="90000"/>
          </a:bodyPr>
          <a:lstStyle/>
          <a:p>
            <a:r>
              <a:rPr lang="ja-JP" altLang="en-US" sz="3200" dirty="0">
                <a:solidFill>
                  <a:srgbClr val="0000FF"/>
                </a:solidFill>
                <a:latin typeface="Calibri" charset="0"/>
                <a:ea typeface="ＭＳ Ｐゴシック" charset="0"/>
              </a:rPr>
              <a:t>要介護認定の流れ</a:t>
            </a:r>
          </a:p>
        </p:txBody>
      </p:sp>
      <p:pic>
        <p:nvPicPr>
          <p:cNvPr id="27650"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rcRect l="-7870" r="-7870"/>
          <a:stretch>
            <a:fillRect/>
          </a:stretch>
        </p:blipFill>
        <p:spPr>
          <a:xfrm>
            <a:off x="435887" y="518729"/>
            <a:ext cx="10789161" cy="5403850"/>
          </a:xfrm>
        </p:spPr>
      </p:pic>
      <p:sp>
        <p:nvSpPr>
          <p:cNvPr id="9" name="テキスト ボックス 8"/>
          <p:cNvSpPr txBox="1"/>
          <p:nvPr/>
        </p:nvSpPr>
        <p:spPr>
          <a:xfrm>
            <a:off x="1430867" y="6208714"/>
            <a:ext cx="7399783" cy="523220"/>
          </a:xfrm>
          <a:prstGeom prst="rect">
            <a:avLst/>
          </a:prstGeom>
          <a:noFill/>
        </p:spPr>
        <p:txBody>
          <a:bodyPr wrap="none">
            <a:spAutoFit/>
          </a:bodyPr>
          <a:lstStyle/>
          <a:p>
            <a:pPr>
              <a:defRPr/>
            </a:pPr>
            <a:r>
              <a:rPr lang="ja-JP" altLang="en-US" sz="1400" b="1" dirty="0">
                <a:latin typeface="+mn-ea"/>
                <a:ea typeface="+mn-ea"/>
              </a:rPr>
              <a:t>公的介護保険制度の現状と今後の役割　厚労省老健局総務課資料　平成</a:t>
            </a:r>
            <a:r>
              <a:rPr lang="en-US" altLang="ja-JP" sz="1400" b="1" dirty="0">
                <a:latin typeface="+mn-ea"/>
                <a:ea typeface="+mn-ea"/>
              </a:rPr>
              <a:t>25</a:t>
            </a:r>
            <a:r>
              <a:rPr lang="ja-JP" altLang="en-US" sz="1400" b="1" dirty="0">
                <a:latin typeface="+mn-ea"/>
                <a:ea typeface="+mn-ea"/>
              </a:rPr>
              <a:t>年</a:t>
            </a:r>
            <a:endParaRPr lang="en-US" altLang="ja-JP" sz="1400" b="1" dirty="0">
              <a:latin typeface="+mn-ea"/>
              <a:ea typeface="+mn-ea"/>
            </a:endParaRPr>
          </a:p>
          <a:p>
            <a:pPr>
              <a:defRPr/>
            </a:pPr>
            <a:r>
              <a:rPr lang="en-US" altLang="ja-JP" sz="1400" dirty="0">
                <a:latin typeface="+mn-ea"/>
                <a:ea typeface="+mn-ea"/>
              </a:rPr>
              <a:t>http://</a:t>
            </a:r>
            <a:r>
              <a:rPr lang="en-US" altLang="ja-JP" sz="1400" dirty="0" err="1">
                <a:latin typeface="+mn-ea"/>
                <a:ea typeface="+mn-ea"/>
              </a:rPr>
              <a:t>www.mhlw.go.jp</a:t>
            </a:r>
            <a:r>
              <a:rPr lang="en-US" altLang="ja-JP" sz="1400" dirty="0">
                <a:latin typeface="+mn-ea"/>
                <a:ea typeface="+mn-ea"/>
              </a:rPr>
              <a:t>/</a:t>
            </a:r>
            <a:r>
              <a:rPr lang="en-US" altLang="ja-JP" sz="1400" dirty="0" err="1">
                <a:latin typeface="+mn-ea"/>
                <a:ea typeface="+mn-ea"/>
              </a:rPr>
              <a:t>seisakunitsuite</a:t>
            </a:r>
            <a:r>
              <a:rPr lang="en-US" altLang="ja-JP" sz="1400" dirty="0">
                <a:latin typeface="+mn-ea"/>
                <a:ea typeface="+mn-ea"/>
              </a:rPr>
              <a:t>/bunya/</a:t>
            </a:r>
            <a:r>
              <a:rPr lang="en-US" altLang="ja-JP" sz="1400" dirty="0" err="1">
                <a:latin typeface="+mn-ea"/>
                <a:ea typeface="+mn-ea"/>
              </a:rPr>
              <a:t>hukushi_kaigo</a:t>
            </a:r>
            <a:r>
              <a:rPr lang="en-US" altLang="ja-JP" sz="1400" dirty="0">
                <a:latin typeface="+mn-ea"/>
                <a:ea typeface="+mn-ea"/>
              </a:rPr>
              <a:t>/</a:t>
            </a:r>
            <a:r>
              <a:rPr lang="en-US" altLang="ja-JP" sz="1400" dirty="0" err="1">
                <a:latin typeface="+mn-ea"/>
                <a:ea typeface="+mn-ea"/>
              </a:rPr>
              <a:t>kaigo_koureisha</a:t>
            </a:r>
            <a:r>
              <a:rPr lang="en-US" altLang="ja-JP" sz="1400" dirty="0">
                <a:latin typeface="+mn-ea"/>
                <a:ea typeface="+mn-ea"/>
              </a:rPr>
              <a:t>/</a:t>
            </a:r>
            <a:r>
              <a:rPr lang="en-US" altLang="ja-JP" sz="1400" dirty="0" err="1">
                <a:latin typeface="+mn-ea"/>
                <a:ea typeface="+mn-ea"/>
              </a:rPr>
              <a:t>gaiyo</a:t>
            </a:r>
            <a:r>
              <a:rPr lang="en-US" altLang="ja-JP" sz="1400" dirty="0">
                <a:latin typeface="+mn-ea"/>
                <a:ea typeface="+mn-ea"/>
              </a:rPr>
              <a:t>/dl/</a:t>
            </a:r>
            <a:r>
              <a:rPr lang="en-US" altLang="ja-JP" sz="1400" dirty="0" err="1">
                <a:latin typeface="+mn-ea"/>
                <a:ea typeface="+mn-ea"/>
              </a:rPr>
              <a:t>hoken.pdf</a:t>
            </a:r>
            <a:endParaRPr lang="ja-JP" altLang="en-US" sz="1400" dirty="0">
              <a:latin typeface="+mn-ea"/>
              <a:ea typeface="+mn-ea"/>
            </a:endParaRPr>
          </a:p>
        </p:txBody>
      </p:sp>
      <p:cxnSp>
        <p:nvCxnSpPr>
          <p:cNvPr id="10" name="直線コネクタ 9"/>
          <p:cNvCxnSpPr/>
          <p:nvPr/>
        </p:nvCxnSpPr>
        <p:spPr>
          <a:xfrm flipV="1">
            <a:off x="0" y="6096000"/>
            <a:ext cx="12192000" cy="26988"/>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0" y="646114"/>
            <a:ext cx="12192000" cy="26987"/>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35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83"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534" y="1412875"/>
            <a:ext cx="6210300" cy="321945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a:xfrm>
            <a:off x="694835" y="341751"/>
            <a:ext cx="9613900" cy="863600"/>
          </a:xfrm>
        </p:spPr>
        <p:txBody>
          <a:bodyPr/>
          <a:lstStyle/>
          <a:p>
            <a:pPr algn="l"/>
            <a:r>
              <a:rPr lang="en-US" altLang="ja-JP" sz="5000" b="1" dirty="0">
                <a:ea typeface="ＭＳ ゴシック" pitchFamily="49" charset="-128"/>
              </a:rPr>
              <a:t>②</a:t>
            </a:r>
            <a:r>
              <a:rPr lang="ja-JP" altLang="en-US" sz="5000" b="1" dirty="0">
                <a:ea typeface="ＭＳ ゴシック" pitchFamily="49" charset="-128"/>
              </a:rPr>
              <a:t>在宅型ロコトレ</a:t>
            </a:r>
          </a:p>
        </p:txBody>
      </p:sp>
      <p:sp>
        <p:nvSpPr>
          <p:cNvPr id="33810" name="Text Box 18"/>
          <p:cNvSpPr txBox="1">
            <a:spLocks noChangeArrowheads="1"/>
          </p:cNvSpPr>
          <p:nvPr/>
        </p:nvSpPr>
        <p:spPr bwMode="auto">
          <a:xfrm>
            <a:off x="3983568" y="4868863"/>
            <a:ext cx="4129617" cy="16938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80000"/>
              </a:spcBef>
              <a:spcAft>
                <a:spcPct val="80000"/>
              </a:spcAft>
            </a:pPr>
            <a:r>
              <a:rPr lang="ja-JP" altLang="en-US"/>
              <a:t>訪問（説明・指導）</a:t>
            </a:r>
            <a:br>
              <a:rPr lang="ja-JP" altLang="en-US"/>
            </a:br>
            <a:r>
              <a:rPr lang="ja-JP" altLang="en-US"/>
              <a:t>実施状況の確認</a:t>
            </a:r>
            <a:br>
              <a:rPr lang="ja-JP" altLang="en-US"/>
            </a:br>
            <a:r>
              <a:rPr lang="ja-JP" altLang="en-US"/>
              <a:t>効果判定（実施の前・中・後）</a:t>
            </a:r>
          </a:p>
          <a:p>
            <a:r>
              <a:rPr lang="ja-JP" altLang="en-US"/>
              <a:t>ＮＰＯ、</a:t>
            </a:r>
            <a:br>
              <a:rPr lang="ja-JP" altLang="en-US"/>
            </a:br>
            <a:r>
              <a:rPr lang="ja-JP" altLang="en-US"/>
              <a:t>地区社協などへの委託</a:t>
            </a:r>
          </a:p>
        </p:txBody>
      </p:sp>
      <p:sp>
        <p:nvSpPr>
          <p:cNvPr id="33811" name="Line 19"/>
          <p:cNvSpPr>
            <a:spLocks noChangeShapeType="1"/>
          </p:cNvSpPr>
          <p:nvPr/>
        </p:nvSpPr>
        <p:spPr bwMode="auto">
          <a:xfrm>
            <a:off x="3983568" y="5876925"/>
            <a:ext cx="4129617"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12" name="Text Box 20"/>
          <p:cNvSpPr txBox="1">
            <a:spLocks noChangeArrowheads="1"/>
          </p:cNvSpPr>
          <p:nvPr/>
        </p:nvSpPr>
        <p:spPr bwMode="auto">
          <a:xfrm>
            <a:off x="694835" y="1628776"/>
            <a:ext cx="553998" cy="4752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2400">
                <a:ea typeface="ＭＳ ゴシック" pitchFamily="49" charset="-128"/>
              </a:rPr>
              <a:t>地域包括支援センター（指導員）</a:t>
            </a:r>
          </a:p>
        </p:txBody>
      </p:sp>
      <p:sp>
        <p:nvSpPr>
          <p:cNvPr id="33813" name="Text Box 21"/>
          <p:cNvSpPr txBox="1">
            <a:spLocks noChangeArrowheads="1"/>
          </p:cNvSpPr>
          <p:nvPr/>
        </p:nvSpPr>
        <p:spPr bwMode="auto">
          <a:xfrm>
            <a:off x="2612328" y="1628776"/>
            <a:ext cx="1083374" cy="4752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ja-JP" altLang="en-US" sz="2400">
                <a:ea typeface="ＭＳ ゴシック" pitchFamily="49" charset="-128"/>
              </a:rPr>
              <a:t>　</a:t>
            </a:r>
            <a:r>
              <a:rPr lang="ja-JP" altLang="en-US" sz="3200" b="0">
                <a:ea typeface="ＭＳ ゴシック" pitchFamily="49" charset="-128"/>
              </a:rPr>
              <a:t>① ② ③ ④ ⑤ ⑥ ･････</a:t>
            </a:r>
          </a:p>
          <a:p>
            <a:pPr>
              <a:spcBef>
                <a:spcPct val="10000"/>
              </a:spcBef>
            </a:pPr>
            <a:r>
              <a:rPr lang="ja-JP" altLang="en-US" sz="2400">
                <a:ea typeface="ＭＳ ゴシック" pitchFamily="49" charset="-128"/>
              </a:rPr>
              <a:t>ロコモ普及員 または 指導員</a:t>
            </a:r>
          </a:p>
        </p:txBody>
      </p:sp>
      <p:sp>
        <p:nvSpPr>
          <p:cNvPr id="33814" name="AutoShape 22"/>
          <p:cNvSpPr>
            <a:spLocks noChangeArrowheads="1"/>
          </p:cNvSpPr>
          <p:nvPr/>
        </p:nvSpPr>
        <p:spPr bwMode="auto">
          <a:xfrm>
            <a:off x="1295400" y="3284538"/>
            <a:ext cx="863600" cy="360362"/>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33816" name="Picture 24" descr="KF52_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1051" y="4816475"/>
            <a:ext cx="3170767" cy="1708150"/>
          </a:xfrm>
          <a:prstGeom prst="rect">
            <a:avLst/>
          </a:prstGeom>
          <a:noFill/>
          <a:extLst>
            <a:ext uri="{909E8E84-426E-40DD-AFC4-6F175D3DCCD1}">
              <a14:hiddenFill xmlns:a14="http://schemas.microsoft.com/office/drawing/2010/main">
                <a:solidFill>
                  <a:srgbClr val="FFFFFF"/>
                </a:solidFill>
              </a14:hiddenFill>
            </a:ext>
          </a:extLst>
        </p:spPr>
      </p:pic>
      <p:sp>
        <p:nvSpPr>
          <p:cNvPr id="33841" name="WordArt 49"/>
          <p:cNvSpPr>
            <a:spLocks noChangeArrowheads="1" noChangeShapeType="1" noTextEdit="1"/>
          </p:cNvSpPr>
          <p:nvPr/>
        </p:nvSpPr>
        <p:spPr bwMode="auto">
          <a:xfrm>
            <a:off x="8688917" y="4941888"/>
            <a:ext cx="220980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latin typeface="HG創英角ｺﾞｼｯｸUB"/>
                <a:ea typeface="HG創英角ｺﾞｼｯｸUB"/>
              </a:rPr>
              <a:t>ロコモコール</a:t>
            </a:r>
          </a:p>
        </p:txBody>
      </p:sp>
      <p:sp>
        <p:nvSpPr>
          <p:cNvPr id="33842" name="Text Box 50"/>
          <p:cNvSpPr txBox="1">
            <a:spLocks noChangeArrowheads="1"/>
          </p:cNvSpPr>
          <p:nvPr/>
        </p:nvSpPr>
        <p:spPr bwMode="auto">
          <a:xfrm>
            <a:off x="8879418" y="5589588"/>
            <a:ext cx="230504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b="0"/>
              <a:t>定期的な</a:t>
            </a:r>
            <a:br>
              <a:rPr lang="ja-JP" altLang="en-US" b="0"/>
            </a:br>
            <a:r>
              <a:rPr lang="ja-JP" altLang="en-US" b="0"/>
              <a:t>電話かけ</a:t>
            </a:r>
          </a:p>
        </p:txBody>
      </p:sp>
      <p:sp>
        <p:nvSpPr>
          <p:cNvPr id="33843" name="AutoShape 51"/>
          <p:cNvSpPr>
            <a:spLocks noChangeArrowheads="1"/>
          </p:cNvSpPr>
          <p:nvPr/>
        </p:nvSpPr>
        <p:spPr bwMode="auto">
          <a:xfrm>
            <a:off x="6576484" y="5300663"/>
            <a:ext cx="1919816" cy="1444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844" name="Text Box 52"/>
          <p:cNvSpPr txBox="1">
            <a:spLocks noChangeArrowheads="1"/>
          </p:cNvSpPr>
          <p:nvPr/>
        </p:nvSpPr>
        <p:spPr bwMode="auto">
          <a:xfrm>
            <a:off x="3888318" y="1700213"/>
            <a:ext cx="96096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実践</a:t>
            </a:r>
          </a:p>
        </p:txBody>
      </p:sp>
      <p:sp>
        <p:nvSpPr>
          <p:cNvPr id="33845" name="Text Box 53"/>
          <p:cNvSpPr txBox="1">
            <a:spLocks noChangeArrowheads="1"/>
          </p:cNvSpPr>
          <p:nvPr/>
        </p:nvSpPr>
        <p:spPr bwMode="auto">
          <a:xfrm>
            <a:off x="3888318" y="2276476"/>
            <a:ext cx="9609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指導</a:t>
            </a:r>
          </a:p>
        </p:txBody>
      </p:sp>
      <p:sp>
        <p:nvSpPr>
          <p:cNvPr id="33851" name="Text Box 59"/>
          <p:cNvSpPr txBox="1">
            <a:spLocks noChangeArrowheads="1"/>
          </p:cNvSpPr>
          <p:nvPr/>
        </p:nvSpPr>
        <p:spPr bwMode="auto">
          <a:xfrm>
            <a:off x="1295400" y="2924176"/>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養成</a:t>
            </a:r>
          </a:p>
        </p:txBody>
      </p:sp>
      <p:sp>
        <p:nvSpPr>
          <p:cNvPr id="33852" name="Text Box 60"/>
          <p:cNvSpPr txBox="1">
            <a:spLocks noChangeArrowheads="1"/>
          </p:cNvSpPr>
          <p:nvPr/>
        </p:nvSpPr>
        <p:spPr bwMode="auto">
          <a:xfrm>
            <a:off x="1295400" y="3644900"/>
            <a:ext cx="86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a:t>
            </a:r>
            <a:br>
              <a:rPr lang="ja-JP" altLang="en-US"/>
            </a:br>
            <a:r>
              <a:rPr lang="ja-JP" altLang="en-US"/>
              <a:t>調整</a:t>
            </a:r>
          </a:p>
        </p:txBody>
      </p:sp>
      <p:sp>
        <p:nvSpPr>
          <p:cNvPr id="33825" name="WordArt 33"/>
          <p:cNvSpPr>
            <a:spLocks noChangeArrowheads="1" noChangeShapeType="1" noTextEdit="1"/>
          </p:cNvSpPr>
          <p:nvPr/>
        </p:nvSpPr>
        <p:spPr bwMode="auto">
          <a:xfrm>
            <a:off x="8113185" y="2924176"/>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Ａ</a:t>
            </a:r>
          </a:p>
        </p:txBody>
      </p:sp>
      <p:sp>
        <p:nvSpPr>
          <p:cNvPr id="33826" name="WordArt 34"/>
          <p:cNvSpPr>
            <a:spLocks noChangeArrowheads="1" noChangeShapeType="1" noTextEdit="1"/>
          </p:cNvSpPr>
          <p:nvPr/>
        </p:nvSpPr>
        <p:spPr bwMode="auto">
          <a:xfrm>
            <a:off x="9167284" y="1965326"/>
            <a:ext cx="480483"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Ｂ</a:t>
            </a:r>
          </a:p>
        </p:txBody>
      </p:sp>
      <p:sp>
        <p:nvSpPr>
          <p:cNvPr id="33831" name="WordArt 39"/>
          <p:cNvSpPr>
            <a:spLocks noChangeArrowheads="1" noChangeShapeType="1" noTextEdit="1"/>
          </p:cNvSpPr>
          <p:nvPr/>
        </p:nvSpPr>
        <p:spPr bwMode="auto">
          <a:xfrm>
            <a:off x="6096001" y="2924176"/>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Ｇ</a:t>
            </a:r>
          </a:p>
        </p:txBody>
      </p:sp>
      <p:sp>
        <p:nvSpPr>
          <p:cNvPr id="33829" name="WordArt 37"/>
          <p:cNvSpPr>
            <a:spLocks noChangeArrowheads="1" noChangeShapeType="1" noTextEdit="1"/>
          </p:cNvSpPr>
          <p:nvPr/>
        </p:nvSpPr>
        <p:spPr bwMode="auto">
          <a:xfrm>
            <a:off x="7535334" y="1989139"/>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Ｅ</a:t>
            </a:r>
          </a:p>
        </p:txBody>
      </p:sp>
      <p:sp>
        <p:nvSpPr>
          <p:cNvPr id="33830" name="WordArt 38"/>
          <p:cNvSpPr>
            <a:spLocks noChangeArrowheads="1" noChangeShapeType="1" noTextEdit="1"/>
          </p:cNvSpPr>
          <p:nvPr/>
        </p:nvSpPr>
        <p:spPr bwMode="auto">
          <a:xfrm>
            <a:off x="6769101" y="3860801"/>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Ｆ</a:t>
            </a:r>
          </a:p>
        </p:txBody>
      </p:sp>
      <p:sp>
        <p:nvSpPr>
          <p:cNvPr id="33861" name="WordArt 69"/>
          <p:cNvSpPr>
            <a:spLocks noChangeArrowheads="1" noChangeShapeType="1" noTextEdit="1"/>
          </p:cNvSpPr>
          <p:nvPr/>
        </p:nvSpPr>
        <p:spPr bwMode="auto">
          <a:xfrm>
            <a:off x="6000751" y="1989139"/>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Ｃ</a:t>
            </a:r>
          </a:p>
        </p:txBody>
      </p:sp>
      <p:sp>
        <p:nvSpPr>
          <p:cNvPr id="33863" name="WordArt 71"/>
          <p:cNvSpPr>
            <a:spLocks noChangeArrowheads="1" noChangeShapeType="1" noTextEdit="1"/>
          </p:cNvSpPr>
          <p:nvPr/>
        </p:nvSpPr>
        <p:spPr bwMode="auto">
          <a:xfrm>
            <a:off x="9649885" y="2900364"/>
            <a:ext cx="478367"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Ｄ</a:t>
            </a:r>
          </a:p>
        </p:txBody>
      </p:sp>
      <p:sp>
        <p:nvSpPr>
          <p:cNvPr id="33840" name="Text Box 48"/>
          <p:cNvSpPr txBox="1">
            <a:spLocks noChangeArrowheads="1"/>
          </p:cNvSpPr>
          <p:nvPr/>
        </p:nvSpPr>
        <p:spPr bwMode="auto">
          <a:xfrm>
            <a:off x="8113184" y="3644900"/>
            <a:ext cx="3359149"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ea typeface="ＭＳ ゴシック" pitchFamily="49" charset="-128"/>
              </a:rPr>
              <a:t>○○</a:t>
            </a:r>
            <a:r>
              <a:rPr lang="ja-JP" altLang="en-US">
                <a:ea typeface="ＭＳ ゴシック" pitchFamily="49" charset="-128"/>
              </a:rPr>
              <a:t>地域包括</a:t>
            </a:r>
            <a:br>
              <a:rPr lang="ja-JP" altLang="en-US">
                <a:ea typeface="ＭＳ ゴシック" pitchFamily="49" charset="-128"/>
              </a:rPr>
            </a:br>
            <a:r>
              <a:rPr lang="ja-JP" altLang="en-US">
                <a:ea typeface="ＭＳ ゴシック" pitchFamily="49" charset="-128"/>
              </a:rPr>
              <a:t>　　　　支援センター</a:t>
            </a:r>
            <a:br>
              <a:rPr lang="ja-JP" altLang="en-US">
                <a:ea typeface="ＭＳ ゴシック" pitchFamily="49" charset="-128"/>
              </a:rPr>
            </a:br>
            <a:r>
              <a:rPr lang="ja-JP" altLang="en-US">
                <a:ea typeface="ＭＳ ゴシック" pitchFamily="49" charset="-128"/>
              </a:rPr>
              <a:t>　担当△△地区</a:t>
            </a:r>
          </a:p>
        </p:txBody>
      </p:sp>
      <p:sp>
        <p:nvSpPr>
          <p:cNvPr id="33878" name="AutoShape 86"/>
          <p:cNvSpPr>
            <a:spLocks noChangeArrowheads="1"/>
          </p:cNvSpPr>
          <p:nvPr/>
        </p:nvSpPr>
        <p:spPr bwMode="auto">
          <a:xfrm>
            <a:off x="3600452" y="2060576"/>
            <a:ext cx="1822449"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327492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96265" y="331144"/>
            <a:ext cx="8820472" cy="6186309"/>
          </a:xfrm>
          <a:prstGeom prst="rect">
            <a:avLst/>
          </a:prstGeom>
        </p:spPr>
        <p:txBody>
          <a:bodyPr wrap="square">
            <a:spAutoFit/>
          </a:bodyPr>
          <a:lstStyle/>
          <a:p>
            <a:pPr fontAlgn="base">
              <a:spcBef>
                <a:spcPct val="0"/>
              </a:spcBef>
              <a:spcAft>
                <a:spcPct val="0"/>
              </a:spcAft>
            </a:pPr>
            <a:r>
              <a:rPr lang="ja-JP" altLang="en-US" sz="2800" b="1" dirty="0"/>
              <a:t>ロコモ普及活動の継続性・持続性のために</a:t>
            </a:r>
          </a:p>
          <a:p>
            <a:pPr fontAlgn="base">
              <a:spcBef>
                <a:spcPct val="0"/>
              </a:spcBef>
              <a:spcAft>
                <a:spcPct val="0"/>
              </a:spcAft>
            </a:pPr>
            <a:r>
              <a:rPr lang="ja-JP" altLang="en-US" dirty="0"/>
              <a:t>　　　　　　　　　　　　　　　　　　　　　　　　　　　　　　全国ストップザロコモ協議会（</a:t>
            </a:r>
            <a:r>
              <a:rPr lang="en-US" altLang="ja-JP" dirty="0"/>
              <a:t>SLOC)</a:t>
            </a:r>
            <a:endParaRPr lang="ja-JP" altLang="en-US" dirty="0"/>
          </a:p>
          <a:p>
            <a:pPr fontAlgn="base">
              <a:spcBef>
                <a:spcPct val="0"/>
              </a:spcBef>
              <a:spcAft>
                <a:spcPct val="0"/>
              </a:spcAft>
            </a:pPr>
            <a:r>
              <a:rPr lang="ja-JP" altLang="en-US" dirty="0"/>
              <a:t>　　</a:t>
            </a:r>
          </a:p>
          <a:p>
            <a:pPr fontAlgn="base">
              <a:spcBef>
                <a:spcPct val="0"/>
              </a:spcBef>
              <a:spcAft>
                <a:spcPct val="0"/>
              </a:spcAft>
            </a:pPr>
            <a:r>
              <a:rPr lang="ja-JP" altLang="en-US" sz="2000" dirty="0">
                <a:solidFill>
                  <a:srgbClr val="FF0000"/>
                </a:solidFill>
              </a:rPr>
              <a:t>＊ロコモコーディネーターの養成</a:t>
            </a:r>
          </a:p>
          <a:p>
            <a:pPr fontAlgn="base">
              <a:spcBef>
                <a:spcPct val="0"/>
              </a:spcBef>
              <a:spcAft>
                <a:spcPct val="0"/>
              </a:spcAft>
            </a:pPr>
            <a:endParaRPr lang="en-US" altLang="ja-JP" dirty="0"/>
          </a:p>
          <a:p>
            <a:pPr fontAlgn="base">
              <a:spcBef>
                <a:spcPct val="0"/>
              </a:spcBef>
              <a:spcAft>
                <a:spcPct val="0"/>
              </a:spcAft>
            </a:pPr>
            <a:r>
              <a:rPr lang="en-US" altLang="ja-JP" dirty="0"/>
              <a:t>【</a:t>
            </a:r>
            <a:r>
              <a:rPr lang="ja-JP" altLang="en-US" dirty="0"/>
              <a:t>資格</a:t>
            </a:r>
            <a:r>
              <a:rPr lang="en-US" altLang="ja-JP" dirty="0"/>
              <a:t>】</a:t>
            </a:r>
            <a:r>
              <a:rPr lang="ja-JP" altLang="en-US" dirty="0"/>
              <a:t>　　医療系：看護士、保健士、</a:t>
            </a:r>
            <a:r>
              <a:rPr lang="en-US" altLang="ja-JP" dirty="0"/>
              <a:t>PT</a:t>
            </a:r>
            <a:r>
              <a:rPr lang="ja-JP" altLang="en-US" dirty="0"/>
              <a:t>・</a:t>
            </a:r>
            <a:r>
              <a:rPr lang="en-US" altLang="ja-JP" dirty="0"/>
              <a:t>OT,</a:t>
            </a:r>
            <a:r>
              <a:rPr lang="ja-JP" altLang="en-US" dirty="0"/>
              <a:t>　みなし</a:t>
            </a:r>
            <a:r>
              <a:rPr lang="en-US" altLang="ja-JP" dirty="0"/>
              <a:t>PT</a:t>
            </a:r>
            <a:endParaRPr lang="ja-JP" altLang="en-US" dirty="0"/>
          </a:p>
          <a:p>
            <a:pPr fontAlgn="base">
              <a:spcBef>
                <a:spcPct val="0"/>
              </a:spcBef>
              <a:spcAft>
                <a:spcPct val="0"/>
              </a:spcAft>
            </a:pPr>
            <a:r>
              <a:rPr lang="ja-JP" altLang="en-US" dirty="0"/>
              <a:t>        　　　介護系：５年以上の実務経験を有する介護福祉士</a:t>
            </a:r>
          </a:p>
          <a:p>
            <a:pPr fontAlgn="base">
              <a:spcBef>
                <a:spcPct val="0"/>
              </a:spcBef>
              <a:spcAft>
                <a:spcPct val="0"/>
              </a:spcAft>
            </a:pPr>
            <a:r>
              <a:rPr lang="ja-JP" altLang="en-US" dirty="0"/>
              <a:t>　　　　　　　　　主任ケアマネージャー</a:t>
            </a:r>
          </a:p>
          <a:p>
            <a:pPr fontAlgn="base">
              <a:spcBef>
                <a:spcPct val="0"/>
              </a:spcBef>
              <a:spcAft>
                <a:spcPct val="0"/>
              </a:spcAft>
            </a:pPr>
            <a:r>
              <a:rPr lang="en-US" altLang="ja-JP" dirty="0"/>
              <a:t>【</a:t>
            </a:r>
            <a:r>
              <a:rPr lang="ja-JP" altLang="en-US" dirty="0"/>
              <a:t>仕事</a:t>
            </a:r>
            <a:r>
              <a:rPr lang="en-US" altLang="ja-JP" dirty="0"/>
              <a:t>】</a:t>
            </a:r>
            <a:endParaRPr lang="ja-JP" altLang="en-US" dirty="0"/>
          </a:p>
          <a:p>
            <a:pPr fontAlgn="base">
              <a:spcBef>
                <a:spcPct val="0"/>
              </a:spcBef>
              <a:spcAft>
                <a:spcPct val="0"/>
              </a:spcAft>
            </a:pPr>
            <a:r>
              <a:rPr lang="ja-JP" altLang="en-US" dirty="0"/>
              <a:t>医療施設、介護施設、市町村等自治体活動でのロコモ啓発、ロコトレ指導、ロコモ指導員へのロコトレ指導</a:t>
            </a:r>
          </a:p>
          <a:p>
            <a:pPr fontAlgn="base">
              <a:spcBef>
                <a:spcPct val="0"/>
              </a:spcBef>
              <a:spcAft>
                <a:spcPct val="0"/>
              </a:spcAft>
            </a:pPr>
            <a:endParaRPr lang="ja-JP" altLang="en-US" dirty="0"/>
          </a:p>
          <a:p>
            <a:pPr fontAlgn="base">
              <a:spcBef>
                <a:spcPct val="0"/>
              </a:spcBef>
              <a:spcAft>
                <a:spcPct val="0"/>
              </a:spcAft>
            </a:pPr>
            <a:r>
              <a:rPr lang="ja-JP" altLang="en-US" sz="2000" dirty="0">
                <a:solidFill>
                  <a:srgbClr val="FF0000"/>
                </a:solidFill>
              </a:rPr>
              <a:t>＊ロコモ普及員の養成</a:t>
            </a:r>
          </a:p>
          <a:p>
            <a:pPr fontAlgn="base">
              <a:spcBef>
                <a:spcPct val="0"/>
              </a:spcBef>
              <a:spcAft>
                <a:spcPct val="0"/>
              </a:spcAft>
            </a:pPr>
            <a:endParaRPr lang="en-US" altLang="ja-JP" dirty="0"/>
          </a:p>
          <a:p>
            <a:pPr fontAlgn="base">
              <a:spcBef>
                <a:spcPct val="0"/>
              </a:spcBef>
              <a:spcAft>
                <a:spcPct val="0"/>
              </a:spcAft>
            </a:pPr>
            <a:r>
              <a:rPr lang="en-US" altLang="ja-JP" dirty="0"/>
              <a:t>【</a:t>
            </a:r>
            <a:r>
              <a:rPr lang="ja-JP" altLang="en-US" dirty="0"/>
              <a:t>資格</a:t>
            </a:r>
            <a:r>
              <a:rPr lang="en-US" altLang="ja-JP" dirty="0"/>
              <a:t>】</a:t>
            </a:r>
            <a:r>
              <a:rPr lang="ja-JP" altLang="en-US" dirty="0"/>
              <a:t>各地区の民生委員、健康指導員、ヘルパー、ケアマネージャー等　</a:t>
            </a:r>
          </a:p>
          <a:p>
            <a:pPr fontAlgn="base">
              <a:spcBef>
                <a:spcPct val="0"/>
              </a:spcBef>
              <a:spcAft>
                <a:spcPct val="0"/>
              </a:spcAft>
            </a:pPr>
            <a:r>
              <a:rPr lang="en-US" altLang="ja-JP" dirty="0"/>
              <a:t>【</a:t>
            </a:r>
            <a:r>
              <a:rPr lang="ja-JP" altLang="en-US" dirty="0"/>
              <a:t>仕事</a:t>
            </a:r>
            <a:r>
              <a:rPr lang="en-US" altLang="ja-JP" dirty="0"/>
              <a:t>】</a:t>
            </a:r>
            <a:endParaRPr lang="ja-JP" altLang="en-US" dirty="0"/>
          </a:p>
          <a:p>
            <a:pPr fontAlgn="base">
              <a:spcBef>
                <a:spcPct val="0"/>
              </a:spcBef>
              <a:spcAft>
                <a:spcPct val="0"/>
              </a:spcAft>
            </a:pPr>
            <a:r>
              <a:rPr lang="ja-JP" altLang="en-US" dirty="0"/>
              <a:t>＊市町村の介護予防事業等でのボランティア活動</a:t>
            </a:r>
          </a:p>
          <a:p>
            <a:pPr fontAlgn="base">
              <a:spcBef>
                <a:spcPct val="0"/>
              </a:spcBef>
              <a:spcAft>
                <a:spcPct val="0"/>
              </a:spcAft>
            </a:pPr>
            <a:r>
              <a:rPr lang="ja-JP" altLang="en-US" dirty="0"/>
              <a:t>＊老人会等の集まりでロコトレ指導</a:t>
            </a:r>
          </a:p>
          <a:p>
            <a:pPr fontAlgn="base">
              <a:spcBef>
                <a:spcPct val="0"/>
              </a:spcBef>
              <a:spcAft>
                <a:spcPct val="0"/>
              </a:spcAft>
            </a:pPr>
            <a:endParaRPr lang="ja-JP" altLang="en-US" dirty="0"/>
          </a:p>
          <a:p>
            <a:pPr fontAlgn="base">
              <a:spcBef>
                <a:spcPct val="0"/>
              </a:spcBef>
              <a:spcAft>
                <a:spcPct val="0"/>
              </a:spcAft>
            </a:pPr>
            <a:r>
              <a:rPr lang="ja-JP" altLang="en-US" sz="2000" b="1" dirty="0"/>
              <a:t>講習会の開催、資格付与、名簿管理等は</a:t>
            </a:r>
            <a:r>
              <a:rPr lang="en-US" altLang="ja-JP" sz="2000" b="1" dirty="0"/>
              <a:t>NPO</a:t>
            </a:r>
            <a:r>
              <a:rPr lang="ja-JP" altLang="en-US" sz="2000" b="1" dirty="0"/>
              <a:t>法人全国ストップザロコモ協議会で</a:t>
            </a:r>
            <a:r>
              <a:rPr lang="ja-JP" altLang="en-US" sz="2000" b="1" dirty="0" smtClean="0"/>
              <a:t>おこなう</a:t>
            </a:r>
            <a:endParaRPr lang="en-US" altLang="ja-JP" b="1" dirty="0"/>
          </a:p>
        </p:txBody>
      </p:sp>
    </p:spTree>
    <p:extLst>
      <p:ext uri="{BB962C8B-B14F-4D97-AF65-F5344CB8AC3E}">
        <p14:creationId xmlns:p14="http://schemas.microsoft.com/office/powerpoint/2010/main" val="288535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タイトル 1"/>
          <p:cNvSpPr>
            <a:spLocks noGrp="1"/>
          </p:cNvSpPr>
          <p:nvPr>
            <p:ph type="title"/>
          </p:nvPr>
        </p:nvSpPr>
        <p:spPr>
          <a:xfrm>
            <a:off x="609600" y="238126"/>
            <a:ext cx="10972800" cy="487363"/>
          </a:xfrm>
        </p:spPr>
        <p:txBody>
          <a:bodyPr>
            <a:normAutofit fontScale="90000"/>
          </a:bodyPr>
          <a:lstStyle/>
          <a:p>
            <a:r>
              <a:rPr lang="ja-JP" altLang="en-US" sz="3600" b="1" dirty="0">
                <a:solidFill>
                  <a:srgbClr val="0000FF"/>
                </a:solidFill>
                <a:latin typeface="Calibri" charset="0"/>
                <a:ea typeface="ＭＳ Ｐゴシック" charset="0"/>
              </a:rPr>
              <a:t>障害老人の日常生活自立度判定基準</a:t>
            </a:r>
            <a:endParaRPr lang="ja-JP" altLang="en-US" sz="3600" dirty="0">
              <a:solidFill>
                <a:srgbClr val="0000FF"/>
              </a:solidFill>
              <a:latin typeface="Calibri" charset="0"/>
              <a:ea typeface="ＭＳ Ｐゴシック"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81101998"/>
              </p:ext>
            </p:extLst>
          </p:nvPr>
        </p:nvGraphicFramePr>
        <p:xfrm>
          <a:off x="270934" y="1039283"/>
          <a:ext cx="11601213" cy="5015528"/>
        </p:xfrm>
        <a:graphic>
          <a:graphicData uri="http://schemas.openxmlformats.org/drawingml/2006/table">
            <a:tbl>
              <a:tblPr firstRow="1" bandRow="1">
                <a:tableStyleId>{69CF1AB2-1976-4502-BF36-3FF5EA218861}</a:tableStyleId>
              </a:tblPr>
              <a:tblGrid>
                <a:gridCol w="1911585"/>
                <a:gridCol w="1016000"/>
                <a:gridCol w="8673628"/>
              </a:tblGrid>
              <a:tr h="1099764">
                <a:tc>
                  <a:txBody>
                    <a:bodyPr/>
                    <a:lstStyle/>
                    <a:p>
                      <a:pPr algn="ctr"/>
                      <a:r>
                        <a:rPr kumimoji="1" lang="ja-JP" altLang="en-US" sz="2000" b="0" kern="1200" dirty="0" smtClean="0">
                          <a:latin typeface="+mn-ea"/>
                          <a:ea typeface="+mn-ea"/>
                        </a:rPr>
                        <a:t>生活自立</a:t>
                      </a:r>
                      <a:endParaRPr kumimoji="1" lang="ja-JP" altLang="en-US" sz="2000" b="0" dirty="0">
                        <a:latin typeface="+mn-ea"/>
                        <a:ea typeface="+mn-ea"/>
                      </a:endParaRPr>
                    </a:p>
                  </a:txBody>
                  <a:tcPr marL="121920" marR="121920" marT="45716" marB="45716" anchor="ctr"/>
                </a:tc>
                <a:tc>
                  <a:txBody>
                    <a:bodyPr/>
                    <a:lstStyle/>
                    <a:p>
                      <a:pPr algn="ctr"/>
                      <a:r>
                        <a:rPr kumimoji="1" lang="ja-JP" altLang="en-US" sz="1800" b="0" dirty="0" smtClean="0">
                          <a:latin typeface="+mn-ea"/>
                          <a:ea typeface="+mn-ea"/>
                        </a:rPr>
                        <a:t>ランクＪ</a:t>
                      </a:r>
                      <a:endParaRPr kumimoji="1" lang="ja-JP" altLang="en-US" sz="1800" b="0" dirty="0">
                        <a:latin typeface="+mn-ea"/>
                        <a:ea typeface="+mn-ea"/>
                      </a:endParaRPr>
                    </a:p>
                  </a:txBody>
                  <a:tcPr marL="121920" marR="121920" marT="45716" marB="45716" anchor="ctr"/>
                </a:tc>
                <a:tc>
                  <a:txBody>
                    <a:bodyPr/>
                    <a:lstStyle/>
                    <a:p>
                      <a:r>
                        <a:rPr kumimoji="1" lang="ja-JP" altLang="en-US" sz="1800" b="0" kern="1200" dirty="0" smtClean="0">
                          <a:solidFill>
                            <a:srgbClr val="FF0000"/>
                          </a:solidFill>
                          <a:latin typeface="+mn-ea"/>
                          <a:ea typeface="+mn-ea"/>
                          <a:cs typeface="+mn-cs"/>
                        </a:rPr>
                        <a:t>何らかの障害等を有するが、日常生活はほぼ自立しており独力で外出する</a:t>
                      </a:r>
                      <a:r>
                        <a:rPr kumimoji="1" lang="en-US" altLang="ja-JP" sz="1800" b="0" kern="1200" dirty="0" smtClean="0">
                          <a:solidFill>
                            <a:srgbClr val="FF0000"/>
                          </a:solidFill>
                          <a:latin typeface="+mn-ea"/>
                          <a:ea typeface="+mn-ea"/>
                          <a:cs typeface="+mn-cs"/>
                        </a:rPr>
                        <a:t/>
                      </a:r>
                      <a:br>
                        <a:rPr kumimoji="1" lang="en-US" altLang="ja-JP" sz="1800" b="0" kern="1200" dirty="0" smtClean="0">
                          <a:solidFill>
                            <a:srgbClr val="FF0000"/>
                          </a:solidFill>
                          <a:latin typeface="+mn-ea"/>
                          <a:ea typeface="+mn-ea"/>
                          <a:cs typeface="+mn-cs"/>
                        </a:rPr>
                      </a:br>
                      <a:r>
                        <a:rPr kumimoji="1" lang="en-US" altLang="ja-JP" sz="1800" b="0" kern="1200" dirty="0" smtClean="0">
                          <a:solidFill>
                            <a:srgbClr val="FF0000"/>
                          </a:solidFill>
                          <a:latin typeface="+mn-ea"/>
                          <a:ea typeface="+mn-ea"/>
                          <a:cs typeface="+mn-cs"/>
                        </a:rPr>
                        <a:t> </a:t>
                      </a:r>
                      <a:r>
                        <a:rPr kumimoji="1" lang="ja-JP" altLang="en-US" sz="1800" b="0" kern="1200" dirty="0" smtClean="0">
                          <a:solidFill>
                            <a:schemeClr val="dk1"/>
                          </a:solidFill>
                          <a:latin typeface="+mn-ea"/>
                          <a:ea typeface="+mn-ea"/>
                          <a:cs typeface="+mn-cs"/>
                        </a:rPr>
                        <a:t>１．交通機関等を利用して外出する</a:t>
                      </a:r>
                      <a:r>
                        <a:rPr kumimoji="1" lang="en-US" altLang="ja-JP" sz="1800" b="0" kern="1200" dirty="0" smtClean="0">
                          <a:solidFill>
                            <a:schemeClr val="dk1"/>
                          </a:solidFill>
                          <a:latin typeface="+mn-ea"/>
                          <a:ea typeface="+mn-ea"/>
                          <a:cs typeface="+mn-cs"/>
                        </a:rPr>
                        <a:t/>
                      </a:r>
                      <a:br>
                        <a:rPr kumimoji="1" lang="en-US" altLang="ja-JP" sz="1800" b="0" kern="1200" dirty="0" smtClean="0">
                          <a:solidFill>
                            <a:schemeClr val="dk1"/>
                          </a:solidFill>
                          <a:latin typeface="+mn-ea"/>
                          <a:ea typeface="+mn-ea"/>
                          <a:cs typeface="+mn-cs"/>
                        </a:rPr>
                      </a:br>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２．隣近所へなら外出する</a:t>
                      </a:r>
                      <a:endParaRPr kumimoji="1" lang="ja-JP" altLang="en-US" sz="1800" b="0" dirty="0">
                        <a:latin typeface="+mn-ea"/>
                        <a:ea typeface="+mn-ea"/>
                      </a:endParaRPr>
                    </a:p>
                  </a:txBody>
                  <a:tcPr marL="121920" marR="121920" marT="45716" marB="45716"/>
                </a:tc>
              </a:tr>
              <a:tr h="1369777">
                <a:tc>
                  <a:txBody>
                    <a:bodyPr/>
                    <a:lstStyle/>
                    <a:p>
                      <a:pPr algn="ctr"/>
                      <a:r>
                        <a:rPr kumimoji="1" lang="ja-JP" altLang="en-US" sz="2000" b="0" kern="1200" dirty="0" smtClean="0">
                          <a:solidFill>
                            <a:schemeClr val="dk1"/>
                          </a:solidFill>
                          <a:latin typeface="+mn-ea"/>
                          <a:ea typeface="+mn-ea"/>
                          <a:cs typeface="+mn-cs"/>
                        </a:rPr>
                        <a:t>準寝たきり</a:t>
                      </a:r>
                      <a:endParaRPr kumimoji="1" lang="ja-JP" altLang="en-US" sz="2000" b="0" dirty="0">
                        <a:latin typeface="+mn-ea"/>
                        <a:ea typeface="+mn-ea"/>
                      </a:endParaRPr>
                    </a:p>
                  </a:txBody>
                  <a:tcPr marL="121920" marR="121920" marT="45716" marB="45716" anchor="ctr"/>
                </a:tc>
                <a:tc>
                  <a:txBody>
                    <a:bodyPr/>
                    <a:lstStyle/>
                    <a:p>
                      <a:pPr algn="ctr"/>
                      <a:r>
                        <a:rPr kumimoji="1" lang="ja-JP" altLang="en-US" sz="1800" b="0" dirty="0" smtClean="0">
                          <a:latin typeface="+mn-ea"/>
                          <a:ea typeface="+mn-ea"/>
                        </a:rPr>
                        <a:t>ランクＡ</a:t>
                      </a:r>
                      <a:endParaRPr kumimoji="1" lang="ja-JP" altLang="en-US" sz="1800" b="0" dirty="0">
                        <a:latin typeface="+mn-ea"/>
                        <a:ea typeface="+mn-ea"/>
                      </a:endParaRPr>
                    </a:p>
                  </a:txBody>
                  <a:tcPr marL="121920" marR="121920" marT="45716" marB="4571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rgbClr val="FF0000"/>
                          </a:solidFill>
                          <a:latin typeface="+mn-ea"/>
                          <a:ea typeface="+mn-ea"/>
                          <a:cs typeface="+mn-cs"/>
                        </a:rPr>
                        <a:t>屋内での生活は概ね自立しているが、介助なしには外出しない</a:t>
                      </a:r>
                      <a:r>
                        <a:rPr kumimoji="1" lang="en-US" altLang="ja-JP" sz="1800" b="0" kern="1200" dirty="0" smtClean="0">
                          <a:solidFill>
                            <a:srgbClr val="FF0000"/>
                          </a:solidFill>
                          <a:latin typeface="+mn-ea"/>
                          <a:ea typeface="+mn-ea"/>
                          <a:cs typeface="+mn-cs"/>
                        </a:rPr>
                        <a:t> </a:t>
                      </a:r>
                      <a:r>
                        <a:rPr kumimoji="1" lang="en-US" altLang="ja-JP" sz="2400" b="0" dirty="0" smtClean="0">
                          <a:solidFill>
                            <a:srgbClr val="0000FF"/>
                          </a:solidFill>
                          <a:latin typeface="+mn-ea"/>
                          <a:ea typeface="+mn-ea"/>
                        </a:rPr>
                        <a:t>house-bound</a:t>
                      </a:r>
                      <a:endParaRPr kumimoji="1" lang="ja-JP" altLang="en-US" sz="2400" b="0" dirty="0" smtClean="0">
                        <a:solidFill>
                          <a:srgbClr val="0000FF"/>
                        </a:solidFill>
                        <a:latin typeface="+mn-ea"/>
                        <a:ea typeface="+mn-ea"/>
                      </a:endParaRPr>
                    </a:p>
                    <a:p>
                      <a:r>
                        <a:rPr kumimoji="1" lang="ja-JP" altLang="en-US" sz="1800" b="0" kern="1200" dirty="0" smtClean="0">
                          <a:solidFill>
                            <a:schemeClr val="dk1"/>
                          </a:solidFill>
                          <a:latin typeface="+mn-ea"/>
                          <a:ea typeface="+mn-ea"/>
                          <a:cs typeface="+mn-cs"/>
                        </a:rPr>
                        <a:t>１．介助により外出し、日中はほとんどベッドから離れて生活する</a:t>
                      </a:r>
                      <a:r>
                        <a:rPr kumimoji="1" lang="en-US" altLang="ja-JP" sz="1800" b="0" kern="1200" dirty="0" smtClean="0">
                          <a:solidFill>
                            <a:schemeClr val="dk1"/>
                          </a:solidFill>
                          <a:latin typeface="+mn-ea"/>
                          <a:ea typeface="+mn-ea"/>
                          <a:cs typeface="+mn-cs"/>
                        </a:rPr>
                        <a:t> </a:t>
                      </a:r>
                    </a:p>
                    <a:p>
                      <a:r>
                        <a:rPr kumimoji="1" lang="ja-JP" altLang="en-US" sz="1800" b="0" kern="1200" dirty="0" smtClean="0">
                          <a:solidFill>
                            <a:schemeClr val="dk1"/>
                          </a:solidFill>
                          <a:latin typeface="+mn-ea"/>
                          <a:ea typeface="+mn-ea"/>
                          <a:cs typeface="+mn-cs"/>
                        </a:rPr>
                        <a:t>２．外出の頻度が少なく、日中も寝たり起きたりの生活をしている</a:t>
                      </a:r>
                      <a:endParaRPr kumimoji="1" lang="en-US" altLang="ja-JP" sz="1800" b="0" kern="1200" dirty="0" smtClean="0">
                        <a:solidFill>
                          <a:schemeClr val="dk1"/>
                        </a:solidFill>
                        <a:latin typeface="+mn-ea"/>
                        <a:ea typeface="+mn-ea"/>
                        <a:cs typeface="+mn-cs"/>
                      </a:endParaRPr>
                    </a:p>
                  </a:txBody>
                  <a:tcPr marL="121920" marR="121920" marT="45716" marB="45716"/>
                </a:tc>
              </a:tr>
              <a:tr h="1504069">
                <a:tc rowSpan="2">
                  <a:txBody>
                    <a:bodyPr/>
                    <a:lstStyle/>
                    <a:p>
                      <a:pPr algn="ctr"/>
                      <a:r>
                        <a:rPr kumimoji="1" lang="ja-JP" altLang="en-US" sz="2000" b="0" kern="1200" dirty="0" smtClean="0">
                          <a:solidFill>
                            <a:schemeClr val="dk1"/>
                          </a:solidFill>
                          <a:latin typeface="+mn-ea"/>
                          <a:ea typeface="+mn-ea"/>
                          <a:cs typeface="+mn-cs"/>
                        </a:rPr>
                        <a:t>寝たきり</a:t>
                      </a:r>
                      <a:endParaRPr kumimoji="1" lang="ja-JP" altLang="en-US" sz="2000" b="0" dirty="0">
                        <a:latin typeface="+mn-ea"/>
                        <a:ea typeface="+mn-ea"/>
                      </a:endParaRPr>
                    </a:p>
                  </a:txBody>
                  <a:tcPr marL="121920" marR="121920" marT="45716" marB="45716" anchor="ctr"/>
                </a:tc>
                <a:tc>
                  <a:txBody>
                    <a:bodyPr/>
                    <a:lstStyle/>
                    <a:p>
                      <a:pPr algn="ctr"/>
                      <a:r>
                        <a:rPr kumimoji="1" lang="ja-JP" altLang="en-US" sz="1800" b="0" dirty="0" smtClean="0">
                          <a:latin typeface="+mn-ea"/>
                          <a:ea typeface="+mn-ea"/>
                        </a:rPr>
                        <a:t>ランクＢ</a:t>
                      </a:r>
                      <a:endParaRPr kumimoji="1" lang="ja-JP" altLang="en-US" sz="1800" b="0" dirty="0">
                        <a:latin typeface="+mn-ea"/>
                        <a:ea typeface="+mn-ea"/>
                      </a:endParaRPr>
                    </a:p>
                  </a:txBody>
                  <a:tcPr marL="121920" marR="121920" marT="45716" marB="45716" anchor="ctr"/>
                </a:tc>
                <a:tc>
                  <a:txBody>
                    <a:bodyPr/>
                    <a:lstStyle/>
                    <a:p>
                      <a:r>
                        <a:rPr kumimoji="1" lang="ja-JP" altLang="en-US" sz="1800" b="0" kern="1200" dirty="0" smtClean="0">
                          <a:solidFill>
                            <a:srgbClr val="FF0000"/>
                          </a:solidFill>
                          <a:latin typeface="+mn-ea"/>
                          <a:ea typeface="+mn-ea"/>
                          <a:cs typeface="+mn-cs"/>
                        </a:rPr>
                        <a:t>屋内での生活は何らかの介助を要し、日中もベッド上での生活が主体であるが、</a:t>
                      </a:r>
                      <a:r>
                        <a:rPr kumimoji="1" lang="en-US" altLang="ja-JP" sz="1800" b="0" kern="1200" dirty="0" smtClean="0">
                          <a:solidFill>
                            <a:srgbClr val="FF0000"/>
                          </a:solidFill>
                          <a:latin typeface="+mn-ea"/>
                          <a:ea typeface="+mn-ea"/>
                          <a:cs typeface="+mn-cs"/>
                        </a:rPr>
                        <a:t/>
                      </a:r>
                      <a:br>
                        <a:rPr kumimoji="1" lang="en-US" altLang="ja-JP" sz="1800" b="0" kern="1200" dirty="0" smtClean="0">
                          <a:solidFill>
                            <a:srgbClr val="FF0000"/>
                          </a:solidFill>
                          <a:latin typeface="+mn-ea"/>
                          <a:ea typeface="+mn-ea"/>
                          <a:cs typeface="+mn-cs"/>
                        </a:rPr>
                      </a:br>
                      <a:r>
                        <a:rPr kumimoji="1" lang="ja-JP" altLang="en-US" sz="1800" b="0" kern="1200" dirty="0" smtClean="0">
                          <a:solidFill>
                            <a:srgbClr val="FF0000"/>
                          </a:solidFill>
                          <a:latin typeface="+mn-ea"/>
                          <a:ea typeface="+mn-ea"/>
                          <a:cs typeface="+mn-cs"/>
                        </a:rPr>
                        <a:t>座位を保つ</a:t>
                      </a:r>
                      <a:r>
                        <a:rPr kumimoji="1" lang="en-US" altLang="ja-JP" sz="2400" b="0" kern="1200" dirty="0" smtClean="0">
                          <a:solidFill>
                            <a:srgbClr val="FF0000"/>
                          </a:solidFill>
                          <a:latin typeface="+mn-ea"/>
                          <a:ea typeface="+mn-ea"/>
                          <a:cs typeface="+mn-cs"/>
                        </a:rPr>
                        <a:t> </a:t>
                      </a:r>
                      <a:r>
                        <a:rPr kumimoji="1" lang="en-US" altLang="ja-JP" sz="2400" b="0" i="0" u="none" strike="noStrike" kern="1200" baseline="0" dirty="0" smtClean="0">
                          <a:solidFill>
                            <a:srgbClr val="0000FF"/>
                          </a:solidFill>
                          <a:latin typeface="+mn-ea"/>
                          <a:ea typeface="+mn-ea"/>
                          <a:cs typeface="ＭＳ Ｐゴシック" charset="0"/>
                        </a:rPr>
                        <a:t>chair-bound</a:t>
                      </a:r>
                    </a:p>
                    <a:p>
                      <a:r>
                        <a:rPr kumimoji="1" lang="ja-JP" altLang="en-US" sz="1800" b="0" kern="1200" dirty="0" smtClean="0">
                          <a:solidFill>
                            <a:schemeClr val="dk1"/>
                          </a:solidFill>
                          <a:latin typeface="+mn-ea"/>
                          <a:ea typeface="+mn-ea"/>
                          <a:cs typeface="+mn-cs"/>
                        </a:rPr>
                        <a:t>１．車いすに移乗し、食事、排泄はベッドから離れて行う</a:t>
                      </a:r>
                      <a:endParaRPr kumimoji="1" lang="en-US" altLang="ja-JP" sz="1800" b="0" kern="1200" dirty="0" smtClean="0">
                        <a:solidFill>
                          <a:schemeClr val="dk1"/>
                        </a:solidFill>
                        <a:latin typeface="+mn-ea"/>
                        <a:ea typeface="+mn-ea"/>
                        <a:cs typeface="+mn-cs"/>
                      </a:endParaRPr>
                    </a:p>
                    <a:p>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２．介助により車いすに移乗する</a:t>
                      </a:r>
                      <a:endParaRPr kumimoji="1" lang="ja-JP" altLang="en-US" sz="1800" b="0" dirty="0">
                        <a:latin typeface="+mn-ea"/>
                        <a:ea typeface="+mn-ea"/>
                      </a:endParaRPr>
                    </a:p>
                  </a:txBody>
                  <a:tcPr marL="121920" marR="121920" marT="45716" marB="45716"/>
                </a:tc>
              </a:tr>
              <a:tr h="1041918">
                <a:tc vMerge="1">
                  <a:txBody>
                    <a:bodyPr/>
                    <a:lstStyle/>
                    <a:p>
                      <a:endParaRPr kumimoji="1" lang="ja-JP" altLang="en-US" dirty="0"/>
                    </a:p>
                  </a:txBody>
                  <a:tcPr/>
                </a:tc>
                <a:tc>
                  <a:txBody>
                    <a:bodyPr/>
                    <a:lstStyle/>
                    <a:p>
                      <a:pPr algn="ctr"/>
                      <a:r>
                        <a:rPr kumimoji="1" lang="ja-JP" altLang="en-US" sz="1800" b="0" dirty="0" smtClean="0">
                          <a:latin typeface="+mn-ea"/>
                          <a:ea typeface="+mn-ea"/>
                        </a:rPr>
                        <a:t>ランクＣ</a:t>
                      </a:r>
                      <a:endParaRPr kumimoji="1" lang="ja-JP" altLang="en-US" sz="1800" b="0" dirty="0">
                        <a:latin typeface="+mn-ea"/>
                        <a:ea typeface="+mn-ea"/>
                      </a:endParaRPr>
                    </a:p>
                  </a:txBody>
                  <a:tcPr marL="121920" marR="121920" marT="45716" marB="45716" anchor="ctr"/>
                </a:tc>
                <a:tc>
                  <a:txBody>
                    <a:bodyPr/>
                    <a:lstStyle/>
                    <a:p>
                      <a:r>
                        <a:rPr kumimoji="1" lang="ja-JP" altLang="en-US" sz="2000" b="0" kern="1200" dirty="0" smtClean="0">
                          <a:solidFill>
                            <a:srgbClr val="FF0000"/>
                          </a:solidFill>
                          <a:latin typeface="+mn-ea"/>
                          <a:ea typeface="+mn-ea"/>
                          <a:cs typeface="+mn-cs"/>
                        </a:rPr>
                        <a:t>１日中ベッド上で過ごし、排泄、食事、着替において介助を要する　</a:t>
                      </a:r>
                      <a:r>
                        <a:rPr kumimoji="1" lang="en-US" altLang="ja-JP" sz="2400" b="0" i="0" u="none" strike="noStrike" kern="1200" baseline="0" dirty="0" smtClean="0">
                          <a:solidFill>
                            <a:srgbClr val="0000FF"/>
                          </a:solidFill>
                          <a:latin typeface="+mn-ea"/>
                          <a:ea typeface="+mn-ea"/>
                          <a:cs typeface="ＭＳ Ｐゴシック" charset="0"/>
                        </a:rPr>
                        <a:t>bed-bound</a:t>
                      </a:r>
                    </a:p>
                    <a:p>
                      <a:r>
                        <a:rPr kumimoji="1" lang="ja-JP" altLang="en-US" sz="1800" b="0" kern="1200" dirty="0" smtClean="0">
                          <a:solidFill>
                            <a:schemeClr val="dk1"/>
                          </a:solidFill>
                          <a:latin typeface="+mn-ea"/>
                          <a:ea typeface="+mn-ea"/>
                          <a:cs typeface="+mn-cs"/>
                        </a:rPr>
                        <a:t>１．自力で寝返りをうつ</a:t>
                      </a:r>
                      <a:r>
                        <a:rPr kumimoji="1" lang="en-US" altLang="ja-JP" sz="1800" b="0" kern="1200" dirty="0" smtClean="0">
                          <a:solidFill>
                            <a:schemeClr val="dk1"/>
                          </a:solidFill>
                          <a:latin typeface="+mn-ea"/>
                          <a:ea typeface="+mn-ea"/>
                          <a:cs typeface="+mn-cs"/>
                        </a:rPr>
                        <a:t> </a:t>
                      </a:r>
                      <a:br>
                        <a:rPr kumimoji="1" lang="en-US" altLang="ja-JP" sz="1800" b="0" kern="1200" dirty="0" smtClean="0">
                          <a:solidFill>
                            <a:schemeClr val="dk1"/>
                          </a:solidFill>
                          <a:latin typeface="+mn-ea"/>
                          <a:ea typeface="+mn-ea"/>
                          <a:cs typeface="+mn-cs"/>
                        </a:rPr>
                      </a:br>
                      <a:r>
                        <a:rPr kumimoji="1" lang="ja-JP" altLang="en-US" sz="1800" b="0" kern="1200" dirty="0" smtClean="0">
                          <a:solidFill>
                            <a:schemeClr val="dk1"/>
                          </a:solidFill>
                          <a:latin typeface="+mn-ea"/>
                          <a:ea typeface="+mn-ea"/>
                          <a:cs typeface="+mn-cs"/>
                        </a:rPr>
                        <a:t>２．自力では寝返りもうたない</a:t>
                      </a:r>
                      <a:endParaRPr kumimoji="1" lang="ja-JP" altLang="en-US" sz="1800" b="0" dirty="0">
                        <a:latin typeface="+mn-ea"/>
                        <a:ea typeface="+mn-ea"/>
                      </a:endParaRPr>
                    </a:p>
                  </a:txBody>
                  <a:tcPr marL="121920" marR="121920" marT="45716" marB="45716"/>
                </a:tc>
              </a:tr>
            </a:tbl>
          </a:graphicData>
        </a:graphic>
      </p:graphicFrame>
      <p:sp>
        <p:nvSpPr>
          <p:cNvPr id="5" name="テキスト ボックス 4"/>
          <p:cNvSpPr txBox="1"/>
          <p:nvPr/>
        </p:nvSpPr>
        <p:spPr>
          <a:xfrm>
            <a:off x="5374560" y="6411687"/>
            <a:ext cx="6705682" cy="338554"/>
          </a:xfrm>
          <a:prstGeom prst="rect">
            <a:avLst/>
          </a:prstGeom>
          <a:noFill/>
        </p:spPr>
        <p:txBody>
          <a:bodyPr wrap="none">
            <a:spAutoFit/>
          </a:bodyPr>
          <a:lstStyle/>
          <a:p>
            <a:pPr>
              <a:defRPr/>
            </a:pPr>
            <a:r>
              <a:rPr lang="ja-JP" altLang="en-US" sz="1600" dirty="0">
                <a:solidFill>
                  <a:srgbClr val="FF0000"/>
                </a:solidFill>
                <a:latin typeface="+mn-ea"/>
                <a:ea typeface="+mn-ea"/>
              </a:rPr>
              <a:t>平成</a:t>
            </a:r>
            <a:r>
              <a:rPr lang="en-US" altLang="ja-JP" sz="1600" dirty="0">
                <a:solidFill>
                  <a:srgbClr val="FF0000"/>
                </a:solidFill>
                <a:latin typeface="+mn-ea"/>
                <a:ea typeface="+mn-ea"/>
              </a:rPr>
              <a:t>3</a:t>
            </a:r>
            <a:r>
              <a:rPr lang="ja-JP" altLang="en-US" sz="1600" dirty="0">
                <a:solidFill>
                  <a:srgbClr val="FF0000"/>
                </a:solidFill>
                <a:latin typeface="+mn-ea"/>
                <a:ea typeface="+mn-ea"/>
              </a:rPr>
              <a:t>年</a:t>
            </a:r>
            <a:r>
              <a:rPr lang="en-US" altLang="ja-JP" sz="1600" dirty="0">
                <a:solidFill>
                  <a:srgbClr val="FF0000"/>
                </a:solidFill>
                <a:latin typeface="+mn-ea"/>
                <a:ea typeface="+mn-ea"/>
              </a:rPr>
              <a:t>11</a:t>
            </a:r>
            <a:r>
              <a:rPr lang="ja-JP" altLang="en-US" sz="1600" dirty="0">
                <a:solidFill>
                  <a:srgbClr val="FF0000"/>
                </a:solidFill>
                <a:latin typeface="+mn-ea"/>
                <a:ea typeface="+mn-ea"/>
              </a:rPr>
              <a:t>月</a:t>
            </a:r>
            <a:r>
              <a:rPr lang="en-US" altLang="ja-JP" sz="1600" dirty="0">
                <a:solidFill>
                  <a:srgbClr val="FF0000"/>
                </a:solidFill>
                <a:latin typeface="+mn-ea"/>
                <a:ea typeface="+mn-ea"/>
              </a:rPr>
              <a:t>18</a:t>
            </a:r>
            <a:r>
              <a:rPr lang="ja-JP" altLang="en-US" sz="1600" dirty="0">
                <a:solidFill>
                  <a:srgbClr val="FF0000"/>
                </a:solidFill>
                <a:latin typeface="+mn-ea"/>
                <a:ea typeface="+mn-ea"/>
              </a:rPr>
              <a:t>日 老健第</a:t>
            </a:r>
            <a:r>
              <a:rPr lang="en-US" altLang="ja-JP" sz="1600" dirty="0">
                <a:solidFill>
                  <a:srgbClr val="FF0000"/>
                </a:solidFill>
                <a:latin typeface="+mn-ea"/>
                <a:ea typeface="+mn-ea"/>
              </a:rPr>
              <a:t>102−2</a:t>
            </a:r>
            <a:r>
              <a:rPr lang="ja-JP" altLang="en-US" sz="1600" dirty="0">
                <a:solidFill>
                  <a:srgbClr val="FF0000"/>
                </a:solidFill>
                <a:latin typeface="+mn-ea"/>
                <a:ea typeface="+mn-ea"/>
              </a:rPr>
              <a:t>号 厚生省大臣官房老人保健福祉部長通知</a:t>
            </a:r>
          </a:p>
        </p:txBody>
      </p:sp>
      <p:cxnSp>
        <p:nvCxnSpPr>
          <p:cNvPr id="6" name="直線コネクタ 5"/>
          <p:cNvCxnSpPr/>
          <p:nvPr/>
        </p:nvCxnSpPr>
        <p:spPr>
          <a:xfrm flipV="1">
            <a:off x="45156" y="859367"/>
            <a:ext cx="12192000" cy="26987"/>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292850"/>
            <a:ext cx="12192000" cy="26988"/>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97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タイトル 1"/>
          <p:cNvSpPr>
            <a:spLocks noGrp="1"/>
          </p:cNvSpPr>
          <p:nvPr>
            <p:ph type="title"/>
          </p:nvPr>
        </p:nvSpPr>
        <p:spPr>
          <a:xfrm>
            <a:off x="609600" y="161926"/>
            <a:ext cx="10972800" cy="430213"/>
          </a:xfrm>
        </p:spPr>
        <p:txBody>
          <a:bodyPr>
            <a:normAutofit fontScale="90000"/>
          </a:bodyPr>
          <a:lstStyle/>
          <a:p>
            <a:r>
              <a:rPr lang="ja-JP" altLang="en-US" sz="3600" b="1" dirty="0">
                <a:solidFill>
                  <a:srgbClr val="0000FF"/>
                </a:solidFill>
                <a:latin typeface="Calibri" charset="0"/>
                <a:ea typeface="ＭＳ Ｐゴシック" charset="0"/>
              </a:rPr>
              <a:t>認知症老人</a:t>
            </a:r>
            <a:r>
              <a:rPr lang="ja-JP" altLang="en-US" sz="3600" b="1" dirty="0">
                <a:solidFill>
                  <a:srgbClr val="00B0F0"/>
                </a:solidFill>
                <a:latin typeface="Calibri" charset="0"/>
                <a:ea typeface="ＭＳ Ｐゴシック" charset="0"/>
              </a:rPr>
              <a:t>の日常生活自立度判定基準</a:t>
            </a:r>
            <a:endParaRPr lang="ja-JP" altLang="en-US" sz="3600" dirty="0">
              <a:solidFill>
                <a:srgbClr val="00B0F0"/>
              </a:solidFill>
              <a:latin typeface="Calibri" charset="0"/>
              <a:ea typeface="ＭＳ Ｐゴシック"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0223537"/>
              </p:ext>
            </p:extLst>
          </p:nvPr>
        </p:nvGraphicFramePr>
        <p:xfrm>
          <a:off x="609601" y="881064"/>
          <a:ext cx="10672233" cy="5526085"/>
        </p:xfrm>
        <a:graphic>
          <a:graphicData uri="http://schemas.openxmlformats.org/drawingml/2006/table">
            <a:tbl>
              <a:tblPr firstRow="1" bandRow="1">
                <a:tableStyleId>{5C22544A-7EE6-4342-B048-85BDC9FD1C3A}</a:tableStyleId>
              </a:tblPr>
              <a:tblGrid>
                <a:gridCol w="1459153"/>
                <a:gridCol w="9213080"/>
              </a:tblGrid>
              <a:tr h="465109">
                <a:tc>
                  <a:txBody>
                    <a:bodyPr/>
                    <a:lstStyle/>
                    <a:p>
                      <a:pPr algn="ctr"/>
                      <a:r>
                        <a:rPr kumimoji="1" lang="ja-JP" altLang="en-US" sz="1800" b="1" kern="1200" dirty="0" smtClean="0">
                          <a:solidFill>
                            <a:schemeClr val="lt1"/>
                          </a:solidFill>
                          <a:latin typeface="+mn-lt"/>
                          <a:ea typeface="+mn-ea"/>
                          <a:cs typeface="+mn-cs"/>
                        </a:rPr>
                        <a:t>ﾗﾝｸ</a:t>
                      </a:r>
                      <a:endParaRPr kumimoji="1" lang="ja-JP" altLang="en-US" sz="1800" dirty="0"/>
                    </a:p>
                  </a:txBody>
                  <a:tcPr marL="121925" marR="121925" marT="45722" marB="45722"/>
                </a:tc>
                <a:tc>
                  <a:txBody>
                    <a:bodyPr/>
                    <a:lstStyle/>
                    <a:p>
                      <a:pPr algn="ctr"/>
                      <a:r>
                        <a:rPr kumimoji="1" lang="ja-JP" altLang="en-US" sz="1800" b="1" kern="1200" dirty="0" smtClean="0">
                          <a:solidFill>
                            <a:schemeClr val="lt1"/>
                          </a:solidFill>
                          <a:latin typeface="+mn-lt"/>
                          <a:ea typeface="+mn-ea"/>
                          <a:cs typeface="+mn-cs"/>
                        </a:rPr>
                        <a:t>判 断 基 準</a:t>
                      </a:r>
                      <a:endParaRPr kumimoji="1" lang="ja-JP" altLang="en-US" sz="1800" dirty="0"/>
                    </a:p>
                  </a:txBody>
                  <a:tcPr marL="121925" marR="121925" marT="45722" marB="45722"/>
                </a:tc>
              </a:tr>
              <a:tr h="640108">
                <a:tc>
                  <a:txBody>
                    <a:bodyPr/>
                    <a:lstStyle/>
                    <a:p>
                      <a:pPr algn="ctr"/>
                      <a:r>
                        <a:rPr kumimoji="1" lang="en-US" altLang="ja-JP" sz="1800" kern="1200" dirty="0" smtClean="0">
                          <a:solidFill>
                            <a:schemeClr val="dk1"/>
                          </a:solidFill>
                          <a:latin typeface="+mn-lt"/>
                          <a:ea typeface="+mn-ea"/>
                          <a:cs typeface="+mn-cs"/>
                        </a:rPr>
                        <a:t>Ⅰ</a:t>
                      </a:r>
                      <a:endParaRPr kumimoji="1" lang="ja-JP" altLang="en-US" sz="1800" dirty="0"/>
                    </a:p>
                  </a:txBody>
                  <a:tcPr marL="121925" marR="121925" marT="45722" marB="45722"/>
                </a:tc>
                <a:tc>
                  <a:txBody>
                    <a:bodyPr/>
                    <a:lstStyle/>
                    <a:p>
                      <a:r>
                        <a:rPr kumimoji="1" lang="ja-JP" altLang="en-US" sz="1800" kern="1200" dirty="0" smtClean="0">
                          <a:solidFill>
                            <a:schemeClr val="dk1"/>
                          </a:solidFill>
                          <a:latin typeface="+mn-lt"/>
                          <a:ea typeface="+mn-ea"/>
                          <a:cs typeface="+mn-cs"/>
                        </a:rPr>
                        <a:t>何らかの痴呆を有するが、日常生活は家庭内及び社会的にほぼ自立している。</a:t>
                      </a:r>
                      <a:endParaRPr kumimoji="1" lang="ja-JP" altLang="en-US" sz="1800" dirty="0"/>
                    </a:p>
                  </a:txBody>
                  <a:tcPr marL="121925" marR="121925" marT="45722" marB="45722"/>
                </a:tc>
              </a:tr>
              <a:tr h="640108">
                <a:tc>
                  <a:txBody>
                    <a:bodyPr/>
                    <a:lstStyle/>
                    <a:p>
                      <a:pPr algn="ctr"/>
                      <a:r>
                        <a:rPr kumimoji="1" lang="en-US" altLang="ja-JP" sz="1800" kern="1200" dirty="0" smtClean="0">
                          <a:solidFill>
                            <a:srgbClr val="FF0000"/>
                          </a:solidFill>
                          <a:latin typeface="+mn-lt"/>
                          <a:ea typeface="+mn-ea"/>
                          <a:cs typeface="+mn-cs"/>
                        </a:rPr>
                        <a:t>Ⅱ</a:t>
                      </a:r>
                      <a:endParaRPr kumimoji="1" lang="ja-JP" altLang="en-US" sz="1800" dirty="0">
                        <a:solidFill>
                          <a:srgbClr val="FF0000"/>
                        </a:solidFill>
                      </a:endParaRPr>
                    </a:p>
                  </a:txBody>
                  <a:tcPr marL="121925" marR="121925" marT="45722" marB="45722"/>
                </a:tc>
                <a:tc>
                  <a:txBody>
                    <a:bodyPr/>
                    <a:lstStyle/>
                    <a:p>
                      <a:r>
                        <a:rPr kumimoji="1" lang="ja-JP" altLang="en-US" sz="1800" kern="1200" dirty="0" smtClean="0">
                          <a:solidFill>
                            <a:srgbClr val="FF0000"/>
                          </a:solidFill>
                          <a:latin typeface="+mn-lt"/>
                          <a:ea typeface="+mn-ea"/>
                          <a:cs typeface="+mn-cs"/>
                        </a:rPr>
                        <a:t>日常生活に支障を来たすような症状・行動や意思疎通の困難さが多少見られても</a:t>
                      </a:r>
                      <a:r>
                        <a:rPr kumimoji="1" lang="ja-JP" altLang="en-US" sz="1800" kern="1200" dirty="0" smtClean="0">
                          <a:solidFill>
                            <a:srgbClr val="0000FF"/>
                          </a:solidFill>
                          <a:latin typeface="+mn-lt"/>
                          <a:ea typeface="+mn-ea"/>
                          <a:cs typeface="+mn-cs"/>
                        </a:rPr>
                        <a:t>、</a:t>
                      </a:r>
                      <a:r>
                        <a:rPr kumimoji="1" lang="en-US" altLang="ja-JP" sz="1800" kern="1200" dirty="0" smtClean="0">
                          <a:solidFill>
                            <a:srgbClr val="0000FF"/>
                          </a:solidFill>
                          <a:latin typeface="+mn-lt"/>
                          <a:ea typeface="+mn-ea"/>
                          <a:cs typeface="+mn-cs"/>
                        </a:rPr>
                        <a:t/>
                      </a:r>
                      <a:br>
                        <a:rPr kumimoji="1" lang="en-US" altLang="ja-JP" sz="1800" kern="1200" dirty="0" smtClean="0">
                          <a:solidFill>
                            <a:srgbClr val="0000FF"/>
                          </a:solidFill>
                          <a:latin typeface="+mn-lt"/>
                          <a:ea typeface="+mn-ea"/>
                          <a:cs typeface="+mn-cs"/>
                        </a:rPr>
                      </a:br>
                      <a:r>
                        <a:rPr kumimoji="1" lang="ja-JP" altLang="en-US" sz="1800" kern="1200" dirty="0" smtClean="0">
                          <a:solidFill>
                            <a:srgbClr val="0000FF"/>
                          </a:solidFill>
                          <a:latin typeface="+mn-lt"/>
                          <a:ea typeface="+mn-ea"/>
                          <a:cs typeface="+mn-cs"/>
                        </a:rPr>
                        <a:t>誰かが注意していれば</a:t>
                      </a:r>
                      <a:r>
                        <a:rPr kumimoji="1" lang="ja-JP" altLang="en-US" sz="1800" kern="1200" dirty="0" smtClean="0">
                          <a:solidFill>
                            <a:srgbClr val="FF0000"/>
                          </a:solidFill>
                          <a:latin typeface="+mn-lt"/>
                          <a:ea typeface="+mn-ea"/>
                          <a:cs typeface="+mn-cs"/>
                        </a:rPr>
                        <a:t>自立できる。</a:t>
                      </a:r>
                      <a:endParaRPr kumimoji="1" lang="ja-JP" altLang="en-US" sz="1800" dirty="0">
                        <a:solidFill>
                          <a:srgbClr val="FF0000"/>
                        </a:solidFill>
                      </a:endParaRPr>
                    </a:p>
                  </a:txBody>
                  <a:tcPr marL="121925" marR="121925" marT="45722" marB="45722"/>
                </a:tc>
              </a:tr>
              <a:tr h="465109">
                <a:tc>
                  <a:txBody>
                    <a:bodyPr/>
                    <a:lstStyle/>
                    <a:p>
                      <a:pPr algn="r"/>
                      <a:r>
                        <a:rPr kumimoji="1" lang="en-US" altLang="ja-JP" sz="1800" kern="1200" dirty="0" err="1" smtClean="0">
                          <a:solidFill>
                            <a:schemeClr val="dk1"/>
                          </a:solidFill>
                          <a:latin typeface="+mn-lt"/>
                          <a:ea typeface="+mn-ea"/>
                          <a:cs typeface="+mn-cs"/>
                        </a:rPr>
                        <a:t>Ⅱa</a:t>
                      </a:r>
                      <a:endParaRPr kumimoji="1" lang="ja-JP" altLang="en-US" sz="1800" dirty="0"/>
                    </a:p>
                  </a:txBody>
                  <a:tcPr marL="121925" marR="121925" marT="45722" marB="45722"/>
                </a:tc>
                <a:tc>
                  <a:txBody>
                    <a:bodyPr/>
                    <a:lstStyle/>
                    <a:p>
                      <a:r>
                        <a:rPr kumimoji="1" lang="ja-JP" altLang="en-US" sz="1800" kern="1200" dirty="0" smtClean="0">
                          <a:solidFill>
                            <a:srgbClr val="0000FF"/>
                          </a:solidFill>
                          <a:latin typeface="+mn-lt"/>
                          <a:ea typeface="+mn-ea"/>
                          <a:cs typeface="+mn-cs"/>
                        </a:rPr>
                        <a:t>家庭外で</a:t>
                      </a:r>
                      <a:r>
                        <a:rPr kumimoji="1" lang="ja-JP" altLang="en-US" sz="1800" kern="1200" dirty="0" smtClean="0">
                          <a:solidFill>
                            <a:schemeClr val="dk1"/>
                          </a:solidFill>
                          <a:latin typeface="+mn-lt"/>
                          <a:ea typeface="+mn-ea"/>
                          <a:cs typeface="+mn-cs"/>
                        </a:rPr>
                        <a:t>上記</a:t>
                      </a: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の状態がみられる。</a:t>
                      </a:r>
                      <a:endParaRPr kumimoji="1" lang="ja-JP" altLang="en-US" sz="1800" dirty="0"/>
                    </a:p>
                  </a:txBody>
                  <a:tcPr marL="121925" marR="121925" marT="45722" marB="45722"/>
                </a:tc>
              </a:tr>
              <a:tr h="465109">
                <a:tc>
                  <a:txBody>
                    <a:bodyPr/>
                    <a:lstStyle/>
                    <a:p>
                      <a:pPr algn="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ｂ</a:t>
                      </a:r>
                      <a:endParaRPr kumimoji="1" lang="ja-JP" altLang="en-US" sz="1800" dirty="0"/>
                    </a:p>
                  </a:txBody>
                  <a:tcPr marL="121925" marR="121925" marT="45722" marB="45722"/>
                </a:tc>
                <a:tc>
                  <a:txBody>
                    <a:bodyPr/>
                    <a:lstStyle/>
                    <a:p>
                      <a:r>
                        <a:rPr kumimoji="1" lang="ja-JP" altLang="en-US" sz="1800" kern="1200" dirty="0" smtClean="0">
                          <a:solidFill>
                            <a:srgbClr val="0000FF"/>
                          </a:solidFill>
                          <a:latin typeface="+mn-lt"/>
                          <a:ea typeface="+mn-ea"/>
                          <a:cs typeface="+mn-cs"/>
                        </a:rPr>
                        <a:t>家庭内</a:t>
                      </a:r>
                      <a:r>
                        <a:rPr kumimoji="1" lang="ja-JP" altLang="en-US" sz="1800" kern="1200" dirty="0" smtClean="0">
                          <a:solidFill>
                            <a:schemeClr val="dk1"/>
                          </a:solidFill>
                          <a:latin typeface="+mn-lt"/>
                          <a:ea typeface="+mn-ea"/>
                          <a:cs typeface="+mn-cs"/>
                        </a:rPr>
                        <a:t>でも上記</a:t>
                      </a: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の状態がみられる。</a:t>
                      </a:r>
                      <a:endParaRPr kumimoji="1" lang="ja-JP" altLang="en-US" sz="1800" dirty="0"/>
                    </a:p>
                  </a:txBody>
                  <a:tcPr marL="121925" marR="121925" marT="45722" marB="45722"/>
                </a:tc>
              </a:tr>
              <a:tr h="640108">
                <a:tc>
                  <a:txBody>
                    <a:bodyPr/>
                    <a:lstStyle/>
                    <a:p>
                      <a:pPr algn="ctr"/>
                      <a:r>
                        <a:rPr kumimoji="1" lang="en-US" altLang="ja-JP" sz="1800" kern="1200" dirty="0" smtClean="0">
                          <a:solidFill>
                            <a:srgbClr val="FF0000"/>
                          </a:solidFill>
                          <a:latin typeface="+mn-lt"/>
                          <a:ea typeface="+mn-ea"/>
                          <a:cs typeface="+mn-cs"/>
                        </a:rPr>
                        <a:t>Ⅲ</a:t>
                      </a:r>
                      <a:endParaRPr kumimoji="1" lang="ja-JP" altLang="en-US" sz="1800" dirty="0">
                        <a:solidFill>
                          <a:srgbClr val="FF0000"/>
                        </a:solidFill>
                      </a:endParaRPr>
                    </a:p>
                  </a:txBody>
                  <a:tcPr marL="121925" marR="121925" marT="45722" marB="45722"/>
                </a:tc>
                <a:tc>
                  <a:txBody>
                    <a:bodyPr/>
                    <a:lstStyle/>
                    <a:p>
                      <a:r>
                        <a:rPr kumimoji="1" lang="ja-JP" altLang="en-US" sz="1800" kern="1200" dirty="0" smtClean="0">
                          <a:solidFill>
                            <a:srgbClr val="FF0000"/>
                          </a:solidFill>
                          <a:latin typeface="+mn-lt"/>
                          <a:ea typeface="+mn-ea"/>
                          <a:cs typeface="+mn-cs"/>
                        </a:rPr>
                        <a:t>日常生活に支障を来たすような症状・行動や意思疎通の困難さが見られ、</a:t>
                      </a:r>
                      <a:r>
                        <a:rPr kumimoji="1" lang="ja-JP" altLang="en-US" sz="1800" kern="1200" dirty="0" smtClean="0">
                          <a:solidFill>
                            <a:srgbClr val="0000FF"/>
                          </a:solidFill>
                          <a:latin typeface="+mn-lt"/>
                          <a:ea typeface="+mn-ea"/>
                          <a:cs typeface="+mn-cs"/>
                        </a:rPr>
                        <a:t>介護を必要</a:t>
                      </a:r>
                      <a:r>
                        <a:rPr kumimoji="1" lang="ja-JP" altLang="en-US" sz="1800" kern="1200" dirty="0" smtClean="0">
                          <a:solidFill>
                            <a:srgbClr val="FF0000"/>
                          </a:solidFill>
                          <a:latin typeface="+mn-lt"/>
                          <a:ea typeface="+mn-ea"/>
                          <a:cs typeface="+mn-cs"/>
                        </a:rPr>
                        <a:t>とする。</a:t>
                      </a:r>
                      <a:endParaRPr kumimoji="1" lang="ja-JP" altLang="en-US" sz="1800" dirty="0">
                        <a:solidFill>
                          <a:srgbClr val="FF0000"/>
                        </a:solidFill>
                      </a:endParaRPr>
                    </a:p>
                  </a:txBody>
                  <a:tcPr marL="121925" marR="121925" marT="45722" marB="45722"/>
                </a:tc>
              </a:tr>
              <a:tr h="465109">
                <a:tc>
                  <a:txBody>
                    <a:bodyPr/>
                    <a:lstStyle/>
                    <a:p>
                      <a:pPr algn="r"/>
                      <a:r>
                        <a:rPr kumimoji="1" lang="en-US" altLang="ja-JP" sz="1800" kern="1200" dirty="0" err="1" smtClean="0">
                          <a:solidFill>
                            <a:schemeClr val="dk1"/>
                          </a:solidFill>
                          <a:latin typeface="+mn-lt"/>
                          <a:ea typeface="+mn-ea"/>
                          <a:cs typeface="+mn-cs"/>
                        </a:rPr>
                        <a:t>Ⅲa</a:t>
                      </a:r>
                      <a:endParaRPr kumimoji="1" lang="ja-JP" altLang="en-US" sz="1800" dirty="0"/>
                    </a:p>
                  </a:txBody>
                  <a:tcPr marL="121925" marR="121925" marT="45722" marB="45722"/>
                </a:tc>
                <a:tc>
                  <a:txBody>
                    <a:bodyPr/>
                    <a:lstStyle/>
                    <a:p>
                      <a:r>
                        <a:rPr kumimoji="1" lang="ja-JP" altLang="en-US" sz="1800" kern="1200" dirty="0" smtClean="0">
                          <a:solidFill>
                            <a:srgbClr val="0000FF"/>
                          </a:solidFill>
                          <a:latin typeface="+mn-lt"/>
                          <a:ea typeface="+mn-ea"/>
                          <a:cs typeface="+mn-cs"/>
                        </a:rPr>
                        <a:t>日中</a:t>
                      </a:r>
                      <a:r>
                        <a:rPr kumimoji="1" lang="ja-JP" altLang="en-US" sz="1800" kern="1200" dirty="0" smtClean="0">
                          <a:solidFill>
                            <a:schemeClr val="dk1"/>
                          </a:solidFill>
                          <a:latin typeface="+mn-lt"/>
                          <a:ea typeface="+mn-ea"/>
                          <a:cs typeface="+mn-cs"/>
                        </a:rPr>
                        <a:t>を中心として上記</a:t>
                      </a: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の状態が見られる。</a:t>
                      </a:r>
                      <a:endParaRPr kumimoji="1" lang="ja-JP" altLang="en-US" sz="1800" dirty="0"/>
                    </a:p>
                  </a:txBody>
                  <a:tcPr marL="121925" marR="121925" marT="45722" marB="45722"/>
                </a:tc>
              </a:tr>
              <a:tr h="465109">
                <a:tc>
                  <a:txBody>
                    <a:bodyPr/>
                    <a:lstStyle/>
                    <a:p>
                      <a:pPr algn="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ｂ</a:t>
                      </a:r>
                      <a:endParaRPr kumimoji="1" lang="ja-JP" altLang="en-US" sz="1800" dirty="0"/>
                    </a:p>
                  </a:txBody>
                  <a:tcPr marL="121925" marR="121925" marT="45722" marB="45722"/>
                </a:tc>
                <a:tc>
                  <a:txBody>
                    <a:bodyPr/>
                    <a:lstStyle/>
                    <a:p>
                      <a:r>
                        <a:rPr kumimoji="1" lang="ja-JP" altLang="en-US" sz="1800" kern="1200" dirty="0" smtClean="0">
                          <a:solidFill>
                            <a:srgbClr val="0000FF"/>
                          </a:solidFill>
                          <a:latin typeface="+mn-lt"/>
                          <a:ea typeface="+mn-ea"/>
                          <a:cs typeface="+mn-cs"/>
                        </a:rPr>
                        <a:t>夜間</a:t>
                      </a:r>
                      <a:r>
                        <a:rPr kumimoji="1" lang="ja-JP" altLang="en-US" sz="1800" kern="1200" dirty="0" smtClean="0">
                          <a:solidFill>
                            <a:schemeClr val="dk1"/>
                          </a:solidFill>
                          <a:latin typeface="+mn-lt"/>
                          <a:ea typeface="+mn-ea"/>
                          <a:cs typeface="+mn-cs"/>
                        </a:rPr>
                        <a:t>を中心として上記</a:t>
                      </a: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の状態が見られる。</a:t>
                      </a:r>
                      <a:endParaRPr kumimoji="1" lang="ja-JP" altLang="en-US" sz="1800" dirty="0"/>
                    </a:p>
                  </a:txBody>
                  <a:tcPr marL="121925" marR="121925" marT="45722" marB="45722"/>
                </a:tc>
              </a:tr>
              <a:tr h="640108">
                <a:tc>
                  <a:txBody>
                    <a:bodyPr/>
                    <a:lstStyle/>
                    <a:p>
                      <a:pPr algn="ctr"/>
                      <a:r>
                        <a:rPr kumimoji="1" lang="en-US" altLang="ja-JP" sz="1800" kern="1200" dirty="0" smtClean="0">
                          <a:solidFill>
                            <a:schemeClr val="dk1"/>
                          </a:solidFill>
                          <a:latin typeface="+mn-lt"/>
                          <a:ea typeface="+mn-ea"/>
                          <a:cs typeface="+mn-cs"/>
                        </a:rPr>
                        <a:t>Ⅳ</a:t>
                      </a:r>
                      <a:endParaRPr kumimoji="1" lang="ja-JP" altLang="en-US" sz="1800" dirty="0"/>
                    </a:p>
                  </a:txBody>
                  <a:tcPr marL="121925" marR="121925" marT="45722" marB="45722"/>
                </a:tc>
                <a:tc>
                  <a:txBody>
                    <a:bodyPr/>
                    <a:lstStyle/>
                    <a:p>
                      <a:r>
                        <a:rPr kumimoji="1" lang="ja-JP" altLang="en-US" sz="1800" kern="1200" dirty="0" smtClean="0">
                          <a:solidFill>
                            <a:schemeClr val="dk1"/>
                          </a:solidFill>
                          <a:latin typeface="+mn-lt"/>
                          <a:ea typeface="+mn-ea"/>
                          <a:cs typeface="+mn-cs"/>
                        </a:rPr>
                        <a:t>日常生活に支障を</a:t>
                      </a:r>
                      <a:r>
                        <a:rPr kumimoji="1" lang="ja-JP" altLang="en-US" sz="1800" kern="1200" dirty="0" smtClean="0">
                          <a:solidFill>
                            <a:srgbClr val="0000FF"/>
                          </a:solidFill>
                          <a:latin typeface="+mn-lt"/>
                          <a:ea typeface="+mn-ea"/>
                          <a:cs typeface="+mn-cs"/>
                        </a:rPr>
                        <a:t>来たすような症状・行動や意思疎通の困難さが頻繁に見られ、</a:t>
                      </a:r>
                      <a:r>
                        <a:rPr kumimoji="1" lang="en-US" altLang="ja-JP" sz="1800" kern="1200" dirty="0" smtClean="0">
                          <a:solidFill>
                            <a:srgbClr val="0000FF"/>
                          </a:solidFill>
                          <a:latin typeface="+mn-lt"/>
                          <a:ea typeface="+mn-ea"/>
                          <a:cs typeface="+mn-cs"/>
                        </a:rPr>
                        <a:t/>
                      </a:r>
                      <a:br>
                        <a:rPr kumimoji="1" lang="en-US" altLang="ja-JP" sz="1800" kern="1200" dirty="0" smtClean="0">
                          <a:solidFill>
                            <a:srgbClr val="0000FF"/>
                          </a:solidFill>
                          <a:latin typeface="+mn-lt"/>
                          <a:ea typeface="+mn-ea"/>
                          <a:cs typeface="+mn-cs"/>
                        </a:rPr>
                      </a:br>
                      <a:r>
                        <a:rPr kumimoji="1" lang="ja-JP" altLang="en-US" sz="1800" kern="1200" dirty="0" smtClean="0">
                          <a:solidFill>
                            <a:schemeClr val="dk1"/>
                          </a:solidFill>
                          <a:latin typeface="+mn-lt"/>
                          <a:ea typeface="+mn-ea"/>
                          <a:cs typeface="+mn-cs"/>
                        </a:rPr>
                        <a:t>常に介護を必要とする。</a:t>
                      </a:r>
                      <a:endParaRPr kumimoji="1" lang="ja-JP" altLang="en-US" sz="1800" dirty="0"/>
                    </a:p>
                  </a:txBody>
                  <a:tcPr marL="121925" marR="121925" marT="45722" marB="45722"/>
                </a:tc>
              </a:tr>
              <a:tr h="640108">
                <a:tc>
                  <a:txBody>
                    <a:bodyPr/>
                    <a:lstStyle/>
                    <a:p>
                      <a:pPr algn="ctr"/>
                      <a:r>
                        <a:rPr kumimoji="1" lang="ja-JP" altLang="en-US" sz="1800" kern="1200" dirty="0" smtClean="0">
                          <a:solidFill>
                            <a:schemeClr val="dk1"/>
                          </a:solidFill>
                          <a:latin typeface="+mn-lt"/>
                          <a:ea typeface="+mn-ea"/>
                          <a:cs typeface="+mn-cs"/>
                        </a:rPr>
                        <a:t>Ｍ</a:t>
                      </a:r>
                      <a:endParaRPr kumimoji="1" lang="ja-JP" altLang="en-US" sz="1800" dirty="0"/>
                    </a:p>
                  </a:txBody>
                  <a:tcPr marL="121925" marR="121925" marT="45722" marB="45722"/>
                </a:tc>
                <a:tc>
                  <a:txBody>
                    <a:bodyPr/>
                    <a:lstStyle/>
                    <a:p>
                      <a:r>
                        <a:rPr kumimoji="1" lang="ja-JP" altLang="en-US" sz="1800" kern="1200" dirty="0" smtClean="0">
                          <a:solidFill>
                            <a:schemeClr val="dk1"/>
                          </a:solidFill>
                          <a:latin typeface="+mn-lt"/>
                          <a:ea typeface="+mn-ea"/>
                          <a:cs typeface="+mn-cs"/>
                        </a:rPr>
                        <a:t>著しい精神症状や問題行動あるいは重篤な身体疾患が見られ、</a:t>
                      </a:r>
                      <a:r>
                        <a:rPr kumimoji="1" lang="ja-JP" altLang="en-US" sz="1800" kern="1200" dirty="0" smtClean="0">
                          <a:solidFill>
                            <a:srgbClr val="0000FF"/>
                          </a:solidFill>
                          <a:latin typeface="+mn-lt"/>
                          <a:ea typeface="+mn-ea"/>
                          <a:cs typeface="+mn-cs"/>
                        </a:rPr>
                        <a:t>専門医</a:t>
                      </a:r>
                      <a:r>
                        <a:rPr kumimoji="1" lang="ja-JP" altLang="en-US" sz="1800" kern="1200" dirty="0" smtClean="0">
                          <a:solidFill>
                            <a:schemeClr val="dk1"/>
                          </a:solidFill>
                          <a:latin typeface="+mn-lt"/>
                          <a:ea typeface="+mn-ea"/>
                          <a:cs typeface="+mn-cs"/>
                        </a:rPr>
                        <a:t>療を必要とする。</a:t>
                      </a:r>
                      <a:endParaRPr kumimoji="1" lang="ja-JP" altLang="en-US" sz="1800" dirty="0"/>
                    </a:p>
                  </a:txBody>
                  <a:tcPr marL="121925" marR="121925" marT="45722" marB="45722"/>
                </a:tc>
              </a:tr>
            </a:tbl>
          </a:graphicData>
        </a:graphic>
      </p:graphicFrame>
      <p:sp>
        <p:nvSpPr>
          <p:cNvPr id="5" name="テキスト ボックス 4"/>
          <p:cNvSpPr txBox="1"/>
          <p:nvPr/>
        </p:nvSpPr>
        <p:spPr>
          <a:xfrm>
            <a:off x="3754967" y="6407150"/>
            <a:ext cx="5644494" cy="338554"/>
          </a:xfrm>
          <a:prstGeom prst="rect">
            <a:avLst/>
          </a:prstGeom>
          <a:noFill/>
        </p:spPr>
        <p:txBody>
          <a:bodyPr wrap="none">
            <a:spAutoFit/>
          </a:bodyPr>
          <a:lstStyle/>
          <a:p>
            <a:pPr>
              <a:defRPr/>
            </a:pPr>
            <a:r>
              <a:rPr lang="ja-JP" altLang="en-US" sz="1600" dirty="0">
                <a:solidFill>
                  <a:srgbClr val="FF0000"/>
                </a:solidFill>
                <a:latin typeface="+mn-ea"/>
                <a:ea typeface="+mn-ea"/>
              </a:rPr>
              <a:t>平成</a:t>
            </a:r>
            <a:r>
              <a:rPr lang="en-US" altLang="ja-JP" sz="1600" dirty="0">
                <a:solidFill>
                  <a:srgbClr val="FF0000"/>
                </a:solidFill>
                <a:latin typeface="+mn-ea"/>
                <a:ea typeface="+mn-ea"/>
              </a:rPr>
              <a:t>5</a:t>
            </a:r>
            <a:r>
              <a:rPr lang="ja-JP" altLang="en-US" sz="1600" dirty="0">
                <a:solidFill>
                  <a:srgbClr val="FF0000"/>
                </a:solidFill>
                <a:latin typeface="+mn-ea"/>
                <a:ea typeface="+mn-ea"/>
              </a:rPr>
              <a:t>年</a:t>
            </a:r>
            <a:r>
              <a:rPr lang="en-US" altLang="ja-JP" sz="1600" dirty="0">
                <a:solidFill>
                  <a:srgbClr val="FF0000"/>
                </a:solidFill>
                <a:latin typeface="+mn-ea"/>
                <a:ea typeface="+mn-ea"/>
              </a:rPr>
              <a:t>10</a:t>
            </a:r>
            <a:r>
              <a:rPr lang="ja-JP" altLang="en-US" sz="1600" dirty="0">
                <a:solidFill>
                  <a:srgbClr val="FF0000"/>
                </a:solidFill>
                <a:latin typeface="+mn-ea"/>
                <a:ea typeface="+mn-ea"/>
              </a:rPr>
              <a:t>月</a:t>
            </a:r>
            <a:r>
              <a:rPr lang="en-US" altLang="ja-JP" sz="1600" dirty="0">
                <a:solidFill>
                  <a:srgbClr val="FF0000"/>
                </a:solidFill>
                <a:latin typeface="+mn-ea"/>
                <a:ea typeface="+mn-ea"/>
              </a:rPr>
              <a:t>26</a:t>
            </a:r>
            <a:r>
              <a:rPr lang="ja-JP" altLang="en-US" sz="1600" dirty="0">
                <a:solidFill>
                  <a:srgbClr val="FF0000"/>
                </a:solidFill>
                <a:latin typeface="+mn-ea"/>
                <a:ea typeface="+mn-ea"/>
              </a:rPr>
              <a:t>日 老健第</a:t>
            </a:r>
            <a:r>
              <a:rPr lang="en-US" altLang="ja-JP" sz="1600" dirty="0">
                <a:solidFill>
                  <a:srgbClr val="FF0000"/>
                </a:solidFill>
                <a:latin typeface="+mn-ea"/>
                <a:ea typeface="+mn-ea"/>
              </a:rPr>
              <a:t>135</a:t>
            </a:r>
            <a:r>
              <a:rPr lang="ja-JP" altLang="en-US" sz="1600" dirty="0">
                <a:solidFill>
                  <a:srgbClr val="FF0000"/>
                </a:solidFill>
                <a:latin typeface="+mn-ea"/>
                <a:ea typeface="+mn-ea"/>
              </a:rPr>
              <a:t>号 厚生省老人保健福祉局長通知</a:t>
            </a:r>
          </a:p>
        </p:txBody>
      </p:sp>
      <p:cxnSp>
        <p:nvCxnSpPr>
          <p:cNvPr id="6" name="直線コネクタ 5"/>
          <p:cNvCxnSpPr/>
          <p:nvPr/>
        </p:nvCxnSpPr>
        <p:spPr>
          <a:xfrm flipV="1">
            <a:off x="0" y="727075"/>
            <a:ext cx="12192000" cy="26988"/>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80164"/>
            <a:ext cx="12192000" cy="26987"/>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55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609601" y="274639"/>
            <a:ext cx="10344151" cy="725487"/>
          </a:xfrm>
        </p:spPr>
        <p:txBody>
          <a:bodyPr/>
          <a:lstStyle/>
          <a:p>
            <a:r>
              <a:rPr lang="ja-JP" altLang="en-US" smtClean="0"/>
              <a:t>介護認定とその内容</a:t>
            </a:r>
          </a:p>
        </p:txBody>
      </p:sp>
      <p:graphicFrame>
        <p:nvGraphicFramePr>
          <p:cNvPr id="4" name="表 3"/>
          <p:cNvGraphicFramePr>
            <a:graphicFrameLocks noGrp="1"/>
          </p:cNvGraphicFramePr>
          <p:nvPr>
            <p:extLst>
              <p:ext uri="{D42A27DB-BD31-4B8C-83A1-F6EECF244321}">
                <p14:modId xmlns:p14="http://schemas.microsoft.com/office/powerpoint/2010/main" val="3002811602"/>
              </p:ext>
            </p:extLst>
          </p:nvPr>
        </p:nvGraphicFramePr>
        <p:xfrm>
          <a:off x="285752" y="1000126"/>
          <a:ext cx="11525249" cy="5604715"/>
        </p:xfrm>
        <a:graphic>
          <a:graphicData uri="http://schemas.openxmlformats.org/drawingml/2006/table">
            <a:tbl>
              <a:tblPr/>
              <a:tblGrid>
                <a:gridCol w="2039868"/>
                <a:gridCol w="9485381"/>
              </a:tblGrid>
              <a:tr h="454100">
                <a:tc>
                  <a:txBody>
                    <a:bodyPr/>
                    <a:lstStyle/>
                    <a:p>
                      <a:pPr algn="ctr" fontAlgn="ctr"/>
                      <a:r>
                        <a:rPr lang="ja-JP" altLang="en-US" sz="1800" b="0" i="0" u="none" strike="noStrike" dirty="0">
                          <a:solidFill>
                            <a:srgbClr val="000000"/>
                          </a:solidFill>
                          <a:latin typeface="ＭＳ Ｐゴシック"/>
                        </a:rPr>
                        <a:t>　</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latin typeface="ＭＳ Ｐゴシック"/>
                        </a:rPr>
                        <a:t>内容</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107">
                <a:tc>
                  <a:txBody>
                    <a:bodyPr/>
                    <a:lstStyle/>
                    <a:p>
                      <a:pPr algn="ctr" fontAlgn="ctr"/>
                      <a:r>
                        <a:rPr lang="ja-JP" altLang="en-US" sz="1800" b="1" i="0" u="none" strike="noStrike" dirty="0">
                          <a:solidFill>
                            <a:srgbClr val="000000"/>
                          </a:solidFill>
                          <a:latin typeface="ＭＳ Ｐゴシック"/>
                        </a:rPr>
                        <a:t>要支援</a:t>
                      </a:r>
                      <a:r>
                        <a:rPr lang="en-US" altLang="ja-JP" sz="1800" b="1" i="0" u="none" strike="noStrike" dirty="0">
                          <a:solidFill>
                            <a:srgbClr val="000000"/>
                          </a:solidFill>
                          <a:latin typeface="ＭＳ Ｐゴシック"/>
                        </a:rPr>
                        <a:t>1</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800" b="1" i="0" u="none" strike="noStrike" dirty="0" smtClean="0">
                          <a:solidFill>
                            <a:srgbClr val="000000"/>
                          </a:solidFill>
                          <a:latin typeface="ＭＳ Ｐゴシック"/>
                        </a:rPr>
                        <a:t>　日常</a:t>
                      </a:r>
                      <a:r>
                        <a:rPr lang="ja-JP" altLang="en-US" sz="1800" b="1" i="0" u="none" strike="noStrike" dirty="0">
                          <a:solidFill>
                            <a:srgbClr val="000000"/>
                          </a:solidFill>
                          <a:latin typeface="ＭＳ Ｐゴシック"/>
                        </a:rPr>
                        <a:t>生活にはほとんど支障ないが、</a:t>
                      </a:r>
                      <a:r>
                        <a:rPr lang="ja-JP" altLang="en-US" sz="1800" b="1" i="0" u="none" strike="noStrike" dirty="0">
                          <a:solidFill>
                            <a:srgbClr val="FF0000"/>
                          </a:solidFill>
                          <a:latin typeface="ＭＳ Ｐゴシック"/>
                        </a:rPr>
                        <a:t>入浴など一部の動作に介助</a:t>
                      </a:r>
                      <a:r>
                        <a:rPr lang="ja-JP" altLang="en-US" sz="1800" b="1" i="0" u="none" strike="noStrike" dirty="0">
                          <a:solidFill>
                            <a:srgbClr val="000000"/>
                          </a:solidFill>
                          <a:latin typeface="ＭＳ Ｐゴシック"/>
                        </a:rPr>
                        <a:t>が必要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107">
                <a:tc>
                  <a:txBody>
                    <a:bodyPr/>
                    <a:lstStyle/>
                    <a:p>
                      <a:pPr algn="ctr" fontAlgn="ctr"/>
                      <a:r>
                        <a:rPr lang="ja-JP" altLang="en-US" sz="1800" b="1" i="0" u="none" strike="noStrike" dirty="0">
                          <a:solidFill>
                            <a:srgbClr val="000000"/>
                          </a:solidFill>
                          <a:latin typeface="ＭＳ Ｐゴシック"/>
                        </a:rPr>
                        <a:t>要支援</a:t>
                      </a:r>
                      <a:r>
                        <a:rPr lang="en-US" altLang="ja-JP" sz="1800" b="1" i="0" u="none" strike="noStrike" dirty="0">
                          <a:solidFill>
                            <a:srgbClr val="000000"/>
                          </a:solidFill>
                          <a:latin typeface="ＭＳ Ｐゴシック"/>
                        </a:rPr>
                        <a:t>2</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758457">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1</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1" i="0" u="none" strike="noStrike" dirty="0" smtClean="0">
                          <a:solidFill>
                            <a:srgbClr val="FF0000"/>
                          </a:solidFill>
                          <a:latin typeface="ＭＳ Ｐゴシック"/>
                        </a:rPr>
                        <a:t>　起立</a:t>
                      </a:r>
                      <a:r>
                        <a:rPr lang="ja-JP" altLang="en-US" sz="1800" b="1" i="0" u="none" strike="noStrike" dirty="0">
                          <a:solidFill>
                            <a:srgbClr val="FF0000"/>
                          </a:solidFill>
                          <a:latin typeface="ＭＳ Ｐゴシック"/>
                        </a:rPr>
                        <a:t>や歩行</a:t>
                      </a:r>
                      <a:r>
                        <a:rPr lang="ja-JP" altLang="en-US" sz="1800" b="1" i="0" u="none" strike="noStrike" dirty="0">
                          <a:solidFill>
                            <a:srgbClr val="000000"/>
                          </a:solidFill>
                          <a:latin typeface="ＭＳ Ｐゴシック"/>
                        </a:rPr>
                        <a:t>などに不安定さが現れ，</a:t>
                      </a:r>
                      <a:r>
                        <a:rPr lang="ja-JP" altLang="en-US" sz="1800" b="1" i="0" u="none" strike="noStrike" dirty="0">
                          <a:solidFill>
                            <a:srgbClr val="FF0000"/>
                          </a:solidFill>
                          <a:latin typeface="ＭＳ Ｐゴシック"/>
                        </a:rPr>
                        <a:t>入浴や排泄など</a:t>
                      </a:r>
                      <a:r>
                        <a:rPr lang="ja-JP" altLang="en-US" sz="1800" b="1" i="0" u="none" strike="noStrike" dirty="0">
                          <a:solidFill>
                            <a:srgbClr val="000000"/>
                          </a:solidFill>
                          <a:latin typeface="ＭＳ Ｐゴシック"/>
                        </a:rPr>
                        <a:t>に一部介助また</a:t>
                      </a:r>
                      <a:r>
                        <a:rPr lang="ja-JP" altLang="en-US" sz="1800" b="1" i="0" u="none" strike="noStrike" dirty="0" smtClean="0">
                          <a:solidFill>
                            <a:srgbClr val="000000"/>
                          </a:solidFill>
                          <a:latin typeface="ＭＳ Ｐゴシック"/>
                        </a:rPr>
                        <a:t>は全介助</a:t>
                      </a:r>
                      <a:r>
                        <a:rPr lang="ja-JP" altLang="en-US" sz="1800" b="1" i="0" u="none" strike="noStrike" dirty="0">
                          <a:solidFill>
                            <a:srgbClr val="000000"/>
                          </a:solidFill>
                          <a:latin typeface="ＭＳ Ｐゴシック"/>
                        </a:rPr>
                        <a:t>が必要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3785">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2</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000000"/>
                          </a:solidFill>
                          <a:latin typeface="ＭＳ Ｐゴシック"/>
                        </a:rPr>
                        <a:t>　自力</a:t>
                      </a:r>
                      <a:r>
                        <a:rPr lang="ja-JP" altLang="en-US" sz="1800" b="1" i="0" u="none" strike="noStrike" dirty="0">
                          <a:solidFill>
                            <a:srgbClr val="000000"/>
                          </a:solidFill>
                          <a:latin typeface="ＭＳ Ｐゴシック"/>
                        </a:rPr>
                        <a:t>での</a:t>
                      </a:r>
                      <a:r>
                        <a:rPr lang="ja-JP" altLang="en-US" sz="1800" b="1" i="0" u="none" strike="noStrike" dirty="0">
                          <a:solidFill>
                            <a:srgbClr val="FF0000"/>
                          </a:solidFill>
                          <a:latin typeface="ＭＳ Ｐゴシック"/>
                        </a:rPr>
                        <a:t>起立や歩行</a:t>
                      </a:r>
                      <a:r>
                        <a:rPr lang="ja-JP" altLang="en-US" sz="1800" b="1" i="0" u="none" strike="noStrike" dirty="0">
                          <a:solidFill>
                            <a:srgbClr val="000000"/>
                          </a:solidFill>
                          <a:latin typeface="ＭＳ Ｐゴシック"/>
                        </a:rPr>
                        <a:t>が困難。</a:t>
                      </a:r>
                      <a:r>
                        <a:rPr lang="ja-JP" altLang="en-US" sz="1800" b="1" i="0" u="none" strike="noStrike" dirty="0">
                          <a:solidFill>
                            <a:srgbClr val="FF0000"/>
                          </a:solidFill>
                          <a:latin typeface="ＭＳ Ｐゴシック"/>
                        </a:rPr>
                        <a:t>入浴や排泄</a:t>
                      </a:r>
                      <a:r>
                        <a:rPr lang="ja-JP" altLang="en-US" sz="1800" b="1" i="0" u="none" strike="noStrike" dirty="0">
                          <a:solidFill>
                            <a:srgbClr val="000000"/>
                          </a:solidFill>
                          <a:latin typeface="ＭＳ Ｐゴシック"/>
                        </a:rPr>
                        <a:t>などに一部介助または</a:t>
                      </a:r>
                      <a:r>
                        <a:rPr lang="ja-JP" altLang="en-US" sz="1800" b="1" i="0" u="none" strike="noStrike" dirty="0" smtClean="0">
                          <a:solidFill>
                            <a:srgbClr val="000000"/>
                          </a:solidFill>
                          <a:latin typeface="ＭＳ Ｐゴシック"/>
                        </a:rPr>
                        <a:t>全介助が</a:t>
                      </a:r>
                      <a:r>
                        <a:rPr lang="ja-JP" altLang="en-US" sz="1800" b="1" i="0" u="none" strike="noStrike" dirty="0">
                          <a:solidFill>
                            <a:srgbClr val="000000"/>
                          </a:solidFill>
                          <a:latin typeface="ＭＳ Ｐゴシック"/>
                        </a:rPr>
                        <a:t>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782617">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3</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800" b="1" i="0" u="none" strike="noStrike" dirty="0" smtClean="0">
                          <a:solidFill>
                            <a:srgbClr val="000000"/>
                          </a:solidFill>
                          <a:latin typeface="ＭＳ Ｐゴシック"/>
                        </a:rPr>
                        <a:t>　起立</a:t>
                      </a:r>
                      <a:r>
                        <a:rPr lang="ja-JP" altLang="en-US" sz="1800" b="1" i="0" u="none" strike="noStrike" dirty="0">
                          <a:solidFill>
                            <a:srgbClr val="000000"/>
                          </a:solidFill>
                          <a:latin typeface="ＭＳ Ｐゴシック"/>
                        </a:rPr>
                        <a:t>や歩行は不可能。入浴や排泄、衣服の着脱などに全介助が必要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883785">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4</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800" b="1" i="0" u="none" strike="noStrike" dirty="0" smtClean="0">
                          <a:solidFill>
                            <a:srgbClr val="000000"/>
                          </a:solidFill>
                          <a:latin typeface="ＭＳ Ｐゴシック"/>
                        </a:rPr>
                        <a:t>　介助</a:t>
                      </a:r>
                      <a:r>
                        <a:rPr lang="ja-JP" altLang="en-US" sz="1800" b="1" i="0" u="none" strike="noStrike" dirty="0">
                          <a:solidFill>
                            <a:srgbClr val="000000"/>
                          </a:solidFill>
                          <a:latin typeface="ＭＳ Ｐゴシック"/>
                        </a:rPr>
                        <a:t>なしに日常生活を送ることが困難。</a:t>
                      </a:r>
                      <a:r>
                        <a:rPr lang="ja-JP" altLang="en-US" sz="1800" b="1" i="0" u="none" strike="noStrike" dirty="0">
                          <a:solidFill>
                            <a:srgbClr val="FF0000"/>
                          </a:solidFill>
                          <a:latin typeface="ＭＳ Ｐゴシック"/>
                        </a:rPr>
                        <a:t>入浴、排泄、衣服の着脱</a:t>
                      </a:r>
                      <a:r>
                        <a:rPr lang="ja-JP" altLang="en-US" sz="1800" b="1" i="0" u="none" strike="noStrike" dirty="0">
                          <a:solidFill>
                            <a:srgbClr val="000000"/>
                          </a:solidFill>
                          <a:latin typeface="ＭＳ Ｐゴシック"/>
                        </a:rPr>
                        <a:t>など</a:t>
                      </a:r>
                      <a:r>
                        <a:rPr lang="ja-JP" altLang="en-US" sz="1800" b="1" i="0" u="none" strike="noStrike" dirty="0" smtClean="0">
                          <a:solidFill>
                            <a:srgbClr val="000000"/>
                          </a:solidFill>
                          <a:latin typeface="ＭＳ Ｐゴシック"/>
                        </a:rPr>
                        <a:t>に全介助、</a:t>
                      </a:r>
                      <a:r>
                        <a:rPr lang="en-US" altLang="ja-JP" sz="1800" b="1" i="0" u="none" strike="noStrike" dirty="0" smtClean="0">
                          <a:solidFill>
                            <a:srgbClr val="000000"/>
                          </a:solidFill>
                          <a:latin typeface="ＭＳ Ｐゴシック"/>
                        </a:rPr>
                        <a:t/>
                      </a:r>
                      <a:br>
                        <a:rPr lang="en-US" altLang="ja-JP" sz="1800" b="1" i="0" u="none" strike="noStrike" dirty="0" smtClean="0">
                          <a:solidFill>
                            <a:srgbClr val="000000"/>
                          </a:solidFill>
                          <a:latin typeface="ＭＳ Ｐゴシック"/>
                        </a:rPr>
                      </a:br>
                      <a:r>
                        <a:rPr lang="ja-JP" altLang="en-US" sz="1800" b="1" i="0" u="none" strike="noStrike" dirty="0" smtClean="0">
                          <a:solidFill>
                            <a:srgbClr val="000000"/>
                          </a:solidFill>
                          <a:latin typeface="ＭＳ Ｐゴシック"/>
                        </a:rPr>
                        <a:t>　</a:t>
                      </a:r>
                      <a:r>
                        <a:rPr lang="ja-JP" altLang="en-US" sz="1800" b="1" i="0" u="none" strike="noStrike" dirty="0" smtClean="0">
                          <a:solidFill>
                            <a:srgbClr val="FF0000"/>
                          </a:solidFill>
                          <a:latin typeface="ＭＳ Ｐゴシック"/>
                        </a:rPr>
                        <a:t>食事</a:t>
                      </a:r>
                      <a:r>
                        <a:rPr lang="ja-JP" altLang="en-US" sz="1800" b="1" i="0" u="none" strike="noStrike" dirty="0">
                          <a:solidFill>
                            <a:srgbClr val="FF0000"/>
                          </a:solidFill>
                          <a:latin typeface="ＭＳ Ｐゴシック"/>
                        </a:rPr>
                        <a:t>摂取</a:t>
                      </a:r>
                      <a:r>
                        <a:rPr lang="ja-JP" altLang="en-US" sz="1800" b="1" i="0" u="none" strike="noStrike" dirty="0">
                          <a:solidFill>
                            <a:srgbClr val="000000"/>
                          </a:solidFill>
                          <a:latin typeface="ＭＳ Ｐゴシック"/>
                        </a:rPr>
                        <a:t>に一部介助が必要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67757">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5</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800" b="1" i="0" u="none" strike="noStrike" dirty="0" smtClean="0">
                          <a:solidFill>
                            <a:srgbClr val="000000"/>
                          </a:solidFill>
                          <a:latin typeface="ＭＳ Ｐゴシック"/>
                        </a:rPr>
                        <a:t>　日常</a:t>
                      </a:r>
                      <a:r>
                        <a:rPr lang="ja-JP" altLang="en-US" sz="1800" b="1" i="0" u="none" strike="noStrike" dirty="0">
                          <a:solidFill>
                            <a:srgbClr val="000000"/>
                          </a:solidFill>
                          <a:latin typeface="ＭＳ Ｐゴシック"/>
                        </a:rPr>
                        <a:t>生活のほぼすべてにおいて全介助が必要</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04903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86331" y="-15766"/>
            <a:ext cx="10434107" cy="6858000"/>
            <a:chOff x="686331" y="-15766"/>
            <a:chExt cx="10434107" cy="6858000"/>
          </a:xfrm>
        </p:grpSpPr>
        <p:pic>
          <p:nvPicPr>
            <p:cNvPr id="4" name="図 3"/>
            <p:cNvPicPr>
              <a:picLocks noChangeAspect="1"/>
            </p:cNvPicPr>
            <p:nvPr/>
          </p:nvPicPr>
          <p:blipFill rotWithShape="1">
            <a:blip r:embed="rId3"/>
            <a:srcRect l="-424" t="3518" r="424" b="207"/>
            <a:stretch/>
          </p:blipFill>
          <p:spPr>
            <a:xfrm>
              <a:off x="686331" y="-15766"/>
              <a:ext cx="10434107" cy="6858000"/>
            </a:xfrm>
            <a:prstGeom prst="rect">
              <a:avLst/>
            </a:prstGeom>
          </p:spPr>
        </p:pic>
        <p:sp>
          <p:nvSpPr>
            <p:cNvPr id="2" name="正方形/長方形 1"/>
            <p:cNvSpPr/>
            <p:nvPr/>
          </p:nvSpPr>
          <p:spPr>
            <a:xfrm>
              <a:off x="6868839" y="3878318"/>
              <a:ext cx="585787" cy="2279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913550" y="3815255"/>
              <a:ext cx="2838533" cy="1842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7461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1-18 10.43.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03" y="0"/>
            <a:ext cx="9144000" cy="6855004"/>
          </a:xfrm>
          <a:prstGeom prst="rect">
            <a:avLst/>
          </a:prstGeom>
        </p:spPr>
      </p:pic>
      <p:sp>
        <p:nvSpPr>
          <p:cNvPr id="3" name="正方形/長方形 2"/>
          <p:cNvSpPr/>
          <p:nvPr/>
        </p:nvSpPr>
        <p:spPr bwMode="auto">
          <a:xfrm>
            <a:off x="10416480" y="6597352"/>
            <a:ext cx="251520" cy="2606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Tree>
    <p:extLst>
      <p:ext uri="{BB962C8B-B14F-4D97-AF65-F5344CB8AC3E}">
        <p14:creationId xmlns:p14="http://schemas.microsoft.com/office/powerpoint/2010/main" val="2970325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9431</TotalTime>
  <Words>3755</Words>
  <Application>Microsoft Office PowerPoint</Application>
  <PresentationFormat>ワイド画面</PresentationFormat>
  <Paragraphs>546</Paragraphs>
  <Slides>41</Slides>
  <Notes>40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HG創英角ｺﾞｼｯｸUB</vt:lpstr>
      <vt:lpstr>ＭＳ Ｐゴシック</vt:lpstr>
      <vt:lpstr>ＭＳ ゴシック</vt:lpstr>
      <vt:lpstr>Arial</vt:lpstr>
      <vt:lpstr>Calibri</vt:lpstr>
      <vt:lpstr>Calibri Light</vt:lpstr>
      <vt:lpstr>Wingdings</vt:lpstr>
      <vt:lpstr>Wingdings 2</vt:lpstr>
      <vt:lpstr>Office テーマ</vt:lpstr>
      <vt:lpstr>PowerPoint プレゼンテーション</vt:lpstr>
      <vt:lpstr>PowerPoint プレゼンテーション</vt:lpstr>
      <vt:lpstr>PowerPoint プレゼンテーション</vt:lpstr>
      <vt:lpstr>要介護認定の流れ</vt:lpstr>
      <vt:lpstr>障害老人の日常生活自立度判定基準</vt:lpstr>
      <vt:lpstr>認知症老人の日常生活自立度判定基準</vt:lpstr>
      <vt:lpstr>介護認定とその内容</vt:lpstr>
      <vt:lpstr>PowerPoint プレゼンテーション</vt:lpstr>
      <vt:lpstr>PowerPoint プレゼンテーション</vt:lpstr>
      <vt:lpstr>PowerPoint プレゼンテーション</vt:lpstr>
      <vt:lpstr>PowerPoint プレゼンテーション</vt:lpstr>
      <vt:lpstr>介護保険優先の原則</vt:lpstr>
      <vt:lpstr>PowerPoint プレゼンテーション</vt:lpstr>
      <vt:lpstr>PowerPoint プレゼンテーション</vt:lpstr>
      <vt:lpstr>PowerPoint プレゼンテーション</vt:lpstr>
      <vt:lpstr>介護予防</vt:lpstr>
      <vt:lpstr>PowerPoint プレゼンテーション</vt:lpstr>
      <vt:lpstr>日本運動器科学会・日本臨床整形外科学会　監修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地域包括ケアシステム 「医療機関の機能分化・強化と連携」と「在宅医療の充実」</vt:lpstr>
      <vt:lpstr>PowerPoint プレゼンテーション</vt:lpstr>
      <vt:lpstr>PowerPoint プレゼンテーション</vt:lpstr>
      <vt:lpstr>介護予防事業普及に向けて</vt:lpstr>
      <vt:lpstr>より参加しやすく 　より継続しやすい２つのタイプ</vt:lpstr>
      <vt:lpstr>①サロン型ロコトレ</vt:lpstr>
      <vt:lpstr>②在宅型ロコトレ</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宮田重樹</dc:creator>
  <cp:lastModifiedBy>宮田重樹</cp:lastModifiedBy>
  <cp:revision>467</cp:revision>
  <dcterms:created xsi:type="dcterms:W3CDTF">2014-08-05T08:27:02Z</dcterms:created>
  <dcterms:modified xsi:type="dcterms:W3CDTF">2015-05-25T14:13:30Z</dcterms:modified>
</cp:coreProperties>
</file>