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notesSlides/notesSlide32.xml" ContentType="application/vnd.openxmlformats-officedocument.presentationml.notesSlide+xml"/>
  <Override PartName="/ppt/tags/tag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68"/>
  </p:notesMasterIdLst>
  <p:sldIdLst>
    <p:sldId id="792" r:id="rId2"/>
    <p:sldId id="793" r:id="rId3"/>
    <p:sldId id="1026" r:id="rId4"/>
    <p:sldId id="794" r:id="rId5"/>
    <p:sldId id="795" r:id="rId6"/>
    <p:sldId id="796" r:id="rId7"/>
    <p:sldId id="797" r:id="rId8"/>
    <p:sldId id="841" r:id="rId9"/>
    <p:sldId id="854" r:id="rId10"/>
    <p:sldId id="844" r:id="rId11"/>
    <p:sldId id="839" r:id="rId12"/>
    <p:sldId id="855" r:id="rId13"/>
    <p:sldId id="960" r:id="rId14"/>
    <p:sldId id="860" r:id="rId15"/>
    <p:sldId id="861" r:id="rId16"/>
    <p:sldId id="864" r:id="rId17"/>
    <p:sldId id="808" r:id="rId18"/>
    <p:sldId id="809" r:id="rId19"/>
    <p:sldId id="819" r:id="rId20"/>
    <p:sldId id="820" r:id="rId21"/>
    <p:sldId id="927" r:id="rId22"/>
    <p:sldId id="799" r:id="rId23"/>
    <p:sldId id="800" r:id="rId24"/>
    <p:sldId id="802" r:id="rId25"/>
    <p:sldId id="803" r:id="rId26"/>
    <p:sldId id="804" r:id="rId27"/>
    <p:sldId id="805" r:id="rId28"/>
    <p:sldId id="806" r:id="rId29"/>
    <p:sldId id="807" r:id="rId30"/>
    <p:sldId id="847" r:id="rId31"/>
    <p:sldId id="848" r:id="rId32"/>
    <p:sldId id="849" r:id="rId33"/>
    <p:sldId id="1027" r:id="rId34"/>
    <p:sldId id="851" r:id="rId35"/>
    <p:sldId id="1028" r:id="rId36"/>
    <p:sldId id="926" r:id="rId37"/>
    <p:sldId id="935" r:id="rId38"/>
    <p:sldId id="961" r:id="rId39"/>
    <p:sldId id="962" r:id="rId40"/>
    <p:sldId id="465" r:id="rId41"/>
    <p:sldId id="492" r:id="rId42"/>
    <p:sldId id="491" r:id="rId43"/>
    <p:sldId id="497" r:id="rId44"/>
    <p:sldId id="464" r:id="rId45"/>
    <p:sldId id="498" r:id="rId46"/>
    <p:sldId id="928" r:id="rId47"/>
    <p:sldId id="929" r:id="rId48"/>
    <p:sldId id="930" r:id="rId49"/>
    <p:sldId id="931" r:id="rId50"/>
    <p:sldId id="522" r:id="rId51"/>
    <p:sldId id="932" r:id="rId52"/>
    <p:sldId id="511" r:id="rId53"/>
    <p:sldId id="396" r:id="rId54"/>
    <p:sldId id="666" r:id="rId55"/>
    <p:sldId id="667" r:id="rId56"/>
    <p:sldId id="772" r:id="rId57"/>
    <p:sldId id="668" r:id="rId58"/>
    <p:sldId id="669" r:id="rId59"/>
    <p:sldId id="769" r:id="rId60"/>
    <p:sldId id="770" r:id="rId61"/>
    <p:sldId id="771" r:id="rId62"/>
    <p:sldId id="673" r:id="rId63"/>
    <p:sldId id="877" r:id="rId64"/>
    <p:sldId id="878" r:id="rId65"/>
    <p:sldId id="870" r:id="rId66"/>
    <p:sldId id="869" r:id="rId6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02" autoAdjust="0"/>
    <p:restoredTop sz="75856" autoAdjust="0"/>
  </p:normalViewPr>
  <p:slideViewPr>
    <p:cSldViewPr snapToGrid="0">
      <p:cViewPr varScale="1">
        <p:scale>
          <a:sx n="82" d="100"/>
          <a:sy n="82" d="100"/>
        </p:scale>
        <p:origin x="540" y="8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F789F-D028-4621-96AF-7652C582A351}" type="datetimeFigureOut">
              <a:rPr kumimoji="1" lang="ja-JP" altLang="en-US" smtClean="0"/>
              <a:t>2015/5/25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932284-9B9E-4351-9E7D-DC6C6EDE1949}" type="slidenum">
              <a:rPr kumimoji="1" lang="ja-JP" altLang="en-US" smtClean="0"/>
              <a:t>‹#›</a:t>
            </a:fld>
            <a:endParaRPr kumimoji="1" lang="ja-JP" altLang="en-US"/>
          </a:p>
        </p:txBody>
      </p:sp>
    </p:spTree>
    <p:extLst>
      <p:ext uri="{BB962C8B-B14F-4D97-AF65-F5344CB8AC3E}">
        <p14:creationId xmlns:p14="http://schemas.microsoft.com/office/powerpoint/2010/main" val="375226147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joa.or.jp/jp/public/sick/condition/mads.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ja.wikipedia.org/wiki/%E8%80%81%E5%8C%96"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ja.wikipedia.org/wiki/%E8%A8%98%E6%86%B6" TargetMode="External"/><Relationship Id="rId4" Type="http://schemas.openxmlformats.org/officeDocument/2006/relationships/hyperlink" Target="http://ja.wikipedia.org/wiki/%E8%AA%8D%E7%9F%A5"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運動器不安定症は、</a:t>
            </a:r>
            <a:r>
              <a:rPr kumimoji="1" lang="ja-JP" altLang="ja-JP" sz="1200" kern="1200" dirty="0" smtClean="0">
                <a:solidFill>
                  <a:schemeClr val="tx1"/>
                </a:solidFill>
                <a:effectLst/>
                <a:latin typeface="+mn-lt"/>
                <a:ea typeface="+mn-ea"/>
                <a:cs typeface="+mn-cs"/>
              </a:rPr>
              <a:t>高齢化により、バランス能力および移動歩行能力の低下が生じ、閉じこもり、転倒リスクが高まった状態</a:t>
            </a:r>
            <a:r>
              <a:rPr kumimoji="1" lang="ja-JP" altLang="en-US" sz="1200" kern="1200" dirty="0" smtClean="0">
                <a:solidFill>
                  <a:schemeClr val="tx1"/>
                </a:solidFill>
                <a:effectLst/>
                <a:latin typeface="+mn-lt"/>
                <a:ea typeface="+mn-ea"/>
                <a:cs typeface="+mn-cs"/>
              </a:rPr>
              <a:t>です</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「歩行時にふらついて転倒しやすい、関節に痛みがあって思わずよろける、骨に脆弱性があって軽微な外傷で骨折してしまう」などの病態を疾患としてとらえ、</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それに対する運動療法などの治療を行うことによって重篤な運動器障害を防ぐことを目的にこの病態を認識していただくために命名された疾患概念です。</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hlinkClick r:id="rId3"/>
              </a:rPr>
              <a:t>運動器不安定症</a:t>
            </a:r>
            <a:r>
              <a:rPr kumimoji="1" lang="ja-JP" altLang="ja-JP" sz="1200" kern="1200" dirty="0" smtClean="0">
                <a:solidFill>
                  <a:schemeClr val="tx1"/>
                </a:solidFill>
                <a:effectLst/>
                <a:latin typeface="+mn-lt"/>
                <a:ea typeface="+mn-ea"/>
                <a:cs typeface="+mn-cs"/>
              </a:rPr>
              <a:t>」は保険収載された疾患概念で、運動機能低下をきたす疾患（またはその既往）が存在すること、</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日常生活自立度判定がランク</a:t>
            </a:r>
            <a:r>
              <a:rPr kumimoji="1" lang="en-US" altLang="ja-JP" sz="1200" kern="1200" dirty="0" smtClean="0">
                <a:solidFill>
                  <a:schemeClr val="tx1"/>
                </a:solidFill>
                <a:effectLst/>
                <a:latin typeface="+mn-lt"/>
                <a:ea typeface="+mn-ea"/>
                <a:cs typeface="+mn-cs"/>
              </a:rPr>
              <a:t>J</a:t>
            </a:r>
            <a:r>
              <a:rPr kumimoji="1" lang="ja-JP" altLang="ja-JP" sz="1200" kern="1200" dirty="0" smtClean="0">
                <a:solidFill>
                  <a:schemeClr val="tx1"/>
                </a:solidFill>
                <a:effectLst/>
                <a:latin typeface="+mn-lt"/>
                <a:ea typeface="+mn-ea"/>
                <a:cs typeface="+mn-cs"/>
              </a:rPr>
              <a:t>または</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であること、</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運動機能評価テストの項目を満たすこと、が条件となります。</a:t>
            </a:r>
          </a:p>
          <a:p>
            <a:r>
              <a:rPr kumimoji="1" lang="ja-JP" altLang="ja-JP" sz="1200" kern="1200" dirty="0" smtClean="0">
                <a:solidFill>
                  <a:schemeClr val="tx1"/>
                </a:solidFill>
                <a:effectLst/>
                <a:latin typeface="+mn-lt"/>
                <a:ea typeface="+mn-ea"/>
                <a:cs typeface="+mn-cs"/>
              </a:rPr>
              <a:t>一方、「ロコモ」はより広い概念で、運動器の障害による要介護の状態および、要介護リスクの高い状態を言います。</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運動器障害は徐々に進行することから、自分で気付くことが重要です。</a:t>
            </a:r>
          </a:p>
          <a:p>
            <a:pPr eaLnBrk="1" hangingPunct="1">
              <a:spcBef>
                <a:spcPct val="0"/>
              </a:spcBef>
            </a:pPr>
            <a:endParaRPr lang="ja-JP" altLang="en-US" dirty="0" smtClean="0"/>
          </a:p>
        </p:txBody>
      </p:sp>
      <p:sp>
        <p:nvSpPr>
          <p:cNvPr id="81924"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8BA7367B-3778-492A-A337-FA0B1E062C60}" type="slidenum">
              <a:rPr lang="ja-JP" altLang="en-US">
                <a:latin typeface="Calibri" panose="020F0502020204030204" pitchFamily="34" charset="0"/>
              </a:rPr>
              <a:pPr eaLnBrk="1" hangingPunct="1"/>
              <a:t>2</a:t>
            </a:fld>
            <a:endParaRPr lang="ja-JP" altLang="en-US">
              <a:latin typeface="Calibri" panose="020F0502020204030204" pitchFamily="34" charset="0"/>
            </a:endParaRPr>
          </a:p>
        </p:txBody>
      </p:sp>
    </p:spTree>
    <p:extLst>
      <p:ext uri="{BB962C8B-B14F-4D97-AF65-F5344CB8AC3E}">
        <p14:creationId xmlns:p14="http://schemas.microsoft.com/office/powerpoint/2010/main" val="1921421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大腿骨近位部骨折の問題は早期治療、早期リハビリを行っているにもかかわらず、骨折後介護度が上がること、これをきっかけに寝たきりになる方が多いことです。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a:t>
            </a:r>
            <a:r>
              <a:rPr lang="ja-JP" altLang="en-US" dirty="0" smtClean="0">
                <a:solidFill>
                  <a:schemeClr val="hlink"/>
                </a:solidFill>
              </a:rPr>
              <a:t>受傷前の生活に完全に戻れる人は３０％、</a:t>
            </a:r>
            <a:r>
              <a:rPr lang="ja-JP" altLang="en-US" dirty="0" smtClean="0"/>
              <a:t>自宅で生活していた人でも退院時には</a:t>
            </a:r>
            <a:r>
              <a:rPr lang="ja-JP" altLang="en-US" dirty="0" smtClean="0">
                <a:solidFill>
                  <a:schemeClr val="hlink"/>
                </a:solidFill>
              </a:rPr>
              <a:t>施設に入所される場合が多いのが実情です。</a:t>
            </a:r>
            <a:endParaRPr kumimoji="1" lang="en-US" altLang="ja-JP" dirty="0" smtClean="0"/>
          </a:p>
          <a:p>
            <a:pPr marL="0" indent="0">
              <a:buNone/>
            </a:pPr>
            <a:r>
              <a:rPr kumimoji="1" lang="ja-JP" altLang="en-US" dirty="0" smtClean="0"/>
              <a:t>そして、これをきっかけに亡くなられる方が多いことです。</a:t>
            </a:r>
            <a:r>
              <a:rPr lang="ja-JP" altLang="en-US" dirty="0" smtClean="0">
                <a:solidFill>
                  <a:srgbClr val="C00000"/>
                </a:solidFill>
              </a:rPr>
              <a:t>近位</a:t>
            </a:r>
            <a:r>
              <a:rPr lang="ja-JP" altLang="ja-JP" dirty="0" smtClean="0">
                <a:solidFill>
                  <a:srgbClr val="C00000"/>
                </a:solidFill>
              </a:rPr>
              <a:t>部骨折患者の１年後の死亡率は健常老人の約３倍</a:t>
            </a:r>
            <a:r>
              <a:rPr lang="ja-JP" altLang="en-US" dirty="0" smtClean="0">
                <a:solidFill>
                  <a:srgbClr val="C00000"/>
                </a:solidFill>
              </a:rPr>
              <a:t>にも上ります。</a:t>
            </a:r>
            <a:endParaRPr lang="en-US" altLang="ja-JP" dirty="0" smtClean="0">
              <a:solidFill>
                <a:srgbClr val="C00000"/>
              </a:solidFill>
            </a:endParaRPr>
          </a:p>
          <a:p>
            <a:pPr marL="0" indent="0">
              <a:buNone/>
            </a:pPr>
            <a:r>
              <a:rPr kumimoji="1" lang="ja-JP" altLang="en-US" dirty="0" smtClean="0">
                <a:solidFill>
                  <a:srgbClr val="C00000"/>
                </a:solidFill>
              </a:rPr>
              <a:t>退院後のリハビリ、生活支援の改善が望まれます。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11</a:t>
            </a:fld>
            <a:endParaRPr kumimoji="1" lang="ja-JP" altLang="en-US"/>
          </a:p>
        </p:txBody>
      </p:sp>
    </p:spTree>
    <p:extLst>
      <p:ext uri="{BB962C8B-B14F-4D97-AF65-F5344CB8AC3E}">
        <p14:creationId xmlns:p14="http://schemas.microsoft.com/office/powerpoint/2010/main" val="3819991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脊椎圧迫骨折も代表的は寝たきり原因となる骨折です。</a:t>
            </a:r>
            <a:endParaRPr kumimoji="1" lang="en-US" altLang="ja-JP" dirty="0" smtClean="0"/>
          </a:p>
          <a:p>
            <a:r>
              <a:rPr kumimoji="1" lang="ja-JP" altLang="en-US" dirty="0" smtClean="0"/>
              <a:t>一般の方からすれば、信じられないかもしれませんが、強い腰痛を訴えない圧迫骨折も多く、</a:t>
            </a:r>
            <a:endParaRPr kumimoji="1" lang="en-US" altLang="ja-JP" dirty="0" smtClean="0"/>
          </a:p>
          <a:p>
            <a:r>
              <a:rPr kumimoji="1" lang="ja-JP" altLang="en-US" dirty="0" smtClean="0"/>
              <a:t>圧迫骨折しても自覚がない方が半数以上おられるという報告もあります。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疑ったら、</a:t>
            </a:r>
            <a:r>
              <a:rPr lang="ja-JP" altLang="en-US" dirty="0" smtClean="0"/>
              <a:t>うつ伏せになってもらい、握りこぶしで背骨を叩いていった時、特定の所で強い痛みを訴えるかどうか調べてください。</a:t>
            </a:r>
            <a:endParaRPr lang="en-US" altLang="ja-JP" dirty="0" smtClean="0"/>
          </a:p>
          <a:p>
            <a:endParaRPr kumimoji="1" lang="en-US" altLang="ja-JP" dirty="0" smtClean="0"/>
          </a:p>
          <a:p>
            <a:r>
              <a:rPr kumimoji="1" lang="ja-JP" altLang="en-US" dirty="0" smtClean="0"/>
              <a:t>知らない間に圧迫骨折をしていて、気がついたら若かりし頃より数ｃｍ以上背が低くなっている方が大勢おられるのです。</a:t>
            </a:r>
            <a:endParaRPr kumimoji="1" lang="en-US" altLang="ja-JP" dirty="0" smtClean="0"/>
          </a:p>
          <a:p>
            <a:r>
              <a:rPr kumimoji="1" lang="ja-JP" altLang="en-US" dirty="0" smtClean="0"/>
              <a:t>後期高齢者の方が、いつもと違う強い腰痛を訴えられた場合、半数以上が圧迫骨折であったという報告があります。</a:t>
            </a:r>
            <a:endParaRPr kumimoji="1" lang="en-US" altLang="ja-JP" dirty="0" smtClean="0"/>
          </a:p>
          <a:p>
            <a:r>
              <a:rPr kumimoji="1" lang="ja-JP" altLang="en-US" dirty="0" smtClean="0"/>
              <a:t>高齢者の方が腰痛を訴えられたら、マッサージに行くのではなく、骨折かどうか診断を受け、適切な治療を受けることが望まれます。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12</a:t>
            </a:fld>
            <a:endParaRPr kumimoji="1" lang="ja-JP" altLang="en-US"/>
          </a:p>
        </p:txBody>
      </p:sp>
    </p:spTree>
    <p:extLst>
      <p:ext uri="{BB962C8B-B14F-4D97-AF65-F5344CB8AC3E}">
        <p14:creationId xmlns:p14="http://schemas.microsoft.com/office/powerpoint/2010/main" val="2170919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一回のレントゲン撮影では、骨折したかどうか診断できないこともあります。</a:t>
            </a:r>
            <a:endParaRPr kumimoji="1" lang="en-US" altLang="ja-JP" dirty="0" smtClean="0"/>
          </a:p>
          <a:p>
            <a:r>
              <a:rPr kumimoji="1" lang="ja-JP" altLang="en-US" dirty="0" smtClean="0"/>
              <a:t>レントゲン撮影では、椎体の形が変わらないと、骨折と判断できません。</a:t>
            </a:r>
            <a:endParaRPr kumimoji="1" lang="en-US" altLang="ja-JP" dirty="0" smtClean="0"/>
          </a:p>
          <a:p>
            <a:r>
              <a:rPr kumimoji="1" lang="ja-JP" altLang="en-US" dirty="0" smtClean="0"/>
              <a:t>右</a:t>
            </a:r>
            <a:r>
              <a:rPr kumimoji="1" lang="en-US" altLang="ja-JP" dirty="0" smtClean="0"/>
              <a:t>2</a:t>
            </a:r>
            <a:r>
              <a:rPr kumimoji="1" lang="ja-JP" altLang="en-US" dirty="0" err="1" smtClean="0"/>
              <a:t>つの</a:t>
            </a:r>
            <a:r>
              <a:rPr kumimoji="1" lang="en-US" altLang="ja-JP" dirty="0" smtClean="0"/>
              <a:t>MRI</a:t>
            </a:r>
            <a:r>
              <a:rPr kumimoji="1" lang="ja-JP" altLang="en-US" dirty="0" smtClean="0"/>
              <a:t>画像を見て、どこの椎体が骨折しているかわかりますか。</a:t>
            </a:r>
            <a:endParaRPr kumimoji="1" lang="en-US" altLang="ja-JP" dirty="0" smtClean="0"/>
          </a:p>
          <a:p>
            <a:r>
              <a:rPr kumimoji="1" lang="ja-JP" altLang="en-US" dirty="0" smtClean="0"/>
              <a:t>椎体骨折の中には椎体内の海綿質骨の一部のみの骨折があり、椎体の形は変わりませんが、</a:t>
            </a:r>
            <a:r>
              <a:rPr kumimoji="1" lang="en-US" altLang="ja-JP" dirty="0" smtClean="0"/>
              <a:t>MRI</a:t>
            </a:r>
            <a:r>
              <a:rPr kumimoji="1" lang="ja-JP" altLang="en-US" dirty="0" smtClean="0"/>
              <a:t>では、輝度変化で骨折と診断できます。</a:t>
            </a:r>
            <a:endParaRPr kumimoji="1" lang="en-US" altLang="ja-JP" dirty="0" smtClean="0"/>
          </a:p>
          <a:p>
            <a:r>
              <a:rPr kumimoji="1" lang="ja-JP" altLang="en-US" dirty="0" smtClean="0"/>
              <a:t>過去に圧迫骨折をした椎体では、すでに形が変形しているために、新たに骨折したかどうか診断できませんが、</a:t>
            </a:r>
            <a:r>
              <a:rPr kumimoji="1" lang="en-US" altLang="ja-JP" dirty="0" smtClean="0"/>
              <a:t>MRI</a:t>
            </a:r>
            <a:r>
              <a:rPr kumimoji="1" lang="ja-JP" altLang="en-US" dirty="0" smtClean="0"/>
              <a:t>だと輝度変化で診断できます。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13</a:t>
            </a:fld>
            <a:endParaRPr kumimoji="1" lang="ja-JP" altLang="en-US"/>
          </a:p>
        </p:txBody>
      </p:sp>
    </p:spTree>
    <p:extLst>
      <p:ext uri="{BB962C8B-B14F-4D97-AF65-F5344CB8AC3E}">
        <p14:creationId xmlns:p14="http://schemas.microsoft.com/office/powerpoint/2010/main" val="2983361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990000"/>
                </a:solidFill>
              </a:rPr>
              <a:t>背骨の圧迫骨折で腰、背中が曲がると</a:t>
            </a:r>
          </a:p>
          <a:p>
            <a:endParaRPr kumimoji="1" lang="en-US" altLang="ja-JP" dirty="0" smtClean="0"/>
          </a:p>
          <a:p>
            <a:pPr>
              <a:lnSpc>
                <a:spcPts val="4589"/>
              </a:lnSpc>
            </a:pPr>
            <a:r>
              <a:rPr lang="ja-JP" altLang="en-US" b="0" dirty="0" smtClean="0">
                <a:solidFill>
                  <a:srgbClr val="000066"/>
                </a:solidFill>
              </a:rPr>
              <a:t>背中が曲がると、腰痛の原因になる</a:t>
            </a:r>
          </a:p>
          <a:p>
            <a:pPr>
              <a:lnSpc>
                <a:spcPts val="4589"/>
              </a:lnSpc>
            </a:pPr>
            <a:r>
              <a:rPr lang="ja-JP" altLang="en-US" b="0" dirty="0" smtClean="0">
                <a:solidFill>
                  <a:srgbClr val="000066"/>
                </a:solidFill>
              </a:rPr>
              <a:t>背中が曲がると、胸郭、腹部が圧迫される</a:t>
            </a:r>
          </a:p>
          <a:p>
            <a:pPr>
              <a:lnSpc>
                <a:spcPts val="4589"/>
              </a:lnSpc>
            </a:pPr>
            <a:r>
              <a:rPr lang="ja-JP" altLang="en-US" b="0" dirty="0" smtClean="0">
                <a:solidFill>
                  <a:srgbClr val="000066"/>
                </a:solidFill>
              </a:rPr>
              <a:t>胸郭を圧迫することで、肺が押えられ、肺活量が低下し、少し動いただけでしんどくなる</a:t>
            </a:r>
          </a:p>
          <a:p>
            <a:pPr>
              <a:lnSpc>
                <a:spcPts val="4589"/>
              </a:lnSpc>
            </a:pPr>
            <a:r>
              <a:rPr lang="ja-JP" altLang="en-US" b="0" dirty="0" smtClean="0">
                <a:solidFill>
                  <a:srgbClr val="000066"/>
                </a:solidFill>
              </a:rPr>
              <a:t>腹部を圧迫することで胃が押えられると、食べたものが逆流しやすくなる</a:t>
            </a:r>
          </a:p>
          <a:p>
            <a:pPr>
              <a:lnSpc>
                <a:spcPts val="4589"/>
              </a:lnSpc>
            </a:pPr>
            <a:r>
              <a:rPr lang="ja-JP" altLang="en-US" b="0" dirty="0" smtClean="0">
                <a:solidFill>
                  <a:srgbClr val="000066"/>
                </a:solidFill>
              </a:rPr>
              <a:t>腸が押えられると、お腹にガスが溜まり便秘しやすくなる</a:t>
            </a:r>
          </a:p>
          <a:p>
            <a:endParaRPr kumimoji="1" lang="en-US" altLang="ja-JP" dirty="0" smtClean="0"/>
          </a:p>
          <a:p>
            <a:r>
              <a:rPr kumimoji="1" lang="ja-JP" altLang="en-US" dirty="0" smtClean="0"/>
              <a:t>などの症状が出ます。　</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14</a:t>
            </a:fld>
            <a:endParaRPr kumimoji="1" lang="ja-JP" altLang="en-US"/>
          </a:p>
        </p:txBody>
      </p:sp>
    </p:spTree>
    <p:extLst>
      <p:ext uri="{BB962C8B-B14F-4D97-AF65-F5344CB8AC3E}">
        <p14:creationId xmlns:p14="http://schemas.microsoft.com/office/powerpoint/2010/main" val="371491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圧迫骨折が、</a:t>
            </a:r>
            <a:r>
              <a:rPr kumimoji="1" lang="en-US" altLang="ja-JP" dirty="0" smtClean="0"/>
              <a:t>1</a:t>
            </a:r>
            <a:r>
              <a:rPr kumimoji="1" lang="ja-JP" altLang="en-US" dirty="0" err="1" smtClean="0"/>
              <a:t>つの</a:t>
            </a:r>
            <a:r>
              <a:rPr kumimoji="1" lang="ja-JP" altLang="en-US" dirty="0" smtClean="0"/>
              <a:t>方と</a:t>
            </a:r>
            <a:r>
              <a:rPr kumimoji="1" lang="en-US" altLang="ja-JP" dirty="0" smtClean="0"/>
              <a:t>2</a:t>
            </a:r>
            <a:r>
              <a:rPr kumimoji="1" lang="ja-JP" altLang="en-US" dirty="0" smtClean="0"/>
              <a:t>つ以上の方を比べると、日常生活動作障害度が</a:t>
            </a:r>
            <a:r>
              <a:rPr kumimoji="1" lang="en-US" altLang="ja-JP" dirty="0" smtClean="0"/>
              <a:t>1.5</a:t>
            </a:r>
            <a:r>
              <a:rPr kumimoji="1" lang="ja-JP" altLang="en-US" dirty="0" smtClean="0"/>
              <a:t>倍から倍以上悪化します。</a:t>
            </a:r>
            <a:endParaRPr kumimoji="1" lang="en-US" altLang="ja-JP" dirty="0" smtClean="0"/>
          </a:p>
          <a:p>
            <a:r>
              <a:rPr kumimoji="1" lang="ja-JP" altLang="en-US" dirty="0" smtClean="0"/>
              <a:t>また、圧迫骨折が無い方、</a:t>
            </a:r>
            <a:r>
              <a:rPr kumimoji="1" lang="en-US" altLang="ja-JP" dirty="0" smtClean="0"/>
              <a:t>1</a:t>
            </a:r>
            <a:r>
              <a:rPr kumimoji="1" lang="ja-JP" altLang="en-US" dirty="0" smtClean="0"/>
              <a:t>個、</a:t>
            </a:r>
            <a:r>
              <a:rPr kumimoji="1" lang="en-US" altLang="ja-JP" dirty="0" smtClean="0"/>
              <a:t>2</a:t>
            </a:r>
            <a:r>
              <a:rPr kumimoji="1" lang="ja-JP" altLang="en-US" dirty="0" smtClean="0"/>
              <a:t>個、</a:t>
            </a:r>
            <a:r>
              <a:rPr kumimoji="1" lang="en-US" altLang="ja-JP" dirty="0" smtClean="0"/>
              <a:t>3</a:t>
            </a:r>
            <a:r>
              <a:rPr kumimoji="1" lang="ja-JP" altLang="en-US" dirty="0" smtClean="0"/>
              <a:t>個、</a:t>
            </a:r>
            <a:r>
              <a:rPr kumimoji="1" lang="en-US" altLang="ja-JP" dirty="0" smtClean="0"/>
              <a:t>4</a:t>
            </a:r>
            <a:r>
              <a:rPr kumimoji="1" lang="ja-JP" altLang="en-US" dirty="0" smtClean="0"/>
              <a:t>個以上の方の</a:t>
            </a:r>
            <a:r>
              <a:rPr kumimoji="1" lang="en-US" altLang="ja-JP" dirty="0" smtClean="0"/>
              <a:t>QOL</a:t>
            </a:r>
            <a:r>
              <a:rPr kumimoji="1" lang="ja-JP" altLang="en-US" dirty="0" smtClean="0"/>
              <a:t>を比較した報告では、圧迫骨折数が増えるにしたがって</a:t>
            </a:r>
            <a:endParaRPr kumimoji="1" lang="en-US" altLang="ja-JP" dirty="0" smtClean="0"/>
          </a:p>
          <a:p>
            <a:r>
              <a:rPr kumimoji="1" lang="en-US" altLang="ja-JP" dirty="0" smtClean="0"/>
              <a:t>QOL</a:t>
            </a:r>
            <a:r>
              <a:rPr kumimoji="1" lang="ja-JP" altLang="en-US" dirty="0" smtClean="0"/>
              <a:t>が悪化することが明らかとなりました。</a:t>
            </a:r>
            <a:endParaRPr kumimoji="1" lang="en-US" altLang="ja-JP" dirty="0" smtClean="0"/>
          </a:p>
          <a:p>
            <a:r>
              <a:rPr kumimoji="1" lang="ja-JP" altLang="en-US" dirty="0" smtClean="0"/>
              <a:t>脊椎圧迫骨折を初めて経験した方は、骨粗鬆症の治療を適切に行い、骨折を繰り返さないことが重要であることを認識して頂きたいです。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15</a:t>
            </a:fld>
            <a:endParaRPr kumimoji="1" lang="ja-JP" altLang="en-US"/>
          </a:p>
        </p:txBody>
      </p:sp>
    </p:spTree>
    <p:extLst>
      <p:ext uri="{BB962C8B-B14F-4D97-AF65-F5344CB8AC3E}">
        <p14:creationId xmlns:p14="http://schemas.microsoft.com/office/powerpoint/2010/main" val="3019299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橈骨遠位端骨折のレントゲン像と変形した前腕の写真です。</a:t>
            </a:r>
            <a:endParaRPr kumimoji="1" lang="en-US" altLang="ja-JP" dirty="0" smtClean="0"/>
          </a:p>
          <a:p>
            <a:r>
              <a:rPr kumimoji="1" lang="ja-JP" altLang="en-US" dirty="0" smtClean="0"/>
              <a:t>整復後ギプス固定し、骨癒合を得られたら、リハビリを始めます。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16</a:t>
            </a:fld>
            <a:endParaRPr kumimoji="1" lang="ja-JP" altLang="en-US"/>
          </a:p>
        </p:txBody>
      </p:sp>
    </p:spTree>
    <p:extLst>
      <p:ext uri="{BB962C8B-B14F-4D97-AF65-F5344CB8AC3E}">
        <p14:creationId xmlns:p14="http://schemas.microsoft.com/office/powerpoint/2010/main" val="3008349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脊椎の後弯には、弯曲の仕方による分類があります。</a:t>
            </a:r>
            <a:endParaRPr kumimoji="1" lang="en-US" altLang="ja-JP" dirty="0" smtClean="0"/>
          </a:p>
          <a:p>
            <a:r>
              <a:rPr kumimoji="1" lang="ja-JP" altLang="en-US" dirty="0" smtClean="0"/>
              <a:t>平背では、腰椎にあるべき前弯がなくなり、結果として胸椎が前方にシフトし、上体の重心位置が前方に来ます。</a:t>
            </a:r>
            <a:endParaRPr kumimoji="1" lang="en-US" altLang="ja-JP" dirty="0" smtClean="0"/>
          </a:p>
          <a:p>
            <a:r>
              <a:rPr kumimoji="1" lang="ja-JP" altLang="en-US" dirty="0" smtClean="0"/>
              <a:t>そのため、背筋は体が前方に倒れないようにかなり頑張らねばならず、伸び切った背筋を収縮し続けるので筋肉痛になりやすいです。</a:t>
            </a:r>
            <a:endParaRPr kumimoji="1" lang="en-US" altLang="ja-JP" dirty="0" smtClean="0"/>
          </a:p>
          <a:p>
            <a:r>
              <a:rPr kumimoji="1" lang="ja-JP" altLang="en-US" dirty="0" smtClean="0"/>
              <a:t>伸び切った筋肉痛にはマッサージは効果的ではありません。うつ伏せになって手をついて背中を反る背筋の筋トレが有効です。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17</a:t>
            </a:fld>
            <a:endParaRPr kumimoji="1" lang="ja-JP" altLang="en-US"/>
          </a:p>
        </p:txBody>
      </p:sp>
    </p:spTree>
    <p:extLst>
      <p:ext uri="{BB962C8B-B14F-4D97-AF65-F5344CB8AC3E}">
        <p14:creationId xmlns:p14="http://schemas.microsoft.com/office/powerpoint/2010/main" val="361126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高齢者の方には、色々な後弯がみられ、これらは多くの方にあることで特別なことではありません。</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18</a:t>
            </a:fld>
            <a:endParaRPr kumimoji="1" lang="ja-JP" altLang="en-US"/>
          </a:p>
        </p:txBody>
      </p:sp>
    </p:spTree>
    <p:extLst>
      <p:ext uri="{BB962C8B-B14F-4D97-AF65-F5344CB8AC3E}">
        <p14:creationId xmlns:p14="http://schemas.microsoft.com/office/powerpoint/2010/main" val="690266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後弯症の方でも、姿勢を意識するだけで、後弯が改善することも少なくありません。</a:t>
            </a:r>
            <a:endParaRPr kumimoji="1" lang="en-US" altLang="ja-JP" dirty="0" smtClean="0"/>
          </a:p>
          <a:p>
            <a:r>
              <a:rPr kumimoji="1" lang="ja-JP" altLang="en-US" dirty="0" smtClean="0"/>
              <a:t>背中の曲がった高齢女性です。</a:t>
            </a:r>
            <a:endParaRPr kumimoji="1" lang="en-US" altLang="ja-JP" dirty="0" smtClean="0"/>
          </a:p>
          <a:p>
            <a:r>
              <a:rPr kumimoji="1" lang="ja-JP" altLang="en-US" dirty="0" smtClean="0"/>
              <a:t>日頃姿勢が悪いのですがが、骨盤を立てて背筋を伸ばすように指示するとこれだけきれいな姿勢になります。</a:t>
            </a:r>
            <a:endParaRPr kumimoji="1" lang="en-US" altLang="ja-JP" dirty="0" smtClean="0"/>
          </a:p>
          <a:p>
            <a:r>
              <a:rPr kumimoji="1" lang="ja-JP" altLang="en-US" dirty="0" smtClean="0"/>
              <a:t>見た目で</a:t>
            </a:r>
            <a:r>
              <a:rPr kumimoji="1" lang="en-US" altLang="ja-JP" dirty="0" smtClean="0"/>
              <a:t>5</a:t>
            </a:r>
            <a:r>
              <a:rPr kumimoji="1" lang="ja-JP" altLang="en-US" dirty="0" smtClean="0"/>
              <a:t>歳から</a:t>
            </a:r>
            <a:r>
              <a:rPr kumimoji="1" lang="en-US" altLang="ja-JP" dirty="0" smtClean="0"/>
              <a:t>10</a:t>
            </a:r>
            <a:r>
              <a:rPr kumimoji="1" lang="ja-JP" altLang="en-US" dirty="0" smtClean="0"/>
              <a:t>歳</a:t>
            </a:r>
            <a:r>
              <a:rPr kumimoji="1" lang="ja-JP" altLang="en-US" dirty="0" err="1" smtClean="0"/>
              <a:t>若く見えます</a:t>
            </a:r>
            <a:r>
              <a:rPr kumimoji="1" lang="ja-JP" altLang="en-US" dirty="0" smtClean="0"/>
              <a:t>。</a:t>
            </a:r>
            <a:endParaRPr kumimoji="1" lang="en-US" altLang="ja-JP" dirty="0" smtClean="0"/>
          </a:p>
          <a:p>
            <a:r>
              <a:rPr kumimoji="1" lang="ja-JP" altLang="en-US" dirty="0" smtClean="0"/>
              <a:t>この方は、脊椎の可動域に問題はありませんが、姿勢を正す筋力が低下していて、意識しないと背中が曲がってしまいます。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19</a:t>
            </a:fld>
            <a:endParaRPr kumimoji="1" lang="ja-JP" altLang="en-US"/>
          </a:p>
        </p:txBody>
      </p:sp>
    </p:spTree>
    <p:extLst>
      <p:ext uri="{BB962C8B-B14F-4D97-AF65-F5344CB8AC3E}">
        <p14:creationId xmlns:p14="http://schemas.microsoft.com/office/powerpoint/2010/main" val="64100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後弯の強い高齢女性です。　日頃寝るときは、側臥位で、仰向きに寝ることがないそうです。</a:t>
            </a:r>
            <a:endParaRPr kumimoji="1" lang="en-US" altLang="ja-JP" dirty="0" smtClean="0"/>
          </a:p>
          <a:p>
            <a:r>
              <a:rPr kumimoji="1" lang="ja-JP" altLang="en-US" dirty="0" smtClean="0"/>
              <a:t>枕を敷いて頭ブリッジ（後頭部を押し付けながら</a:t>
            </a:r>
            <a:r>
              <a:rPr lang="ja-JP" altLang="en-US" sz="1200" dirty="0" smtClean="0"/>
              <a:t>胸を持ち上げる</a:t>
            </a:r>
            <a:r>
              <a:rPr kumimoji="1" lang="ja-JP" altLang="en-US" dirty="0" smtClean="0"/>
              <a:t>運動）をしてもらいました。</a:t>
            </a:r>
            <a:endParaRPr kumimoji="1" lang="en-US" altLang="ja-JP" dirty="0" smtClean="0"/>
          </a:p>
          <a:p>
            <a:r>
              <a:rPr kumimoji="1" lang="ja-JP" altLang="en-US" dirty="0" smtClean="0"/>
              <a:t>背中が伸びてきたので、タオルに変えて再度頭ブリッジをしてもらいました。</a:t>
            </a:r>
            <a:endParaRPr kumimoji="1" lang="en-US" altLang="ja-JP" dirty="0" smtClean="0"/>
          </a:p>
          <a:p>
            <a:r>
              <a:rPr kumimoji="1" lang="en-US" altLang="ja-JP" dirty="0" smtClean="0"/>
              <a:t>2</a:t>
            </a:r>
            <a:r>
              <a:rPr kumimoji="1" lang="ja-JP" altLang="en-US" dirty="0" smtClean="0"/>
              <a:t>分後にはここまで姿勢が改善しました。</a:t>
            </a:r>
            <a:endParaRPr kumimoji="1" lang="en-US" altLang="ja-JP" dirty="0" smtClean="0"/>
          </a:p>
          <a:p>
            <a:r>
              <a:rPr kumimoji="1" lang="ja-JP" altLang="en-US" dirty="0" smtClean="0"/>
              <a:t>体操する前には、脊椎が固いため、頑張って背中を伸ばそうとしても伸びなかったのですが、</a:t>
            </a:r>
            <a:endParaRPr kumimoji="1" lang="en-US" altLang="ja-JP" dirty="0" smtClean="0"/>
          </a:p>
          <a:p>
            <a:r>
              <a:rPr kumimoji="1" lang="ja-JP" altLang="en-US" dirty="0" smtClean="0"/>
              <a:t>体操で脊椎の動きが改善したため、背筋を伸ばそうとすると伸ばせるようになったのです。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20</a:t>
            </a:fld>
            <a:endParaRPr kumimoji="1" lang="ja-JP" altLang="en-US"/>
          </a:p>
        </p:txBody>
      </p:sp>
    </p:spTree>
    <p:extLst>
      <p:ext uri="{BB962C8B-B14F-4D97-AF65-F5344CB8AC3E}">
        <p14:creationId xmlns:p14="http://schemas.microsoft.com/office/powerpoint/2010/main" val="1540108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b="0" kern="1200" dirty="0" smtClean="0">
                <a:solidFill>
                  <a:schemeClr val="tx1"/>
                </a:solidFill>
                <a:effectLst/>
                <a:latin typeface="+mn-lt"/>
                <a:ea typeface="+mn-ea"/>
                <a:cs typeface="+mn-cs"/>
              </a:rPr>
              <a:t>運動機能低下をきたす疾患</a:t>
            </a:r>
            <a:r>
              <a:rPr kumimoji="1" lang="ja-JP" altLang="en-US" sz="1200" b="0" kern="1200" dirty="0" smtClean="0">
                <a:solidFill>
                  <a:schemeClr val="tx1"/>
                </a:solidFill>
                <a:effectLst/>
                <a:latin typeface="+mn-lt"/>
                <a:ea typeface="+mn-ea"/>
                <a:cs typeface="+mn-cs"/>
              </a:rPr>
              <a:t>には、御覧のように種々あります</a:t>
            </a:r>
            <a:endParaRPr kumimoji="1" lang="ja-JP" altLang="en-US" b="0"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a:t>
            </a:fld>
            <a:endParaRPr kumimoji="1" lang="ja-JP" altLang="en-US"/>
          </a:p>
        </p:txBody>
      </p:sp>
    </p:spTree>
    <p:extLst>
      <p:ext uri="{BB962C8B-B14F-4D97-AF65-F5344CB8AC3E}">
        <p14:creationId xmlns:p14="http://schemas.microsoft.com/office/powerpoint/2010/main" val="3123373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長年仰臥位になったことのない高齢女性です。座り姿勢も立ち姿勢も後弯が強く、腰痛、肩こりに悩まされています。</a:t>
            </a:r>
            <a:endParaRPr kumimoji="1" lang="en-US" altLang="ja-JP" dirty="0" smtClean="0"/>
          </a:p>
          <a:p>
            <a:r>
              <a:rPr kumimoji="1" lang="ja-JP" altLang="en-US" dirty="0" smtClean="0"/>
              <a:t>枕やタオルを積んで後弯位のままで寝てもらい、重力で伸びてきたら少しずつ低くしていきました。</a:t>
            </a:r>
            <a:endParaRPr kumimoji="1" lang="en-US" altLang="ja-JP" dirty="0" smtClean="0"/>
          </a:p>
          <a:p>
            <a:r>
              <a:rPr kumimoji="1" lang="ja-JP" altLang="en-US" dirty="0" smtClean="0"/>
              <a:t>そこで、頭ブリッジ、腕を上げて背中全体を伸ばす運動を交互にして頂きました。　</a:t>
            </a:r>
            <a:r>
              <a:rPr kumimoji="1" lang="en-US" altLang="ja-JP" dirty="0" smtClean="0"/>
              <a:t>5</a:t>
            </a:r>
            <a:r>
              <a:rPr kumimoji="1" lang="ja-JP" altLang="en-US" dirty="0" smtClean="0"/>
              <a:t>分後の姿勢です。</a:t>
            </a:r>
            <a:endParaRPr kumimoji="1" lang="en-US" altLang="ja-JP" dirty="0" smtClean="0"/>
          </a:p>
          <a:p>
            <a:r>
              <a:rPr kumimoji="1" lang="ja-JP" altLang="en-US" dirty="0" smtClean="0"/>
              <a:t>かなり改善できました。　</a:t>
            </a:r>
            <a:endParaRPr kumimoji="1" lang="en-US" altLang="ja-JP" dirty="0" smtClean="0"/>
          </a:p>
          <a:p>
            <a:r>
              <a:rPr kumimoji="1" lang="ja-JP" altLang="en-US" dirty="0" smtClean="0"/>
              <a:t>このような背中の曲がった高齢者でも、毎日続けることで効果が持続でき、姿勢改善が見込めます。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21</a:t>
            </a:fld>
            <a:endParaRPr kumimoji="1" lang="ja-JP" altLang="en-US"/>
          </a:p>
        </p:txBody>
      </p:sp>
    </p:spTree>
    <p:extLst>
      <p:ext uri="{BB962C8B-B14F-4D97-AF65-F5344CB8AC3E}">
        <p14:creationId xmlns:p14="http://schemas.microsoft.com/office/powerpoint/2010/main" val="3546132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p:cNvSpPr>
            <a:spLocks noGrp="1" noRot="1" noChangeAspect="1" noTextEdit="1"/>
          </p:cNvSpPr>
          <p:nvPr>
            <p:ph type="sldImg"/>
          </p:nvPr>
        </p:nvSpPr>
        <p:spPr>
          <a:ln/>
        </p:spPr>
      </p:sp>
      <p:sp>
        <p:nvSpPr>
          <p:cNvPr id="14339" name="ノート プレースホルダー 2"/>
          <p:cNvSpPr>
            <a:spLocks noGrp="1"/>
          </p:cNvSpPr>
          <p:nvPr>
            <p:ph type="body" idx="1"/>
          </p:nvPr>
        </p:nvSpPr>
        <p:spPr>
          <a:xfrm>
            <a:off x="673100" y="4686300"/>
            <a:ext cx="6061075" cy="4440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4875"/>
            <a:r>
              <a:rPr lang="ja-JP" altLang="en-US" sz="1000" dirty="0" smtClean="0">
                <a:solidFill>
                  <a:srgbClr val="000000"/>
                </a:solidFill>
                <a:latin typeface="ＭＳ Ｐゴシック" panose="020B0600070205080204" pitchFamily="50" charset="-128"/>
              </a:rPr>
              <a:t>骨粗鬆症は、「骨強度の低下を特徴とし、骨折のリスクが増大しやすくなる骨格疾患」と定義されます。</a:t>
            </a:r>
            <a:endParaRPr lang="en-US" altLang="ja-JP" sz="1000" dirty="0" smtClean="0">
              <a:solidFill>
                <a:srgbClr val="000000"/>
              </a:solidFill>
              <a:latin typeface="ＭＳ Ｐゴシック" panose="020B0600070205080204" pitchFamily="50" charset="-128"/>
            </a:endParaRPr>
          </a:p>
          <a:p>
            <a:pPr defTabSz="904875"/>
            <a:r>
              <a:rPr lang="ja-JP" altLang="en-US" sz="1000" dirty="0" smtClean="0">
                <a:solidFill>
                  <a:srgbClr val="000000"/>
                </a:solidFill>
                <a:latin typeface="ＭＳ Ｐゴシック" panose="020B0600070205080204" pitchFamily="50" charset="-128"/>
              </a:rPr>
              <a:t>全身の骨があらく、鬆（す）が入り、脆くなって、いつどこの骨が折れてもおかしくない状態です。</a:t>
            </a:r>
            <a:endParaRPr lang="en-US" altLang="ja-JP" sz="1000" dirty="0" smtClean="0">
              <a:solidFill>
                <a:srgbClr val="000000"/>
              </a:solidFill>
              <a:latin typeface="ＭＳ Ｐゴシック" panose="020B0600070205080204" pitchFamily="50" charset="-128"/>
            </a:endParaRPr>
          </a:p>
          <a:p>
            <a:pPr defTabSz="904875"/>
            <a:endParaRPr lang="en-US" altLang="ja-JP" sz="1000" dirty="0" smtClean="0">
              <a:solidFill>
                <a:srgbClr val="000000"/>
              </a:solidFill>
              <a:latin typeface="ＭＳ Ｐゴシック" panose="020B0600070205080204" pitchFamily="50" charset="-128"/>
            </a:endParaRPr>
          </a:p>
          <a:p>
            <a:pPr defTabSz="904875"/>
            <a:endParaRPr lang="en-US" altLang="ja-JP" sz="1000" dirty="0" smtClean="0">
              <a:solidFill>
                <a:srgbClr val="000000"/>
              </a:solidFill>
              <a:latin typeface="ＭＳ Ｐゴシック" panose="020B0600070205080204" pitchFamily="50" charset="-128"/>
            </a:endParaRPr>
          </a:p>
          <a:p>
            <a:pPr defTabSz="904875"/>
            <a:endParaRPr lang="ja-JP" altLang="en-US" sz="1000" dirty="0" smtClean="0">
              <a:latin typeface="Times New Roman" panose="02020603050405020304" pitchFamily="18" charset="0"/>
            </a:endParaRPr>
          </a:p>
        </p:txBody>
      </p:sp>
      <p:sp>
        <p:nvSpPr>
          <p:cNvPr id="143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21308A01-A617-48DF-B2DF-700269C60E80}" type="slidenum">
              <a:rPr lang="ja-JP" altLang="en-US">
                <a:ea typeface="ＭＳ Ｐゴシック" panose="020B0600070205080204" pitchFamily="50" charset="-128"/>
              </a:rPr>
              <a:pPr>
                <a:spcBef>
                  <a:spcPct val="0"/>
                </a:spcBef>
              </a:pPr>
              <a:t>22</a:t>
            </a:fld>
            <a:endParaRPr lang="ja-JP" altLang="en-US">
              <a:ea typeface="ＭＳ Ｐゴシック" panose="020B0600070205080204" pitchFamily="50" charset="-128"/>
            </a:endParaRPr>
          </a:p>
        </p:txBody>
      </p:sp>
    </p:spTree>
    <p:extLst>
      <p:ext uri="{BB962C8B-B14F-4D97-AF65-F5344CB8AC3E}">
        <p14:creationId xmlns:p14="http://schemas.microsoft.com/office/powerpoint/2010/main" val="294389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p:cNvSpPr>
            <a:spLocks noGrp="1" noRot="1" noChangeAspect="1" noTextEdit="1"/>
          </p:cNvSpPr>
          <p:nvPr>
            <p:ph type="sldImg"/>
          </p:nvPr>
        </p:nvSpPr>
        <p:spPr>
          <a:ln/>
        </p:spPr>
      </p:sp>
      <p:sp>
        <p:nvSpPr>
          <p:cNvPr id="18435" name="ノート プレースホルダー 2"/>
          <p:cNvSpPr>
            <a:spLocks noGrp="1"/>
          </p:cNvSpPr>
          <p:nvPr>
            <p:ph type="body" idx="1"/>
          </p:nvPr>
        </p:nvSpPr>
        <p:spPr>
          <a:xfrm>
            <a:off x="673100" y="4686300"/>
            <a:ext cx="6253163" cy="4440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4875"/>
            <a:r>
              <a:rPr lang="ja-JP" altLang="en-US" sz="1000" dirty="0" smtClean="0">
                <a:solidFill>
                  <a:srgbClr val="000000"/>
                </a:solidFill>
                <a:latin typeface="ＭＳ Ｐゴシック" panose="020B0600070205080204" pitchFamily="50" charset="-128"/>
              </a:rPr>
              <a:t>骨は一生、新陳代謝を繰り返して新しく作り変えられます。体内でカルシウムが必要になったり、</a:t>
            </a:r>
            <a:endParaRPr lang="en-US" altLang="ja-JP" sz="1000" dirty="0" smtClean="0">
              <a:solidFill>
                <a:srgbClr val="000000"/>
              </a:solidFill>
              <a:latin typeface="ＭＳ Ｐゴシック" panose="020B0600070205080204" pitchFamily="50" charset="-128"/>
            </a:endParaRPr>
          </a:p>
          <a:p>
            <a:pPr defTabSz="904875"/>
            <a:r>
              <a:rPr lang="en-US" altLang="ja-JP" sz="1000" dirty="0" smtClean="0">
                <a:solidFill>
                  <a:srgbClr val="000000"/>
                </a:solidFill>
                <a:latin typeface="ＭＳ Ｐゴシック" panose="020B0600070205080204" pitchFamily="50" charset="-128"/>
              </a:rPr>
              <a:t>   </a:t>
            </a:r>
            <a:r>
              <a:rPr lang="ja-JP" altLang="en-US" sz="1000" dirty="0" smtClean="0">
                <a:solidFill>
                  <a:srgbClr val="000000"/>
                </a:solidFill>
                <a:latin typeface="ＭＳ Ｐゴシック" panose="020B0600070205080204" pitchFamily="50" charset="-128"/>
              </a:rPr>
              <a:t>骨が古くなると“破骨細胞”が骨を壊してカルシウムを血液中に流す「骨吸収」が起こります。</a:t>
            </a:r>
            <a:endParaRPr lang="en-US" altLang="ja-JP" sz="1000" dirty="0" smtClean="0">
              <a:solidFill>
                <a:srgbClr val="000000"/>
              </a:solidFill>
              <a:latin typeface="ＭＳ Ｐゴシック" panose="020B0600070205080204" pitchFamily="50" charset="-128"/>
            </a:endParaRPr>
          </a:p>
          <a:p>
            <a:pPr defTabSz="904875"/>
            <a:r>
              <a:rPr lang="ja-JP" altLang="en-US" sz="1000" dirty="0" smtClean="0">
                <a:solidFill>
                  <a:srgbClr val="000000"/>
                </a:solidFill>
                <a:latin typeface="ＭＳ Ｐゴシック" panose="020B0600070205080204" pitchFamily="50" charset="-128"/>
              </a:rPr>
              <a:t>　すると今度は“骨芽細胞”が壊された部分を補修する「骨形成」が起こります。</a:t>
            </a:r>
            <a:endParaRPr lang="en-US" altLang="ja-JP" sz="1000" dirty="0" smtClean="0">
              <a:solidFill>
                <a:srgbClr val="000000"/>
              </a:solidFill>
              <a:latin typeface="ＭＳ Ｐゴシック" panose="020B0600070205080204" pitchFamily="50" charset="-128"/>
            </a:endParaRPr>
          </a:p>
          <a:p>
            <a:pPr defTabSz="904875"/>
            <a:r>
              <a:rPr lang="ja-JP" altLang="en-US" sz="1000" dirty="0" smtClean="0">
                <a:solidFill>
                  <a:srgbClr val="000000"/>
                </a:solidFill>
                <a:latin typeface="ＭＳ Ｐゴシック" panose="020B0600070205080204" pitchFamily="50" charset="-128"/>
              </a:rPr>
              <a:t>　　この両者のバランスが</a:t>
            </a:r>
            <a:r>
              <a:rPr lang="en-US" altLang="ja-JP" sz="1000" dirty="0" smtClean="0">
                <a:solidFill>
                  <a:srgbClr val="000000"/>
                </a:solidFill>
                <a:latin typeface="ＭＳ Ｐゴシック" panose="020B0600070205080204" pitchFamily="50" charset="-128"/>
              </a:rPr>
              <a:t> </a:t>
            </a:r>
            <a:r>
              <a:rPr lang="ja-JP" altLang="en-US" sz="1000" dirty="0" smtClean="0">
                <a:solidFill>
                  <a:srgbClr val="000000"/>
                </a:solidFill>
                <a:latin typeface="ＭＳ Ｐゴシック" panose="020B0600070205080204" pitchFamily="50" charset="-128"/>
              </a:rPr>
              <a:t>良ければ、骨量（骨密度）は一定に保たれるのです。</a:t>
            </a:r>
            <a:endParaRPr lang="en-US" altLang="ja-JP" sz="1000" dirty="0" smtClean="0">
              <a:solidFill>
                <a:srgbClr val="000000"/>
              </a:solidFill>
              <a:latin typeface="ＭＳ Ｐゴシック" panose="020B0600070205080204" pitchFamily="50" charset="-128"/>
            </a:endParaRPr>
          </a:p>
          <a:p>
            <a:pPr defTabSz="904875"/>
            <a:r>
              <a:rPr lang="ja-JP" altLang="en-US" sz="1000" dirty="0" smtClean="0">
                <a:solidFill>
                  <a:srgbClr val="000000"/>
                </a:solidFill>
                <a:latin typeface="ＭＳ Ｐゴシック" panose="020B0600070205080204" pitchFamily="50" charset="-128"/>
              </a:rPr>
              <a:t>骨の新陳代謝のバランスが崩れると、骨吸収に骨形成が追い付かなくなり、骨量（骨密度）が低下してしまいます。</a:t>
            </a:r>
            <a:endParaRPr lang="en-US" altLang="ja-JP" sz="1000" dirty="0" smtClean="0">
              <a:solidFill>
                <a:srgbClr val="000000"/>
              </a:solidFill>
              <a:latin typeface="ＭＳ Ｐゴシック" panose="020B0600070205080204" pitchFamily="50" charset="-128"/>
            </a:endParaRPr>
          </a:p>
          <a:p>
            <a:pPr defTabSz="904875"/>
            <a:r>
              <a:rPr lang="ja-JP" altLang="en-US" sz="1000" dirty="0" smtClean="0">
                <a:solidFill>
                  <a:srgbClr val="000000"/>
                </a:solidFill>
                <a:latin typeface="ＭＳ Ｐゴシック" panose="020B0600070205080204" pitchFamily="50" charset="-128"/>
              </a:rPr>
              <a:t>骨吸収と骨形成のバランスを保ち続けることが大切です。</a:t>
            </a:r>
            <a:endParaRPr lang="en-US" altLang="ja-JP" sz="1000" dirty="0" smtClean="0">
              <a:solidFill>
                <a:srgbClr val="000000"/>
              </a:solidFill>
              <a:latin typeface="ＭＳ Ｐゴシック" panose="020B0600070205080204" pitchFamily="50" charset="-128"/>
            </a:endParaRPr>
          </a:p>
          <a:p>
            <a:pPr defTabSz="904875"/>
            <a:endParaRPr lang="en-US" altLang="ja-JP" sz="1000" dirty="0" smtClean="0">
              <a:solidFill>
                <a:srgbClr val="000000"/>
              </a:solidFill>
              <a:latin typeface="ＭＳ Ｐゴシック" panose="020B0600070205080204" pitchFamily="50" charset="-128"/>
            </a:endParaRPr>
          </a:p>
          <a:p>
            <a:pPr defTabSz="904875"/>
            <a:endParaRPr lang="en-US" altLang="ja-JP" sz="1000" dirty="0" smtClean="0">
              <a:solidFill>
                <a:srgbClr val="000000"/>
              </a:solidFill>
              <a:latin typeface="ＭＳ Ｐゴシック" panose="020B0600070205080204" pitchFamily="50" charset="-128"/>
            </a:endParaRPr>
          </a:p>
          <a:p>
            <a:pPr defTabSz="904875"/>
            <a:endParaRPr lang="ja-JP" altLang="en-US" sz="1000" dirty="0" smtClean="0">
              <a:latin typeface="Times New Roman" panose="02020603050405020304" pitchFamily="18" charset="0"/>
            </a:endParaRPr>
          </a:p>
        </p:txBody>
      </p:sp>
      <p:sp>
        <p:nvSpPr>
          <p:cNvPr id="184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29FAD4C9-FD98-4C0E-AEC3-8D42C62FCD9F}" type="slidenum">
              <a:rPr lang="ja-JP" altLang="en-US">
                <a:ea typeface="ＭＳ Ｐゴシック" panose="020B0600070205080204" pitchFamily="50" charset="-128"/>
              </a:rPr>
              <a:pPr>
                <a:spcBef>
                  <a:spcPct val="0"/>
                </a:spcBef>
              </a:pPr>
              <a:t>23</a:t>
            </a:fld>
            <a:endParaRPr lang="ja-JP" altLang="en-US">
              <a:ea typeface="ＭＳ Ｐゴシック" panose="020B0600070205080204" pitchFamily="50" charset="-128"/>
            </a:endParaRPr>
          </a:p>
        </p:txBody>
      </p:sp>
    </p:spTree>
    <p:extLst>
      <p:ext uri="{BB962C8B-B14F-4D97-AF65-F5344CB8AC3E}">
        <p14:creationId xmlns:p14="http://schemas.microsoft.com/office/powerpoint/2010/main" val="1770647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20F9AE5A-CB51-4B2C-B4D8-4DAED75FADC8}" type="slidenum">
              <a:rPr lang="en-US" altLang="ja-JP">
                <a:solidFill>
                  <a:srgbClr val="000000"/>
                </a:solidFill>
                <a:latin typeface="Calibri" panose="020F0502020204030204" pitchFamily="34" charset="0"/>
              </a:rPr>
              <a:pPr eaLnBrk="1" hangingPunct="1"/>
              <a:t>24</a:t>
            </a:fld>
            <a:endParaRPr lang="en-US" altLang="ja-JP">
              <a:solidFill>
                <a:srgbClr val="000000"/>
              </a:solidFill>
              <a:latin typeface="Calibri" panose="020F0502020204030204" pitchFamily="34" charset="0"/>
            </a:endParaRPr>
          </a:p>
        </p:txBody>
      </p:sp>
      <p:sp>
        <p:nvSpPr>
          <p:cNvPr id="100355" name="Rectangle 2"/>
          <p:cNvSpPr>
            <a:spLocks noGrp="1" noRot="1" noChangeAspect="1" noChangeArrowheads="1" noTextEdit="1"/>
          </p:cNvSpPr>
          <p:nvPr>
            <p:ph type="sldImg"/>
          </p:nvPr>
        </p:nvSpPr>
        <p:spPr bwMode="auto">
          <a:xfrm>
            <a:off x="390525" y="688975"/>
            <a:ext cx="6081713" cy="3422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xfrm>
            <a:off x="914400" y="4343400"/>
            <a:ext cx="5029200"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dirty="0" smtClean="0"/>
              <a:t>我が国の骨粗鬆症患者数は</a:t>
            </a:r>
            <a:r>
              <a:rPr lang="en-US" altLang="ja-JP" dirty="0" smtClean="0"/>
              <a:t>1200</a:t>
            </a:r>
            <a:r>
              <a:rPr lang="ja-JP" altLang="en-US" dirty="0" smtClean="0"/>
              <a:t>万人と推定されています。</a:t>
            </a:r>
            <a:endParaRPr lang="en-US" altLang="ja-JP" dirty="0" smtClean="0"/>
          </a:p>
          <a:p>
            <a:pPr eaLnBrk="1" hangingPunct="1"/>
            <a:r>
              <a:rPr lang="ja-JP" altLang="en-US" dirty="0" smtClean="0"/>
              <a:t>有病率の性・年齢別分布から、男女とも年齢とともに有病率が増加し、男性より女性のほうがほぼ</a:t>
            </a:r>
            <a:r>
              <a:rPr lang="en-US" altLang="ja-JP" dirty="0" smtClean="0"/>
              <a:t>3</a:t>
            </a:r>
            <a:r>
              <a:rPr lang="ja-JP" altLang="en-US" dirty="0" smtClean="0"/>
              <a:t>倍頻度が高いとされます。</a:t>
            </a:r>
          </a:p>
          <a:p>
            <a:pPr eaLnBrk="1" hangingPunct="1"/>
            <a:r>
              <a:rPr lang="ja-JP" altLang="en-US" dirty="0" smtClean="0"/>
              <a:t>最も予後が悪い骨粗鬆症性骨折である大腿骨頸部骨折の推定発生数は、年間</a:t>
            </a:r>
            <a:r>
              <a:rPr lang="en-US" altLang="ja-JP" dirty="0" smtClean="0"/>
              <a:t>12</a:t>
            </a:r>
            <a:r>
              <a:rPr lang="ja-JP" altLang="en-US" dirty="0" smtClean="0"/>
              <a:t>万人とされています。</a:t>
            </a:r>
            <a:endParaRPr lang="en-US" altLang="ja-JP" dirty="0" smtClean="0"/>
          </a:p>
          <a:p>
            <a:pPr eaLnBrk="1" hangingPunct="1"/>
            <a:r>
              <a:rPr lang="en-US" altLang="ja-JP" dirty="0" smtClean="0"/>
              <a:t>5</a:t>
            </a:r>
            <a:r>
              <a:rPr lang="ja-JP" altLang="en-US" dirty="0" smtClean="0"/>
              <a:t>年毎の調査結果をみると、回を重ねる毎に発生数が増えており、大腿骨頸部骨折が年々増加傾向にあることが示されています。</a:t>
            </a:r>
          </a:p>
          <a:p>
            <a:pPr eaLnBrk="1" hangingPunct="1"/>
            <a:endParaRPr lang="ja-JP" altLang="en-US" dirty="0" smtClean="0"/>
          </a:p>
          <a:p>
            <a:pPr eaLnBrk="1" hangingPunct="1"/>
            <a:endParaRPr lang="ja-JP" altLang="en-US" dirty="0" smtClean="0"/>
          </a:p>
          <a:p>
            <a:pPr eaLnBrk="1" hangingPunct="1"/>
            <a:endParaRPr lang="en-US" altLang="ja-JP" dirty="0" smtClean="0"/>
          </a:p>
        </p:txBody>
      </p:sp>
    </p:spTree>
    <p:extLst>
      <p:ext uri="{BB962C8B-B14F-4D97-AF65-F5344CB8AC3E}">
        <p14:creationId xmlns:p14="http://schemas.microsoft.com/office/powerpoint/2010/main" val="2927864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 1"/>
          <p:cNvSpPr>
            <a:spLocks noGrp="1" noRot="1" noChangeAspect="1" noTextEdit="1"/>
          </p:cNvSpPr>
          <p:nvPr>
            <p:ph type="sldImg"/>
          </p:nvPr>
        </p:nvSpPr>
        <p:spPr>
          <a:ln/>
        </p:spPr>
      </p:sp>
      <p:sp>
        <p:nvSpPr>
          <p:cNvPr id="6144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latin typeface="Times New Roman" panose="02020603050405020304" pitchFamily="18" charset="0"/>
              </a:rPr>
              <a:t>骨粗鬆の診断基準は、</a:t>
            </a:r>
            <a:endParaRPr lang="en-US" altLang="ja-JP" dirty="0" smtClean="0">
              <a:latin typeface="Times New Roman" panose="02020603050405020304" pitchFamily="18" charset="0"/>
            </a:endParaRPr>
          </a:p>
          <a:p>
            <a:pPr eaLnBrk="1" hangingPunct="1"/>
            <a:r>
              <a:rPr lang="ja-JP" altLang="en-US" dirty="0" smtClean="0">
                <a:latin typeface="Times New Roman" panose="02020603050405020304" pitchFamily="18" charset="0"/>
              </a:rPr>
              <a:t>①脆弱性骨折が無い場合、骨密度が</a:t>
            </a:r>
            <a:r>
              <a:rPr lang="en-US" altLang="ja-JP" dirty="0" smtClean="0">
                <a:latin typeface="Times New Roman" panose="02020603050405020304" pitchFamily="18" charset="0"/>
              </a:rPr>
              <a:t>70%</a:t>
            </a:r>
            <a:r>
              <a:rPr lang="ja-JP" altLang="en-US" dirty="0" smtClean="0">
                <a:latin typeface="Times New Roman" panose="02020603050405020304" pitchFamily="18" charset="0"/>
              </a:rPr>
              <a:t>未満の場合</a:t>
            </a:r>
            <a:endParaRPr lang="en-US" altLang="ja-JP" dirty="0" smtClean="0">
              <a:latin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Times New Roman" panose="02020603050405020304" pitchFamily="18" charset="0"/>
              </a:rPr>
              <a:t>②脆弱性骨折あり</a:t>
            </a:r>
            <a:endParaRPr lang="en-US" altLang="ja-JP" dirty="0" smtClean="0">
              <a:latin typeface="Times New Roman" panose="02020603050405020304" pitchFamily="18" charset="0"/>
            </a:endParaRPr>
          </a:p>
          <a:p>
            <a:pPr eaLnBrk="1" hangingPunct="1"/>
            <a:r>
              <a:rPr lang="ja-JP" altLang="en-US" dirty="0" smtClean="0">
                <a:latin typeface="Times New Roman" panose="02020603050405020304" pitchFamily="18" charset="0"/>
              </a:rPr>
              <a:t>　　です。</a:t>
            </a:r>
            <a:endParaRPr lang="en-US" altLang="ja-JP" dirty="0" smtClean="0">
              <a:latin typeface="Times New Roman" panose="02020603050405020304" pitchFamily="18" charset="0"/>
            </a:endParaRPr>
          </a:p>
        </p:txBody>
      </p:sp>
      <p:sp>
        <p:nvSpPr>
          <p:cNvPr id="6144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D4DC794F-AB97-4F90-9F33-A094FEEF02DA}" type="slidenum">
              <a:rPr lang="en-US" altLang="ja-JP">
                <a:ea typeface="ＭＳ Ｐゴシック" panose="020B0600070205080204" pitchFamily="50" charset="-128"/>
              </a:rPr>
              <a:pPr>
                <a:spcBef>
                  <a:spcPct val="0"/>
                </a:spcBef>
              </a:pPr>
              <a:t>25</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147103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FontTx/>
              <a:buNone/>
            </a:pPr>
            <a:r>
              <a:rPr lang="ja-JP" altLang="en-US" b="0" dirty="0" smtClean="0">
                <a:solidFill>
                  <a:srgbClr val="990000"/>
                </a:solidFill>
              </a:rPr>
              <a:t>骨粗鬆症の症状は、</a:t>
            </a:r>
            <a:endParaRPr lang="en-US" altLang="ja-JP" b="0" dirty="0" smtClean="0">
              <a:latin typeface="Arial" charset="0"/>
            </a:endParaRPr>
          </a:p>
          <a:p>
            <a:pPr marL="0" indent="0">
              <a:buFontTx/>
              <a:buNone/>
            </a:pPr>
            <a:r>
              <a:rPr lang="en-US" altLang="ja-JP" dirty="0" smtClean="0">
                <a:latin typeface="Arial" charset="0"/>
              </a:rPr>
              <a:t>1.</a:t>
            </a:r>
            <a:r>
              <a:rPr lang="ja-JP" altLang="en-US" b="0" dirty="0" smtClean="0">
                <a:solidFill>
                  <a:srgbClr val="990000"/>
                </a:solidFill>
              </a:rPr>
              <a:t>ちょっとしたことで　骨折する</a:t>
            </a:r>
            <a:endParaRPr lang="en-US" altLang="ja-JP" b="0" dirty="0" smtClean="0">
              <a:solidFill>
                <a:srgbClr val="990000"/>
              </a:solidFill>
            </a:endParaRPr>
          </a:p>
          <a:p>
            <a:pPr marL="0" indent="0">
              <a:buFontTx/>
              <a:buNone/>
            </a:pPr>
            <a:r>
              <a:rPr lang="ja-JP" altLang="en-US" dirty="0" smtClean="0">
                <a:solidFill>
                  <a:srgbClr val="C00000"/>
                </a:solidFill>
              </a:rPr>
              <a:t>　　</a:t>
            </a:r>
            <a:r>
              <a:rPr lang="ja-JP" altLang="en-US" dirty="0" smtClean="0">
                <a:latin typeface="Arial" charset="0"/>
              </a:rPr>
              <a:t>骨粗鬆症などの影響で、</a:t>
            </a:r>
            <a:r>
              <a:rPr lang="ja-JP" altLang="en-US" dirty="0" smtClean="0">
                <a:solidFill>
                  <a:srgbClr val="0070C0"/>
                </a:solidFill>
                <a:latin typeface="Arial" charset="0"/>
              </a:rPr>
              <a:t>骨の強度が低下した骨</a:t>
            </a:r>
            <a:r>
              <a:rPr lang="ja-JP" altLang="en-US" dirty="0" smtClean="0">
                <a:latin typeface="Arial" charset="0"/>
              </a:rPr>
              <a:t>に、</a:t>
            </a:r>
            <a:r>
              <a:rPr lang="en-US" altLang="ja-JP" dirty="0" smtClean="0">
                <a:latin typeface="Arial" charset="0"/>
              </a:rPr>
              <a:t/>
            </a:r>
            <a:br>
              <a:rPr lang="en-US" altLang="ja-JP" dirty="0" smtClean="0">
                <a:latin typeface="Arial" charset="0"/>
              </a:rPr>
            </a:br>
            <a:r>
              <a:rPr lang="ja-JP" altLang="en-US" dirty="0" smtClean="0">
                <a:latin typeface="Arial" charset="0"/>
              </a:rPr>
              <a:t>　　日常生活程度の</a:t>
            </a:r>
            <a:r>
              <a:rPr lang="ja-JP" altLang="en-US" dirty="0" smtClean="0">
                <a:solidFill>
                  <a:srgbClr val="0070C0"/>
                </a:solidFill>
                <a:latin typeface="Arial" charset="0"/>
              </a:rPr>
              <a:t>軽微な外力によって発生した非外傷性骨折</a:t>
            </a:r>
            <a:r>
              <a:rPr lang="ja-JP" altLang="en-US" b="0" dirty="0" smtClean="0">
                <a:solidFill>
                  <a:srgbClr val="990000"/>
                </a:solidFill>
                <a:latin typeface="+mn-lt"/>
              </a:rPr>
              <a:t>のことを</a:t>
            </a:r>
            <a:r>
              <a:rPr lang="ja-JP" altLang="en-US" b="0" dirty="0" smtClean="0">
                <a:solidFill>
                  <a:srgbClr val="990000"/>
                </a:solidFill>
              </a:rPr>
              <a:t>、</a:t>
            </a:r>
            <a:r>
              <a:rPr lang="ja-JP" altLang="en-US" dirty="0" smtClean="0">
                <a:solidFill>
                  <a:srgbClr val="C00000"/>
                </a:solidFill>
              </a:rPr>
              <a:t>脆弱性骨折といいます。</a:t>
            </a:r>
            <a:endParaRPr lang="en-US" altLang="ja-JP" b="1" dirty="0" smtClean="0">
              <a:solidFill>
                <a:srgbClr val="990000"/>
              </a:solidFill>
            </a:endParaRPr>
          </a:p>
          <a:p>
            <a:pPr marL="532593" indent="-532593">
              <a:buNone/>
            </a:pPr>
            <a:r>
              <a:rPr lang="en-US" altLang="ja-JP" dirty="0" smtClean="0">
                <a:solidFill>
                  <a:srgbClr val="002060"/>
                </a:solidFill>
              </a:rPr>
              <a:t>2.</a:t>
            </a:r>
            <a:r>
              <a:rPr lang="ja-JP" altLang="en-US" dirty="0" smtClean="0">
                <a:solidFill>
                  <a:srgbClr val="002060"/>
                </a:solidFill>
              </a:rPr>
              <a:t>　背骨の微小骨折による　腰痛</a:t>
            </a:r>
            <a:endParaRPr lang="en-US" altLang="ja-JP" dirty="0" smtClean="0">
              <a:solidFill>
                <a:srgbClr val="002060"/>
              </a:solidFill>
            </a:endParaRPr>
          </a:p>
          <a:p>
            <a:pPr marL="532593" indent="-532593">
              <a:buNone/>
            </a:pPr>
            <a:r>
              <a:rPr lang="en-US" altLang="ja-JP" dirty="0" smtClean="0">
                <a:solidFill>
                  <a:srgbClr val="002060"/>
                </a:solidFill>
              </a:rPr>
              <a:t>3.</a:t>
            </a:r>
            <a:r>
              <a:rPr lang="ja-JP" altLang="en-US" dirty="0" smtClean="0">
                <a:solidFill>
                  <a:srgbClr val="002060"/>
                </a:solidFill>
              </a:rPr>
              <a:t>　背骨の骨折の結果　背中が曲がる、背が縮む</a:t>
            </a:r>
            <a:endParaRPr lang="en-US" altLang="ja-JP" dirty="0" smtClean="0">
              <a:solidFill>
                <a:srgbClr val="002060"/>
              </a:solidFill>
            </a:endParaRPr>
          </a:p>
          <a:p>
            <a:pPr marL="532593" indent="-532593">
              <a:buNone/>
            </a:pPr>
            <a:r>
              <a:rPr lang="en-US" altLang="ja-JP" dirty="0" smtClean="0">
                <a:solidFill>
                  <a:srgbClr val="002060"/>
                </a:solidFill>
              </a:rPr>
              <a:t>4.</a:t>
            </a:r>
            <a:r>
              <a:rPr lang="ja-JP" altLang="en-US" dirty="0" smtClean="0">
                <a:solidFill>
                  <a:srgbClr val="002060"/>
                </a:solidFill>
              </a:rPr>
              <a:t>　背中が曲がると、胃腸や肺が圧迫される　</a:t>
            </a:r>
            <a:endParaRPr lang="en-US" altLang="ja-JP" dirty="0" smtClean="0">
              <a:solidFill>
                <a:srgbClr val="002060"/>
              </a:solidFill>
            </a:endParaRPr>
          </a:p>
          <a:p>
            <a:pPr marL="532593" indent="-532593">
              <a:buNone/>
            </a:pPr>
            <a:r>
              <a:rPr lang="en-US" altLang="ja-JP" dirty="0" smtClean="0">
                <a:solidFill>
                  <a:srgbClr val="002060"/>
                </a:solidFill>
              </a:rPr>
              <a:t>5</a:t>
            </a:r>
            <a:r>
              <a:rPr lang="ja-JP" altLang="en-US" dirty="0" err="1" smtClean="0">
                <a:solidFill>
                  <a:srgbClr val="002060"/>
                </a:solidFill>
              </a:rPr>
              <a:t>．</a:t>
            </a:r>
            <a:r>
              <a:rPr lang="ja-JP" altLang="en-US" dirty="0" smtClean="0">
                <a:solidFill>
                  <a:srgbClr val="002060"/>
                </a:solidFill>
              </a:rPr>
              <a:t>骨折の結果、日常生活に支障が生じる</a:t>
            </a:r>
            <a:endParaRPr lang="en-US" altLang="ja-JP" dirty="0" smtClean="0">
              <a:solidFill>
                <a:srgbClr val="002060"/>
              </a:solidFill>
            </a:endParaRPr>
          </a:p>
          <a:p>
            <a:pPr marL="532593" indent="-532593">
              <a:buNone/>
            </a:pPr>
            <a:r>
              <a:rPr lang="en-US" altLang="ja-JP" dirty="0" smtClean="0">
                <a:solidFill>
                  <a:srgbClr val="002060"/>
                </a:solidFill>
              </a:rPr>
              <a:t>6.   </a:t>
            </a:r>
            <a:r>
              <a:rPr lang="ja-JP" altLang="en-US" dirty="0" smtClean="0">
                <a:solidFill>
                  <a:srgbClr val="002060"/>
                </a:solidFill>
              </a:rPr>
              <a:t>動脈の石灰化を引き起こし、心筋梗塞になりやすくなる　　　　などがあります。</a:t>
            </a:r>
            <a:endParaRPr lang="en-US" altLang="ja-JP" dirty="0" smtClean="0">
              <a:solidFill>
                <a:srgbClr val="002060"/>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26</a:t>
            </a:fld>
            <a:endParaRPr kumimoji="1" lang="ja-JP" altLang="en-US"/>
          </a:p>
        </p:txBody>
      </p:sp>
    </p:spTree>
    <p:extLst>
      <p:ext uri="{BB962C8B-B14F-4D97-AF65-F5344CB8AC3E}">
        <p14:creationId xmlns:p14="http://schemas.microsoft.com/office/powerpoint/2010/main" val="630509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00FF"/>
                </a:solidFill>
              </a:rPr>
              <a:t>骨粗鬆症は一度骨折を起こすと繰り返しやすいことを覚えていてください。</a:t>
            </a:r>
            <a:endParaRPr lang="en-US" altLang="ja-JP" sz="1200" dirty="0" smtClean="0">
              <a:solidFill>
                <a:srgbClr val="0000FF"/>
              </a:solidFill>
            </a:endParaRPr>
          </a:p>
          <a:p>
            <a:pPr>
              <a:defRPr/>
            </a:pPr>
            <a:r>
              <a:rPr lang="ja-JP" altLang="en-US" sz="1200" dirty="0" smtClean="0">
                <a:latin typeface="Arial" charset="0"/>
                <a:ea typeface="ＭＳ Ｐゴシック" charset="-128"/>
              </a:rPr>
              <a:t>一度</a:t>
            </a:r>
            <a:r>
              <a:rPr lang="ja-JP" altLang="en-US" sz="1200" dirty="0" smtClean="0">
                <a:solidFill>
                  <a:srgbClr val="FF0000"/>
                </a:solidFill>
              </a:rPr>
              <a:t>脊椎圧迫骨折</a:t>
            </a:r>
            <a:r>
              <a:rPr lang="ja-JP" altLang="en-US" sz="1200" dirty="0" smtClean="0">
                <a:latin typeface="Arial" charset="0"/>
                <a:ea typeface="ＭＳ Ｐゴシック" charset="-128"/>
              </a:rPr>
              <a:t>をおこすと５人に一人が１年以内に骨折をおこすという報告があります</a:t>
            </a:r>
            <a:endParaRPr lang="en-US" altLang="ja-JP" sz="1200" dirty="0" smtClean="0">
              <a:latin typeface="Arial" charset="0"/>
              <a:ea typeface="ＭＳ Ｐゴシック"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大腿骨頚部骨折を起こした</a:t>
            </a:r>
            <a:r>
              <a:rPr lang="en-US" altLang="ja-JP" sz="1200" dirty="0" smtClean="0"/>
              <a:t>60</a:t>
            </a:r>
            <a:r>
              <a:rPr lang="ja-JP" altLang="en-US" sz="1200" dirty="0" smtClean="0"/>
              <a:t>歳代女性が、５年間に再度骨折をおこす危険性は骨折をしたことのない女性に比べ</a:t>
            </a:r>
            <a:r>
              <a:rPr lang="en-US" altLang="ja-JP" sz="1200" dirty="0" smtClean="0"/>
              <a:t>16.9</a:t>
            </a:r>
            <a:r>
              <a:rPr lang="ja-JP" altLang="en-US" sz="1200" dirty="0" smtClean="0"/>
              <a:t>倍も高いという報告があります。</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200" dirty="0" smtClean="0">
              <a:solidFill>
                <a:srgbClr val="0000FF"/>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27</a:t>
            </a:fld>
            <a:endParaRPr kumimoji="1" lang="ja-JP" altLang="en-US"/>
          </a:p>
        </p:txBody>
      </p:sp>
    </p:spTree>
    <p:extLst>
      <p:ext uri="{BB962C8B-B14F-4D97-AF65-F5344CB8AC3E}">
        <p14:creationId xmlns:p14="http://schemas.microsoft.com/office/powerpoint/2010/main" val="3019858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 1"/>
          <p:cNvSpPr>
            <a:spLocks noGrp="1" noRot="1" noChangeAspect="1" noTextEdit="1"/>
          </p:cNvSpPr>
          <p:nvPr>
            <p:ph type="sldImg"/>
          </p:nvPr>
        </p:nvSpPr>
        <p:spPr>
          <a:ln/>
        </p:spPr>
      </p:sp>
      <p:sp>
        <p:nvSpPr>
          <p:cNvPr id="7577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Times New Roman" panose="02020603050405020304" pitchFamily="18" charset="0"/>
              </a:rPr>
              <a:t>骨粗鬆症の予防方法は、</a:t>
            </a:r>
            <a:endParaRPr lang="en-US" altLang="ja-JP" dirty="0" smtClean="0">
              <a:latin typeface="Times New Roman" panose="02020603050405020304" pitchFamily="18" charset="0"/>
            </a:endParaRPr>
          </a:p>
          <a:p>
            <a:pPr marL="532630" marR="0" indent="-532630" algn="l" defTabSz="914400" rtl="0" eaLnBrk="1" fontAlgn="auto" latinLnBrk="0" hangingPunct="1">
              <a:lnSpc>
                <a:spcPct val="100000"/>
              </a:lnSpc>
              <a:spcBef>
                <a:spcPts val="0"/>
              </a:spcBef>
              <a:spcAft>
                <a:spcPts val="0"/>
              </a:spcAft>
              <a:buClrTx/>
              <a:buSzTx/>
              <a:buFontTx/>
              <a:buNone/>
              <a:tabLst/>
              <a:defRPr/>
            </a:pPr>
            <a:r>
              <a:rPr lang="ja-JP" altLang="en-US" dirty="0" smtClean="0">
                <a:solidFill>
                  <a:srgbClr val="000066"/>
                </a:solidFill>
              </a:rPr>
              <a:t>　栄養・食事療法として、カルシウム、たんぱく質、マグネシウム、ビタミン</a:t>
            </a:r>
            <a:r>
              <a:rPr lang="en-US" altLang="ja-JP" dirty="0" smtClean="0">
                <a:solidFill>
                  <a:srgbClr val="000066"/>
                </a:solidFill>
              </a:rPr>
              <a:t>D</a:t>
            </a:r>
            <a:r>
              <a:rPr lang="ja-JP" altLang="en-US" dirty="0" err="1" smtClean="0">
                <a:solidFill>
                  <a:srgbClr val="000066"/>
                </a:solidFill>
              </a:rPr>
              <a:t>、</a:t>
            </a:r>
            <a:r>
              <a:rPr lang="ja-JP" altLang="en-US" dirty="0" smtClean="0">
                <a:solidFill>
                  <a:srgbClr val="000066"/>
                </a:solidFill>
              </a:rPr>
              <a:t>ビタミン</a:t>
            </a:r>
            <a:r>
              <a:rPr lang="en-US" altLang="ja-JP" dirty="0" smtClean="0">
                <a:solidFill>
                  <a:srgbClr val="000066"/>
                </a:solidFill>
              </a:rPr>
              <a:t>K</a:t>
            </a:r>
            <a:r>
              <a:rPr lang="ja-JP" altLang="en-US" dirty="0" smtClean="0">
                <a:solidFill>
                  <a:srgbClr val="000066"/>
                </a:solidFill>
              </a:rPr>
              <a:t>を多く摂る　こと</a:t>
            </a:r>
            <a:endParaRPr lang="en-US" altLang="ja-JP" dirty="0" smtClean="0">
              <a:solidFill>
                <a:srgbClr val="000066"/>
              </a:solidFill>
            </a:endParaRPr>
          </a:p>
          <a:p>
            <a:pPr>
              <a:buNone/>
              <a:defRPr/>
            </a:pPr>
            <a:r>
              <a:rPr lang="ja-JP" altLang="en-US" dirty="0" smtClean="0">
                <a:solidFill>
                  <a:srgbClr val="000066"/>
                </a:solidFill>
              </a:rPr>
              <a:t>　運動療法として、骨に負荷をかける運動をすることと、筋肉に負荷のかかる筋力トレーニング</a:t>
            </a:r>
            <a:endParaRPr lang="en-US" altLang="ja-JP" dirty="0" smtClean="0">
              <a:solidFill>
                <a:srgbClr val="000066"/>
              </a:solidFill>
            </a:endParaRPr>
          </a:p>
          <a:p>
            <a:pPr>
              <a:buNone/>
              <a:defRPr/>
            </a:pPr>
            <a:r>
              <a:rPr lang="ja-JP" altLang="en-US" dirty="0" smtClean="0">
                <a:solidFill>
                  <a:srgbClr val="000066"/>
                </a:solidFill>
              </a:rPr>
              <a:t>　さらに、適度な日光浴　が大事です。</a:t>
            </a:r>
          </a:p>
          <a:p>
            <a:pPr>
              <a:buNone/>
              <a:defRPr/>
            </a:pPr>
            <a:r>
              <a:rPr lang="ja-JP" altLang="en-US" dirty="0" smtClean="0">
                <a:solidFill>
                  <a:srgbClr val="000066"/>
                </a:solidFill>
              </a:rPr>
              <a:t>そして、骨折に危険性の高い人は、　</a:t>
            </a:r>
            <a:r>
              <a:rPr lang="ja-JP" altLang="en-US" dirty="0" smtClean="0">
                <a:solidFill>
                  <a:srgbClr val="FF0000"/>
                </a:solidFill>
              </a:rPr>
              <a:t>薬物療法　が必要です。</a:t>
            </a:r>
          </a:p>
          <a:p>
            <a:endParaRPr lang="ja-JP" altLang="en-US" dirty="0" smtClean="0">
              <a:latin typeface="Times New Roman" panose="02020603050405020304" pitchFamily="18" charset="0"/>
            </a:endParaRPr>
          </a:p>
        </p:txBody>
      </p:sp>
      <p:sp>
        <p:nvSpPr>
          <p:cNvPr id="7578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BCF9BEE9-9E8C-447F-AF21-996EFADC9AD4}" type="slidenum">
              <a:rPr lang="en-US" altLang="ja-JP">
                <a:ea typeface="ＭＳ Ｐゴシック" panose="020B0600070205080204" pitchFamily="50" charset="-128"/>
              </a:rPr>
              <a:pPr>
                <a:spcBef>
                  <a:spcPct val="0"/>
                </a:spcBef>
              </a:pPr>
              <a:t>28</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4132439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 1"/>
          <p:cNvSpPr>
            <a:spLocks noGrp="1" noRot="1" noChangeAspect="1" noTextEdit="1"/>
          </p:cNvSpPr>
          <p:nvPr>
            <p:ph type="sldImg"/>
          </p:nvPr>
        </p:nvSpPr>
        <p:spPr>
          <a:ln/>
        </p:spPr>
      </p:sp>
      <p:sp>
        <p:nvSpPr>
          <p:cNvPr id="8499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200" b="0" dirty="0" smtClean="0">
                <a:solidFill>
                  <a:srgbClr val="990000"/>
                </a:solidFill>
              </a:rPr>
              <a:t>骨粗鬆症にとって適度な運動とは、</a:t>
            </a:r>
            <a:r>
              <a:rPr lang="en-US" altLang="ja-JP" sz="1200" dirty="0" smtClean="0"/>
              <a:t>1</a:t>
            </a:r>
            <a:r>
              <a:rPr lang="ja-JP" altLang="en-US" sz="1200" dirty="0" smtClean="0"/>
              <a:t>日</a:t>
            </a:r>
            <a:r>
              <a:rPr lang="en-US" altLang="ja-JP" sz="1200" dirty="0" smtClean="0"/>
              <a:t>30</a:t>
            </a:r>
            <a:r>
              <a:rPr lang="ja-JP" altLang="en-US" sz="1200" dirty="0" smtClean="0"/>
              <a:t>分以上を目安によく歩くことが基本です。</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1" dirty="0" smtClean="0">
                <a:solidFill>
                  <a:srgbClr val="990000"/>
                </a:solidFill>
              </a:rPr>
              <a:t>骨粗鬆症にとって、</a:t>
            </a:r>
            <a:r>
              <a:rPr lang="ja-JP" altLang="en-US" sz="1200" dirty="0" smtClean="0">
                <a:ea typeface="ＭＳ ゴシック" panose="020B0609070205080204" pitchFamily="49" charset="-128"/>
              </a:rPr>
              <a:t>骨にある程度負荷のかかる運動が重要です。</a:t>
            </a:r>
            <a:endParaRPr lang="en-US" altLang="ja-JP" dirty="0" smtClean="0">
              <a:latin typeface="Times New Roman" panose="02020603050405020304" pitchFamily="18" charset="0"/>
            </a:endParaRPr>
          </a:p>
          <a:p>
            <a:pPr eaLnBrk="1" hangingPunct="1"/>
            <a:r>
              <a:rPr lang="ja-JP" altLang="en-US" dirty="0" smtClean="0">
                <a:latin typeface="Times New Roman" panose="02020603050405020304" pitchFamily="18" charset="0"/>
              </a:rPr>
              <a:t>宇宙飛行士は、重力がかからないので骨粗鬆症状態になります。</a:t>
            </a:r>
            <a:endParaRPr lang="en-US" altLang="ja-JP" dirty="0" smtClean="0">
              <a:latin typeface="Times New Roman" panose="02020603050405020304" pitchFamily="18" charset="0"/>
            </a:endParaRPr>
          </a:p>
          <a:p>
            <a:pPr eaLnBrk="1" hangingPunct="1"/>
            <a:r>
              <a:rPr lang="ja-JP" altLang="en-US" dirty="0" smtClean="0">
                <a:latin typeface="Times New Roman" panose="02020603050405020304" pitchFamily="18" charset="0"/>
              </a:rPr>
              <a:t>水の中でいっぱい運動しても、重力が少ないので、骨粗鬆症予防効果は乏しくなります。</a:t>
            </a:r>
            <a:endParaRPr lang="en-US" altLang="ja-JP" dirty="0" smtClean="0">
              <a:latin typeface="Times New Roman" panose="02020603050405020304" pitchFamily="18" charset="0"/>
            </a:endParaRPr>
          </a:p>
          <a:p>
            <a:pPr eaLnBrk="1" hangingPunct="1"/>
            <a:endParaRPr lang="ja-JP" altLang="en-US" dirty="0" smtClean="0">
              <a:latin typeface="Times New Roman" panose="02020603050405020304" pitchFamily="18" charset="0"/>
            </a:endParaRPr>
          </a:p>
        </p:txBody>
      </p:sp>
      <p:sp>
        <p:nvSpPr>
          <p:cNvPr id="8499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0E506F91-A9F1-49F1-8D18-2505180AF986}" type="slidenum">
              <a:rPr lang="en-US" altLang="ja-JP">
                <a:ea typeface="ＭＳ Ｐゴシック" panose="020B0600070205080204" pitchFamily="50" charset="-128"/>
              </a:rPr>
              <a:pPr>
                <a:spcBef>
                  <a:spcPct val="0"/>
                </a:spcBef>
              </a:pPr>
              <a:t>29</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5250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solidFill>
                  <a:srgbClr val="0070C0"/>
                </a:solidFill>
              </a:rPr>
              <a:t>腰部脊柱管狭窄症は、</a:t>
            </a:r>
            <a:r>
              <a:rPr lang="ja-JP" altLang="en-US" dirty="0" smtClean="0">
                <a:solidFill>
                  <a:srgbClr val="0070C0"/>
                </a:solidFill>
              </a:rPr>
              <a:t>脊柱の中にある脊柱管という神経の通り道が、加齢に伴う種々の原因によって狭くなり、</a:t>
            </a:r>
            <a:endParaRPr lang="en-US" altLang="ja-JP" dirty="0" smtClean="0">
              <a:solidFill>
                <a:srgbClr val="0070C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solidFill>
                  <a:srgbClr val="0070C0"/>
                </a:solidFill>
              </a:rPr>
              <a:t>体勢にてさらに神経および血管を圧迫</a:t>
            </a:r>
            <a:r>
              <a:rPr lang="ja-JP" altLang="en-US" dirty="0" smtClean="0"/>
              <a:t>あるいは締め付けることによって、</a:t>
            </a:r>
            <a:r>
              <a:rPr lang="en-US" altLang="ja-JP" dirty="0" smtClean="0"/>
              <a:t/>
            </a:r>
            <a:br>
              <a:rPr lang="en-US" altLang="ja-JP" dirty="0" smtClean="0"/>
            </a:br>
            <a:r>
              <a:rPr lang="ja-JP" altLang="en-US" dirty="0" smtClean="0"/>
              <a:t>腰臀部から足の痛みや痺れあるいは歩行障害を起こす病態です。</a:t>
            </a:r>
          </a:p>
          <a:p>
            <a:r>
              <a:rPr kumimoji="1" lang="ja-JP" altLang="en-US" dirty="0" smtClean="0"/>
              <a:t>体勢によって脊柱管狭窄状態が変わるため、体勢、動作によって痛みが強くなったり軽減したりします。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30</a:t>
            </a:fld>
            <a:endParaRPr kumimoji="1" lang="ja-JP" altLang="en-US"/>
          </a:p>
        </p:txBody>
      </p:sp>
    </p:spTree>
    <p:extLst>
      <p:ext uri="{BB962C8B-B14F-4D97-AF65-F5344CB8AC3E}">
        <p14:creationId xmlns:p14="http://schemas.microsoft.com/office/powerpoint/2010/main" val="1229080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270A4242-46D5-49D6-B55E-DD1C605E7128}" type="slidenum">
              <a:rPr lang="en-US" altLang="ja-JP">
                <a:solidFill>
                  <a:srgbClr val="000000"/>
                </a:solidFill>
                <a:latin typeface="Calibri" panose="020F0502020204030204" pitchFamily="34" charset="0"/>
              </a:rPr>
              <a:pPr eaLnBrk="1" hangingPunct="1"/>
              <a:t>4</a:t>
            </a:fld>
            <a:endParaRPr lang="en-US" altLang="ja-JP">
              <a:solidFill>
                <a:srgbClr val="000000"/>
              </a:solidFill>
              <a:latin typeface="Calibri" panose="020F0502020204030204" pitchFamily="34" charset="0"/>
            </a:endParaRP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p:txBody>
          <a:bodyPr wrap="square" numCol="1" anchor="t" anchorCtr="0" compatLnSpc="1">
            <a:prstTxWarp prst="textNoShape">
              <a:avLst/>
            </a:prstTxWarp>
          </a:bodyPr>
          <a:lstStyle/>
          <a:p>
            <a:pPr>
              <a:lnSpc>
                <a:spcPct val="110000"/>
              </a:lnSpc>
              <a:defRPr/>
            </a:pPr>
            <a:r>
              <a:rPr lang="ja-JP" altLang="en-US" dirty="0" smtClean="0">
                <a:latin typeface="ＭＳ Ｐゴシック" pitchFamily="50" charset="-128"/>
              </a:rPr>
              <a:t>運動器不安定症の診断基準における運動機能検査です。</a:t>
            </a:r>
            <a:endParaRPr lang="en-US" altLang="ja-JP" dirty="0" smtClean="0">
              <a:latin typeface="ＭＳ Ｐゴシック" pitchFamily="50" charset="-128"/>
            </a:endParaRPr>
          </a:p>
          <a:p>
            <a:pPr>
              <a:lnSpc>
                <a:spcPct val="110000"/>
              </a:lnSpc>
              <a:defRPr/>
            </a:pPr>
            <a:r>
              <a:rPr lang="ja-JP" altLang="en-US" dirty="0" smtClean="0">
                <a:latin typeface="ＭＳ Ｐゴシック" pitchFamily="50" charset="-128"/>
              </a:rPr>
              <a:t>開眼片脚起立時間は</a:t>
            </a:r>
            <a:r>
              <a:rPr lang="ja-JP" altLang="en-US" dirty="0" smtClean="0">
                <a:solidFill>
                  <a:srgbClr val="FF0000"/>
                </a:solidFill>
                <a:latin typeface="+mn-ea"/>
              </a:rPr>
              <a:t>両手を腰に当て、片脚を床から</a:t>
            </a:r>
            <a:r>
              <a:rPr lang="en-US" altLang="ja-JP" dirty="0" smtClean="0">
                <a:solidFill>
                  <a:srgbClr val="FF0000"/>
                </a:solidFill>
                <a:latin typeface="+mn-ea"/>
              </a:rPr>
              <a:t>5cm</a:t>
            </a:r>
            <a:r>
              <a:rPr lang="ja-JP" altLang="en-US" dirty="0" smtClean="0">
                <a:solidFill>
                  <a:srgbClr val="FF0000"/>
                </a:solidFill>
                <a:latin typeface="+mn-ea"/>
              </a:rPr>
              <a:t>程挙げ、立っていられる時間を測定します。</a:t>
            </a:r>
            <a:endParaRPr lang="en-US" altLang="ja-JP" dirty="0" smtClean="0">
              <a:solidFill>
                <a:srgbClr val="FF0000"/>
              </a:solidFill>
              <a:latin typeface="+mn-ea"/>
            </a:endParaRPr>
          </a:p>
          <a:p>
            <a:pPr>
              <a:lnSpc>
                <a:spcPct val="110000"/>
              </a:lnSpc>
              <a:defRPr/>
            </a:pPr>
            <a:r>
              <a:rPr lang="en-US" altLang="ja-JP" dirty="0" smtClean="0">
                <a:solidFill>
                  <a:srgbClr val="FF0000"/>
                </a:solidFill>
                <a:latin typeface="+mn-ea"/>
              </a:rPr>
              <a:t>3</a:t>
            </a:r>
            <a:r>
              <a:rPr lang="ja-JP" altLang="en-US" dirty="0" smtClean="0">
                <a:solidFill>
                  <a:srgbClr val="FF0000"/>
                </a:solidFill>
                <a:latin typeface="+mn-ea"/>
              </a:rPr>
              <a:t>メートルタイムアップアンドゴーテストは椅子に座った姿勢から立ち上がり、３</a:t>
            </a:r>
            <a:r>
              <a:rPr lang="en-US" altLang="ja-JP" dirty="0" smtClean="0">
                <a:solidFill>
                  <a:srgbClr val="FF0000"/>
                </a:solidFill>
                <a:latin typeface="+mn-ea"/>
              </a:rPr>
              <a:t>m</a:t>
            </a:r>
            <a:r>
              <a:rPr lang="ja-JP" altLang="en-US" dirty="0" smtClean="0">
                <a:solidFill>
                  <a:srgbClr val="FF0000"/>
                </a:solidFill>
                <a:latin typeface="+mn-ea"/>
              </a:rPr>
              <a:t>先の目印点で折り返し、再び椅子に座るまでの時間を測定します</a:t>
            </a:r>
            <a:endParaRPr lang="en-US" altLang="ja-JP" dirty="0" smtClean="0">
              <a:solidFill>
                <a:srgbClr val="FF0000"/>
              </a:solidFill>
              <a:latin typeface="+mn-ea"/>
            </a:endParaRPr>
          </a:p>
        </p:txBody>
      </p:sp>
    </p:spTree>
    <p:extLst>
      <p:ext uri="{BB962C8B-B14F-4D97-AF65-F5344CB8AC3E}">
        <p14:creationId xmlns:p14="http://schemas.microsoft.com/office/powerpoint/2010/main" val="1509065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4000"/>
              </a:lnSpc>
            </a:pPr>
            <a:r>
              <a:rPr lang="ja-JP" altLang="en-US" sz="1200" dirty="0" smtClean="0"/>
              <a:t>立ったり歩く姿勢では、脊柱管がいっそう狭くなり神経を圧迫しますが、</a:t>
            </a:r>
            <a:r>
              <a:rPr lang="en-US" altLang="ja-JP" sz="1200" dirty="0" smtClean="0"/>
              <a:t/>
            </a:r>
            <a:br>
              <a:rPr lang="en-US" altLang="ja-JP" sz="1200" dirty="0" smtClean="0"/>
            </a:br>
            <a:r>
              <a:rPr lang="ja-JP" altLang="en-US" sz="1200" dirty="0" smtClean="0"/>
              <a:t>体が前かがみになったり座ったりすると脊柱管がやや広くなり、神経圧迫は解除されて症状は軽減します。</a:t>
            </a:r>
            <a:endParaRPr lang="en-US" altLang="ja-JP" sz="1200" u="sng" dirty="0" smtClean="0">
              <a:solidFill>
                <a:srgbClr val="0070C0"/>
              </a:solidFill>
            </a:endParaRPr>
          </a:p>
          <a:p>
            <a:pPr>
              <a:lnSpc>
                <a:spcPts val="4000"/>
              </a:lnSpc>
            </a:pPr>
            <a:r>
              <a:rPr lang="ja-JP" altLang="en-US" sz="1200" u="sng" dirty="0" smtClean="0">
                <a:solidFill>
                  <a:srgbClr val="0070C0"/>
                </a:solidFill>
              </a:rPr>
              <a:t>歩いていると下肢痛が悪化しますが、しゃがんだり座ったりすると症状は</a:t>
            </a:r>
            <a:r>
              <a:rPr lang="en-US" altLang="ja-JP" sz="1200" u="sng" dirty="0" smtClean="0">
                <a:solidFill>
                  <a:srgbClr val="0070C0"/>
                </a:solidFill>
              </a:rPr>
              <a:t/>
            </a:r>
            <a:br>
              <a:rPr lang="en-US" altLang="ja-JP" sz="1200" u="sng" dirty="0" smtClean="0">
                <a:solidFill>
                  <a:srgbClr val="0070C0"/>
                </a:solidFill>
              </a:rPr>
            </a:br>
            <a:r>
              <a:rPr lang="ja-JP" altLang="en-US" sz="1200" u="sng" dirty="0" smtClean="0">
                <a:solidFill>
                  <a:srgbClr val="0070C0"/>
                </a:solidFill>
              </a:rPr>
              <a:t>ましになり、また歩いたり立ったりできるのが特徴</a:t>
            </a:r>
            <a:r>
              <a:rPr lang="ja-JP" altLang="en-US" sz="1200" u="sng" dirty="0" smtClean="0">
                <a:solidFill>
                  <a:schemeClr val="tx1"/>
                </a:solidFill>
              </a:rPr>
              <a:t>で、これを</a:t>
            </a:r>
            <a:r>
              <a:rPr lang="ja-JP" altLang="en-US" sz="1200" u="sng" dirty="0" smtClean="0">
                <a:solidFill>
                  <a:srgbClr val="C00000"/>
                </a:solidFill>
              </a:rPr>
              <a:t>神経性間欠跛行</a:t>
            </a:r>
            <a:r>
              <a:rPr lang="ja-JP" altLang="en-US" sz="1200" u="sng" dirty="0" smtClean="0">
                <a:solidFill>
                  <a:schemeClr val="tx1"/>
                </a:solidFill>
              </a:rPr>
              <a:t>といいます。</a:t>
            </a:r>
            <a:endParaRPr lang="en-US" altLang="ja-JP" sz="1200" u="sng" dirty="0" smtClean="0"/>
          </a:p>
          <a:p>
            <a:pPr>
              <a:lnSpc>
                <a:spcPts val="4000"/>
              </a:lnSpc>
            </a:pPr>
            <a:r>
              <a:rPr lang="ja-JP" altLang="en-US" sz="1200" dirty="0" smtClean="0">
                <a:solidFill>
                  <a:srgbClr val="C00000"/>
                </a:solidFill>
              </a:rPr>
              <a:t>歩くと痛くなるが座っているときは痛くないので、歩行機会が減り、結果として足腰が弱り、ロコモが進行します。</a:t>
            </a:r>
            <a:endParaRPr lang="en-US" altLang="ja-JP" sz="1200" dirty="0" smtClean="0">
              <a:solidFill>
                <a:srgbClr val="C00000"/>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31</a:t>
            </a:fld>
            <a:endParaRPr kumimoji="1" lang="ja-JP" altLang="en-US"/>
          </a:p>
        </p:txBody>
      </p:sp>
    </p:spTree>
    <p:extLst>
      <p:ext uri="{BB962C8B-B14F-4D97-AF65-F5344CB8AC3E}">
        <p14:creationId xmlns:p14="http://schemas.microsoft.com/office/powerpoint/2010/main" val="4103447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腰部脊柱管狭窄症の治療は、</a:t>
            </a:r>
            <a:endParaRPr kumimoji="1" lang="en-US" altLang="ja-JP" dirty="0" smtClean="0"/>
          </a:p>
          <a:p>
            <a:pPr marL="342900" indent="-342900">
              <a:buAutoNum type="arabicPeriod"/>
            </a:pPr>
            <a:r>
              <a:rPr lang="ja-JP" altLang="en-US" sz="1200" dirty="0" smtClean="0"/>
              <a:t>薬物治療</a:t>
            </a:r>
            <a:r>
              <a:rPr lang="en-US" altLang="ja-JP" sz="1200" dirty="0" smtClean="0"/>
              <a:t/>
            </a:r>
            <a:br>
              <a:rPr lang="en-US" altLang="ja-JP" sz="1200" dirty="0" smtClean="0"/>
            </a:br>
            <a:r>
              <a:rPr lang="ja-JP" altLang="en-US" sz="1200" dirty="0" smtClean="0"/>
              <a:t>①　消炎鎮痛剤</a:t>
            </a:r>
            <a:r>
              <a:rPr lang="en-US" altLang="ja-JP" sz="1200" dirty="0" smtClean="0"/>
              <a:t>NSAID</a:t>
            </a:r>
            <a:r>
              <a:rPr lang="ja-JP" altLang="en-US" sz="1200" dirty="0" smtClean="0"/>
              <a:t>ｓ：神経が炎症を起こしていると痛み増強しますが、この炎症を鎮めます</a:t>
            </a:r>
            <a:r>
              <a:rPr lang="en-US" altLang="ja-JP" sz="1200" dirty="0" smtClean="0"/>
              <a:t/>
            </a:r>
            <a:br>
              <a:rPr lang="en-US" altLang="ja-JP" sz="1200" dirty="0" smtClean="0"/>
            </a:br>
            <a:r>
              <a:rPr lang="ja-JP" altLang="en-US" sz="1200" dirty="0" smtClean="0"/>
              <a:t>②　血流改善薬：狭窄によって神経周囲の血流が悪化しますが、ここの血流を改善します</a:t>
            </a:r>
            <a:endParaRPr lang="en-US" altLang="ja-JP" sz="1200" dirty="0" smtClean="0"/>
          </a:p>
          <a:p>
            <a:pPr marL="342900" indent="-342900">
              <a:buAutoNum type="arabicPeriod"/>
            </a:pPr>
            <a:r>
              <a:rPr lang="ja-JP" altLang="en-US" sz="1200" dirty="0" smtClean="0"/>
              <a:t>神経ブロック</a:t>
            </a:r>
            <a:r>
              <a:rPr lang="en-US" altLang="ja-JP" sz="1200" dirty="0" smtClean="0"/>
              <a:t/>
            </a:r>
            <a:br>
              <a:rPr lang="en-US" altLang="ja-JP" sz="1200" dirty="0" smtClean="0"/>
            </a:br>
            <a:r>
              <a:rPr lang="ja-JP" altLang="en-US" sz="1200" dirty="0" smtClean="0"/>
              <a:t>硬膜外ブロック、神経根ブロック：ブロックにて痛みの悪循環を止めます</a:t>
            </a:r>
            <a:endParaRPr lang="en-US" altLang="ja-JP" sz="1200" dirty="0" smtClean="0"/>
          </a:p>
          <a:p>
            <a:pPr marL="342900" indent="-342900">
              <a:buAutoNum type="arabicPeriod"/>
            </a:pPr>
            <a:r>
              <a:rPr lang="ja-JP" altLang="en-US" sz="1200" dirty="0" smtClean="0"/>
              <a:t>運動療法</a:t>
            </a:r>
            <a:r>
              <a:rPr lang="en-US" altLang="ja-JP" sz="1200" dirty="0" smtClean="0"/>
              <a:t/>
            </a:r>
            <a:br>
              <a:rPr lang="en-US" altLang="ja-JP" sz="1200" dirty="0" smtClean="0"/>
            </a:br>
            <a:r>
              <a:rPr lang="ja-JP" altLang="en-US" sz="1200" dirty="0" smtClean="0"/>
              <a:t>①腹筋を鍛えお腹をひっこめて（ドローイン）、腰椎前弯を軽減　することで、神経の圧迫を軽減することを目指す</a:t>
            </a:r>
            <a:r>
              <a:rPr lang="en-US" altLang="ja-JP" sz="1200" dirty="0" smtClean="0"/>
              <a:t/>
            </a:r>
            <a:br>
              <a:rPr lang="en-US" altLang="ja-JP" sz="1200" dirty="0" smtClean="0"/>
            </a:br>
            <a:r>
              <a:rPr lang="ja-JP" altLang="en-US" sz="1200" dirty="0" smtClean="0"/>
              <a:t>②股関節伸展可動域を改善させ、歩行時代償性に腰を反らないようにすることで、神経の圧迫を軽減することを目指す</a:t>
            </a:r>
            <a:endParaRPr lang="en-US" altLang="ja-JP" sz="1200" dirty="0" smtClean="0"/>
          </a:p>
          <a:p>
            <a:pPr marL="342900" indent="-342900">
              <a:buAutoNum type="arabicPeriod"/>
            </a:pPr>
            <a:r>
              <a:rPr lang="ja-JP" altLang="en-US" sz="1200" dirty="0" smtClean="0"/>
              <a:t>手術</a:t>
            </a:r>
            <a:r>
              <a:rPr lang="en-US" altLang="ja-JP" sz="1200" dirty="0" smtClean="0"/>
              <a:t/>
            </a:r>
            <a:br>
              <a:rPr lang="en-US" altLang="ja-JP" sz="1200" dirty="0" smtClean="0"/>
            </a:br>
            <a:r>
              <a:rPr lang="ja-JP" altLang="en-US" sz="1200" dirty="0" smtClean="0"/>
              <a:t>①　除圧手術</a:t>
            </a:r>
            <a:r>
              <a:rPr lang="en-US" altLang="ja-JP" sz="1200" dirty="0" smtClean="0"/>
              <a:t/>
            </a:r>
            <a:br>
              <a:rPr lang="en-US" altLang="ja-JP" sz="1200" dirty="0" smtClean="0"/>
            </a:br>
            <a:r>
              <a:rPr lang="ja-JP" altLang="en-US" sz="1200" dirty="0" smtClean="0"/>
              <a:t>　　　　　神経を圧迫している骨、靭帯を切除する手術です　　</a:t>
            </a:r>
            <a:r>
              <a:rPr lang="en-US" altLang="ja-JP" sz="1200" dirty="0" smtClean="0"/>
              <a:t/>
            </a:r>
            <a:br>
              <a:rPr lang="en-US" altLang="ja-JP" sz="1200" dirty="0" smtClean="0"/>
            </a:br>
            <a:r>
              <a:rPr lang="ja-JP" altLang="en-US" sz="1200" dirty="0" smtClean="0"/>
              <a:t>②　固定術</a:t>
            </a:r>
          </a:p>
          <a:p>
            <a:r>
              <a:rPr kumimoji="1" lang="ja-JP" altLang="en-US" dirty="0" smtClean="0"/>
              <a:t>　　　　　　　　　体勢によっても脊柱管が狭くならないように、かつ安定した脊柱を獲得する手術です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32</a:t>
            </a:fld>
            <a:endParaRPr kumimoji="1" lang="ja-JP" altLang="en-US"/>
          </a:p>
        </p:txBody>
      </p:sp>
    </p:spTree>
    <p:extLst>
      <p:ext uri="{BB962C8B-B14F-4D97-AF65-F5344CB8AC3E}">
        <p14:creationId xmlns:p14="http://schemas.microsoft.com/office/powerpoint/2010/main" val="3077203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4755" name="ノート プレースホルダ 2"/>
          <p:cNvSpPr>
            <a:spLocks noGrp="1"/>
          </p:cNvSpPr>
          <p:nvPr>
            <p:ph type="body" idx="1"/>
          </p:nvPr>
        </p:nvSpPr>
        <p:spPr bwMode="auto">
          <a:noFill/>
        </p:spPr>
        <p:txBody>
          <a:bodyPr wrap="square" numCol="1" anchor="t" anchorCtr="0" compatLnSpc="1">
            <a:prstTxWarp prst="textNoShape">
              <a:avLst/>
            </a:prstTxWarp>
          </a:bodyPr>
          <a:lstStyle/>
          <a:p>
            <a:r>
              <a:rPr lang="ja-JP" altLang="en-US" smtClean="0"/>
              <a:t>腰痛の分類には、色いろありますが、その１つに特異的腰痛と非特異的腰痛があります。</a:t>
            </a:r>
            <a:endParaRPr lang="en-US" altLang="ja-JP" smtClean="0"/>
          </a:p>
          <a:p>
            <a:r>
              <a:rPr lang="ja-JP" altLang="en-US" smtClean="0"/>
              <a:t>特異的腰痛は、構造的に明らかな異常のある腰痛で、全体の</a:t>
            </a:r>
            <a:r>
              <a:rPr lang="en-US" altLang="ja-JP" smtClean="0"/>
              <a:t>15%</a:t>
            </a:r>
            <a:r>
              <a:rPr lang="ja-JP" altLang="en-US" smtClean="0"/>
              <a:t>を占めます。</a:t>
            </a:r>
            <a:endParaRPr lang="en-US" altLang="ja-JP" smtClean="0"/>
          </a:p>
          <a:p>
            <a:r>
              <a:rPr lang="ja-JP" altLang="en-US" smtClean="0"/>
              <a:t>非特異的腰痛は、構造的に明らかな異常のない腰痛で、これらの多くは機能的な問題の腰痛です。</a:t>
            </a:r>
            <a:endParaRPr lang="en-US" altLang="ja-JP" smtClean="0"/>
          </a:p>
          <a:p>
            <a:r>
              <a:rPr lang="ja-JP" altLang="en-US" smtClean="0"/>
              <a:t>そして、</a:t>
            </a:r>
            <a:r>
              <a:rPr lang="ja-JP" altLang="en-US" b="1" smtClean="0">
                <a:solidFill>
                  <a:srgbClr val="FF0000"/>
                </a:solidFill>
              </a:rPr>
              <a:t>運動療法でよくなる可能性が高い腰痛　　</a:t>
            </a:r>
            <a:r>
              <a:rPr lang="ja-JP" altLang="en-US" smtClean="0">
                <a:solidFill>
                  <a:srgbClr val="FF0000"/>
                </a:solidFill>
              </a:rPr>
              <a:t>と言えます。</a:t>
            </a:r>
            <a:endParaRPr lang="en-US" altLang="ja-JP" smtClean="0">
              <a:solidFill>
                <a:srgbClr val="FF0000"/>
              </a:solidFill>
            </a:endParaRPr>
          </a:p>
          <a:p>
            <a:r>
              <a:rPr lang="ja-JP" altLang="en-US" smtClean="0">
                <a:solidFill>
                  <a:srgbClr val="FF0000"/>
                </a:solidFill>
              </a:rPr>
              <a:t>構造的と機能的ということが分かりにくいと思うので、たとえ話で説明します。</a:t>
            </a:r>
            <a:endParaRPr lang="en-US" altLang="ja-JP" smtClean="0">
              <a:solidFill>
                <a:srgbClr val="FF0000"/>
              </a:solidFill>
            </a:endParaRPr>
          </a:p>
          <a:p>
            <a:r>
              <a:rPr lang="ja-JP" altLang="en-US" smtClean="0">
                <a:solidFill>
                  <a:srgbClr val="FF0000"/>
                </a:solidFill>
              </a:rPr>
              <a:t>ある仕事をする部署があり、人員も資材も揃っていると構造的に問題ないといえます。</a:t>
            </a:r>
            <a:endParaRPr lang="en-US" altLang="ja-JP" smtClean="0">
              <a:solidFill>
                <a:srgbClr val="FF0000"/>
              </a:solidFill>
            </a:endParaRPr>
          </a:p>
          <a:p>
            <a:r>
              <a:rPr lang="ja-JP" altLang="en-US" smtClean="0">
                <a:solidFill>
                  <a:srgbClr val="FF0000"/>
                </a:solidFill>
              </a:rPr>
              <a:t>しかし、トップがしっかりしていないと、仕事をするグループとしては、機能していないということになります。　ここに島耕作が来ると、機能するようになり、問題が解決します。</a:t>
            </a:r>
            <a:endParaRPr lang="ja-JP" altLang="en-US" smtClean="0"/>
          </a:p>
        </p:txBody>
      </p:sp>
      <p:sp>
        <p:nvSpPr>
          <p:cNvPr id="7475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7553854-E66D-4B37-97DF-8032346EBF33}" type="slidenum">
              <a:rPr lang="ja-JP" altLang="en-US" smtClean="0">
                <a:ea typeface="ＭＳ Ｐゴシック" charset="-128"/>
              </a:rPr>
              <a:pPr/>
              <a:t>33</a:t>
            </a:fld>
            <a:endParaRPr lang="ja-JP" altLang="en-US" smtClean="0">
              <a:ea typeface="ＭＳ Ｐゴシック" charset="-128"/>
            </a:endParaRPr>
          </a:p>
        </p:txBody>
      </p:sp>
    </p:spTree>
    <p:extLst>
      <p:ext uri="{BB962C8B-B14F-4D97-AF65-F5344CB8AC3E}">
        <p14:creationId xmlns:p14="http://schemas.microsoft.com/office/powerpoint/2010/main" val="42486293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0115" name="ノート プレースホルダ 2"/>
          <p:cNvSpPr>
            <a:spLocks noGrp="1"/>
          </p:cNvSpPr>
          <p:nvPr>
            <p:ph type="body" idx="1"/>
          </p:nvPr>
        </p:nvSpPr>
        <p:spPr bwMode="auto">
          <a:noFill/>
        </p:spPr>
        <p:txBody>
          <a:bodyPr wrap="square" numCol="1" anchor="t" anchorCtr="0" compatLnSpc="1">
            <a:prstTxWarp prst="textNoShape">
              <a:avLst/>
            </a:prstTxWarp>
          </a:bodyPr>
          <a:lstStyle/>
          <a:p>
            <a:r>
              <a:rPr lang="ja-JP" altLang="en-US" dirty="0" err="1" smtClean="0"/>
              <a:t>ぎっ</a:t>
            </a:r>
            <a:r>
              <a:rPr lang="ja-JP" altLang="en-US" dirty="0" smtClean="0"/>
              <a:t>くり腰というのは、病名ではありません。ぎっくり腰という腰痛もありません。</a:t>
            </a:r>
            <a:endParaRPr lang="en-US" altLang="ja-JP" dirty="0" smtClean="0"/>
          </a:p>
          <a:p>
            <a:r>
              <a:rPr lang="ja-JP" altLang="en-US" dirty="0" err="1" smtClean="0"/>
              <a:t>ぎっ</a:t>
            </a:r>
            <a:r>
              <a:rPr lang="ja-JP" altLang="en-US" dirty="0" smtClean="0"/>
              <a:t>くり腰というのは急性腰痛症のことで、急激に生じた腰痛の総称にすぎず、色々な原因があります。</a:t>
            </a:r>
            <a:endParaRPr lang="en-US" altLang="ja-JP" dirty="0" smtClean="0"/>
          </a:p>
          <a:p>
            <a:r>
              <a:rPr lang="ja-JP" altLang="en-US" dirty="0" smtClean="0"/>
              <a:t>慢性化すると難治性になりやすいので、初期に適切な治療を行うことが重要です。</a:t>
            </a:r>
            <a:endParaRPr lang="en-US" altLang="ja-JP" dirty="0" smtClean="0"/>
          </a:p>
          <a:p>
            <a:endParaRPr lang="en-US" altLang="ja-JP" dirty="0" smtClean="0"/>
          </a:p>
          <a:p>
            <a:r>
              <a:rPr lang="ja-JP" altLang="en-US" dirty="0" smtClean="0"/>
              <a:t>腰痛の原因部位で分ける分類があります。</a:t>
            </a:r>
            <a:endParaRPr lang="en-US" altLang="ja-JP" dirty="0" smtClean="0"/>
          </a:p>
          <a:p>
            <a:pPr eaLnBrk="1" hangingPunct="1">
              <a:lnSpc>
                <a:spcPct val="80000"/>
              </a:lnSpc>
            </a:pPr>
            <a:r>
              <a:rPr lang="ja-JP" altLang="en-US" dirty="0" smtClean="0"/>
              <a:t>運動療法は、椎間関節性腰痛、　</a:t>
            </a:r>
            <a:r>
              <a:rPr lang="ja-JP" altLang="en-US" dirty="0" err="1" smtClean="0"/>
              <a:t>筋筋</a:t>
            </a:r>
            <a:r>
              <a:rPr lang="ja-JP" altLang="en-US" dirty="0" smtClean="0"/>
              <a:t>膜性腰痛　、仙腸関節（骨盤）性腰痛　　に、有効です。</a:t>
            </a:r>
          </a:p>
          <a:p>
            <a:r>
              <a:rPr lang="ja-JP" altLang="en-US" dirty="0" smtClean="0"/>
              <a:t>椎間板性腰痛の急性期を過ぎた時期にも有効です。</a:t>
            </a:r>
            <a:endParaRPr lang="en-US" altLang="ja-JP" dirty="0" smtClean="0"/>
          </a:p>
          <a:p>
            <a:r>
              <a:rPr lang="ja-JP" altLang="en-US" dirty="0" smtClean="0"/>
              <a:t>マッサージは、筋肉に対する治療方法で、</a:t>
            </a:r>
            <a:r>
              <a:rPr lang="ja-JP" altLang="en-US" dirty="0" err="1" smtClean="0"/>
              <a:t>筋筋</a:t>
            </a:r>
            <a:r>
              <a:rPr lang="ja-JP" altLang="en-US" dirty="0" smtClean="0"/>
              <a:t>膜性腰痛に効果がありますが、他の腰痛には効果がありません。</a:t>
            </a:r>
          </a:p>
        </p:txBody>
      </p:sp>
      <p:sp>
        <p:nvSpPr>
          <p:cNvPr id="9011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93C7D64-E991-4901-B2CF-CCCCB7AB5738}" type="slidenum">
              <a:rPr lang="ja-JP" altLang="en-US" smtClean="0">
                <a:ea typeface="ＭＳ Ｐゴシック" charset="-128"/>
              </a:rPr>
              <a:pPr/>
              <a:t>34</a:t>
            </a:fld>
            <a:endParaRPr lang="ja-JP" altLang="en-US" smtClean="0">
              <a:ea typeface="ＭＳ Ｐゴシック" charset="-128"/>
            </a:endParaRPr>
          </a:p>
        </p:txBody>
      </p:sp>
    </p:spTree>
    <p:extLst>
      <p:ext uri="{BB962C8B-B14F-4D97-AF65-F5344CB8AC3E}">
        <p14:creationId xmlns:p14="http://schemas.microsoft.com/office/powerpoint/2010/main" val="3916813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各部位別腰痛の特徴です。</a:t>
            </a:r>
            <a:endParaRPr kumimoji="1" lang="en-US" altLang="ja-JP" dirty="0" smtClean="0"/>
          </a:p>
          <a:p>
            <a:pPr>
              <a:buFontTx/>
              <a:buNone/>
            </a:pPr>
            <a:r>
              <a:rPr lang="en-US" altLang="ja-JP" b="1" dirty="0" smtClean="0">
                <a:solidFill>
                  <a:srgbClr val="002060"/>
                </a:solidFill>
              </a:rPr>
              <a:t>1.</a:t>
            </a:r>
            <a:r>
              <a:rPr lang="ja-JP" altLang="en-US" b="1" dirty="0" smtClean="0">
                <a:solidFill>
                  <a:srgbClr val="002060"/>
                </a:solidFill>
              </a:rPr>
              <a:t>　椎間板性腰痛</a:t>
            </a:r>
            <a:endParaRPr lang="en-US" altLang="ja-JP" sz="1200" dirty="0" smtClean="0"/>
          </a:p>
          <a:p>
            <a:pPr>
              <a:buFontTx/>
              <a:buNone/>
            </a:pPr>
            <a:r>
              <a:rPr lang="ja-JP" altLang="en-US" sz="1200" dirty="0" smtClean="0"/>
              <a:t>　　　体動で痛み強くなり、</a:t>
            </a:r>
            <a:r>
              <a:rPr lang="ja-JP" altLang="en-US" sz="1200" dirty="0" smtClean="0">
                <a:solidFill>
                  <a:srgbClr val="C00000"/>
                </a:solidFill>
              </a:rPr>
              <a:t>じっとしていると楽</a:t>
            </a:r>
            <a:r>
              <a:rPr lang="ja-JP" altLang="en-US" sz="1200" dirty="0" smtClean="0"/>
              <a:t>　　　前屈痛を訴えますが、反ることによる痛み増強はマシです。</a:t>
            </a:r>
            <a:endParaRPr lang="en-US" altLang="ja-JP" sz="1200" dirty="0" smtClean="0"/>
          </a:p>
          <a:p>
            <a:pPr>
              <a:buFontTx/>
              <a:buNone/>
            </a:pPr>
            <a:r>
              <a:rPr lang="ja-JP" altLang="en-US" sz="1200" dirty="0" smtClean="0"/>
              <a:t>　　　立位より座っている方が痛い　　朝起きたら痛くなっていた　　　　などです。</a:t>
            </a:r>
            <a:endParaRPr lang="en-US" altLang="ja-JP" sz="1200" dirty="0" smtClean="0"/>
          </a:p>
          <a:p>
            <a:pPr>
              <a:buFontTx/>
              <a:buNone/>
            </a:pPr>
            <a:r>
              <a:rPr lang="en-US" altLang="ja-JP" b="1" dirty="0" smtClean="0">
                <a:solidFill>
                  <a:srgbClr val="002060"/>
                </a:solidFill>
              </a:rPr>
              <a:t>2.</a:t>
            </a:r>
            <a:r>
              <a:rPr lang="ja-JP" altLang="en-US" b="1" dirty="0" smtClean="0">
                <a:solidFill>
                  <a:srgbClr val="002060"/>
                </a:solidFill>
              </a:rPr>
              <a:t>　仙腸関節性腰痛</a:t>
            </a:r>
            <a:endParaRPr lang="en-US" altLang="ja-JP" b="1" dirty="0" smtClean="0">
              <a:solidFill>
                <a:srgbClr val="002060"/>
              </a:solidFill>
            </a:endParaRPr>
          </a:p>
          <a:p>
            <a:pPr>
              <a:buFontTx/>
              <a:buNone/>
            </a:pPr>
            <a:r>
              <a:rPr lang="ja-JP" altLang="en-US" dirty="0" smtClean="0"/>
              <a:t>　　　</a:t>
            </a:r>
            <a:r>
              <a:rPr lang="ja-JP" altLang="en-US" sz="1200" dirty="0" smtClean="0"/>
              <a:t>朝起きた時や、同一姿勢からの動き出しが痛いが、</a:t>
            </a:r>
            <a:r>
              <a:rPr lang="ja-JP" altLang="en-US" sz="1200" dirty="0" smtClean="0">
                <a:solidFill>
                  <a:srgbClr val="C00000"/>
                </a:solidFill>
              </a:rPr>
              <a:t>動き出すとましになる</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　　　前屈痛を訴える　　　また、鼠径部、股関節外側の痛みを伴うこと有、　腿を上げにくいという訴えもあります　　</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1" dirty="0" smtClean="0">
                <a:solidFill>
                  <a:srgbClr val="002060"/>
                </a:solidFill>
              </a:rPr>
              <a:t>3.</a:t>
            </a:r>
            <a:r>
              <a:rPr lang="ja-JP" altLang="en-US" b="1" dirty="0" smtClean="0">
                <a:solidFill>
                  <a:srgbClr val="002060"/>
                </a:solidFill>
              </a:rPr>
              <a:t>　椎間関節性腰痛</a:t>
            </a:r>
            <a:endParaRPr lang="en-US" altLang="ja-JP" b="1" dirty="0" smtClean="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　　　</a:t>
            </a:r>
            <a:r>
              <a:rPr lang="ja-JP" altLang="en-US" sz="1200" dirty="0" smtClean="0"/>
              <a:t>体動によって痛み強くなり、じっとしていると楽　</a:t>
            </a:r>
            <a:r>
              <a:rPr lang="ja-JP" altLang="en-US" sz="1200" dirty="0" smtClean="0">
                <a:solidFill>
                  <a:srgbClr val="C00000"/>
                </a:solidFill>
              </a:rPr>
              <a:t>反ると痛いと訴える</a:t>
            </a:r>
            <a:r>
              <a:rPr lang="ja-JP" altLang="en-US" dirty="0" smtClean="0"/>
              <a:t>　</a:t>
            </a:r>
            <a:r>
              <a:rPr lang="ja-JP" altLang="en-US" sz="1200" dirty="0" smtClean="0"/>
              <a:t>などです。</a:t>
            </a:r>
            <a:endParaRPr lang="en-US" altLang="ja-JP" sz="1200" dirty="0" smtClean="0"/>
          </a:p>
          <a:p>
            <a:pPr>
              <a:buFontTx/>
              <a:buNone/>
            </a:pPr>
            <a:r>
              <a:rPr lang="en-US" altLang="ja-JP" sz="1200" dirty="0" smtClean="0"/>
              <a:t>1,2,3</a:t>
            </a:r>
            <a:r>
              <a:rPr lang="ja-JP" altLang="en-US" sz="1200" dirty="0" smtClean="0"/>
              <a:t>とも突然腰痛がくる時と、徐々に悪くなる時があります。</a:t>
            </a:r>
            <a:endParaRPr lang="en-US" altLang="ja-JP" sz="1200" dirty="0" smtClean="0"/>
          </a:p>
          <a:p>
            <a:pPr>
              <a:buFontTx/>
              <a:buNone/>
            </a:pPr>
            <a:r>
              <a:rPr lang="en-US" altLang="ja-JP" b="1" dirty="0" smtClean="0">
                <a:solidFill>
                  <a:srgbClr val="002060"/>
                </a:solidFill>
              </a:rPr>
              <a:t>4.</a:t>
            </a:r>
            <a:r>
              <a:rPr lang="ja-JP" altLang="en-US" b="1" dirty="0" smtClean="0">
                <a:solidFill>
                  <a:srgbClr val="002060"/>
                </a:solidFill>
              </a:rPr>
              <a:t>　</a:t>
            </a:r>
            <a:r>
              <a:rPr lang="ja-JP" altLang="en-US" b="1" dirty="0" err="1" smtClean="0">
                <a:solidFill>
                  <a:srgbClr val="002060"/>
                </a:solidFill>
              </a:rPr>
              <a:t>筋筋</a:t>
            </a:r>
            <a:r>
              <a:rPr lang="ja-JP" altLang="en-US" b="1" dirty="0" smtClean="0">
                <a:solidFill>
                  <a:srgbClr val="002060"/>
                </a:solidFill>
              </a:rPr>
              <a:t>膜性腰痛（腰の筋肉痛）</a:t>
            </a:r>
            <a:endParaRPr lang="en-US" altLang="ja-JP" b="1" dirty="0" smtClean="0">
              <a:solidFill>
                <a:srgbClr val="002060"/>
              </a:solidFill>
            </a:endParaRPr>
          </a:p>
          <a:p>
            <a:pPr>
              <a:buFontTx/>
              <a:buNone/>
            </a:pPr>
            <a:r>
              <a:rPr lang="ja-JP" altLang="en-US" dirty="0" smtClean="0"/>
              <a:t>　　　　</a:t>
            </a:r>
            <a:r>
              <a:rPr lang="ja-JP" altLang="en-US" sz="1200" dirty="0" smtClean="0"/>
              <a:t>朝より夕方、用事をした後につらくなります。</a:t>
            </a:r>
            <a:endParaRPr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35</a:t>
            </a:fld>
            <a:endParaRPr kumimoji="1" lang="ja-JP" altLang="en-US"/>
          </a:p>
        </p:txBody>
      </p:sp>
    </p:spTree>
    <p:extLst>
      <p:ext uri="{BB962C8B-B14F-4D97-AF65-F5344CB8AC3E}">
        <p14:creationId xmlns:p14="http://schemas.microsoft.com/office/powerpoint/2010/main" val="12552567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5779" name="ノート プレースホルダ 2"/>
          <p:cNvSpPr>
            <a:spLocks noGrp="1"/>
          </p:cNvSpPr>
          <p:nvPr>
            <p:ph type="body" idx="1"/>
          </p:nvPr>
        </p:nvSpPr>
        <p:spPr bwMode="auto">
          <a:noFill/>
        </p:spPr>
        <p:txBody>
          <a:bodyPr wrap="square" numCol="1" anchor="t" anchorCtr="0" compatLnSpc="1">
            <a:prstTxWarp prst="textNoShape">
              <a:avLst/>
            </a:prstTxWarp>
          </a:bodyPr>
          <a:lstStyle/>
          <a:p>
            <a:r>
              <a:rPr lang="ja-JP" altLang="en-US" b="0" dirty="0" smtClean="0">
                <a:solidFill>
                  <a:schemeClr val="accent2"/>
                </a:solidFill>
              </a:rPr>
              <a:t>非特異性腰痛は、原因不明の腰痛ともいわれます。整形外科医が診断できないのではなく、原因疾患がない腰痛なのです。</a:t>
            </a:r>
            <a:endParaRPr lang="en-US" altLang="ja-JP" b="0" dirty="0" smtClean="0">
              <a:solidFill>
                <a:schemeClr val="accent2"/>
              </a:solidFill>
            </a:endParaRPr>
          </a:p>
          <a:p>
            <a:r>
              <a:rPr lang="ja-JP" altLang="en-US" b="0" dirty="0" smtClean="0">
                <a:solidFill>
                  <a:schemeClr val="accent2"/>
                </a:solidFill>
              </a:rPr>
              <a:t>病気でないのに痛いなんて　おかしいと思われることでしょう。</a:t>
            </a:r>
            <a:endParaRPr lang="en-US" altLang="ja-JP" b="0" dirty="0" smtClean="0">
              <a:solidFill>
                <a:schemeClr val="accent2"/>
              </a:solidFill>
            </a:endParaRPr>
          </a:p>
          <a:p>
            <a:r>
              <a:rPr lang="ja-JP" altLang="en-US" b="0" dirty="0" smtClean="0">
                <a:solidFill>
                  <a:schemeClr val="accent2"/>
                </a:solidFill>
              </a:rPr>
              <a:t>しかし、皆さんが過去に経験した腹痛の原因は何だったでしょう。胃潰瘍ですか、胆石ですか、膵炎ですか？</a:t>
            </a:r>
            <a:endParaRPr lang="en-US" altLang="ja-JP" b="0" dirty="0" smtClean="0">
              <a:solidFill>
                <a:schemeClr val="accent2"/>
              </a:solidFill>
            </a:endParaRPr>
          </a:p>
          <a:p>
            <a:r>
              <a:rPr lang="ja-JP" altLang="en-US" b="0" dirty="0" smtClean="0">
                <a:solidFill>
                  <a:schemeClr val="accent2"/>
                </a:solidFill>
              </a:rPr>
              <a:t>違いますよね。腹痛の原因で多いのは、食べ過ぎ、飲み過ぎ、お腹が冷えた、便秘した、下痢したなどで、これらは病気ではありませんね。</a:t>
            </a:r>
            <a:endParaRPr lang="en-US" altLang="ja-JP" b="0" dirty="0" smtClean="0">
              <a:solidFill>
                <a:schemeClr val="accent2"/>
              </a:solidFill>
            </a:endParaRPr>
          </a:p>
          <a:p>
            <a:r>
              <a:rPr lang="ja-JP" altLang="en-US" b="0" dirty="0" smtClean="0">
                <a:solidFill>
                  <a:schemeClr val="accent2"/>
                </a:solidFill>
              </a:rPr>
              <a:t>どこか具合が悪い原因は、病気ではなく体調不良なであることが多数を占めるのです。</a:t>
            </a:r>
            <a:endParaRPr lang="en-US" altLang="ja-JP" b="0" dirty="0" smtClean="0">
              <a:solidFill>
                <a:schemeClr val="accent2"/>
              </a:solidFill>
            </a:endParaRPr>
          </a:p>
          <a:p>
            <a:r>
              <a:rPr lang="ja-JP" altLang="en-US" b="0" dirty="0" smtClean="0">
                <a:solidFill>
                  <a:schemeClr val="accent2"/>
                </a:solidFill>
              </a:rPr>
              <a:t>腰痛もそうです。疾患といえない腰痛が多いのです。</a:t>
            </a:r>
            <a:endParaRPr lang="en-US" altLang="ja-JP" b="0" dirty="0" smtClean="0">
              <a:solidFill>
                <a:schemeClr val="accent2"/>
              </a:solidFill>
            </a:endParaRPr>
          </a:p>
          <a:p>
            <a:r>
              <a:rPr lang="ja-JP" altLang="en-US" b="0" dirty="0" smtClean="0">
                <a:solidFill>
                  <a:schemeClr val="accent2"/>
                </a:solidFill>
              </a:rPr>
              <a:t>よく言われる腰痛の原因は、無理をしたと運動不足です。</a:t>
            </a:r>
            <a:endParaRPr lang="en-US" altLang="ja-JP" b="0" dirty="0" smtClean="0">
              <a:solidFill>
                <a:schemeClr val="accent2"/>
              </a:solidFill>
            </a:endParaRPr>
          </a:p>
          <a:p>
            <a:r>
              <a:rPr lang="ja-JP" altLang="en-US" b="0" dirty="0" smtClean="0">
                <a:solidFill>
                  <a:schemeClr val="accent2"/>
                </a:solidFill>
              </a:rPr>
              <a:t>若いころ、頑張って動いた後に腰痛になることがあります。　この場合、無理せず、休むと楽になります。</a:t>
            </a:r>
            <a:endParaRPr lang="en-US" altLang="ja-JP" b="0" dirty="0" smtClean="0">
              <a:solidFill>
                <a:schemeClr val="accent2"/>
              </a:solidFill>
            </a:endParaRPr>
          </a:p>
          <a:p>
            <a:r>
              <a:rPr lang="ja-JP" altLang="en-US" b="0" dirty="0" smtClean="0">
                <a:solidFill>
                  <a:schemeClr val="accent2"/>
                </a:solidFill>
              </a:rPr>
              <a:t>年をとると、無理していないのに腰痛になることがあります。</a:t>
            </a:r>
            <a:endParaRPr lang="en-US" altLang="ja-JP" b="0" dirty="0" smtClean="0">
              <a:solidFill>
                <a:schemeClr val="accent2"/>
              </a:solidFill>
            </a:endParaRPr>
          </a:p>
          <a:p>
            <a:r>
              <a:rPr lang="ja-JP" altLang="en-US" b="0" dirty="0" smtClean="0">
                <a:solidFill>
                  <a:schemeClr val="accent2"/>
                </a:solidFill>
              </a:rPr>
              <a:t>朝起きた時痛いが、動き出すと痛みがましになる、ずっと座っていると痛くなるが動いているとまし、などと言われる方がいます。</a:t>
            </a:r>
            <a:endParaRPr lang="en-US" altLang="ja-JP" b="0" dirty="0" smtClean="0">
              <a:solidFill>
                <a:schemeClr val="accent2"/>
              </a:solidFill>
            </a:endParaRPr>
          </a:p>
          <a:p>
            <a:r>
              <a:rPr lang="ja-JP" altLang="en-US" b="0" dirty="0" smtClean="0">
                <a:solidFill>
                  <a:schemeClr val="accent2"/>
                </a:solidFill>
              </a:rPr>
              <a:t>これらは、運動不足の腰痛で、動くことが少なくなったため動きにくくなって腰や骨盤の関節が限界を超えてこわばった方です。</a:t>
            </a:r>
            <a:endParaRPr lang="en-US" altLang="ja-JP" b="0" dirty="0" smtClean="0">
              <a:solidFill>
                <a:schemeClr val="accent2"/>
              </a:solidFill>
            </a:endParaRPr>
          </a:p>
          <a:p>
            <a:r>
              <a:rPr lang="ja-JP" altLang="en-US" b="0" dirty="0" smtClean="0">
                <a:solidFill>
                  <a:schemeClr val="accent2"/>
                </a:solidFill>
              </a:rPr>
              <a:t>この最たる状態が寝腰です。長い時間寝ていたら腰がだるく、動いたら楽になった経験があると思います。</a:t>
            </a:r>
            <a:endParaRPr lang="en-US" altLang="ja-JP" b="0" dirty="0" smtClean="0">
              <a:solidFill>
                <a:schemeClr val="accent2"/>
              </a:solidFill>
            </a:endParaRPr>
          </a:p>
          <a:p>
            <a:r>
              <a:rPr lang="ja-JP" altLang="en-US" b="0" dirty="0" smtClean="0">
                <a:solidFill>
                  <a:schemeClr val="accent2"/>
                </a:solidFill>
              </a:rPr>
              <a:t>また、運動不足が続くと、筋力が低下し、普通の人なら大したことでないことですら、しんどくって筋肉痛になってしまうのです。</a:t>
            </a:r>
            <a:endParaRPr lang="en-US" altLang="ja-JP" b="0" dirty="0" smtClean="0">
              <a:solidFill>
                <a:schemeClr val="accent2"/>
              </a:solidFill>
            </a:endParaRPr>
          </a:p>
          <a:p>
            <a:r>
              <a:rPr lang="ja-JP" altLang="en-US" b="0" dirty="0" smtClean="0">
                <a:solidFill>
                  <a:schemeClr val="accent2"/>
                </a:solidFill>
              </a:rPr>
              <a:t>どんな使い方をしても壊れない道具がないように、腰も間違った使い方をすると壊れます。</a:t>
            </a:r>
            <a:endParaRPr lang="en-US" altLang="ja-JP" b="0" dirty="0" smtClean="0">
              <a:solidFill>
                <a:schemeClr val="accent2"/>
              </a:solidFill>
            </a:endParaRPr>
          </a:p>
          <a:p>
            <a:r>
              <a:rPr lang="ja-JP" altLang="en-US" b="0" dirty="0" smtClean="0">
                <a:solidFill>
                  <a:schemeClr val="accent2"/>
                </a:solidFill>
              </a:rPr>
              <a:t>姿勢が悪い、悪い動作をする、長時間同じ体勢でいると、どんなに丈夫な腰でも壊れます。</a:t>
            </a:r>
            <a:endParaRPr lang="en-US" altLang="ja-JP" b="0" dirty="0" smtClean="0">
              <a:solidFill>
                <a:schemeClr val="accent2"/>
              </a:solidFill>
            </a:endParaRPr>
          </a:p>
          <a:p>
            <a:r>
              <a:rPr lang="ja-JP" altLang="en-US" b="0" dirty="0" smtClean="0">
                <a:solidFill>
                  <a:schemeClr val="accent2"/>
                </a:solidFill>
              </a:rPr>
              <a:t>仕事やスポーツで酷使した場合、正しいメンテナンスを行い、次に備えることも大事です。</a:t>
            </a:r>
            <a:endParaRPr lang="en-US" altLang="ja-JP" b="0" dirty="0" smtClean="0">
              <a:solidFill>
                <a:schemeClr val="accent2"/>
              </a:solidFill>
            </a:endParaRPr>
          </a:p>
          <a:p>
            <a:endParaRPr lang="en-US" altLang="ja-JP" dirty="0" smtClean="0"/>
          </a:p>
        </p:txBody>
      </p:sp>
      <p:sp>
        <p:nvSpPr>
          <p:cNvPr id="7578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8AE39A-9E6A-4FF3-B1CB-4F4956DD3C63}" type="slidenum">
              <a:rPr lang="ja-JP" altLang="en-US" smtClean="0">
                <a:ea typeface="ＭＳ Ｐゴシック" charset="-128"/>
              </a:rPr>
              <a:pPr/>
              <a:t>36</a:t>
            </a:fld>
            <a:endParaRPr lang="ja-JP" altLang="en-US" smtClean="0">
              <a:ea typeface="ＭＳ Ｐゴシック" charset="-128"/>
            </a:endParaRPr>
          </a:p>
        </p:txBody>
      </p:sp>
    </p:spTree>
    <p:extLst>
      <p:ext uri="{BB962C8B-B14F-4D97-AF65-F5344CB8AC3E}">
        <p14:creationId xmlns:p14="http://schemas.microsoft.com/office/powerpoint/2010/main" val="1887777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ja-JP" altLang="en-US" sz="1200" dirty="0" smtClean="0"/>
              <a:t>腰痛予防する動作訓練の基本は、立ち座り、前屈み、しゃがみ込みです。</a:t>
            </a:r>
            <a:endParaRPr lang="en-US" altLang="ja-JP" dirty="0" smtClean="0"/>
          </a:p>
          <a:p>
            <a:pPr eaLnBrk="1" hangingPunct="1">
              <a:spcBef>
                <a:spcPct val="0"/>
              </a:spcBef>
            </a:pPr>
            <a:r>
              <a:rPr lang="ja-JP" altLang="en-US" dirty="0" smtClean="0"/>
              <a:t>３つの動作とも背スジを伸ばし、股関節を使って動作することがポイントです。</a:t>
            </a:r>
            <a:endParaRPr lang="en-US" altLang="ja-JP" dirty="0" smtClean="0"/>
          </a:p>
          <a:p>
            <a:pPr eaLnBrk="1" hangingPunct="1">
              <a:spcBef>
                <a:spcPct val="0"/>
              </a:spcBef>
            </a:pPr>
            <a:r>
              <a:rPr lang="ja-JP" altLang="en-US" dirty="0" smtClean="0"/>
              <a:t>正しい動作を自然にできるように　毎日</a:t>
            </a:r>
            <a:r>
              <a:rPr lang="en-US" altLang="ja-JP" dirty="0" smtClean="0"/>
              <a:t>5-10</a:t>
            </a:r>
            <a:r>
              <a:rPr lang="ja-JP" altLang="en-US" dirty="0" smtClean="0"/>
              <a:t>回繰り返して下さい。</a:t>
            </a:r>
            <a:endParaRPr lang="en-US" altLang="ja-JP" dirty="0" smtClean="0"/>
          </a:p>
          <a:p>
            <a:pPr eaLnBrk="1" hangingPunct="1">
              <a:spcBef>
                <a:spcPct val="0"/>
              </a:spcBef>
            </a:pPr>
            <a:r>
              <a:rPr lang="ja-JP" altLang="en-US" dirty="0" smtClean="0"/>
              <a:t>ゴルフ好きが毎日素振りをするのと同じです。</a:t>
            </a:r>
          </a:p>
        </p:txBody>
      </p:sp>
      <p:sp>
        <p:nvSpPr>
          <p:cNvPr id="6144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fld id="{759E634D-F9C6-41A2-8B20-E637B86E282A}" type="slidenum">
              <a:rPr lang="ja-JP" altLang="en-US" sz="1200">
                <a:solidFill>
                  <a:schemeClr val="tx1"/>
                </a:solidFill>
              </a:rPr>
              <a:pPr/>
              <a:t>37</a:t>
            </a:fld>
            <a:endParaRPr lang="en-US" altLang="ja-JP" sz="1200">
              <a:solidFill>
                <a:schemeClr val="tx1"/>
              </a:solidFill>
            </a:endParaRPr>
          </a:p>
        </p:txBody>
      </p:sp>
    </p:spTree>
    <p:extLst>
      <p:ext uri="{BB962C8B-B14F-4D97-AF65-F5344CB8AC3E}">
        <p14:creationId xmlns:p14="http://schemas.microsoft.com/office/powerpoint/2010/main" val="4189134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1683" name="ノート プレースホルダ 2"/>
          <p:cNvSpPr>
            <a:spLocks noGrp="1"/>
          </p:cNvSpPr>
          <p:nvPr>
            <p:ph type="body" idx="1"/>
          </p:nvPr>
        </p:nvSpPr>
        <p:spPr bwMode="auto">
          <a:noFill/>
        </p:spPr>
        <p:txBody>
          <a:bodyPr wrap="square" numCol="1" anchor="t" anchorCtr="0" compatLnSpc="1">
            <a:prstTxWarp prst="textNoShape">
              <a:avLst/>
            </a:prstTxWarp>
          </a:bodyPr>
          <a:lstStyle/>
          <a:p>
            <a:r>
              <a:rPr lang="en-US" altLang="ja-JP" dirty="0" smtClean="0"/>
              <a:t>3</a:t>
            </a:r>
            <a:r>
              <a:rPr lang="ja-JP" altLang="en-US" dirty="0" smtClean="0"/>
              <a:t>人の良い動作と悪い動作です。</a:t>
            </a:r>
            <a:endParaRPr lang="en-US" altLang="ja-JP" dirty="0" smtClean="0"/>
          </a:p>
          <a:p>
            <a:r>
              <a:rPr lang="ja-JP" altLang="en-US" dirty="0" smtClean="0"/>
              <a:t>腰に悪い動作をしていても、自分ではわかりません。</a:t>
            </a:r>
            <a:endParaRPr lang="en-US" altLang="ja-JP" dirty="0" smtClean="0"/>
          </a:p>
          <a:p>
            <a:r>
              <a:rPr lang="ja-JP" altLang="en-US" dirty="0" smtClean="0"/>
              <a:t>悪い動作は、脊椎で前屈します。</a:t>
            </a:r>
            <a:endParaRPr lang="en-US" altLang="ja-JP" dirty="0" smtClean="0"/>
          </a:p>
          <a:p>
            <a:r>
              <a:rPr lang="ja-JP" altLang="en-US" dirty="0" smtClean="0"/>
              <a:t>良い屈み方は、股関節で前傾し、背筋が伸びていて、腰のそなえも安定しています。</a:t>
            </a:r>
            <a:endParaRPr lang="en-US" altLang="ja-JP" dirty="0" smtClean="0"/>
          </a:p>
        </p:txBody>
      </p:sp>
      <p:sp>
        <p:nvSpPr>
          <p:cNvPr id="7168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79C0BC-F6AC-4A4F-8F7B-E0280C701D48}" type="slidenum">
              <a:rPr lang="ja-JP" altLang="en-US" smtClean="0">
                <a:ea typeface="ＭＳ Ｐゴシック" charset="-128"/>
              </a:rPr>
              <a:pPr/>
              <a:t>38</a:t>
            </a:fld>
            <a:endParaRPr lang="ja-JP" altLang="en-US" smtClean="0">
              <a:ea typeface="ＭＳ Ｐゴシック" charset="-128"/>
            </a:endParaRPr>
          </a:p>
        </p:txBody>
      </p:sp>
    </p:spTree>
    <p:extLst>
      <p:ext uri="{BB962C8B-B14F-4D97-AF65-F5344CB8AC3E}">
        <p14:creationId xmlns:p14="http://schemas.microsoft.com/office/powerpoint/2010/main" val="41948309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2707" name="ノート プレースホルダ 2"/>
          <p:cNvSpPr>
            <a:spLocks noGrp="1"/>
          </p:cNvSpPr>
          <p:nvPr>
            <p:ph type="body" idx="1"/>
          </p:nvPr>
        </p:nvSpPr>
        <p:spPr bwMode="auto">
          <a:noFill/>
        </p:spPr>
        <p:txBody>
          <a:bodyPr wrap="square" numCol="1" anchor="t" anchorCtr="0" compatLnSpc="1">
            <a:prstTxWarp prst="textNoShape">
              <a:avLst/>
            </a:prstTxWarp>
          </a:bodyPr>
          <a:lstStyle/>
          <a:p>
            <a:r>
              <a:rPr lang="ja-JP" altLang="en-US" dirty="0" smtClean="0"/>
              <a:t>悪い体回旋は、骨盤が動かず、肩から回しています。</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正しい体回旋は、軸足を中心に回旋し、骨盤が回っています</a:t>
            </a:r>
          </a:p>
          <a:p>
            <a:endParaRPr lang="ja-JP" altLang="en-US" dirty="0" smtClean="0"/>
          </a:p>
        </p:txBody>
      </p:sp>
      <p:sp>
        <p:nvSpPr>
          <p:cNvPr id="7270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EB866D-2B6A-4E9F-8326-5B508177B518}" type="slidenum">
              <a:rPr lang="ja-JP" altLang="en-US" smtClean="0">
                <a:ea typeface="ＭＳ Ｐゴシック" charset="-128"/>
              </a:rPr>
              <a:pPr/>
              <a:t>39</a:t>
            </a:fld>
            <a:endParaRPr lang="ja-JP" altLang="en-US" smtClean="0">
              <a:ea typeface="ＭＳ Ｐゴシック" charset="-128"/>
            </a:endParaRPr>
          </a:p>
        </p:txBody>
      </p:sp>
    </p:spTree>
    <p:extLst>
      <p:ext uri="{BB962C8B-B14F-4D97-AF65-F5344CB8AC3E}">
        <p14:creationId xmlns:p14="http://schemas.microsoft.com/office/powerpoint/2010/main" val="16300630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smtClean="0"/>
              <a:t>変形性関節症とは、</a:t>
            </a:r>
            <a:r>
              <a:rPr kumimoji="1" lang="ja-JP" altLang="en-US" sz="1200" dirty="0" smtClean="0"/>
              <a:t>関節が変形し、可動域制限、疼痛をきたし、日常生活に支障をきたす疾患です。</a:t>
            </a:r>
            <a:endParaRPr kumimoji="1" lang="en-US" altLang="ja-JP" sz="1200" dirty="0" smtClean="0"/>
          </a:p>
          <a:p>
            <a:r>
              <a:rPr lang="ja-JP" altLang="en-US" sz="1200" dirty="0" smtClean="0"/>
              <a:t>　下肢で問題となる関節は、股関節と膝関節です。</a:t>
            </a:r>
            <a:endParaRPr kumimoji="1" lang="en-US" altLang="ja-JP" sz="1200" dirty="0" smtClean="0"/>
          </a:p>
          <a:p>
            <a:r>
              <a:rPr lang="ja-JP" altLang="en-US" sz="1200" dirty="0" smtClean="0"/>
              <a:t>　関節破壊が進行すると、自前の関節での生活が困難となり、この場合</a:t>
            </a:r>
            <a:r>
              <a:rPr kumimoji="1" lang="ja-JP" altLang="en-US" sz="1200" dirty="0" smtClean="0"/>
              <a:t>人工関節置換術が行われています。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40</a:t>
            </a:fld>
            <a:endParaRPr kumimoji="1" lang="ja-JP" altLang="en-US"/>
          </a:p>
        </p:txBody>
      </p:sp>
    </p:spTree>
    <p:extLst>
      <p:ext uri="{BB962C8B-B14F-4D97-AF65-F5344CB8AC3E}">
        <p14:creationId xmlns:p14="http://schemas.microsoft.com/office/powerpoint/2010/main" val="1470255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buFont typeface="Arial" panose="020B0604020202020204" pitchFamily="34" charset="0"/>
              <a:buNone/>
            </a:pPr>
            <a:r>
              <a:rPr kumimoji="1" lang="ja-JP" altLang="en-US" dirty="0" smtClean="0"/>
              <a:t>運動器不安定症の患者さんは、</a:t>
            </a:r>
            <a:r>
              <a:rPr lang="ja-JP" altLang="en-US" u="sng" dirty="0" smtClean="0"/>
              <a:t>現疾患が何であれ</a:t>
            </a:r>
            <a:r>
              <a:rPr lang="en-US" altLang="ja-JP" u="sng" dirty="0" smtClean="0"/>
              <a:t/>
            </a:r>
            <a:br>
              <a:rPr lang="en-US" altLang="ja-JP" u="sng" dirty="0" smtClean="0"/>
            </a:br>
            <a:r>
              <a:rPr lang="ja-JP" altLang="en-US" dirty="0" smtClean="0"/>
              <a:t>　　歩きにくい</a:t>
            </a:r>
            <a:endParaRPr lang="en-US" altLang="ja-JP" dirty="0" smtClean="0"/>
          </a:p>
          <a:p>
            <a:pPr eaLnBrk="1" hangingPunct="1">
              <a:buFont typeface="Arial" panose="020B0604020202020204" pitchFamily="34" charset="0"/>
              <a:buNone/>
            </a:pPr>
            <a:r>
              <a:rPr lang="ja-JP" altLang="en-US" dirty="0" smtClean="0"/>
              <a:t>　　歩行に不安がある（転倒不安）</a:t>
            </a:r>
            <a:endParaRPr lang="en-US" altLang="ja-JP" dirty="0" smtClean="0"/>
          </a:p>
          <a:p>
            <a:pPr eaLnBrk="1" hangingPunct="1">
              <a:buFont typeface="Arial" panose="020B0604020202020204" pitchFamily="34" charset="0"/>
              <a:buNone/>
            </a:pPr>
            <a:r>
              <a:rPr lang="ja-JP" altLang="en-US" dirty="0" smtClean="0"/>
              <a:t>　　躓きやすい</a:t>
            </a:r>
            <a:endParaRPr lang="en-US" altLang="ja-JP" dirty="0" smtClean="0"/>
          </a:p>
          <a:p>
            <a:pPr eaLnBrk="1" hangingPunct="1">
              <a:buFont typeface="Arial" panose="020B0604020202020204" pitchFamily="34" charset="0"/>
              <a:buNone/>
            </a:pPr>
            <a:r>
              <a:rPr lang="ja-JP" altLang="en-US" dirty="0" smtClean="0"/>
              <a:t>　　立ちあがりにくい</a:t>
            </a:r>
            <a:endParaRPr lang="en-US" altLang="ja-JP" dirty="0" smtClean="0"/>
          </a:p>
          <a:p>
            <a:pPr eaLnBrk="1" hangingPunct="1">
              <a:buFont typeface="Arial" panose="020B0604020202020204" pitchFamily="34" charset="0"/>
              <a:buNone/>
            </a:pPr>
            <a:r>
              <a:rPr lang="ja-JP" altLang="en-US" dirty="0" smtClean="0"/>
              <a:t>　　起き上がりにくい</a:t>
            </a:r>
            <a:endParaRPr lang="en-US" altLang="ja-JP" dirty="0" smtClean="0"/>
          </a:p>
          <a:p>
            <a:pPr eaLnBrk="1" hangingPunct="1">
              <a:buFont typeface="Arial" panose="020B0604020202020204" pitchFamily="34" charset="0"/>
              <a:buNone/>
            </a:pPr>
            <a:r>
              <a:rPr lang="ja-JP" altLang="en-US" dirty="0" smtClean="0"/>
              <a:t>　　寝返りしにくい</a:t>
            </a:r>
            <a:endParaRPr lang="en-US" altLang="ja-JP" dirty="0" smtClean="0"/>
          </a:p>
          <a:p>
            <a:pPr eaLnBrk="1" hangingPunct="1">
              <a:buFont typeface="Arial" panose="020B0604020202020204" pitchFamily="34" charset="0"/>
              <a:buNone/>
            </a:pPr>
            <a:r>
              <a:rPr lang="ja-JP" altLang="en-US" dirty="0" smtClean="0"/>
              <a:t>　　家事作業に支障がある</a:t>
            </a:r>
            <a:endParaRPr lang="en-US" altLang="ja-JP" dirty="0" smtClean="0"/>
          </a:p>
          <a:p>
            <a:pPr eaLnBrk="1" hangingPunct="1">
              <a:buFont typeface="Arial" panose="020B0604020202020204" pitchFamily="34" charset="0"/>
              <a:buNone/>
            </a:pPr>
            <a:r>
              <a:rPr lang="ja-JP" altLang="en-US" dirty="0" smtClean="0"/>
              <a:t>という　高齢者の方々　です。</a:t>
            </a:r>
          </a:p>
          <a:p>
            <a:endParaRPr kumimoji="1" lang="en-US" altLang="ja-JP" dirty="0" smtClean="0"/>
          </a:p>
          <a:p>
            <a:r>
              <a:rPr kumimoji="1" lang="ja-JP" altLang="en-US" dirty="0" smtClean="0"/>
              <a:t>運動器不安定症に対する治療は、</a:t>
            </a:r>
            <a:endParaRPr kumimoji="1" lang="en-US" altLang="ja-JP" dirty="0" smtClean="0"/>
          </a:p>
          <a:p>
            <a:r>
              <a:rPr lang="ja-JP" altLang="en-US" dirty="0" smtClean="0"/>
              <a:t>　筋力トレーニング</a:t>
            </a:r>
            <a:endParaRPr lang="en-US" altLang="ja-JP" dirty="0" smtClean="0"/>
          </a:p>
          <a:p>
            <a:r>
              <a:rPr kumimoji="1" lang="ja-JP" altLang="en-US" dirty="0" smtClean="0"/>
              <a:t>　バランストレーニング</a:t>
            </a:r>
            <a:endParaRPr kumimoji="1" lang="en-US" altLang="ja-JP" dirty="0" smtClean="0"/>
          </a:p>
          <a:p>
            <a:r>
              <a:rPr lang="ja-JP" altLang="en-US" dirty="0" smtClean="0"/>
              <a:t>　関節可動域改善訓練</a:t>
            </a:r>
            <a:endParaRPr lang="en-US" altLang="ja-JP" dirty="0" smtClean="0"/>
          </a:p>
          <a:p>
            <a:r>
              <a:rPr kumimoji="1" lang="ja-JP" altLang="en-US" dirty="0" smtClean="0"/>
              <a:t>　持久力トレーニングなどが行われます。</a:t>
            </a:r>
          </a:p>
          <a:p>
            <a:r>
              <a:rPr kumimoji="1" lang="ja-JP" altLang="en-US" dirty="0" smtClean="0"/>
              <a:t>運動の実際は、後の講演で詳しく説明いたします。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5</a:t>
            </a:fld>
            <a:endParaRPr kumimoji="1" lang="ja-JP" altLang="en-US"/>
          </a:p>
        </p:txBody>
      </p:sp>
    </p:spTree>
    <p:extLst>
      <p:ext uri="{BB962C8B-B14F-4D97-AF65-F5344CB8AC3E}">
        <p14:creationId xmlns:p14="http://schemas.microsoft.com/office/powerpoint/2010/main" val="36774802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20000"/>
              </a:lnSpc>
            </a:pPr>
            <a:r>
              <a:rPr kumimoji="1" lang="ja-JP" altLang="en-US" dirty="0" smtClean="0"/>
              <a:t>変形性股関節症の</a:t>
            </a:r>
            <a:r>
              <a:rPr kumimoji="1" lang="ja-JP" altLang="en-US" sz="1200" dirty="0" smtClean="0">
                <a:solidFill>
                  <a:srgbClr val="FF3399"/>
                </a:solidFill>
                <a:effectLst>
                  <a:outerShdw blurRad="38100" dist="38100" dir="2700000" algn="tl">
                    <a:srgbClr val="C0C0C0"/>
                  </a:outerShdw>
                </a:effectLst>
              </a:rPr>
              <a:t>病態には、</a:t>
            </a:r>
            <a:r>
              <a:rPr kumimoji="1" lang="ja-JP" altLang="en-US" sz="1200" dirty="0" smtClean="0">
                <a:solidFill>
                  <a:srgbClr val="000000"/>
                </a:solidFill>
                <a:effectLst>
                  <a:outerShdw blurRad="38100" dist="38100" dir="2700000" algn="tl">
                    <a:srgbClr val="C0C0C0"/>
                  </a:outerShdw>
                </a:effectLst>
              </a:rPr>
              <a:t>原因不明の一次性のものと，先天性股関節脱臼や臼蓋形成不全に基づいた二次性のものがあります．</a:t>
            </a:r>
          </a:p>
          <a:p>
            <a:pPr>
              <a:lnSpc>
                <a:spcPct val="120000"/>
              </a:lnSpc>
            </a:pPr>
            <a:r>
              <a:rPr kumimoji="1" lang="ja-JP" altLang="en-US" sz="1200" dirty="0" smtClean="0">
                <a:solidFill>
                  <a:srgbClr val="FF3399"/>
                </a:solidFill>
                <a:effectLst>
                  <a:outerShdw blurRad="38100" dist="38100" dir="2700000" algn="tl">
                    <a:srgbClr val="C0C0C0"/>
                  </a:outerShdw>
                </a:effectLst>
              </a:rPr>
              <a:t>日常生活動作の障害として、</a:t>
            </a:r>
            <a:r>
              <a:rPr kumimoji="1" lang="ja-JP" altLang="en-US" sz="1200" dirty="0" smtClean="0">
                <a:solidFill>
                  <a:srgbClr val="000000"/>
                </a:solidFill>
                <a:effectLst>
                  <a:outerShdw blurRad="38100" dist="38100" dir="2700000" algn="tl">
                    <a:srgbClr val="C0C0C0"/>
                  </a:outerShdw>
                </a:effectLst>
              </a:rPr>
              <a:t>長時間歩行や階段昇降をはじめ，胡坐（あぐら），靴下着脱，足部爪切などが障害されます．</a:t>
            </a:r>
          </a:p>
          <a:p>
            <a:pPr>
              <a:lnSpc>
                <a:spcPct val="120000"/>
              </a:lnSpc>
            </a:pPr>
            <a:r>
              <a:rPr kumimoji="1" lang="ja-JP" altLang="en-US" sz="1200" dirty="0" smtClean="0">
                <a:solidFill>
                  <a:srgbClr val="000000"/>
                </a:solidFill>
                <a:effectLst>
                  <a:outerShdw blurRad="38100" dist="38100" dir="2700000" algn="tl">
                    <a:srgbClr val="C0C0C0"/>
                  </a:outerShdw>
                </a:effectLst>
              </a:rPr>
              <a:t>変形性股関節症の方に</a:t>
            </a:r>
            <a:r>
              <a:rPr kumimoji="1" lang="ja-JP" altLang="en-US" sz="1200" dirty="0" smtClean="0">
                <a:solidFill>
                  <a:srgbClr val="FF3399"/>
                </a:solidFill>
                <a:effectLst>
                  <a:outerShdw blurRad="38100" dist="38100" dir="2700000" algn="tl">
                    <a:srgbClr val="C0C0C0"/>
                  </a:outerShdw>
                </a:effectLst>
              </a:rPr>
              <a:t>日常生活指導として、</a:t>
            </a:r>
            <a:r>
              <a:rPr kumimoji="1" lang="ja-JP" altLang="en-US" sz="1200" dirty="0" smtClean="0">
                <a:solidFill>
                  <a:srgbClr val="000000"/>
                </a:solidFill>
                <a:effectLst>
                  <a:outerShdw blurRad="38100" dist="38100" dir="2700000" algn="tl">
                    <a:srgbClr val="C0C0C0"/>
                  </a:outerShdw>
                </a:effectLst>
              </a:rPr>
              <a:t>関節負荷を軽減させるために，筋力トレーニング、ダイエット、</a:t>
            </a:r>
            <a:endParaRPr kumimoji="1" lang="en-US" altLang="ja-JP" sz="1200" dirty="0" smtClean="0">
              <a:solidFill>
                <a:srgbClr val="000000"/>
              </a:solidFill>
              <a:effectLst>
                <a:outerShdw blurRad="38100" dist="38100" dir="2700000" algn="tl">
                  <a:srgbClr val="C0C0C0"/>
                </a:outerShdw>
              </a:effectLst>
            </a:endParaRPr>
          </a:p>
          <a:p>
            <a:pPr>
              <a:lnSpc>
                <a:spcPct val="120000"/>
              </a:lnSpc>
            </a:pPr>
            <a:r>
              <a:rPr lang="ja-JP" altLang="en-US" sz="1200" dirty="0" smtClean="0">
                <a:solidFill>
                  <a:srgbClr val="000000"/>
                </a:solidFill>
                <a:effectLst>
                  <a:outerShdw blurRad="38100" dist="38100" dir="2700000" algn="tl">
                    <a:srgbClr val="C0C0C0"/>
                  </a:outerShdw>
                </a:effectLst>
              </a:rPr>
              <a:t>　</a:t>
            </a:r>
            <a:r>
              <a:rPr kumimoji="1" lang="ja-JP" altLang="en-US" sz="1200" dirty="0" smtClean="0">
                <a:solidFill>
                  <a:srgbClr val="000000"/>
                </a:solidFill>
                <a:effectLst>
                  <a:outerShdw blurRad="38100" dist="38100" dir="2700000" algn="tl">
                    <a:srgbClr val="C0C0C0"/>
                  </a:outerShdw>
                </a:effectLst>
              </a:rPr>
              <a:t>安静や立位での荷重制限，歩行制限，重量物運搬の制限，杖の使用などの指導が行われます。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41</a:t>
            </a:fld>
            <a:endParaRPr kumimoji="1" lang="ja-JP" altLang="en-US"/>
          </a:p>
        </p:txBody>
      </p:sp>
    </p:spTree>
    <p:extLst>
      <p:ext uri="{BB962C8B-B14F-4D97-AF65-F5344CB8AC3E}">
        <p14:creationId xmlns:p14="http://schemas.microsoft.com/office/powerpoint/2010/main" val="25080867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きれいな球形をしていた骨頭が変形し、関節裂隙が消失、骨の中に抜けたあと（骨嚢胞）がみられます。</a:t>
            </a:r>
            <a:endParaRPr kumimoji="1" lang="en-US" altLang="ja-JP" dirty="0" smtClean="0"/>
          </a:p>
          <a:p>
            <a:r>
              <a:rPr kumimoji="1" lang="ja-JP" altLang="en-US" dirty="0" smtClean="0"/>
              <a:t>骨頭や臼蓋の端に棘が飛び出してきます。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42</a:t>
            </a:fld>
            <a:endParaRPr kumimoji="1" lang="ja-JP" altLang="en-US"/>
          </a:p>
        </p:txBody>
      </p:sp>
    </p:spTree>
    <p:extLst>
      <p:ext uri="{BB962C8B-B14F-4D97-AF65-F5344CB8AC3E}">
        <p14:creationId xmlns:p14="http://schemas.microsoft.com/office/powerpoint/2010/main" val="153237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20000"/>
              </a:lnSpc>
            </a:pPr>
            <a:r>
              <a:rPr kumimoji="1" lang="ja-JP" altLang="en-US" sz="1800" dirty="0" smtClean="0">
                <a:solidFill>
                  <a:srgbClr val="FF3399"/>
                </a:solidFill>
                <a:effectLst>
                  <a:outerShdw blurRad="38100" dist="38100" dir="2700000" algn="tl">
                    <a:srgbClr val="C0C0C0"/>
                  </a:outerShdw>
                </a:effectLst>
              </a:rPr>
              <a:t>変形性股関節症保存的治療法として、</a:t>
            </a:r>
          </a:p>
          <a:p>
            <a:pPr>
              <a:lnSpc>
                <a:spcPct val="120000"/>
              </a:lnSpc>
            </a:pPr>
            <a:r>
              <a:rPr kumimoji="1" lang="ja-JP" altLang="en-US" sz="1200" dirty="0" smtClean="0">
                <a:solidFill>
                  <a:srgbClr val="000000"/>
                </a:solidFill>
                <a:effectLst>
                  <a:outerShdw blurRad="38100" dist="38100" dir="2700000" algn="tl">
                    <a:srgbClr val="C0C0C0"/>
                  </a:outerShdw>
                </a:effectLst>
                <a:latin typeface="ＭＳ Ｐゴシック" pitchFamily="50" charset="-128"/>
              </a:rPr>
              <a:t>　</a:t>
            </a:r>
            <a:r>
              <a:rPr lang="ja-JP" altLang="en-US" sz="1200" dirty="0" smtClean="0">
                <a:solidFill>
                  <a:srgbClr val="000000"/>
                </a:solidFill>
                <a:effectLst>
                  <a:outerShdw blurRad="38100" dist="38100" dir="2700000" algn="tl">
                    <a:srgbClr val="C0C0C0"/>
                  </a:outerShdw>
                </a:effectLst>
                <a:latin typeface="ＭＳ Ｐゴシック" pitchFamily="50" charset="-128"/>
              </a:rPr>
              <a:t>　　</a:t>
            </a:r>
            <a:r>
              <a:rPr kumimoji="1" lang="ja-JP" altLang="en-US" sz="1200" dirty="0" smtClean="0">
                <a:solidFill>
                  <a:srgbClr val="000000"/>
                </a:solidFill>
                <a:effectLst>
                  <a:outerShdw blurRad="38100" dist="38100" dir="2700000" algn="tl">
                    <a:srgbClr val="C0C0C0"/>
                  </a:outerShdw>
                </a:effectLst>
                <a:latin typeface="ＭＳ Ｐゴシック" pitchFamily="50" charset="-128"/>
              </a:rPr>
              <a:t>筋力増強訓練は中殿筋などの外転筋筋力増強が肝要であり，ゴムチューブを使ったトレーニングなどがよく用いられています．</a:t>
            </a:r>
          </a:p>
          <a:p>
            <a:pPr>
              <a:lnSpc>
                <a:spcPct val="120000"/>
              </a:lnSpc>
            </a:pPr>
            <a:r>
              <a:rPr kumimoji="1" lang="ja-JP" altLang="en-US" sz="1200" dirty="0" smtClean="0">
                <a:solidFill>
                  <a:srgbClr val="000000"/>
                </a:solidFill>
                <a:effectLst>
                  <a:outerShdw blurRad="38100" dist="38100" dir="2700000" algn="tl">
                    <a:srgbClr val="C0C0C0"/>
                  </a:outerShdw>
                </a:effectLst>
                <a:latin typeface="ＭＳ Ｐゴシック" pitchFamily="50" charset="-128"/>
              </a:rPr>
              <a:t>　　 また，仰臥位にて健側からの対側性対称性連合反応を利用 してみるのも一法です。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43</a:t>
            </a:fld>
            <a:endParaRPr kumimoji="1" lang="ja-JP" altLang="en-US"/>
          </a:p>
        </p:txBody>
      </p:sp>
    </p:spTree>
    <p:extLst>
      <p:ext uri="{BB962C8B-B14F-4D97-AF65-F5344CB8AC3E}">
        <p14:creationId xmlns:p14="http://schemas.microsoft.com/office/powerpoint/2010/main" val="11675668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8F4C72-1326-4EAA-9C62-EBF1A4F12772}" type="slidenum">
              <a:rPr lang="en-US" altLang="ja-JP"/>
              <a:pPr/>
              <a:t>44</a:t>
            </a:fld>
            <a:endParaRPr lang="en-US" altLang="ja-JP"/>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r>
              <a:rPr kumimoji="0" lang="ja-JP" altLang="en-US" sz="1200" dirty="0" smtClean="0">
                <a:solidFill>
                  <a:schemeClr val="accent1">
                    <a:lumMod val="75000"/>
                  </a:schemeClr>
                </a:solidFill>
                <a:effectLst/>
              </a:rPr>
              <a:t>人工股関節置換術に使われるインプラントの写真と術後写真です。</a:t>
            </a:r>
            <a:endParaRPr lang="ja-JP" altLang="en-US" dirty="0"/>
          </a:p>
        </p:txBody>
      </p:sp>
    </p:spTree>
    <p:extLst>
      <p:ext uri="{BB962C8B-B14F-4D97-AF65-F5344CB8AC3E}">
        <p14:creationId xmlns:p14="http://schemas.microsoft.com/office/powerpoint/2010/main" val="2433223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変形性膝関節症のシェーマです。</a:t>
            </a:r>
            <a:endParaRPr kumimoji="1" lang="en-US" altLang="ja-JP" dirty="0" smtClean="0"/>
          </a:p>
          <a:p>
            <a:r>
              <a:rPr kumimoji="1" lang="ja-JP" altLang="en-US" dirty="0" smtClean="0"/>
              <a:t>軟骨変性をおこし、軟骨が消失し関節裂隙が狭小化し、骨棘形成が生じています。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45</a:t>
            </a:fld>
            <a:endParaRPr kumimoji="1" lang="ja-JP" altLang="en-US"/>
          </a:p>
        </p:txBody>
      </p:sp>
    </p:spTree>
    <p:extLst>
      <p:ext uri="{BB962C8B-B14F-4D97-AF65-F5344CB8AC3E}">
        <p14:creationId xmlns:p14="http://schemas.microsoft.com/office/powerpoint/2010/main" val="17924474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変形性膝関節症の症状は、</a:t>
            </a:r>
            <a:endParaRPr kumimoji="1" lang="en-US" altLang="ja-JP" dirty="0" smtClean="0"/>
          </a:p>
          <a:p>
            <a:pPr eaLnBrk="1" hangingPunct="1"/>
            <a:r>
              <a:rPr kumimoji="1" lang="ja-JP" altLang="en-US" dirty="0" smtClean="0"/>
              <a:t>　</a:t>
            </a:r>
            <a:r>
              <a:rPr lang="ja-JP" altLang="en-US" sz="1200" dirty="0" smtClean="0"/>
              <a:t>立ち上がり、歩き出しなど動き始めが痛む</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　膝の内側が痛い</a:t>
            </a: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　膝が　はれている</a:t>
            </a: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　階段の上りより下りの方が痛い　　</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　膝関節が変形する　　　　　　　　　　などです。</a:t>
            </a:r>
          </a:p>
          <a:p>
            <a:pPr eaLnBrk="1" hangingPunct="1"/>
            <a:endParaRPr lang="ja-JP" altLang="en-US"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46</a:t>
            </a:fld>
            <a:endParaRPr kumimoji="1" lang="ja-JP" altLang="en-US"/>
          </a:p>
        </p:txBody>
      </p:sp>
    </p:spTree>
    <p:extLst>
      <p:ext uri="{BB962C8B-B14F-4D97-AF65-F5344CB8AC3E}">
        <p14:creationId xmlns:p14="http://schemas.microsoft.com/office/powerpoint/2010/main" val="4439527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変形性膝関節症はなぜ痛い？</a:t>
            </a:r>
            <a:r>
              <a:rPr lang="ja-JP" altLang="en-US" dirty="0" err="1" smtClean="0"/>
              <a:t>ので</a:t>
            </a:r>
            <a:r>
              <a:rPr lang="ja-JP" altLang="en-US" dirty="0" smtClean="0"/>
              <a:t>しょうか</a:t>
            </a:r>
            <a:endParaRPr lang="en-US" altLang="ja-JP" dirty="0" smtClean="0"/>
          </a:p>
          <a:p>
            <a:r>
              <a:rPr lang="ja-JP" altLang="en-US" sz="1200" dirty="0" smtClean="0">
                <a:latin typeface="+mn-ea"/>
              </a:rPr>
              <a:t>軟骨がすり減っているからでしょうか。でもすり減っていても痛くない方が多くおられます。</a:t>
            </a:r>
            <a:endParaRPr lang="en-US" altLang="ja-JP" sz="1200" dirty="0" smtClean="0">
              <a:latin typeface="+mn-ea"/>
            </a:endParaRPr>
          </a:p>
          <a:p>
            <a:pPr>
              <a:buFont typeface="Arial" charset="0"/>
              <a:buNone/>
              <a:defRPr/>
            </a:pPr>
            <a:r>
              <a:rPr lang="ja-JP" altLang="en-US" sz="1200" dirty="0" smtClean="0">
                <a:latin typeface="+mn-ea"/>
              </a:rPr>
              <a:t>軟骨がすり減っていると、膝の無理が利きにくくなります、そして無理がたまって、限界点に達すると</a:t>
            </a:r>
            <a:r>
              <a:rPr lang="ja-JP" altLang="en-US" sz="1200" dirty="0" smtClean="0">
                <a:solidFill>
                  <a:srgbClr val="C00000"/>
                </a:solidFill>
                <a:effectLst>
                  <a:outerShdw blurRad="38100" dist="38100" dir="2700000" algn="tl">
                    <a:srgbClr val="000000">
                      <a:alpha val="43137"/>
                    </a:srgbClr>
                  </a:outerShdw>
                </a:effectLst>
                <a:latin typeface="+mn-ea"/>
              </a:rPr>
              <a:t>関節炎</a:t>
            </a:r>
            <a:r>
              <a:rPr lang="ja-JP" altLang="en-US" sz="1200" dirty="0" smtClean="0">
                <a:solidFill>
                  <a:srgbClr val="C00000"/>
                </a:solidFill>
                <a:latin typeface="+mn-ea"/>
              </a:rPr>
              <a:t>になります。</a:t>
            </a:r>
            <a:endParaRPr lang="en-US" altLang="ja-JP" sz="1200" dirty="0" smtClean="0">
              <a:solidFill>
                <a:srgbClr val="C00000"/>
              </a:solidFill>
              <a:latin typeface="+mn-ea"/>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ja-JP" altLang="en-US" sz="1200" dirty="0" smtClean="0">
                <a:solidFill>
                  <a:srgbClr val="C00000"/>
                </a:solidFill>
                <a:latin typeface="+mn-ea"/>
              </a:rPr>
              <a:t>関節炎になると、</a:t>
            </a:r>
            <a:r>
              <a:rPr lang="ja-JP" altLang="en-US" sz="1200" dirty="0" smtClean="0">
                <a:solidFill>
                  <a:schemeClr val="accent4">
                    <a:lumMod val="50000"/>
                  </a:schemeClr>
                </a:solidFill>
                <a:latin typeface="+mn-ea"/>
              </a:rPr>
              <a:t>痛む、はれる、水がたまる、曲がりにくくなる　という症状が出ます。</a:t>
            </a:r>
            <a:endParaRPr lang="en-US" altLang="ja-JP" sz="1200" dirty="0" smtClean="0">
              <a:solidFill>
                <a:schemeClr val="accent4">
                  <a:lumMod val="50000"/>
                </a:schemeClr>
              </a:solidFill>
              <a:latin typeface="+mn-ea"/>
            </a:endParaRPr>
          </a:p>
          <a:p>
            <a:pPr eaLnBrk="1" hangingPunct="1"/>
            <a:r>
              <a:rPr lang="ja-JP" altLang="en-US" sz="1200" dirty="0" smtClean="0">
                <a:solidFill>
                  <a:schemeClr val="accent4">
                    <a:lumMod val="50000"/>
                  </a:schemeClr>
                </a:solidFill>
                <a:latin typeface="+mn-ea"/>
              </a:rPr>
              <a:t>そして、</a:t>
            </a:r>
            <a:r>
              <a:rPr lang="ja-JP" altLang="en-US" sz="1200" dirty="0" smtClean="0">
                <a:solidFill>
                  <a:srgbClr val="C00000"/>
                </a:solidFill>
              </a:rPr>
              <a:t>膝をかばって筋肉、スジのかばい痛みが出現しますし、</a:t>
            </a:r>
            <a:endParaRPr lang="en-US" altLang="ja-JP" sz="1200" dirty="0" smtClean="0">
              <a:solidFill>
                <a:srgbClr val="C00000"/>
              </a:solidFill>
            </a:endParaRPr>
          </a:p>
          <a:p>
            <a:pPr eaLnBrk="1" hangingPunct="1"/>
            <a:r>
              <a:rPr lang="ja-JP" altLang="en-US" sz="1200" dirty="0" smtClean="0">
                <a:solidFill>
                  <a:srgbClr val="C00000"/>
                </a:solidFill>
              </a:rPr>
              <a:t>痛いからと言って大事にして動かすことを減らしていると、関節がこわばり結果として動かすと痛いということになります。</a:t>
            </a:r>
            <a:r>
              <a:rPr kumimoji="1" lang="ja-JP" altLang="en-US" sz="1200" dirty="0" smtClean="0">
                <a:solidFill>
                  <a:srgbClr val="002060"/>
                </a:solidFill>
              </a:rPr>
              <a:t>痛みが痛みを呼ぶ悪循環に陥ってしまいます。</a:t>
            </a:r>
            <a:endParaRPr lang="ja-JP" altLang="en-US" sz="1200" dirty="0" smtClean="0">
              <a:solidFill>
                <a:srgbClr val="C00000"/>
              </a:solidFill>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altLang="ja-JP" sz="1200" dirty="0" smtClean="0">
              <a:solidFill>
                <a:schemeClr val="accent4">
                  <a:lumMod val="50000"/>
                </a:schemeClr>
              </a:solidFill>
              <a:latin typeface="+mn-ea"/>
            </a:endParaRPr>
          </a:p>
          <a:p>
            <a:pPr>
              <a:buFont typeface="Arial" charset="0"/>
              <a:buNone/>
              <a:defRPr/>
            </a:pPr>
            <a:endParaRPr lang="en-US" altLang="ja-JP" sz="1200" dirty="0" smtClean="0">
              <a:solidFill>
                <a:srgbClr val="C00000"/>
              </a:solidFill>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latin typeface="+mn-ea"/>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47</a:t>
            </a:fld>
            <a:endParaRPr kumimoji="1" lang="ja-JP" altLang="en-US"/>
          </a:p>
        </p:txBody>
      </p:sp>
    </p:spTree>
    <p:extLst>
      <p:ext uri="{BB962C8B-B14F-4D97-AF65-F5344CB8AC3E}">
        <p14:creationId xmlns:p14="http://schemas.microsoft.com/office/powerpoint/2010/main" val="30747430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変形性膝関節症の主要因は、　年齢、女性、体質、体重です。</a:t>
            </a:r>
            <a:endParaRPr lang="en-US" altLang="ja-JP" dirty="0" smtClean="0"/>
          </a:p>
          <a:p>
            <a:r>
              <a:rPr kumimoji="1" lang="ja-JP" altLang="en-US" dirty="0" smtClean="0"/>
              <a:t>このうち、本人の努力で変えられるものは体重だけですが、残念なことに頑張って体重を落とされる方はごく一部です。</a:t>
            </a:r>
            <a:endParaRPr kumimoji="1" lang="en-US" altLang="ja-JP" dirty="0" smtClean="0"/>
          </a:p>
          <a:p>
            <a:pPr eaLnBrk="1" hangingPunct="1">
              <a:buFont typeface="Arial" panose="020B0604020202020204" pitchFamily="34" charset="0"/>
              <a:buNone/>
            </a:pPr>
            <a:r>
              <a:rPr kumimoji="1" lang="ja-JP" altLang="en-US" dirty="0" smtClean="0"/>
              <a:t>次の要因は、</a:t>
            </a:r>
            <a:r>
              <a:rPr lang="en-US" altLang="ja-JP" sz="1200" dirty="0" smtClean="0"/>
              <a:t>O</a:t>
            </a:r>
            <a:r>
              <a:rPr lang="ja-JP" altLang="en-US" sz="1200" dirty="0" smtClean="0"/>
              <a:t>脚、各動作における膝の使い方、筋力不足　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48</a:t>
            </a:fld>
            <a:endParaRPr kumimoji="1" lang="ja-JP" altLang="en-US"/>
          </a:p>
        </p:txBody>
      </p:sp>
    </p:spTree>
    <p:extLst>
      <p:ext uri="{BB962C8B-B14F-4D97-AF65-F5344CB8AC3E}">
        <p14:creationId xmlns:p14="http://schemas.microsoft.com/office/powerpoint/2010/main" val="30438479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治療には、</a:t>
            </a:r>
            <a:endParaRPr kumimoji="1" lang="en-US" altLang="ja-JP" dirty="0" smtClean="0"/>
          </a:p>
          <a:p>
            <a:pPr eaLnBrk="1" hangingPunct="1">
              <a:buFont typeface="Times" panose="02020603050405020304" pitchFamily="18" charset="0"/>
              <a:buAutoNum type="arabicPeriod"/>
            </a:pPr>
            <a:r>
              <a:rPr kumimoji="1" lang="ja-JP" altLang="en-US" dirty="0" smtClean="0"/>
              <a:t>　</a:t>
            </a:r>
            <a:r>
              <a:rPr lang="ja-JP" altLang="en-US" sz="1200" dirty="0" smtClean="0"/>
              <a:t>日常生活動作の注意</a:t>
            </a:r>
          </a:p>
          <a:p>
            <a:pPr eaLnBrk="1" hangingPunct="1">
              <a:buFont typeface="Times" panose="02020603050405020304" pitchFamily="18" charset="0"/>
              <a:buAutoNum type="arabicPeriod"/>
            </a:pPr>
            <a:r>
              <a:rPr lang="ja-JP" altLang="en-US" sz="1200" dirty="0" smtClean="0"/>
              <a:t>飲み薬：消炎鎮痛剤、漢方薬など</a:t>
            </a:r>
          </a:p>
          <a:p>
            <a:pPr eaLnBrk="1" hangingPunct="1">
              <a:buFont typeface="Times" panose="02020603050405020304" pitchFamily="18" charset="0"/>
              <a:buAutoNum type="arabicPeriod"/>
            </a:pPr>
            <a:r>
              <a:rPr lang="ja-JP" altLang="en-US" sz="1200" dirty="0" smtClean="0"/>
              <a:t>外用剤（湿布、塗り薬）</a:t>
            </a:r>
          </a:p>
          <a:p>
            <a:pPr eaLnBrk="1" hangingPunct="1">
              <a:buFont typeface="Times" panose="02020603050405020304" pitchFamily="18" charset="0"/>
              <a:buAutoNum type="arabicPeriod"/>
            </a:pPr>
            <a:r>
              <a:rPr lang="ja-JP" altLang="en-US" sz="1200" dirty="0" smtClean="0"/>
              <a:t>ヒアルロン酸関節内注射</a:t>
            </a:r>
            <a:endParaRPr lang="en-US" altLang="ja-JP" sz="1200" dirty="0" smtClean="0"/>
          </a:p>
          <a:p>
            <a:pPr eaLnBrk="1" hangingPunct="1">
              <a:buFont typeface="Times" panose="02020603050405020304" pitchFamily="18" charset="0"/>
              <a:buAutoNum type="arabicPeriod"/>
            </a:pPr>
            <a:r>
              <a:rPr lang="ja-JP" altLang="en-US" sz="1200" dirty="0" smtClean="0"/>
              <a:t>ステロイド関節内注射　</a:t>
            </a:r>
          </a:p>
          <a:p>
            <a:pPr eaLnBrk="1" hangingPunct="1">
              <a:buFont typeface="Times" panose="02020603050405020304" pitchFamily="18" charset="0"/>
              <a:buAutoNum type="arabicPeriod"/>
            </a:pPr>
            <a:r>
              <a:rPr lang="ja-JP" altLang="en-US" sz="1200" dirty="0" smtClean="0"/>
              <a:t>リハビリ：運動療法　　　　　　</a:t>
            </a:r>
          </a:p>
          <a:p>
            <a:pPr eaLnBrk="1" hangingPunct="1">
              <a:buFont typeface="Times" panose="02020603050405020304" pitchFamily="18" charset="0"/>
              <a:buAutoNum type="arabicPeriod"/>
            </a:pPr>
            <a:r>
              <a:rPr lang="ja-JP" altLang="en-US" sz="1200" dirty="0" smtClean="0"/>
              <a:t>足底板</a:t>
            </a:r>
            <a:endParaRPr lang="en-US" altLang="ja-JP" sz="1200" dirty="0" smtClean="0"/>
          </a:p>
          <a:p>
            <a:pPr eaLnBrk="1" hangingPunct="1">
              <a:buFont typeface="Times" panose="02020603050405020304" pitchFamily="18" charset="0"/>
              <a:buAutoNum type="arabicPeriod"/>
            </a:pPr>
            <a:r>
              <a:rPr lang="ja-JP" altLang="en-US" sz="1200" dirty="0" smtClean="0"/>
              <a:t>手術：人工関節置換術</a:t>
            </a:r>
            <a:endParaRPr lang="en-US" altLang="ja-JP" sz="1200" dirty="0" smtClean="0"/>
          </a:p>
          <a:p>
            <a:pPr eaLnBrk="1" hangingPunct="1"/>
            <a:r>
              <a:rPr lang="ja-JP" altLang="en-US" sz="1200" dirty="0" smtClean="0"/>
              <a:t>　　　　　　骨切り術</a:t>
            </a:r>
            <a:endParaRPr lang="en-US" altLang="ja-JP" sz="1200" dirty="0" smtClean="0"/>
          </a:p>
          <a:p>
            <a:pPr eaLnBrk="1" hangingPunct="1"/>
            <a:r>
              <a:rPr lang="ja-JP" altLang="en-US" sz="1200" dirty="0" smtClean="0"/>
              <a:t>　　　　　　関節鏡視下クリーニング手術</a:t>
            </a:r>
          </a:p>
          <a:p>
            <a:r>
              <a:rPr kumimoji="1" lang="ja-JP" altLang="en-US" dirty="0" smtClean="0"/>
              <a:t>　などがあります。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49</a:t>
            </a:fld>
            <a:endParaRPr kumimoji="1" lang="ja-JP" altLang="en-US"/>
          </a:p>
        </p:txBody>
      </p:sp>
    </p:spTree>
    <p:extLst>
      <p:ext uri="{BB962C8B-B14F-4D97-AF65-F5344CB8AC3E}">
        <p14:creationId xmlns:p14="http://schemas.microsoft.com/office/powerpoint/2010/main" val="5252797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人工膝関節置換術術後のレントゲン像とインプラントです。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50</a:t>
            </a:fld>
            <a:endParaRPr kumimoji="1" lang="ja-JP" altLang="en-US"/>
          </a:p>
        </p:txBody>
      </p:sp>
    </p:spTree>
    <p:extLst>
      <p:ext uri="{BB962C8B-B14F-4D97-AF65-F5344CB8AC3E}">
        <p14:creationId xmlns:p14="http://schemas.microsoft.com/office/powerpoint/2010/main" val="1661152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smtClean="0">
                <a:solidFill>
                  <a:srgbClr val="C00000"/>
                </a:solidFill>
              </a:rPr>
              <a:t>ロコモに関係する代表的な運動器疾患の説明をします</a:t>
            </a:r>
            <a:endParaRPr kumimoji="1" lang="en-US" altLang="ja-JP" dirty="0" smtClean="0"/>
          </a:p>
          <a:p>
            <a:r>
              <a:rPr lang="ja-JP" altLang="en-US" sz="1200" b="0" dirty="0" smtClean="0">
                <a:solidFill>
                  <a:srgbClr val="002060"/>
                </a:solidFill>
              </a:rPr>
              <a:t>１</a:t>
            </a:r>
            <a:r>
              <a:rPr lang="en-US" altLang="ja-JP" sz="1200" b="0" dirty="0" smtClean="0">
                <a:solidFill>
                  <a:srgbClr val="002060"/>
                </a:solidFill>
              </a:rPr>
              <a:t>.</a:t>
            </a:r>
            <a:r>
              <a:rPr lang="ja-JP" altLang="en-US" sz="1200" b="0" dirty="0" smtClean="0">
                <a:solidFill>
                  <a:srgbClr val="002060"/>
                </a:solidFill>
              </a:rPr>
              <a:t>　下肢や背骨の骨折　</a:t>
            </a:r>
            <a:r>
              <a:rPr lang="en-US" altLang="ja-JP" sz="1200" b="0" dirty="0" smtClean="0">
                <a:solidFill>
                  <a:srgbClr val="002060"/>
                </a:solidFill>
              </a:rPr>
              <a:t/>
            </a:r>
            <a:br>
              <a:rPr lang="en-US" altLang="ja-JP" sz="1200" b="0" dirty="0" smtClean="0">
                <a:solidFill>
                  <a:srgbClr val="002060"/>
                </a:solidFill>
              </a:rPr>
            </a:br>
            <a:r>
              <a:rPr lang="ja-JP" altLang="en-US" sz="1200" b="0" dirty="0" smtClean="0">
                <a:solidFill>
                  <a:srgbClr val="002060"/>
                </a:solidFill>
              </a:rPr>
              <a:t>　　　下肢や背骨を骨折すると、</a:t>
            </a:r>
            <a:r>
              <a:rPr lang="ja-JP" altLang="en-US" sz="1200" b="0" dirty="0" smtClean="0"/>
              <a:t>痛みのため安静が必要となり、動けない期間がロコモを加速させてしまいます</a:t>
            </a:r>
            <a:endParaRPr lang="en-US" altLang="ja-JP" sz="1200" b="0" dirty="0" smtClean="0">
              <a:solidFill>
                <a:srgbClr val="002060"/>
              </a:solidFill>
            </a:endParaRPr>
          </a:p>
          <a:p>
            <a:r>
              <a:rPr kumimoji="1" lang="en-US" altLang="ja-JP" sz="1200" b="0" dirty="0" smtClean="0">
                <a:solidFill>
                  <a:srgbClr val="002060"/>
                </a:solidFill>
              </a:rPr>
              <a:t>2.</a:t>
            </a:r>
            <a:r>
              <a:rPr kumimoji="1" lang="ja-JP" altLang="en-US" sz="1200" b="0" dirty="0" smtClean="0">
                <a:solidFill>
                  <a:srgbClr val="002060"/>
                </a:solidFill>
              </a:rPr>
              <a:t>　</a:t>
            </a:r>
            <a:r>
              <a:rPr lang="ja-JP" altLang="en-US" sz="1200" b="0" dirty="0" smtClean="0">
                <a:solidFill>
                  <a:srgbClr val="002060"/>
                </a:solidFill>
              </a:rPr>
              <a:t>脊椎後弯症</a:t>
            </a:r>
            <a:r>
              <a:rPr lang="en-US" altLang="ja-JP" sz="1200" b="0" dirty="0" smtClean="0">
                <a:solidFill>
                  <a:srgbClr val="002060"/>
                </a:solidFill>
              </a:rPr>
              <a:t/>
            </a:r>
            <a:br>
              <a:rPr lang="en-US" altLang="ja-JP" sz="1200" b="0" dirty="0" smtClean="0">
                <a:solidFill>
                  <a:srgbClr val="002060"/>
                </a:solidFill>
              </a:rPr>
            </a:br>
            <a:r>
              <a:rPr lang="ja-JP" altLang="en-US" sz="1200" b="0" dirty="0" smtClean="0">
                <a:solidFill>
                  <a:srgbClr val="002060"/>
                </a:solidFill>
              </a:rPr>
              <a:t>　　　</a:t>
            </a:r>
            <a:r>
              <a:rPr lang="ja-JP" altLang="en-US" sz="1200" b="0" dirty="0" smtClean="0"/>
              <a:t>背中が曲がると、バランスが悪く動作しにくくなります</a:t>
            </a:r>
            <a:r>
              <a:rPr lang="ja-JP" altLang="en-US" sz="1200" b="0" dirty="0" smtClean="0">
                <a:solidFill>
                  <a:srgbClr val="002060"/>
                </a:solidFill>
              </a:rPr>
              <a:t>　　</a:t>
            </a:r>
            <a:endParaRPr kumimoji="1" lang="en-US" altLang="ja-JP" sz="1200" b="0" dirty="0" smtClean="0">
              <a:solidFill>
                <a:srgbClr val="002060"/>
              </a:solidFill>
            </a:endParaRPr>
          </a:p>
          <a:p>
            <a:r>
              <a:rPr kumimoji="1" lang="en-US" altLang="ja-JP" sz="1200" b="0" dirty="0" smtClean="0">
                <a:solidFill>
                  <a:srgbClr val="002060"/>
                </a:solidFill>
              </a:rPr>
              <a:t>3.</a:t>
            </a:r>
            <a:r>
              <a:rPr kumimoji="1" lang="ja-JP" altLang="en-US" sz="1200" b="0" dirty="0" smtClean="0">
                <a:solidFill>
                  <a:srgbClr val="002060"/>
                </a:solidFill>
              </a:rPr>
              <a:t>　</a:t>
            </a:r>
            <a:r>
              <a:rPr lang="ja-JP" altLang="en-US" sz="1200" b="0" dirty="0" smtClean="0">
                <a:solidFill>
                  <a:srgbClr val="002060"/>
                </a:solidFill>
              </a:rPr>
              <a:t>骨粗鬆症</a:t>
            </a:r>
            <a:r>
              <a:rPr lang="en-US" altLang="ja-JP" sz="1200" b="0" dirty="0" smtClean="0">
                <a:solidFill>
                  <a:srgbClr val="002060"/>
                </a:solidFill>
              </a:rPr>
              <a:t/>
            </a:r>
            <a:br>
              <a:rPr lang="en-US" altLang="ja-JP" sz="1200" b="0" dirty="0" smtClean="0">
                <a:solidFill>
                  <a:srgbClr val="002060"/>
                </a:solidFill>
              </a:rPr>
            </a:br>
            <a:r>
              <a:rPr lang="ja-JP" altLang="en-US" sz="1200" b="0" dirty="0" smtClean="0">
                <a:solidFill>
                  <a:srgbClr val="002060"/>
                </a:solidFill>
              </a:rPr>
              <a:t>　　　骨粗鬆症は、</a:t>
            </a:r>
            <a:r>
              <a:rPr lang="ja-JP" altLang="en-US" sz="1200" b="0" dirty="0" smtClean="0"/>
              <a:t>骨がスカスカになって骨折しやすくなる病気です。</a:t>
            </a:r>
            <a:r>
              <a:rPr lang="en-US" altLang="ja-JP" sz="1200" b="0" dirty="0" smtClean="0"/>
              <a:t/>
            </a:r>
            <a:br>
              <a:rPr lang="en-US" altLang="ja-JP" sz="1200" b="0" dirty="0" smtClean="0"/>
            </a:br>
            <a:r>
              <a:rPr lang="ja-JP" altLang="en-US" sz="1200" b="0" dirty="0" smtClean="0"/>
              <a:t>　　　さらに、背骨の骨が骨折すると、背中が曲がり脊椎後弯症となります</a:t>
            </a:r>
            <a:endParaRPr lang="en-US" altLang="ja-JP" sz="1200" b="0" dirty="0" smtClean="0"/>
          </a:p>
          <a:p>
            <a:r>
              <a:rPr kumimoji="1" lang="en-US" altLang="ja-JP" sz="1200" b="0" dirty="0" smtClean="0">
                <a:solidFill>
                  <a:srgbClr val="002060"/>
                </a:solidFill>
              </a:rPr>
              <a:t>4.</a:t>
            </a:r>
            <a:r>
              <a:rPr kumimoji="1" lang="ja-JP" altLang="en-US" sz="1200" b="0" dirty="0" smtClean="0">
                <a:solidFill>
                  <a:srgbClr val="002060"/>
                </a:solidFill>
              </a:rPr>
              <a:t>　</a:t>
            </a:r>
            <a:r>
              <a:rPr lang="ja-JP" altLang="en-US" sz="1200" b="0" dirty="0" smtClean="0">
                <a:solidFill>
                  <a:srgbClr val="002060"/>
                </a:solidFill>
              </a:rPr>
              <a:t>腰部脊柱管狭窄症</a:t>
            </a:r>
            <a:r>
              <a:rPr lang="en-US" altLang="ja-JP" sz="1200" b="0" dirty="0" smtClean="0">
                <a:solidFill>
                  <a:srgbClr val="002060"/>
                </a:solidFill>
              </a:rPr>
              <a:t/>
            </a:r>
            <a:br>
              <a:rPr lang="en-US" altLang="ja-JP" sz="1200" b="0" dirty="0" smtClean="0">
                <a:solidFill>
                  <a:srgbClr val="002060"/>
                </a:solidFill>
              </a:rPr>
            </a:br>
            <a:r>
              <a:rPr lang="ja-JP" altLang="en-US" sz="1200" b="0" dirty="0" smtClean="0">
                <a:solidFill>
                  <a:srgbClr val="002060"/>
                </a:solidFill>
              </a:rPr>
              <a:t>　　　背骨にある神経の通り道であり脊柱管が狭くなり、</a:t>
            </a:r>
            <a:r>
              <a:rPr lang="ja-JP" altLang="en-US" sz="1200" b="0" dirty="0" smtClean="0"/>
              <a:t>歩くと脚が痛くなる病気で、自然と歩くことが減り足腰が弱ります</a:t>
            </a:r>
            <a:endParaRPr kumimoji="1" lang="en-US" altLang="ja-JP" sz="1200" b="0" dirty="0" smtClean="0"/>
          </a:p>
          <a:p>
            <a:r>
              <a:rPr kumimoji="1" lang="en-US" altLang="ja-JP" sz="1200" b="0" dirty="0" smtClean="0">
                <a:solidFill>
                  <a:srgbClr val="002060"/>
                </a:solidFill>
              </a:rPr>
              <a:t>5.</a:t>
            </a:r>
            <a:r>
              <a:rPr kumimoji="1" lang="ja-JP" altLang="en-US" sz="1200" b="0" dirty="0" smtClean="0">
                <a:solidFill>
                  <a:srgbClr val="002060"/>
                </a:solidFill>
              </a:rPr>
              <a:t>　</a:t>
            </a:r>
            <a:r>
              <a:rPr lang="ja-JP" altLang="en-US" sz="1200" b="0" dirty="0" smtClean="0">
                <a:solidFill>
                  <a:srgbClr val="002060"/>
                </a:solidFill>
              </a:rPr>
              <a:t>変形性膝関節症</a:t>
            </a:r>
            <a:endParaRPr lang="en-US" altLang="ja-JP" sz="1200" b="0" dirty="0" smtClean="0">
              <a:solidFill>
                <a:srgbClr val="002060"/>
              </a:solidFill>
            </a:endParaRPr>
          </a:p>
          <a:p>
            <a:r>
              <a:rPr kumimoji="1" lang="ja-JP" altLang="en-US" sz="1200" b="0" dirty="0" smtClean="0">
                <a:solidFill>
                  <a:srgbClr val="002060"/>
                </a:solidFill>
              </a:rPr>
              <a:t>　　　</a:t>
            </a:r>
            <a:r>
              <a:rPr kumimoji="1" lang="ja-JP" altLang="en-US" sz="1200" b="0" dirty="0" smtClean="0"/>
              <a:t>膝痛のため、自然と歩くことが減り足腰が弱ります</a:t>
            </a:r>
          </a:p>
          <a:p>
            <a:endParaRPr kumimoji="1" lang="ja-JP" altLang="en-US" b="0"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6</a:t>
            </a:fld>
            <a:endParaRPr kumimoji="1" lang="ja-JP" altLang="en-US"/>
          </a:p>
        </p:txBody>
      </p:sp>
    </p:spTree>
    <p:extLst>
      <p:ext uri="{BB962C8B-B14F-4D97-AF65-F5344CB8AC3E}">
        <p14:creationId xmlns:p14="http://schemas.microsoft.com/office/powerpoint/2010/main" val="21781541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一歩踏み出した時の正しい膝の動きでは、つま先と膝が真っ直ぐ前方に向かっています。</a:t>
            </a:r>
            <a:endParaRPr kumimoji="1" lang="en-US" altLang="ja-JP" dirty="0" smtClean="0"/>
          </a:p>
          <a:p>
            <a:r>
              <a:rPr kumimoji="1" lang="ja-JP" altLang="en-US" dirty="0" smtClean="0"/>
              <a:t>ニーイン状態の時、つま先より膝が内側に入っています。</a:t>
            </a:r>
            <a:endParaRPr kumimoji="1" lang="en-US" altLang="ja-JP" dirty="0" smtClean="0"/>
          </a:p>
          <a:p>
            <a:r>
              <a:rPr kumimoji="1" lang="ja-JP" altLang="en-US" dirty="0" smtClean="0"/>
              <a:t>ラテラルスラストでは、膝が外側にずれています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51</a:t>
            </a:fld>
            <a:endParaRPr kumimoji="1" lang="ja-JP" altLang="en-US"/>
          </a:p>
        </p:txBody>
      </p:sp>
    </p:spTree>
    <p:extLst>
      <p:ext uri="{BB962C8B-B14F-4D97-AF65-F5344CB8AC3E}">
        <p14:creationId xmlns:p14="http://schemas.microsoft.com/office/powerpoint/2010/main" val="18788049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9C4675-A131-4392-BA23-A0B762B69341}" type="slidenum">
              <a:rPr lang="en-US" altLang="ja-JP"/>
              <a:pPr/>
              <a:t>52</a:t>
            </a:fld>
            <a:endParaRPr lang="en-US" altLang="ja-JP"/>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r>
              <a:rPr kumimoji="0" lang="ja-JP" altLang="en-US" sz="1200" dirty="0" smtClean="0">
                <a:effectLst/>
              </a:rPr>
              <a:t>変形性膝関節症のリハビリには、膝周囲や体幹下肢の筋力トレーニングと下肢の可動域運動があります。</a:t>
            </a:r>
            <a:endParaRPr lang="ja-JP" altLang="en-US" dirty="0"/>
          </a:p>
        </p:txBody>
      </p:sp>
    </p:spTree>
    <p:extLst>
      <p:ext uri="{BB962C8B-B14F-4D97-AF65-F5344CB8AC3E}">
        <p14:creationId xmlns:p14="http://schemas.microsoft.com/office/powerpoint/2010/main" val="22353237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dirty="0">
                <a:latin typeface="ＭＳ Ｐゴシック" pitchFamily="50" charset="-128"/>
                <a:ea typeface="ＭＳ Ｐゴシック" pitchFamily="50" charset="-128"/>
              </a:rPr>
              <a:t>全国</a:t>
            </a:r>
            <a:r>
              <a:rPr lang="en-US" altLang="ja-JP" dirty="0">
                <a:latin typeface="ＭＳ Ｐゴシック" pitchFamily="50" charset="-128"/>
                <a:ea typeface="ＭＳ Ｐゴシック" pitchFamily="50" charset="-128"/>
              </a:rPr>
              <a:t>10</a:t>
            </a:r>
            <a:r>
              <a:rPr lang="ja-JP" altLang="en-US" dirty="0">
                <a:latin typeface="ＭＳ Ｐゴシック" pitchFamily="50" charset="-128"/>
                <a:ea typeface="ＭＳ Ｐゴシック" pitchFamily="50" charset="-128"/>
              </a:rPr>
              <a:t>市町における</a:t>
            </a:r>
            <a:r>
              <a:rPr lang="en-US" altLang="ja-JP" dirty="0">
                <a:latin typeface="ＭＳ Ｐゴシック" pitchFamily="50" charset="-128"/>
                <a:ea typeface="ＭＳ Ｐゴシック" pitchFamily="50" charset="-128"/>
              </a:rPr>
              <a:t>65</a:t>
            </a:r>
            <a:r>
              <a:rPr lang="ja-JP" altLang="en-US" dirty="0">
                <a:latin typeface="ＭＳ Ｐゴシック" pitchFamily="50" charset="-128"/>
                <a:ea typeface="ＭＳ Ｐゴシック" pitchFamily="50" charset="-128"/>
              </a:rPr>
              <a:t>歳以上の住民計約</a:t>
            </a:r>
            <a:r>
              <a:rPr lang="en-US" altLang="ja-JP" dirty="0">
                <a:latin typeface="ＭＳ Ｐゴシック" pitchFamily="50" charset="-128"/>
                <a:ea typeface="ＭＳ Ｐゴシック" pitchFamily="50" charset="-128"/>
              </a:rPr>
              <a:t>9,000</a:t>
            </a:r>
            <a:r>
              <a:rPr lang="ja-JP" altLang="en-US" dirty="0">
                <a:latin typeface="ＭＳ Ｐゴシック" pitchFamily="50" charset="-128"/>
                <a:ea typeface="ＭＳ Ｐゴシック" pitchFamily="50" charset="-128"/>
              </a:rPr>
              <a:t>人を対象に行われた厚生労働省研究班の大規模研究によれば</a:t>
            </a:r>
            <a:r>
              <a:rPr lang="ja-JP" altLang="en-US" dirty="0" smtClean="0">
                <a:latin typeface="ＭＳ Ｐゴシック" pitchFamily="50" charset="-128"/>
                <a:ea typeface="ＭＳ Ｐゴシック" pitchFamily="50" charset="-128"/>
              </a:rPr>
              <a:t>、</a:t>
            </a:r>
            <a:endParaRPr lang="en-US" altLang="ja-JP" dirty="0" smtClean="0">
              <a:latin typeface="ＭＳ Ｐゴシック" pitchFamily="50" charset="-128"/>
              <a:ea typeface="ＭＳ Ｐゴシック" pitchFamily="50" charset="-128"/>
            </a:endParaRPr>
          </a:p>
          <a:p>
            <a:pPr algn="just"/>
            <a:r>
              <a:rPr lang="en-US" altLang="ja-JP" dirty="0" smtClean="0">
                <a:latin typeface="ＭＳ Ｐゴシック" pitchFamily="50" charset="-128"/>
                <a:ea typeface="ＭＳ Ｐゴシック" pitchFamily="50" charset="-128"/>
              </a:rPr>
              <a:t>2012</a:t>
            </a:r>
            <a:r>
              <a:rPr lang="ja-JP" altLang="en-US" dirty="0">
                <a:latin typeface="ＭＳ Ｐゴシック" pitchFamily="50" charset="-128"/>
                <a:ea typeface="ＭＳ Ｐゴシック" pitchFamily="50" charset="-128"/>
              </a:rPr>
              <a:t>年時点の</a:t>
            </a:r>
            <a:r>
              <a:rPr lang="en-US" altLang="ja-JP" dirty="0">
                <a:latin typeface="ＭＳ Ｐゴシック" pitchFamily="50" charset="-128"/>
                <a:ea typeface="ＭＳ Ｐゴシック" pitchFamily="50" charset="-128"/>
              </a:rPr>
              <a:t>65</a:t>
            </a:r>
            <a:r>
              <a:rPr lang="ja-JP" altLang="en-US" dirty="0">
                <a:latin typeface="ＭＳ Ｐゴシック" pitchFamily="50" charset="-128"/>
                <a:ea typeface="ＭＳ Ｐゴシック" pitchFamily="50" charset="-128"/>
              </a:rPr>
              <a:t>歳以上の認知症の有病率は</a:t>
            </a:r>
            <a:r>
              <a:rPr lang="en-US" altLang="ja-JP" dirty="0">
                <a:latin typeface="ＭＳ Ｐゴシック" pitchFamily="50" charset="-128"/>
                <a:ea typeface="ＭＳ Ｐゴシック" pitchFamily="50" charset="-128"/>
              </a:rPr>
              <a:t>15</a:t>
            </a:r>
            <a:r>
              <a:rPr lang="ja-JP" altLang="en-US" dirty="0">
                <a:latin typeface="ＭＳ Ｐゴシック" pitchFamily="50" charset="-128"/>
                <a:ea typeface="ＭＳ Ｐゴシック" pitchFamily="50" charset="-128"/>
              </a:rPr>
              <a:t>％であり、全国の認知症高齢者数は約</a:t>
            </a:r>
            <a:r>
              <a:rPr lang="en-US" altLang="ja-JP" dirty="0">
                <a:latin typeface="ＭＳ Ｐゴシック" pitchFamily="50" charset="-128"/>
                <a:ea typeface="ＭＳ Ｐゴシック" pitchFamily="50" charset="-128"/>
              </a:rPr>
              <a:t>462</a:t>
            </a:r>
            <a:r>
              <a:rPr lang="ja-JP" altLang="en-US" dirty="0">
                <a:latin typeface="ＭＳ Ｐゴシック" pitchFamily="50" charset="-128"/>
                <a:ea typeface="ＭＳ Ｐゴシック" pitchFamily="50" charset="-128"/>
              </a:rPr>
              <a:t>万人と推計</a:t>
            </a:r>
            <a:r>
              <a:rPr lang="ja-JP" altLang="en-US" dirty="0" smtClean="0">
                <a:latin typeface="ＭＳ Ｐゴシック" pitchFamily="50" charset="-128"/>
                <a:ea typeface="ＭＳ Ｐゴシック" pitchFamily="50" charset="-128"/>
              </a:rPr>
              <a:t>されました。</a:t>
            </a:r>
            <a:endParaRPr lang="en-US" altLang="ja-JP" dirty="0" smtClean="0">
              <a:latin typeface="ＭＳ Ｐゴシック" pitchFamily="50" charset="-128"/>
              <a:ea typeface="ＭＳ Ｐゴシック" pitchFamily="50" charset="-128"/>
            </a:endParaRPr>
          </a:p>
          <a:p>
            <a:pPr algn="just"/>
            <a:r>
              <a:rPr lang="ja-JP" altLang="en-US" dirty="0" smtClean="0">
                <a:latin typeface="ＭＳ Ｐゴシック" pitchFamily="50" charset="-128"/>
                <a:ea typeface="ＭＳ Ｐゴシック" pitchFamily="50" charset="-128"/>
              </a:rPr>
              <a:t>また</a:t>
            </a:r>
            <a:r>
              <a:rPr lang="ja-JP" altLang="en-US" dirty="0">
                <a:latin typeface="ＭＳ Ｐゴシック" pitchFamily="50" charset="-128"/>
                <a:ea typeface="ＭＳ Ｐゴシック" pitchFamily="50" charset="-128"/>
              </a:rPr>
              <a:t>、認知症を発症する前段階とみられる軽度認知障害（</a:t>
            </a:r>
            <a:r>
              <a:rPr lang="en-US" altLang="ja-JP" dirty="0">
                <a:latin typeface="ＭＳ Ｐゴシック" pitchFamily="50" charset="-128"/>
                <a:ea typeface="ＭＳ Ｐゴシック" pitchFamily="50" charset="-128"/>
              </a:rPr>
              <a:t>MCI</a:t>
            </a:r>
            <a:r>
              <a:rPr lang="ja-JP" altLang="en-US" dirty="0">
                <a:latin typeface="ＭＳ Ｐゴシック" pitchFamily="50" charset="-128"/>
                <a:ea typeface="ＭＳ Ｐゴシック" pitchFamily="50" charset="-128"/>
              </a:rPr>
              <a:t>）の高齢者も、約</a:t>
            </a:r>
            <a:r>
              <a:rPr lang="en-US" altLang="ja-JP" dirty="0">
                <a:latin typeface="ＭＳ Ｐゴシック" pitchFamily="50" charset="-128"/>
                <a:ea typeface="ＭＳ Ｐゴシック" pitchFamily="50" charset="-128"/>
              </a:rPr>
              <a:t>400</a:t>
            </a:r>
            <a:r>
              <a:rPr lang="ja-JP" altLang="en-US" dirty="0">
                <a:latin typeface="ＭＳ Ｐゴシック" pitchFamily="50" charset="-128"/>
                <a:ea typeface="ＭＳ Ｐゴシック" pitchFamily="50" charset="-128"/>
              </a:rPr>
              <a:t>万人と推計</a:t>
            </a:r>
            <a:r>
              <a:rPr lang="ja-JP" altLang="en-US" dirty="0" smtClean="0">
                <a:latin typeface="ＭＳ Ｐゴシック" pitchFamily="50" charset="-128"/>
                <a:ea typeface="ＭＳ Ｐゴシック" pitchFamily="50" charset="-128"/>
              </a:rPr>
              <a:t>されました。</a:t>
            </a:r>
            <a:endParaRPr lang="en-US" altLang="ja-JP" dirty="0" smtClean="0">
              <a:latin typeface="ＭＳ Ｐゴシック" pitchFamily="50" charset="-128"/>
              <a:ea typeface="ＭＳ Ｐゴシック" pitchFamily="50" charset="-128"/>
            </a:endParaRPr>
          </a:p>
          <a:p>
            <a:pPr lvl="0">
              <a:defRPr sz="1800"/>
            </a:pPr>
            <a:r>
              <a:rPr lang="ja-JP" altLang="en-US" sz="1200" dirty="0" smtClean="0"/>
              <a:t>認知症患者は</a:t>
            </a:r>
            <a:r>
              <a:rPr lang="ja-JP" altLang="en-US" sz="1200" u="sng" dirty="0" smtClean="0"/>
              <a:t>高齢になるほど増え</a:t>
            </a:r>
            <a:r>
              <a:rPr lang="ja-JP" altLang="en-US" sz="1200" dirty="0" smtClean="0"/>
              <a:t>，</a:t>
            </a:r>
            <a:r>
              <a:rPr lang="en-US" altLang="ja-JP" sz="1200" dirty="0" smtClean="0"/>
              <a:t>60 </a:t>
            </a:r>
            <a:r>
              <a:rPr lang="ja-JP" altLang="en-US" sz="1200" dirty="0" smtClean="0"/>
              <a:t>歳代後半では人口の</a:t>
            </a:r>
            <a:r>
              <a:rPr lang="en-US" altLang="ja-JP" sz="1200" dirty="0" smtClean="0"/>
              <a:t>1.9</a:t>
            </a:r>
            <a:r>
              <a:rPr lang="ja-JP" altLang="en-US" sz="1200" dirty="0" smtClean="0"/>
              <a:t>％であるのが，</a:t>
            </a:r>
          </a:p>
          <a:p>
            <a:pPr lvl="0">
              <a:defRPr sz="1800"/>
            </a:pPr>
            <a:r>
              <a:rPr lang="en-US" altLang="ja-JP" sz="1200" dirty="0" smtClean="0"/>
              <a:t>70 </a:t>
            </a:r>
            <a:r>
              <a:rPr lang="ja-JP" altLang="en-US" sz="1200" dirty="0" smtClean="0"/>
              <a:t>歳代前半では</a:t>
            </a:r>
            <a:r>
              <a:rPr lang="en-US" altLang="ja-JP" sz="1200" dirty="0" smtClean="0"/>
              <a:t>4.5</a:t>
            </a:r>
            <a:r>
              <a:rPr lang="ja-JP" altLang="en-US" sz="1200" dirty="0" smtClean="0"/>
              <a:t>％，</a:t>
            </a:r>
            <a:r>
              <a:rPr lang="en-US" altLang="ja-JP" sz="1200" dirty="0" smtClean="0"/>
              <a:t>70 </a:t>
            </a:r>
            <a:r>
              <a:rPr lang="ja-JP" altLang="en-US" sz="1200" dirty="0" smtClean="0"/>
              <a:t>歳代後半では</a:t>
            </a:r>
            <a:r>
              <a:rPr lang="en-US" altLang="ja-JP" sz="1200" dirty="0" smtClean="0"/>
              <a:t>10</a:t>
            </a:r>
            <a:r>
              <a:rPr lang="ja-JP" altLang="en-US" sz="1200" dirty="0" smtClean="0"/>
              <a:t>％強</a:t>
            </a:r>
            <a:r>
              <a:rPr lang="en-US" altLang="ja-JP" sz="1200" dirty="0" smtClean="0"/>
              <a:t>, 80 </a:t>
            </a:r>
            <a:r>
              <a:rPr lang="ja-JP" altLang="en-US" sz="1200" dirty="0" smtClean="0"/>
              <a:t>歳代前半では</a:t>
            </a:r>
            <a:r>
              <a:rPr lang="en-US" altLang="ja-JP" sz="1200" dirty="0" smtClean="0"/>
              <a:t>20</a:t>
            </a:r>
            <a:r>
              <a:rPr lang="ja-JP" altLang="en-US" sz="1200" dirty="0" smtClean="0"/>
              <a:t>％強，</a:t>
            </a:r>
            <a:r>
              <a:rPr lang="en-US" altLang="ja-JP" sz="1200" dirty="0" smtClean="0"/>
              <a:t>85 </a:t>
            </a:r>
            <a:r>
              <a:rPr lang="ja-JP" altLang="en-US" sz="1200" dirty="0" smtClean="0"/>
              <a:t>歳を超えると</a:t>
            </a:r>
            <a:r>
              <a:rPr lang="en-US" altLang="ja-JP" sz="1200" dirty="0" smtClean="0"/>
              <a:t>40</a:t>
            </a:r>
            <a:r>
              <a:rPr lang="ja-JP" altLang="en-US" sz="1200" dirty="0" smtClean="0"/>
              <a:t>％強に達します．</a:t>
            </a:r>
          </a:p>
          <a:p>
            <a:pPr lvl="0">
              <a:defRPr sz="1800"/>
            </a:pPr>
            <a:r>
              <a:rPr lang="ja-JP" altLang="en-US" sz="1200" dirty="0" smtClean="0"/>
              <a:t>平均寿命の延伸により、高齢者の急激な増加に伴って，わが国における認知症患者は増え続けています．</a:t>
            </a:r>
          </a:p>
          <a:p>
            <a:pPr algn="just"/>
            <a:endParaRPr kumimoji="1" lang="en-US" altLang="ja-JP" dirty="0" smtClean="0">
              <a:latin typeface="ＭＳ Ｐゴシック" pitchFamily="50" charset="-128"/>
              <a:ea typeface="ＭＳ Ｐゴシック" pitchFamily="50" charset="-128"/>
            </a:endParaRPr>
          </a:p>
        </p:txBody>
      </p:sp>
      <p:sp>
        <p:nvSpPr>
          <p:cNvPr id="4" name="スライド番号プレースホルダー 3"/>
          <p:cNvSpPr>
            <a:spLocks noGrp="1"/>
          </p:cNvSpPr>
          <p:nvPr>
            <p:ph type="sldNum" sz="quarter" idx="10"/>
          </p:nvPr>
        </p:nvSpPr>
        <p:spPr/>
        <p:txBody>
          <a:bodyPr/>
          <a:lstStyle/>
          <a:p>
            <a:fld id="{F3D2EF90-B517-4FBE-BDC4-DD6A6B2E7B0F}" type="slidenum">
              <a:rPr lang="ja-JP" altLang="en-US" smtClean="0">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18819465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a:spLocks noGrp="1" noRot="1" noChangeAspect="1"/>
          </p:cNvSpPr>
          <p:nvPr>
            <p:ph type="sldImg"/>
          </p:nvPr>
        </p:nvSpPr>
        <p:spPr>
          <a:prstGeom prst="rect">
            <a:avLst/>
          </a:prstGeom>
        </p:spPr>
        <p:txBody>
          <a:bodyPr/>
          <a:lstStyle/>
          <a:p>
            <a:pPr lvl="0"/>
            <a:endParaRPr/>
          </a:p>
        </p:txBody>
      </p:sp>
      <p:sp>
        <p:nvSpPr>
          <p:cNvPr id="76" name="Shape 76"/>
          <p:cNvSpPr>
            <a:spLocks noGrp="1"/>
          </p:cNvSpPr>
          <p:nvPr>
            <p:ph type="body" sz="quarter" idx="1"/>
          </p:nvPr>
        </p:nvSpPr>
        <p:spPr>
          <a:prstGeom prst="rect">
            <a:avLst/>
          </a:prstGeom>
        </p:spPr>
        <p:txBody>
          <a:bodyPr/>
          <a:lstStyle/>
          <a:p>
            <a:pPr lvl="0">
              <a:defRPr sz="1800"/>
            </a:pPr>
            <a:endParaRPr sz="1900" dirty="0"/>
          </a:p>
          <a:p>
            <a:pPr lvl="0">
              <a:defRPr sz="1800"/>
            </a:pPr>
            <a:r>
              <a:rPr sz="1500" dirty="0"/>
              <a:t>　</a:t>
            </a:r>
            <a:r>
              <a:rPr sz="2400" dirty="0" err="1" smtClean="0"/>
              <a:t>認知症を起こす原因疾患の半分以上はアルツハイマー病で</a:t>
            </a:r>
            <a:r>
              <a:rPr lang="ja-JP" altLang="en-US" sz="2400" dirty="0" smtClean="0"/>
              <a:t>す</a:t>
            </a:r>
            <a:r>
              <a:rPr sz="2400" dirty="0" smtClean="0"/>
              <a:t>．</a:t>
            </a:r>
            <a:endParaRPr lang="en-US" sz="2400" dirty="0" smtClean="0"/>
          </a:p>
          <a:p>
            <a:pPr lvl="0">
              <a:defRPr sz="1800"/>
            </a:pPr>
            <a:r>
              <a:rPr sz="2400" dirty="0" err="1" smtClean="0"/>
              <a:t>次に多いのは脳血管性認知症で</a:t>
            </a:r>
            <a:r>
              <a:rPr lang="ja-JP" altLang="en-US" sz="2400" dirty="0" smtClean="0"/>
              <a:t>す</a:t>
            </a:r>
            <a:r>
              <a:rPr sz="2400" dirty="0" smtClean="0"/>
              <a:t>．</a:t>
            </a:r>
            <a:r>
              <a:rPr sz="2400" dirty="0" err="1"/>
              <a:t>脳血管性認知症には脳の特定の部位の障害に基づくものと</a:t>
            </a:r>
            <a:r>
              <a:rPr sz="2400" dirty="0" err="1" smtClean="0"/>
              <a:t>，多発性のラクナ梗塞による情報伝達障害に基づくものとがあ</a:t>
            </a:r>
            <a:r>
              <a:rPr lang="ja-JP" altLang="en-US" sz="2400" dirty="0" smtClean="0"/>
              <a:t>ります</a:t>
            </a:r>
            <a:r>
              <a:rPr sz="2400" dirty="0" smtClean="0"/>
              <a:t>．</a:t>
            </a:r>
            <a:endParaRPr lang="en-US" sz="2400" dirty="0" smtClean="0"/>
          </a:p>
          <a:p>
            <a:pPr lvl="0">
              <a:defRPr sz="1800"/>
            </a:pPr>
            <a:r>
              <a:rPr sz="2400" dirty="0" err="1" smtClean="0"/>
              <a:t>後者は動作緩慢や歩行障害などの運動機能障害を伴うことが多い</a:t>
            </a:r>
            <a:r>
              <a:rPr lang="ja-JP" altLang="en-US" sz="2400" dirty="0" err="1" smtClean="0"/>
              <a:t>です</a:t>
            </a:r>
            <a:r>
              <a:rPr sz="2400" dirty="0" smtClean="0"/>
              <a:t>．</a:t>
            </a:r>
            <a:endParaRPr lang="en-US" sz="2400" dirty="0" smtClean="0"/>
          </a:p>
          <a:p>
            <a:pPr lvl="0">
              <a:defRPr sz="1800"/>
            </a:pPr>
            <a:r>
              <a:rPr sz="2400" dirty="0" err="1" smtClean="0"/>
              <a:t>次に多いのがレビー小体型認知症で認知症の数</a:t>
            </a:r>
            <a:r>
              <a:rPr sz="2400" dirty="0" err="1"/>
              <a:t>％を占める</a:t>
            </a:r>
            <a:r>
              <a:rPr sz="2400" dirty="0" smtClean="0"/>
              <a:t>．</a:t>
            </a:r>
            <a:endParaRPr lang="en-US" sz="2400" dirty="0" smtClean="0"/>
          </a:p>
          <a:p>
            <a:pPr lvl="0">
              <a:defRPr sz="1800"/>
            </a:pPr>
            <a:r>
              <a:rPr sz="2400" dirty="0" err="1" smtClean="0"/>
              <a:t>ただし</a:t>
            </a:r>
            <a:r>
              <a:rPr sz="2400" dirty="0" err="1"/>
              <a:t>，</a:t>
            </a:r>
            <a:r>
              <a:rPr sz="2400" dirty="0" err="1" smtClean="0"/>
              <a:t>アルツハイマー病とレビー小体型認知症の合併も多いので注意が必要で</a:t>
            </a:r>
            <a:r>
              <a:rPr lang="ja-JP" altLang="en-US" sz="2400" dirty="0" smtClean="0"/>
              <a:t>す</a:t>
            </a:r>
            <a:r>
              <a:rPr sz="2400" dirty="0" smtClean="0"/>
              <a:t>．</a:t>
            </a:r>
            <a:endParaRPr lang="en-US" sz="2400" dirty="0" smtClean="0"/>
          </a:p>
          <a:p>
            <a:pPr lvl="0">
              <a:defRPr sz="1800"/>
            </a:pPr>
            <a:r>
              <a:rPr lang="ja-JP" altLang="en-US" sz="2400" dirty="0" smtClean="0"/>
              <a:t>認知症を引き起こす疾患が合併することで重症化することも多く、疾患確定が難しくなります。</a:t>
            </a:r>
            <a:endParaRPr lang="en-US" sz="2400" dirty="0" smtClean="0"/>
          </a:p>
          <a:p>
            <a:pPr lvl="0">
              <a:defRPr sz="1800"/>
            </a:pPr>
            <a:r>
              <a:rPr sz="2400" dirty="0" smtClean="0"/>
              <a:t>このほか</a:t>
            </a:r>
            <a:r>
              <a:rPr sz="2400" dirty="0"/>
              <a:t>2 ～ 3％</a:t>
            </a:r>
            <a:r>
              <a:rPr sz="2400" dirty="0" smtClean="0"/>
              <a:t>以下と推定される前頭側頭型認知症</a:t>
            </a:r>
            <a:r>
              <a:rPr lang="ja-JP" altLang="en-US" sz="2400" dirty="0" smtClean="0"/>
              <a:t>があります。</a:t>
            </a:r>
            <a:endParaRPr lang="en-US" sz="2400" dirty="0" smtClean="0"/>
          </a:p>
          <a:p>
            <a:pPr lvl="0">
              <a:defRPr sz="1800"/>
            </a:pPr>
            <a:r>
              <a:rPr sz="2400" dirty="0" smtClean="0"/>
              <a:t>さらに頻度の少ない内分泌異常やビタミン</a:t>
            </a:r>
            <a:r>
              <a:rPr sz="2400" dirty="0"/>
              <a:t>B12 </a:t>
            </a:r>
            <a:r>
              <a:rPr sz="2400" dirty="0" err="1"/>
              <a:t>あるいは葉酸欠乏に伴う認知症</a:t>
            </a:r>
            <a:r>
              <a:rPr sz="2400" dirty="0" smtClean="0"/>
              <a:t>，</a:t>
            </a:r>
            <a:endParaRPr lang="en-US" sz="2400" dirty="0" smtClean="0"/>
          </a:p>
          <a:p>
            <a:pPr lvl="0">
              <a:defRPr sz="1800"/>
            </a:pPr>
            <a:r>
              <a:rPr sz="2400" dirty="0" err="1" smtClean="0"/>
              <a:t>感染症や免疫疾患に伴う認知症</a:t>
            </a:r>
            <a:r>
              <a:rPr sz="2400" dirty="0" err="1"/>
              <a:t>，</a:t>
            </a:r>
            <a:r>
              <a:rPr sz="2400" dirty="0" err="1" smtClean="0"/>
              <a:t>慢性硬膜下血腫や正常圧水頭症など外科手術</a:t>
            </a:r>
            <a:r>
              <a:rPr lang="ja-JP" altLang="en-US" sz="2400" dirty="0" smtClean="0"/>
              <a:t>を用いることで</a:t>
            </a:r>
            <a:r>
              <a:rPr sz="2400" dirty="0" err="1" smtClean="0"/>
              <a:t>治療可能な認知症などが存在</a:t>
            </a:r>
            <a:r>
              <a:rPr lang="ja-JP" altLang="en-US" sz="2400" dirty="0" smtClean="0"/>
              <a:t>します</a:t>
            </a:r>
            <a:r>
              <a:rPr sz="2400" dirty="0" smtClean="0"/>
              <a:t>．</a:t>
            </a:r>
            <a:endParaRPr lang="en-US" sz="2400" dirty="0" smtClean="0"/>
          </a:p>
          <a:p>
            <a:pPr lvl="0">
              <a:defRPr sz="1800"/>
            </a:pPr>
            <a:r>
              <a:rPr lang="ja-JP" altLang="en-US" sz="2400" dirty="0" smtClean="0"/>
              <a:t>治療可能な認知症の特徴は、急激に症状が出たり、症状に波が大きいことです。</a:t>
            </a:r>
            <a:endParaRPr sz="2400" dirty="0"/>
          </a:p>
        </p:txBody>
      </p:sp>
    </p:spTree>
    <p:extLst>
      <p:ext uri="{BB962C8B-B14F-4D97-AF65-F5344CB8AC3E}">
        <p14:creationId xmlns:p14="http://schemas.microsoft.com/office/powerpoint/2010/main" val="24633534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prstGeom prst="rect">
            <a:avLst/>
          </a:prstGeom>
        </p:spPr>
        <p:txBody>
          <a:bodyPr/>
          <a:lstStyle/>
          <a:p>
            <a:pPr lvl="0"/>
            <a:endParaRPr/>
          </a:p>
        </p:txBody>
      </p:sp>
      <p:sp>
        <p:nvSpPr>
          <p:cNvPr id="91" name="Shape 91"/>
          <p:cNvSpPr>
            <a:spLocks noGrp="1"/>
          </p:cNvSpPr>
          <p:nvPr>
            <p:ph type="body" sz="quarter" idx="1"/>
          </p:nvPr>
        </p:nvSpPr>
        <p:spPr>
          <a:prstGeom prst="rect">
            <a:avLst/>
          </a:prstGeom>
        </p:spPr>
        <p:txBody>
          <a:bodyPr/>
          <a:lstStyle/>
          <a:p>
            <a:pPr lvl="0">
              <a:defRPr sz="1800"/>
            </a:pPr>
            <a:r>
              <a:rPr sz="1500" dirty="0"/>
              <a:t>　</a:t>
            </a:r>
            <a:r>
              <a:rPr sz="2400" dirty="0" err="1" smtClean="0"/>
              <a:t>記憶は新しいことを覚える</a:t>
            </a:r>
            <a:r>
              <a:rPr sz="2400" dirty="0" err="1"/>
              <a:t>「記銘</a:t>
            </a:r>
            <a:r>
              <a:rPr sz="2400" dirty="0"/>
              <a:t>」，</a:t>
            </a:r>
            <a:r>
              <a:rPr sz="2400" dirty="0" err="1"/>
              <a:t>記憶を貯蔵する「保持</a:t>
            </a:r>
            <a:r>
              <a:rPr sz="2400" dirty="0"/>
              <a:t>」，</a:t>
            </a:r>
            <a:r>
              <a:rPr sz="2400" dirty="0" err="1"/>
              <a:t>記憶を呼び覚ます「想起」</a:t>
            </a:r>
            <a:r>
              <a:rPr sz="2400" dirty="0" err="1" smtClean="0"/>
              <a:t>に分けられ</a:t>
            </a:r>
            <a:r>
              <a:rPr lang="ja-JP" altLang="en-US" sz="2400" dirty="0" smtClean="0"/>
              <a:t>ます</a:t>
            </a:r>
            <a:r>
              <a:rPr sz="2400" dirty="0" smtClean="0"/>
              <a:t>．</a:t>
            </a:r>
            <a:endParaRPr lang="en-US" sz="2400" dirty="0" smtClean="0"/>
          </a:p>
          <a:p>
            <a:pPr lvl="0">
              <a:defRPr sz="1800"/>
            </a:pPr>
            <a:r>
              <a:rPr sz="2400" dirty="0" err="1" smtClean="0"/>
              <a:t>アルツハイマー病ではこのうち記銘力が特異的に障害され</a:t>
            </a:r>
            <a:r>
              <a:rPr lang="ja-JP" altLang="en-US" sz="2400" dirty="0" smtClean="0"/>
              <a:t>ます</a:t>
            </a:r>
            <a:r>
              <a:rPr sz="2400" dirty="0" smtClean="0"/>
              <a:t>．</a:t>
            </a:r>
            <a:endParaRPr lang="en-US" sz="2400" dirty="0" smtClean="0"/>
          </a:p>
          <a:p>
            <a:pPr lvl="0">
              <a:defRPr sz="1800"/>
            </a:pPr>
            <a:r>
              <a:rPr sz="2400" dirty="0" err="1" smtClean="0"/>
              <a:t>その結果</a:t>
            </a:r>
            <a:r>
              <a:rPr sz="2400" dirty="0" err="1"/>
              <a:t>，ちょっと前の電話を忘れていたり，</a:t>
            </a:r>
            <a:r>
              <a:rPr sz="2400" dirty="0" err="1" smtClean="0"/>
              <a:t>同じ事を何度も繰り返し聞いたり</a:t>
            </a:r>
            <a:r>
              <a:rPr lang="ja-JP" altLang="en-US" sz="2400" dirty="0" smtClean="0"/>
              <a:t>します</a:t>
            </a:r>
            <a:r>
              <a:rPr sz="2400" dirty="0" smtClean="0"/>
              <a:t>．</a:t>
            </a:r>
            <a:endParaRPr sz="2400" dirty="0"/>
          </a:p>
          <a:p>
            <a:pPr lvl="0">
              <a:defRPr sz="1800"/>
            </a:pPr>
            <a:r>
              <a:rPr sz="2400" dirty="0" smtClean="0"/>
              <a:t>3</a:t>
            </a:r>
            <a:r>
              <a:rPr sz="2400" dirty="0"/>
              <a:t>つの物品名を記憶させて，</a:t>
            </a:r>
            <a:r>
              <a:rPr sz="2400" dirty="0" smtClean="0"/>
              <a:t>しばらくしてからその物品名を答えさせる遅延再生課題が</a:t>
            </a:r>
            <a:r>
              <a:rPr lang="ja-JP" altLang="en-US" sz="2400" dirty="0" err="1" smtClean="0"/>
              <a:t>、</a:t>
            </a:r>
            <a:r>
              <a:rPr sz="2400" dirty="0" err="1" smtClean="0"/>
              <a:t>アルツハイマー病では最初にできなくなる</a:t>
            </a:r>
            <a:r>
              <a:rPr lang="ja-JP" altLang="en-US" sz="2400" dirty="0" smtClean="0"/>
              <a:t>ことが多いです</a:t>
            </a:r>
            <a:r>
              <a:rPr sz="2400" dirty="0" smtClean="0"/>
              <a:t>．</a:t>
            </a:r>
            <a:endParaRPr sz="2400" dirty="0"/>
          </a:p>
          <a:p>
            <a:pPr lvl="0">
              <a:defRPr sz="1800"/>
            </a:pPr>
            <a:r>
              <a:rPr sz="2400" dirty="0" err="1"/>
              <a:t>その一方で，</a:t>
            </a:r>
            <a:r>
              <a:rPr sz="2400" dirty="0" err="1" smtClean="0"/>
              <a:t>昔覚えた童謡の歌詞などはよく覚えてい</a:t>
            </a:r>
            <a:r>
              <a:rPr lang="ja-JP" altLang="en-US" sz="2400" dirty="0" smtClean="0"/>
              <a:t>ます</a:t>
            </a:r>
            <a:r>
              <a:rPr sz="2400" dirty="0" smtClean="0"/>
              <a:t>．</a:t>
            </a:r>
            <a:endParaRPr lang="en-US" sz="2400" dirty="0" smtClean="0"/>
          </a:p>
          <a:p>
            <a:pPr lvl="0">
              <a:defRPr sz="1800"/>
            </a:pPr>
            <a:r>
              <a:rPr sz="2400" dirty="0" err="1" smtClean="0"/>
              <a:t>もの忘れをある程度自覚しているので</a:t>
            </a:r>
            <a:r>
              <a:rPr sz="2400" dirty="0" err="1"/>
              <a:t>，</a:t>
            </a:r>
            <a:r>
              <a:rPr sz="2400" dirty="0" err="1" smtClean="0"/>
              <a:t>紛失を恐れて大切な物をしまい込む傾向があ</a:t>
            </a:r>
            <a:r>
              <a:rPr lang="ja-JP" altLang="en-US" sz="2400" dirty="0" smtClean="0"/>
              <a:t>ります</a:t>
            </a:r>
            <a:r>
              <a:rPr sz="2400" dirty="0" smtClean="0"/>
              <a:t>．</a:t>
            </a:r>
            <a:r>
              <a:rPr sz="2400" dirty="0" err="1" smtClean="0"/>
              <a:t>その挙句どこにしまったのか思い出せない</a:t>
            </a:r>
            <a:r>
              <a:rPr lang="ja-JP" altLang="en-US" sz="2400" dirty="0" smtClean="0"/>
              <a:t>”</a:t>
            </a:r>
            <a:r>
              <a:rPr sz="2400" dirty="0" err="1" smtClean="0"/>
              <a:t>しまい忘れ</a:t>
            </a:r>
            <a:r>
              <a:rPr lang="ja-JP" altLang="en-US" sz="2400" dirty="0" smtClean="0"/>
              <a:t>”がみられます</a:t>
            </a:r>
            <a:r>
              <a:rPr sz="2400" dirty="0" smtClean="0"/>
              <a:t>．</a:t>
            </a:r>
            <a:endParaRPr lang="en-US" sz="2400" dirty="0" smtClean="0"/>
          </a:p>
          <a:p>
            <a:pPr lvl="0">
              <a:defRPr sz="1800"/>
            </a:pPr>
            <a:r>
              <a:rPr lang="ja-JP" altLang="en-US" sz="2400" dirty="0" smtClean="0"/>
              <a:t>診察室等ではわからない問いに対し、</a:t>
            </a:r>
            <a:r>
              <a:rPr sz="2400" dirty="0" err="1" smtClean="0"/>
              <a:t>介護者</a:t>
            </a:r>
            <a:r>
              <a:rPr lang="ja-JP" altLang="en-US" sz="2400" dirty="0" smtClean="0"/>
              <a:t>に助けを求めるために</a:t>
            </a:r>
            <a:r>
              <a:rPr sz="2400" dirty="0" err="1" smtClean="0"/>
              <a:t>振り返</a:t>
            </a:r>
            <a:r>
              <a:rPr lang="ja-JP" altLang="en-US" sz="2400" dirty="0" smtClean="0"/>
              <a:t>る</a:t>
            </a:r>
            <a:r>
              <a:rPr sz="2400" dirty="0" smtClean="0"/>
              <a:t>「</a:t>
            </a:r>
            <a:r>
              <a:rPr sz="2400" dirty="0" err="1"/>
              <a:t>振り向き徴候」</a:t>
            </a:r>
            <a:r>
              <a:rPr sz="2400" dirty="0" err="1" smtClean="0"/>
              <a:t>を認め</a:t>
            </a:r>
            <a:r>
              <a:rPr lang="ja-JP" altLang="en-US" sz="2400" dirty="0" smtClean="0"/>
              <a:t>ることがあります</a:t>
            </a:r>
            <a:r>
              <a:rPr sz="2400" dirty="0" smtClean="0"/>
              <a:t>．</a:t>
            </a:r>
            <a:endParaRPr sz="2400" dirty="0"/>
          </a:p>
          <a:p>
            <a:pPr lvl="0">
              <a:defRPr sz="1800"/>
            </a:pPr>
            <a:r>
              <a:rPr sz="2400" dirty="0"/>
              <a:t>ーーーーーーーーーーーーー</a:t>
            </a:r>
          </a:p>
          <a:p>
            <a:pPr lvl="0">
              <a:defRPr sz="1800"/>
            </a:pPr>
            <a:r>
              <a:rPr sz="2400" dirty="0"/>
              <a:t>βアミロイドの細胞内蓄積はアルツハイマーを発症する20 </a:t>
            </a:r>
            <a:r>
              <a:rPr sz="2400" dirty="0" err="1"/>
              <a:t>年以上前から始まるので</a:t>
            </a:r>
            <a:r>
              <a:rPr sz="2400" dirty="0"/>
              <a:t>，β</a:t>
            </a:r>
            <a:r>
              <a:rPr sz="2400" dirty="0" err="1" smtClean="0"/>
              <a:t>アミロイドの蓄積を防ぐ治療は発症前に開始する必要があ</a:t>
            </a:r>
            <a:r>
              <a:rPr lang="ja-JP" altLang="en-US" sz="2400" dirty="0" smtClean="0"/>
              <a:t>ります</a:t>
            </a:r>
            <a:r>
              <a:rPr sz="2400" dirty="0" smtClean="0"/>
              <a:t>。</a:t>
            </a:r>
            <a:endParaRPr sz="2400" dirty="0"/>
          </a:p>
          <a:p>
            <a:pPr lvl="0">
              <a:defRPr sz="1800"/>
            </a:pPr>
            <a:endParaRPr sz="2400" dirty="0"/>
          </a:p>
          <a:p>
            <a:pPr lvl="0">
              <a:defRPr sz="1800"/>
            </a:pPr>
            <a:r>
              <a:rPr sz="2400" dirty="0" smtClean="0"/>
              <a:t>＠</a:t>
            </a:r>
            <a:r>
              <a:rPr sz="2400" dirty="0" err="1" smtClean="0"/>
              <a:t>アルツハイマー病の発症前段階</a:t>
            </a:r>
            <a:r>
              <a:rPr lang="ja-JP" altLang="en-US" sz="2400" dirty="0" smtClean="0"/>
              <a:t>を</a:t>
            </a:r>
            <a:r>
              <a:rPr sz="2400" dirty="0" smtClean="0"/>
              <a:t>MCI </a:t>
            </a:r>
            <a:r>
              <a:rPr sz="2400" dirty="0" err="1" smtClean="0"/>
              <a:t>軽度認知機能障害</a:t>
            </a:r>
            <a:r>
              <a:rPr lang="ja-JP" altLang="en-US" sz="2400" dirty="0" smtClean="0"/>
              <a:t>といいます。特徴は、</a:t>
            </a:r>
            <a:endParaRPr sz="2400" dirty="0"/>
          </a:p>
          <a:p>
            <a:pPr lvl="0">
              <a:defRPr sz="1800"/>
            </a:pPr>
            <a:r>
              <a:rPr sz="2400" dirty="0"/>
              <a:t>	1.	</a:t>
            </a:r>
            <a:r>
              <a:rPr sz="2400" dirty="0" err="1"/>
              <a:t>物忘れを自覚している</a:t>
            </a:r>
            <a:r>
              <a:rPr sz="2400" dirty="0" smtClean="0"/>
              <a:t>。</a:t>
            </a:r>
            <a:endParaRPr lang="en-US" sz="2400" dirty="0" smtClean="0"/>
          </a:p>
          <a:p>
            <a:pPr lvl="0">
              <a:defRPr sz="1800"/>
            </a:pPr>
            <a:r>
              <a:rPr sz="2400" dirty="0"/>
              <a:t>	2.	</a:t>
            </a:r>
            <a:r>
              <a:rPr sz="2400" dirty="0" err="1"/>
              <a:t>客観的に記憶障害がある（新しいことを覚えられない、維持できない、思い出せないこと</a:t>
            </a:r>
            <a:r>
              <a:rPr sz="2400" dirty="0"/>
              <a:t>）</a:t>
            </a:r>
          </a:p>
          <a:p>
            <a:pPr lvl="0">
              <a:defRPr sz="1800"/>
            </a:pPr>
            <a:r>
              <a:rPr sz="2400" dirty="0"/>
              <a:t>	3.	</a:t>
            </a:r>
            <a:r>
              <a:rPr sz="2400" dirty="0" err="1"/>
              <a:t>認知機能は</a:t>
            </a:r>
            <a:r>
              <a:rPr sz="2400" dirty="0"/>
              <a:t>　</a:t>
            </a:r>
            <a:r>
              <a:rPr sz="2400" dirty="0" err="1"/>
              <a:t>保たれている</a:t>
            </a:r>
            <a:endParaRPr sz="2400" dirty="0"/>
          </a:p>
          <a:p>
            <a:pPr lvl="0">
              <a:defRPr sz="1800"/>
            </a:pPr>
            <a:r>
              <a:rPr sz="2400" dirty="0"/>
              <a:t>	4.	</a:t>
            </a:r>
            <a:r>
              <a:rPr sz="2400" dirty="0" err="1"/>
              <a:t>日常生活は基本的にできる</a:t>
            </a:r>
            <a:endParaRPr sz="2400" dirty="0"/>
          </a:p>
          <a:p>
            <a:pPr lvl="0">
              <a:defRPr sz="1800"/>
            </a:pPr>
            <a:r>
              <a:rPr sz="2400" dirty="0"/>
              <a:t>	5.	</a:t>
            </a:r>
            <a:r>
              <a:rPr sz="2400" dirty="0" err="1" smtClean="0"/>
              <a:t>認知症ではない</a:t>
            </a:r>
            <a:endParaRPr lang="en-US" sz="2400" dirty="0" smtClean="0"/>
          </a:p>
          <a:p>
            <a:pPr lvl="0">
              <a:defRPr sz="1800"/>
            </a:pPr>
            <a:endParaRPr lang="en-US" sz="2400" dirty="0" smtClean="0"/>
          </a:p>
          <a:p>
            <a:pPr lvl="0">
              <a:defRPr sz="1800"/>
            </a:pPr>
            <a:endParaRPr lang="en-US" altLang="ja-JP" sz="2400" dirty="0" smtClean="0"/>
          </a:p>
          <a:p>
            <a:pPr lvl="0">
              <a:defRPr sz="1800"/>
            </a:pPr>
            <a:r>
              <a:rPr lang="ja-JP" altLang="en-US" sz="2400" dirty="0" smtClean="0"/>
              <a:t>＊補足</a:t>
            </a:r>
            <a:endParaRPr lang="en-US" altLang="ja-JP" sz="2400" dirty="0" smtClean="0"/>
          </a:p>
          <a:p>
            <a:pPr lvl="0">
              <a:defRPr sz="1800"/>
            </a:pPr>
            <a:r>
              <a:rPr lang="ja-JP" altLang="en-US" sz="2400" dirty="0" smtClean="0"/>
              <a:t>しまった物が見つからないと誰かに盗られたと邪推して，もの盗られ妄想に発展することもある．</a:t>
            </a:r>
            <a:endParaRPr lang="en-US" altLang="ja-JP" sz="2400" dirty="0" smtClean="0"/>
          </a:p>
          <a:p>
            <a:pPr lvl="0">
              <a:defRPr sz="1800"/>
            </a:pPr>
            <a:r>
              <a:rPr lang="ja-JP" altLang="en-US" sz="2400" dirty="0" smtClean="0"/>
              <a:t>紛失するのを恐れて衣服を脱ぐのを嫌がり，明るいうちからカーテンや雨戸を閉めたがる．</a:t>
            </a:r>
            <a:endParaRPr lang="en-US" altLang="ja-JP" sz="2400" dirty="0" smtClean="0"/>
          </a:p>
          <a:p>
            <a:pPr lvl="0">
              <a:defRPr sz="1800"/>
            </a:pPr>
            <a:r>
              <a:rPr lang="ja-JP" altLang="en-US" sz="2400" dirty="0" smtClean="0"/>
              <a:t>もの忘れを悟られまいと，他人とのトラブルを避けて辻褄合わせをし，協調的に振る舞う</a:t>
            </a:r>
          </a:p>
          <a:p>
            <a:pPr lvl="0">
              <a:defRPr sz="1800"/>
            </a:pPr>
            <a:r>
              <a:rPr lang="ja-JP" altLang="en-US" sz="2400" dirty="0" smtClean="0"/>
              <a:t>ことが多い．</a:t>
            </a:r>
            <a:endParaRPr lang="en-US" altLang="ja-JP" sz="2400" dirty="0" smtClean="0"/>
          </a:p>
          <a:p>
            <a:pPr lvl="0">
              <a:defRPr sz="1800"/>
            </a:pPr>
            <a:endParaRPr lang="en-US" altLang="ja-JP" sz="2400" dirty="0" smtClean="0"/>
          </a:p>
          <a:p>
            <a:pPr lvl="0">
              <a:defRPr sz="1800"/>
            </a:pPr>
            <a:r>
              <a:rPr lang="ja-JP" altLang="en-US" sz="2400" dirty="0" smtClean="0"/>
              <a:t>アリセプト</a:t>
            </a:r>
            <a:r>
              <a:rPr lang="en-US" altLang="ja-JP" sz="2400" dirty="0" smtClean="0"/>
              <a:t>(</a:t>
            </a:r>
            <a:r>
              <a:rPr lang="ja-JP" altLang="en-US" sz="2400" dirty="0" smtClean="0"/>
              <a:t>ドネペジル）：アセチルコリンエステラーゼ阻害薬</a:t>
            </a:r>
          </a:p>
          <a:p>
            <a:pPr lvl="0">
              <a:defRPr sz="1800"/>
            </a:pPr>
            <a:r>
              <a:rPr lang="ja-JP" altLang="en-US" sz="2400" dirty="0" smtClean="0"/>
              <a:t>アルツハイマー病になると、脳内のアセチルコリンが不足（脳内コリン作動性神経系の顕著な障害）し、神経間の伝達が悪くなってきます。このお薬は、アセチルコリンを分解するアセチルコリンエステラーゼという酵素の働きを阻害します。その結果、脳内のアセチルコリンが増え、神経間の伝達がスムーズになります。</a:t>
            </a:r>
          </a:p>
          <a:p>
            <a:pPr lvl="0">
              <a:defRPr sz="1800"/>
            </a:pPr>
            <a:endParaRPr lang="ja-JP" altLang="en-US" sz="2400" dirty="0" smtClean="0"/>
          </a:p>
          <a:p>
            <a:pPr lvl="0">
              <a:defRPr sz="1800"/>
            </a:pPr>
            <a:r>
              <a:rPr lang="ja-JP" altLang="en-US" sz="2400" dirty="0" smtClean="0"/>
              <a:t>近年</a:t>
            </a:r>
            <a:r>
              <a:rPr lang="en-US" altLang="ja-JP" sz="2400" dirty="0" smtClean="0"/>
              <a:t>AD</a:t>
            </a:r>
            <a:r>
              <a:rPr lang="ja-JP" altLang="en-US" sz="2400" dirty="0" smtClean="0"/>
              <a:t> の病態そのものに根治的に作用する</a:t>
            </a:r>
            <a:r>
              <a:rPr lang="en-US" altLang="ja-JP" sz="2400" dirty="0" smtClean="0"/>
              <a:t>disease-</a:t>
            </a:r>
            <a:r>
              <a:rPr lang="en-US" altLang="ja-JP" sz="2400" dirty="0" err="1" smtClean="0"/>
              <a:t>modifyingdrugs</a:t>
            </a:r>
            <a:r>
              <a:rPr lang="ja-JP" altLang="en-US" sz="2400" dirty="0" smtClean="0"/>
              <a:t> として，アミロイド免疫療法，アミロイド</a:t>
            </a:r>
            <a:r>
              <a:rPr lang="en-US" altLang="ja-JP" sz="2400" dirty="0" smtClean="0"/>
              <a:t>β </a:t>
            </a:r>
            <a:r>
              <a:rPr lang="ja-JP" altLang="en-US" sz="2400" dirty="0" smtClean="0"/>
              <a:t>産生抑制療法，アミロイド</a:t>
            </a:r>
            <a:r>
              <a:rPr lang="en-US" altLang="ja-JP" sz="2400" dirty="0" smtClean="0"/>
              <a:t>β </a:t>
            </a:r>
            <a:r>
              <a:rPr lang="ja-JP" altLang="en-US" sz="2400" dirty="0" smtClean="0"/>
              <a:t>凝集阻害療法などに関して知見が蓄積されている．今後認知症診療における薬物療法の選択肢は確実に拡充していく方向にある．</a:t>
            </a:r>
          </a:p>
          <a:p>
            <a:pPr lvl="0">
              <a:defRPr sz="1800"/>
            </a:pPr>
            <a:endParaRPr sz="2400" dirty="0"/>
          </a:p>
        </p:txBody>
      </p:sp>
    </p:spTree>
    <p:extLst>
      <p:ext uri="{BB962C8B-B14F-4D97-AF65-F5344CB8AC3E}">
        <p14:creationId xmlns:p14="http://schemas.microsoft.com/office/powerpoint/2010/main" val="17077934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誰もが</a:t>
            </a:r>
            <a:r>
              <a:rPr kumimoji="1" lang="en-US" altLang="ja-JP" dirty="0" smtClean="0"/>
              <a:t>50</a:t>
            </a:r>
            <a:r>
              <a:rPr kumimoji="1" lang="ja-JP" altLang="en-US" dirty="0" smtClean="0"/>
              <a:t>歳ごろから徐々に認知機能が低下していきます。</a:t>
            </a:r>
            <a:endParaRPr kumimoji="1" lang="en-US" altLang="ja-JP" dirty="0" smtClean="0"/>
          </a:p>
          <a:p>
            <a:r>
              <a:rPr kumimoji="1" lang="ja-JP" altLang="ja-JP" sz="1200" kern="1200" dirty="0" smtClean="0">
                <a:solidFill>
                  <a:schemeClr val="tx1"/>
                </a:solidFill>
                <a:effectLst/>
                <a:latin typeface="+mn-lt"/>
                <a:ea typeface="+mn-ea"/>
                <a:cs typeface="+mn-cs"/>
              </a:rPr>
              <a:t>正常</a:t>
            </a:r>
            <a:r>
              <a:rPr kumimoji="1" lang="en-US" altLang="ja-JP" sz="1200" u="sng" kern="1200" dirty="0" err="1" smtClean="0">
                <a:solidFill>
                  <a:srgbClr val="002060"/>
                </a:solidFill>
                <a:effectLst/>
                <a:latin typeface="+mn-lt"/>
                <a:ea typeface="+mn-ea"/>
                <a:cs typeface="+mn-cs"/>
                <a:hlinkClick r:id="rId3" tooltip="老化"/>
              </a:rPr>
              <a:t>老化</a:t>
            </a:r>
            <a:r>
              <a:rPr kumimoji="1" lang="ja-JP" altLang="ja-JP" sz="1200" kern="1200" dirty="0" smtClean="0">
                <a:solidFill>
                  <a:srgbClr val="002060"/>
                </a:solidFill>
                <a:effectLst/>
                <a:latin typeface="+mn-lt"/>
                <a:ea typeface="+mn-ea"/>
                <a:cs typeface="+mn-cs"/>
              </a:rPr>
              <a:t>過程で認知機能が低下しているが、認知症とはいえない状態</a:t>
            </a:r>
            <a:r>
              <a:rPr kumimoji="1" lang="ja-JP" altLang="en-US" sz="1200" kern="1200" dirty="0" smtClean="0">
                <a:solidFill>
                  <a:srgbClr val="002060"/>
                </a:solidFill>
                <a:effectLst/>
                <a:latin typeface="+mn-lt"/>
                <a:ea typeface="+mn-ea"/>
                <a:cs typeface="+mn-cs"/>
              </a:rPr>
              <a:t>までになると、</a:t>
            </a:r>
            <a:r>
              <a:rPr kumimoji="1" lang="ja-JP" altLang="ja-JP" sz="1200" kern="1200" dirty="0" smtClean="0">
                <a:solidFill>
                  <a:srgbClr val="002060"/>
                </a:solidFill>
                <a:effectLst/>
                <a:latin typeface="+mn-lt"/>
                <a:ea typeface="+mn-ea"/>
                <a:cs typeface="+mn-cs"/>
              </a:rPr>
              <a:t>軽度認知機能障害</a:t>
            </a:r>
            <a:r>
              <a:rPr kumimoji="1" lang="en-US" altLang="ja-JP" sz="1200" kern="1200" dirty="0" smtClean="0">
                <a:solidFill>
                  <a:srgbClr val="002060"/>
                </a:solidFill>
                <a:effectLst/>
                <a:latin typeface="+mn-lt"/>
                <a:ea typeface="+mn-ea"/>
                <a:cs typeface="+mn-cs"/>
              </a:rPr>
              <a:t>MCI</a:t>
            </a:r>
            <a:r>
              <a:rPr kumimoji="1" lang="ja-JP" altLang="ja-JP" sz="1200" kern="1200" dirty="0" smtClean="0">
                <a:solidFill>
                  <a:srgbClr val="002060"/>
                </a:solidFill>
                <a:effectLst/>
                <a:latin typeface="+mn-lt"/>
                <a:ea typeface="+mn-ea"/>
                <a:cs typeface="+mn-cs"/>
              </a:rPr>
              <a:t>といい、認知症の前段階にあたり、</a:t>
            </a:r>
            <a:r>
              <a:rPr kumimoji="1" lang="en-US" altLang="ja-JP" sz="1200" u="sng" kern="1200" dirty="0" err="1" smtClean="0">
                <a:solidFill>
                  <a:srgbClr val="002060"/>
                </a:solidFill>
                <a:effectLst/>
                <a:latin typeface="+mn-lt"/>
                <a:ea typeface="+mn-ea"/>
                <a:cs typeface="+mn-cs"/>
                <a:hlinkClick r:id="rId4" tooltip="認知"/>
              </a:rPr>
              <a:t>認知</a:t>
            </a:r>
            <a:r>
              <a:rPr kumimoji="1" lang="ja-JP" altLang="ja-JP" sz="1200" kern="1200" dirty="0" smtClean="0">
                <a:solidFill>
                  <a:srgbClr val="002060"/>
                </a:solidFill>
                <a:effectLst/>
                <a:latin typeface="+mn-lt"/>
                <a:ea typeface="+mn-ea"/>
                <a:cs typeface="+mn-cs"/>
              </a:rPr>
              <a:t>機能低下よりも</a:t>
            </a:r>
            <a:r>
              <a:rPr kumimoji="1" lang="en-US" altLang="ja-JP" sz="1200" u="sng" kern="1200" dirty="0" err="1" smtClean="0">
                <a:solidFill>
                  <a:srgbClr val="002060"/>
                </a:solidFill>
                <a:effectLst/>
                <a:latin typeface="+mn-lt"/>
                <a:ea typeface="+mn-ea"/>
                <a:cs typeface="+mn-cs"/>
                <a:hlinkClick r:id="rId5" tooltip="記憶"/>
              </a:rPr>
              <a:t>記憶</a:t>
            </a:r>
            <a:r>
              <a:rPr kumimoji="1" lang="ja-JP" altLang="ja-JP" sz="1200" kern="1200" dirty="0" smtClean="0">
                <a:solidFill>
                  <a:srgbClr val="002060"/>
                </a:solidFill>
                <a:effectLst/>
                <a:latin typeface="+mn-lt"/>
                <a:ea typeface="+mn-ea"/>
                <a:cs typeface="+mn-cs"/>
              </a:rPr>
              <a:t>機能低下が主兆候となります。</a:t>
            </a:r>
          </a:p>
          <a:p>
            <a:r>
              <a:rPr kumimoji="1" lang="ja-JP" altLang="ja-JP" sz="1200" kern="1200" dirty="0" smtClean="0">
                <a:solidFill>
                  <a:schemeClr val="tx1"/>
                </a:solidFill>
                <a:effectLst/>
                <a:latin typeface="+mn-lt"/>
                <a:ea typeface="+mn-ea"/>
                <a:cs typeface="+mn-cs"/>
              </a:rPr>
              <a:t>長年やってきた作業で間違えたり、いつも通っている道なのに迷ったり、何でも面倒くさがったり、感情の変化が激しくなったり、</a:t>
            </a:r>
            <a:r>
              <a:rPr kumimoji="1" lang="ja-JP" altLang="ja-JP" sz="1200" kern="1200" dirty="0" err="1" smtClean="0">
                <a:solidFill>
                  <a:schemeClr val="tx1"/>
                </a:solidFill>
                <a:effectLst/>
                <a:latin typeface="+mn-lt"/>
                <a:ea typeface="+mn-ea"/>
                <a:cs typeface="+mn-cs"/>
              </a:rPr>
              <a:t>ぼ</a:t>
            </a:r>
            <a:r>
              <a:rPr kumimoji="1" lang="ja-JP" altLang="ja-JP" sz="1200" kern="1200" dirty="0" smtClean="0">
                <a:solidFill>
                  <a:schemeClr val="tx1"/>
                </a:solidFill>
                <a:effectLst/>
                <a:latin typeface="+mn-lt"/>
                <a:ea typeface="+mn-ea"/>
                <a:cs typeface="+mn-cs"/>
              </a:rPr>
              <a:t>ーっとしていることが多くなったり、常に１万円札で支払ったり、身なりが無頓着になったり、出不精になったりしたら要注意です。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MCI</a:t>
            </a:r>
            <a:r>
              <a:rPr kumimoji="1" lang="ja-JP" altLang="ja-JP" sz="1200" kern="1200" dirty="0" smtClean="0">
                <a:solidFill>
                  <a:schemeClr val="tx1"/>
                </a:solidFill>
                <a:effectLst/>
                <a:latin typeface="+mn-lt"/>
                <a:ea typeface="+mn-ea"/>
                <a:cs typeface="+mn-cs"/>
              </a:rPr>
              <a:t>がさらに進行し、一定の基準を満たすと認知症と診断されます。正常か認知症か白黒はっきりしている病気ではありません。</a:t>
            </a:r>
          </a:p>
          <a:p>
            <a:r>
              <a:rPr kumimoji="1" lang="en-US" altLang="ja-JP" dirty="0" smtClean="0"/>
              <a:t>MCI</a:t>
            </a:r>
            <a:r>
              <a:rPr kumimoji="1" lang="ja-JP" altLang="en-US" dirty="0" smtClean="0"/>
              <a:t>であっても、そのまま進行しない方も多くおられますが、</a:t>
            </a:r>
            <a:r>
              <a:rPr kumimoji="1" lang="en-US" altLang="ja-JP" dirty="0" smtClean="0"/>
              <a:t>3</a:t>
            </a:r>
            <a:r>
              <a:rPr kumimoji="1" lang="ja-JP" altLang="en-US" dirty="0" smtClean="0"/>
              <a:t>年間で</a:t>
            </a:r>
            <a:r>
              <a:rPr kumimoji="1" lang="en-US" altLang="ja-JP" dirty="0" smtClean="0"/>
              <a:t>30-45</a:t>
            </a:r>
            <a:r>
              <a:rPr kumimoji="1" lang="ja-JP" altLang="en-US" dirty="0" smtClean="0"/>
              <a:t>％がアルツハイマー病に移行すると言われています。</a:t>
            </a:r>
            <a:endParaRPr kumimoji="1" lang="en-US" altLang="ja-JP" dirty="0" smtClean="0"/>
          </a:p>
          <a:p>
            <a:r>
              <a:rPr kumimoji="1" lang="en-US" altLang="ja-JP" dirty="0" smtClean="0"/>
              <a:t>MCI</a:t>
            </a:r>
            <a:r>
              <a:rPr kumimoji="1" lang="ja-JP" altLang="en-US" dirty="0" smtClean="0"/>
              <a:t>が疑われたら、のんびり構えず、できる努力をして進行を食い止めることが重要です。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一見正常に見えている高齢者でもグレーだと考え、早くから脳トレ、運動、食事、生活習慣に気を付けて予防しましょう。</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87962080-9650-DB45-AF4A-D5F817463F50}" type="slidenum">
              <a:rPr kumimoji="1" lang="ja-JP" altLang="en-US" smtClean="0"/>
              <a:pPr/>
              <a:t>56</a:t>
            </a:fld>
            <a:endParaRPr kumimoji="1" lang="ja-JP" altLang="en-US"/>
          </a:p>
        </p:txBody>
      </p:sp>
    </p:spTree>
    <p:extLst>
      <p:ext uri="{BB962C8B-B14F-4D97-AF65-F5344CB8AC3E}">
        <p14:creationId xmlns:p14="http://schemas.microsoft.com/office/powerpoint/2010/main" val="98795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prstGeom prst="rect">
            <a:avLst/>
          </a:prstGeom>
        </p:spPr>
        <p:txBody>
          <a:bodyPr/>
          <a:lstStyle/>
          <a:p>
            <a:pPr lvl="0"/>
            <a:endParaRPr/>
          </a:p>
        </p:txBody>
      </p:sp>
      <p:sp>
        <p:nvSpPr>
          <p:cNvPr id="101" name="Shape 101"/>
          <p:cNvSpPr>
            <a:spLocks noGrp="1"/>
          </p:cNvSpPr>
          <p:nvPr>
            <p:ph type="body" sz="quarter" idx="1"/>
          </p:nvPr>
        </p:nvSpPr>
        <p:spPr>
          <a:prstGeom prst="rect">
            <a:avLst/>
          </a:prstGeom>
        </p:spPr>
        <p:txBody>
          <a:bodyPr/>
          <a:lstStyle/>
          <a:p>
            <a:pPr lvl="0">
              <a:defRPr sz="1800"/>
            </a:pPr>
            <a:r>
              <a:rPr sz="2400" dirty="0" err="1" smtClean="0"/>
              <a:t>レビー小体型認知症では</a:t>
            </a:r>
            <a:r>
              <a:rPr lang="ja-JP" altLang="en-US" sz="2400" dirty="0" smtClean="0"/>
              <a:t>レビー小体</a:t>
            </a:r>
            <a:r>
              <a:rPr sz="2400" dirty="0" err="1" smtClean="0"/>
              <a:t>が大脳皮質に広範に出現</a:t>
            </a:r>
            <a:r>
              <a:rPr lang="ja-JP" altLang="en-US" sz="2400" dirty="0" smtClean="0"/>
              <a:t>します</a:t>
            </a:r>
            <a:r>
              <a:rPr sz="2400" dirty="0" smtClean="0"/>
              <a:t>．</a:t>
            </a:r>
            <a:endParaRPr lang="en-US" sz="2400" dirty="0" smtClean="0"/>
          </a:p>
          <a:p>
            <a:pPr lvl="0">
              <a:defRPr sz="1800"/>
            </a:pPr>
            <a:r>
              <a:rPr sz="2400" dirty="0" err="1" smtClean="0"/>
              <a:t>パーキンソン病も進行してレビー小体が広がると</a:t>
            </a:r>
            <a:r>
              <a:rPr sz="2400" dirty="0" err="1"/>
              <a:t>，</a:t>
            </a:r>
            <a:r>
              <a:rPr sz="2400" dirty="0" err="1" smtClean="0"/>
              <a:t>認知症を伴うことがあ</a:t>
            </a:r>
            <a:r>
              <a:rPr lang="ja-JP" altLang="en-US" sz="2400" dirty="0" smtClean="0"/>
              <a:t>ります</a:t>
            </a:r>
            <a:r>
              <a:rPr sz="2400" dirty="0" smtClean="0"/>
              <a:t>。</a:t>
            </a:r>
            <a:endParaRPr sz="2400" dirty="0"/>
          </a:p>
          <a:p>
            <a:pPr lvl="0">
              <a:defRPr sz="1800"/>
            </a:pPr>
            <a:r>
              <a:rPr sz="2400" dirty="0"/>
              <a:t>認知症が先行あるいは運動症状発現後1 </a:t>
            </a:r>
            <a:r>
              <a:rPr sz="2400" dirty="0" err="1"/>
              <a:t>年未満で発現するものはレビー小体型認知症</a:t>
            </a:r>
            <a:r>
              <a:rPr sz="2400" dirty="0" smtClean="0"/>
              <a:t>，</a:t>
            </a:r>
            <a:endParaRPr lang="en-US" sz="2400" dirty="0" smtClean="0"/>
          </a:p>
          <a:p>
            <a:pPr lvl="0">
              <a:defRPr sz="1800"/>
            </a:pPr>
            <a:r>
              <a:rPr sz="2400" dirty="0" smtClean="0"/>
              <a:t>1 </a:t>
            </a:r>
            <a:r>
              <a:rPr sz="2400" dirty="0" err="1" smtClean="0"/>
              <a:t>年以後に発現するものは認知症を伴ったパーキンソン病と呼んでい</a:t>
            </a:r>
            <a:r>
              <a:rPr lang="ja-JP" altLang="en-US" sz="2400" dirty="0" smtClean="0"/>
              <a:t>ます</a:t>
            </a:r>
            <a:r>
              <a:rPr sz="2400" dirty="0" smtClean="0"/>
              <a:t>。</a:t>
            </a:r>
            <a:endParaRPr sz="2400" dirty="0"/>
          </a:p>
          <a:p>
            <a:pPr lvl="0">
              <a:defRPr sz="1800"/>
            </a:pPr>
            <a:r>
              <a:rPr sz="2400" dirty="0" err="1"/>
              <a:t>病初期には記憶障害は目立たず，</a:t>
            </a:r>
            <a:r>
              <a:rPr sz="2400" dirty="0" err="1" smtClean="0"/>
              <a:t>注意力や遂行機能の障害が目立つことが多い</a:t>
            </a:r>
            <a:r>
              <a:rPr lang="ja-JP" altLang="en-US" sz="2400" dirty="0" err="1" smtClean="0"/>
              <a:t>です</a:t>
            </a:r>
            <a:r>
              <a:rPr sz="2400" dirty="0" smtClean="0"/>
              <a:t>．</a:t>
            </a:r>
            <a:endParaRPr lang="en-US" sz="2400" dirty="0" smtClean="0"/>
          </a:p>
          <a:p>
            <a:pPr lvl="0">
              <a:defRPr sz="1800"/>
            </a:pPr>
            <a:r>
              <a:rPr sz="2400" dirty="0" err="1" smtClean="0"/>
              <a:t>中核症状は</a:t>
            </a:r>
            <a:endParaRPr sz="2400" dirty="0"/>
          </a:p>
          <a:p>
            <a:pPr lvl="0">
              <a:defRPr sz="1800"/>
            </a:pPr>
            <a:r>
              <a:rPr sz="2400" dirty="0"/>
              <a:t>①</a:t>
            </a:r>
            <a:r>
              <a:rPr sz="2400" dirty="0" err="1"/>
              <a:t>注意や覚醒レベルの変化を伴う認知機能の変動</a:t>
            </a:r>
            <a:r>
              <a:rPr sz="2400" dirty="0"/>
              <a:t>，</a:t>
            </a:r>
          </a:p>
          <a:p>
            <a:pPr lvl="0">
              <a:defRPr sz="1800"/>
            </a:pPr>
            <a:r>
              <a:rPr sz="2400" dirty="0"/>
              <a:t>②</a:t>
            </a:r>
            <a:r>
              <a:rPr sz="2400" dirty="0" err="1"/>
              <a:t>詳細で具体的内容の鮮やかな幻視</a:t>
            </a:r>
            <a:r>
              <a:rPr sz="2400" dirty="0"/>
              <a:t>，</a:t>
            </a:r>
          </a:p>
          <a:p>
            <a:pPr lvl="0">
              <a:defRPr sz="1800"/>
            </a:pPr>
            <a:r>
              <a:rPr sz="2400" dirty="0"/>
              <a:t>③</a:t>
            </a:r>
            <a:r>
              <a:rPr sz="2400" dirty="0" err="1" smtClean="0"/>
              <a:t>特発性のパーキンソニズム</a:t>
            </a:r>
            <a:r>
              <a:rPr lang="ja-JP" altLang="en-US" sz="2400" dirty="0" smtClean="0"/>
              <a:t>　　　　　　　　　　　　　　　　　です。</a:t>
            </a:r>
            <a:endParaRPr sz="2400" dirty="0"/>
          </a:p>
          <a:p>
            <a:pPr lvl="0">
              <a:defRPr sz="1800"/>
            </a:pPr>
            <a:endParaRPr lang="en-US" sz="2400" dirty="0" smtClean="0"/>
          </a:p>
          <a:p>
            <a:pPr lvl="0">
              <a:defRPr sz="1800"/>
            </a:pPr>
            <a:r>
              <a:rPr lang="ja-JP" altLang="en-US" sz="2400" dirty="0" smtClean="0"/>
              <a:t>＊補足</a:t>
            </a:r>
            <a:endParaRPr lang="en-US" altLang="ja-JP" sz="2400" dirty="0" smtClean="0"/>
          </a:p>
          <a:p>
            <a:pPr lvl="0">
              <a:defRPr sz="1800"/>
            </a:pPr>
            <a:r>
              <a:rPr lang="ja-JP" altLang="en-US" sz="1500" dirty="0" smtClean="0"/>
              <a:t>　</a:t>
            </a:r>
            <a:r>
              <a:rPr lang="ja-JP" altLang="en-US" sz="2400" dirty="0" smtClean="0"/>
              <a:t>レビー小体はパーキンソン病において，中脳黒質のドパミン細胞に出現する細胞内封入体として発見された．</a:t>
            </a:r>
            <a:endParaRPr lang="en-US" sz="2400" dirty="0" smtClean="0"/>
          </a:p>
          <a:p>
            <a:pPr lvl="0">
              <a:defRPr sz="1800"/>
            </a:pPr>
            <a:r>
              <a:rPr sz="2400" dirty="0" smtClean="0"/>
              <a:t>心が平穏なときには平和の象徴である子供が見え</a:t>
            </a:r>
            <a:r>
              <a:rPr sz="2400" dirty="0"/>
              <a:t>，不穏だと不審者や盗賊が見える．特に悪さはしないのだが，関係のない男女が家に住み込んでいて煩わしいと訴える「幻の同居人」もしばしば経験される．すでに亡くなった両親や，遠くに嫁いだ娘が来ている</a:t>
            </a:r>
          </a:p>
          <a:p>
            <a:pPr lvl="0">
              <a:defRPr sz="1800"/>
            </a:pPr>
            <a:r>
              <a:rPr sz="2400" dirty="0"/>
              <a:t>と言うことも多い．椅子に掛けた洋服が人に見える錯視，人や動物が通りすぎたように感じる実態意識性，遠くの床が濡れて見える物体の幻視，小さな虫や動物の幻視，壁に模様が見える要素性の幻視などもしばしば経験される．家族が偽物に置き換わっているという偽物妄想，</a:t>
            </a:r>
            <a:r>
              <a:rPr sz="2400" dirty="0" smtClean="0"/>
              <a:t>ここは自宅だとわかるがもう一軒自宅があるように感じる重複記憶錯誤を認めることもある</a:t>
            </a:r>
            <a:endParaRPr lang="en-US" sz="2400" dirty="0" smtClean="0"/>
          </a:p>
          <a:p>
            <a:pPr lvl="0">
              <a:defRPr sz="1800"/>
            </a:pPr>
            <a:endParaRPr sz="2400" dirty="0"/>
          </a:p>
          <a:p>
            <a:pPr lvl="0">
              <a:defRPr sz="1800"/>
            </a:pPr>
            <a:r>
              <a:rPr sz="2400" dirty="0" err="1"/>
              <a:t>レム期睡眠行動異常症（REM</a:t>
            </a:r>
            <a:r>
              <a:rPr sz="2400" dirty="0"/>
              <a:t> sleep behavior </a:t>
            </a:r>
            <a:r>
              <a:rPr sz="2400" dirty="0" err="1"/>
              <a:t>disorder：RBD</a:t>
            </a:r>
            <a:r>
              <a:rPr sz="2400" dirty="0" smtClean="0"/>
              <a:t>）</a:t>
            </a:r>
            <a:r>
              <a:rPr lang="ja-JP" altLang="en-US" sz="2400" dirty="0" smtClean="0"/>
              <a:t>悪夢</a:t>
            </a:r>
            <a:endParaRPr sz="2400" dirty="0"/>
          </a:p>
          <a:p>
            <a:pPr lvl="0">
              <a:defRPr sz="1800"/>
            </a:pPr>
            <a:r>
              <a:rPr sz="2400" dirty="0" err="1"/>
              <a:t>睡眠中に大声でストーリーのある寝言を言ったり，身体を動かしたりする</a:t>
            </a:r>
            <a:r>
              <a:rPr sz="2400" dirty="0"/>
              <a:t>．</a:t>
            </a:r>
          </a:p>
          <a:p>
            <a:pPr lvl="0">
              <a:defRPr sz="1800"/>
            </a:pPr>
            <a:r>
              <a:rPr sz="2400" dirty="0"/>
              <a:t>RBD </a:t>
            </a:r>
            <a:r>
              <a:rPr sz="2400" dirty="0" err="1"/>
              <a:t>中に起こされると，</a:t>
            </a:r>
            <a:r>
              <a:rPr sz="2400" dirty="0" err="1" smtClean="0"/>
              <a:t>すぐ目覚めて夢の内容を鮮明に思い出すことができる</a:t>
            </a:r>
            <a:r>
              <a:rPr lang="ja-JP" altLang="en-US" sz="2400" dirty="0" smtClean="0"/>
              <a:t>　　　</a:t>
            </a:r>
            <a:endParaRPr sz="2400" dirty="0"/>
          </a:p>
        </p:txBody>
      </p:sp>
    </p:spTree>
    <p:extLst>
      <p:ext uri="{BB962C8B-B14F-4D97-AF65-F5344CB8AC3E}">
        <p14:creationId xmlns:p14="http://schemas.microsoft.com/office/powerpoint/2010/main" val="4105761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noRot="1" noChangeAspect="1"/>
          </p:cNvSpPr>
          <p:nvPr>
            <p:ph type="sldImg"/>
          </p:nvPr>
        </p:nvSpPr>
        <p:spPr>
          <a:prstGeom prst="rect">
            <a:avLst/>
          </a:prstGeom>
        </p:spPr>
        <p:txBody>
          <a:bodyPr/>
          <a:lstStyle/>
          <a:p>
            <a:pPr lvl="0"/>
            <a:endParaRPr/>
          </a:p>
        </p:txBody>
      </p:sp>
      <p:sp>
        <p:nvSpPr>
          <p:cNvPr id="112" name="Shape 112"/>
          <p:cNvSpPr>
            <a:spLocks noGrp="1"/>
          </p:cNvSpPr>
          <p:nvPr>
            <p:ph type="body" sz="quarter" idx="1"/>
          </p:nvPr>
        </p:nvSpPr>
        <p:spPr>
          <a:prstGeom prst="rect">
            <a:avLst/>
          </a:prstGeom>
        </p:spPr>
        <p:txBody>
          <a:bodyPr/>
          <a:lstStyle/>
          <a:p>
            <a:pPr lvl="0">
              <a:defRPr sz="1800"/>
            </a:pPr>
            <a:r>
              <a:rPr sz="2400" dirty="0" err="1"/>
              <a:t>脳内の特定部位の血管障害によって，それぞれに特徴的な認知機能障害を呈することがあるが，</a:t>
            </a:r>
            <a:r>
              <a:rPr sz="2400" dirty="0" err="1" smtClean="0"/>
              <a:t>その頻度は少ない</a:t>
            </a:r>
            <a:r>
              <a:rPr lang="ja-JP" altLang="en-US" sz="2400" dirty="0" err="1" smtClean="0"/>
              <a:t>です</a:t>
            </a:r>
            <a:r>
              <a:rPr sz="2400" dirty="0" smtClean="0"/>
              <a:t>．</a:t>
            </a:r>
            <a:endParaRPr sz="2400" dirty="0"/>
          </a:p>
          <a:p>
            <a:pPr lvl="0">
              <a:defRPr sz="1800"/>
            </a:pPr>
            <a:r>
              <a:rPr sz="2400" dirty="0" err="1" smtClean="0"/>
              <a:t>血管性パーキンソニズムなどの運動症状を伴うことが多い</a:t>
            </a:r>
            <a:r>
              <a:rPr lang="ja-JP" altLang="en-US" sz="2400" dirty="0" err="1" smtClean="0"/>
              <a:t>です</a:t>
            </a:r>
            <a:r>
              <a:rPr sz="2400" dirty="0" smtClean="0"/>
              <a:t>．</a:t>
            </a:r>
            <a:endParaRPr sz="2400" dirty="0"/>
          </a:p>
          <a:p>
            <a:pPr lvl="0">
              <a:defRPr sz="1800"/>
            </a:pPr>
            <a:r>
              <a:rPr sz="2400" dirty="0" err="1" smtClean="0"/>
              <a:t>血管性パーキンソニズムは上肢よりも下肢の障害が強いのが特徴で</a:t>
            </a:r>
            <a:r>
              <a:rPr lang="ja-JP" altLang="en-US" sz="2400" dirty="0" smtClean="0"/>
              <a:t>す</a:t>
            </a:r>
            <a:r>
              <a:rPr sz="2400" dirty="0" smtClean="0"/>
              <a:t>．</a:t>
            </a:r>
            <a:endParaRPr lang="en-US" sz="2400" dirty="0" smtClean="0"/>
          </a:p>
          <a:p>
            <a:pPr lvl="0">
              <a:defRPr sz="1800"/>
            </a:pPr>
            <a:r>
              <a:rPr sz="2400" dirty="0" err="1" smtClean="0"/>
              <a:t>パーキンソン病患者は前傾姿勢で</a:t>
            </a:r>
            <a:r>
              <a:rPr sz="2400" dirty="0" err="1"/>
              <a:t>，前後左右とも狭い小刻み歩行を呈するのに対して</a:t>
            </a:r>
            <a:r>
              <a:rPr sz="2400" dirty="0" smtClean="0"/>
              <a:t>，</a:t>
            </a:r>
            <a:endParaRPr lang="en-US" sz="2400" dirty="0" smtClean="0"/>
          </a:p>
          <a:p>
            <a:pPr lvl="0">
              <a:defRPr sz="1800"/>
            </a:pPr>
            <a:r>
              <a:rPr sz="2400" dirty="0" err="1" smtClean="0"/>
              <a:t>血管性パーキンソニズムの患者は直立姿勢でつま先を開いて立ち</a:t>
            </a:r>
            <a:r>
              <a:rPr sz="2400" dirty="0" err="1"/>
              <a:t>，前後に小歩，</a:t>
            </a:r>
            <a:r>
              <a:rPr sz="2400" dirty="0" err="1" smtClean="0"/>
              <a:t>左右の歩隔は広いペンギン様の歩行を呈</a:t>
            </a:r>
            <a:r>
              <a:rPr lang="ja-JP" altLang="en-US" sz="2400" dirty="0" smtClean="0"/>
              <a:t>します。</a:t>
            </a:r>
            <a:endParaRPr sz="2400" dirty="0"/>
          </a:p>
          <a:p>
            <a:pPr lvl="0">
              <a:defRPr sz="1800"/>
            </a:pPr>
            <a:r>
              <a:rPr sz="2400" dirty="0" err="1" smtClean="0"/>
              <a:t>認知機能がまだらに障害されるのが特徴で</a:t>
            </a:r>
            <a:r>
              <a:rPr lang="ja-JP" altLang="en-US" sz="2400" dirty="0" smtClean="0"/>
              <a:t>もあります</a:t>
            </a:r>
            <a:r>
              <a:rPr sz="2400" dirty="0" smtClean="0"/>
              <a:t>．</a:t>
            </a:r>
            <a:endParaRPr sz="2400" dirty="0"/>
          </a:p>
          <a:p>
            <a:pPr lvl="0">
              <a:defRPr sz="1800"/>
            </a:pPr>
            <a:r>
              <a:rPr sz="2400" dirty="0" err="1"/>
              <a:t>記憶力は案外よくて，</a:t>
            </a:r>
            <a:r>
              <a:rPr sz="2400" dirty="0" err="1" smtClean="0"/>
              <a:t>忘れて欲しいことだけ覚えていたり</a:t>
            </a:r>
            <a:r>
              <a:rPr lang="ja-JP" altLang="en-US" sz="2400" dirty="0" smtClean="0"/>
              <a:t>します</a:t>
            </a:r>
            <a:r>
              <a:rPr sz="2400" dirty="0" smtClean="0"/>
              <a:t>．</a:t>
            </a:r>
            <a:endParaRPr lang="en-US" sz="2400" dirty="0" smtClean="0"/>
          </a:p>
          <a:p>
            <a:pPr lvl="0">
              <a:defRPr sz="1800"/>
            </a:pPr>
            <a:r>
              <a:rPr lang="ja-JP" altLang="en-US" sz="2400" dirty="0" smtClean="0"/>
              <a:t>感情失禁があったり、</a:t>
            </a:r>
            <a:r>
              <a:rPr sz="2400" dirty="0" err="1" smtClean="0"/>
              <a:t>非協調的で容易に怒る点もアルツハイマー病とは異な</a:t>
            </a:r>
            <a:r>
              <a:rPr lang="ja-JP" altLang="en-US" sz="2400" dirty="0" smtClean="0"/>
              <a:t>ります</a:t>
            </a:r>
            <a:r>
              <a:rPr sz="2400" dirty="0" smtClean="0"/>
              <a:t>．</a:t>
            </a:r>
            <a:endParaRPr sz="2400" dirty="0"/>
          </a:p>
        </p:txBody>
      </p:sp>
    </p:spTree>
    <p:extLst>
      <p:ext uri="{BB962C8B-B14F-4D97-AF65-F5344CB8AC3E}">
        <p14:creationId xmlns:p14="http://schemas.microsoft.com/office/powerpoint/2010/main" val="25025299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認知症になると、そうでない方と比べて転倒頻度が多いことがわかっています。</a:t>
            </a:r>
            <a:endParaRPr kumimoji="1" lang="en-US" altLang="ja-JP" dirty="0" smtClean="0"/>
          </a:p>
          <a:p>
            <a:r>
              <a:rPr kumimoji="1" lang="ja-JP" altLang="en-US" dirty="0" smtClean="0"/>
              <a:t>認知症のタイプごとに転倒原因が違います。</a:t>
            </a:r>
            <a:endParaRPr kumimoji="1" lang="en-US" altLang="ja-JP" dirty="0" smtClean="0"/>
          </a:p>
          <a:p>
            <a:r>
              <a:rPr kumimoji="1" lang="ja-JP" altLang="en-US" dirty="0" smtClean="0"/>
              <a:t>アルツハイマー症では、注意力の低下によって、</a:t>
            </a:r>
            <a:endParaRPr kumimoji="1" lang="en-US" altLang="ja-JP" dirty="0" smtClean="0"/>
          </a:p>
          <a:p>
            <a:r>
              <a:rPr kumimoji="1" lang="ja-JP" altLang="en-US" dirty="0" smtClean="0"/>
              <a:t>脳血管性認知症では、麻痺などからくる歩行困難によって</a:t>
            </a:r>
            <a:endParaRPr kumimoji="1" lang="en-US" altLang="ja-JP" dirty="0" smtClean="0"/>
          </a:p>
          <a:p>
            <a:r>
              <a:rPr kumimoji="1" lang="ja-JP" altLang="en-US" dirty="0" smtClean="0"/>
              <a:t>レビー小体が多認知症では、幻覚や運動障害によって　転倒しやすくなります。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59</a:t>
            </a:fld>
            <a:endParaRPr kumimoji="1" lang="ja-JP" altLang="en-US"/>
          </a:p>
        </p:txBody>
      </p:sp>
    </p:spTree>
    <p:extLst>
      <p:ext uri="{BB962C8B-B14F-4D97-AF65-F5344CB8AC3E}">
        <p14:creationId xmlns:p14="http://schemas.microsoft.com/office/powerpoint/2010/main" val="31305951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スライド イメージ プレースホルダー 1"/>
          <p:cNvSpPr>
            <a:spLocks noGrp="1" noRot="1" noChangeAspect="1" noTextEdit="1"/>
          </p:cNvSpPr>
          <p:nvPr>
            <p:ph type="sldImg"/>
          </p:nvPr>
        </p:nvSpPr>
        <p:spPr>
          <a:xfrm>
            <a:off x="381000" y="685800"/>
            <a:ext cx="6096000" cy="3429000"/>
          </a:xfrm>
          <a:ln/>
        </p:spPr>
      </p:sp>
      <p:sp>
        <p:nvSpPr>
          <p:cNvPr id="446467"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ja-JP" altLang="en-US" dirty="0" smtClean="0">
                <a:latin typeface="ＭＳ Ｐゴシック" pitchFamily="50" charset="-128"/>
                <a:ea typeface="ＭＳ Ｐゴシック" pitchFamily="50" charset="-128"/>
              </a:rPr>
              <a:t>英国内の</a:t>
            </a:r>
            <a:r>
              <a:rPr lang="en-US" altLang="ja-JP" dirty="0" smtClean="0">
                <a:latin typeface="ＭＳ Ｐゴシック" pitchFamily="50" charset="-128"/>
                <a:ea typeface="ＭＳ Ｐゴシック" pitchFamily="50" charset="-128"/>
              </a:rPr>
              <a:t>30</a:t>
            </a:r>
            <a:r>
              <a:rPr lang="ja-JP" altLang="en-US" dirty="0" err="1" smtClean="0">
                <a:latin typeface="ＭＳ Ｐゴシック" pitchFamily="50" charset="-128"/>
                <a:ea typeface="ＭＳ Ｐゴシック" pitchFamily="50" charset="-128"/>
              </a:rPr>
              <a:t>のクリ</a:t>
            </a:r>
            <a:r>
              <a:rPr lang="ja-JP" altLang="en-US" dirty="0" smtClean="0">
                <a:latin typeface="ＭＳ Ｐゴシック" pitchFamily="50" charset="-128"/>
                <a:ea typeface="ＭＳ Ｐゴシック" pitchFamily="50" charset="-128"/>
              </a:rPr>
              <a:t>ニックにて、</a:t>
            </a:r>
            <a:r>
              <a:rPr lang="en-US" altLang="ja-JP" dirty="0" smtClean="0">
                <a:latin typeface="ＭＳ Ｐゴシック" pitchFamily="50" charset="-128"/>
                <a:ea typeface="ＭＳ Ｐゴシック" pitchFamily="50" charset="-128"/>
              </a:rPr>
              <a:t>65</a:t>
            </a:r>
            <a:r>
              <a:rPr lang="ja-JP" altLang="en-US" dirty="0" smtClean="0">
                <a:latin typeface="ＭＳ Ｐゴシック" pitchFamily="50" charset="-128"/>
                <a:ea typeface="ＭＳ Ｐゴシック" pitchFamily="50" charset="-128"/>
              </a:rPr>
              <a:t>歳以上の</a:t>
            </a:r>
            <a:r>
              <a:rPr lang="en-US" altLang="ja-JP" dirty="0" smtClean="0">
                <a:latin typeface="ＭＳ Ｐゴシック" pitchFamily="50" charset="-128"/>
                <a:ea typeface="ＭＳ Ｐゴシック" pitchFamily="50" charset="-128"/>
              </a:rPr>
              <a:t>179</a:t>
            </a:r>
            <a:r>
              <a:rPr lang="ja-JP" altLang="en-US" dirty="0" smtClean="0">
                <a:latin typeface="ＭＳ Ｐゴシック" pitchFamily="50" charset="-128"/>
                <a:ea typeface="ＭＳ Ｐゴシック" pitchFamily="50" charset="-128"/>
              </a:rPr>
              <a:t>名（</a:t>
            </a:r>
            <a:r>
              <a:rPr lang="en-US" altLang="ja-JP" dirty="0" smtClean="0">
                <a:latin typeface="ＭＳ Ｐゴシック" pitchFamily="50" charset="-128"/>
                <a:ea typeface="ＭＳ Ｐゴシック" pitchFamily="50" charset="-128"/>
              </a:rPr>
              <a:t>AD</a:t>
            </a:r>
            <a:r>
              <a:rPr lang="ja-JP" altLang="en-US" dirty="0" smtClean="0">
                <a:latin typeface="ＭＳ Ｐゴシック" pitchFamily="50" charset="-128"/>
                <a:ea typeface="ＭＳ Ｐゴシック" pitchFamily="50" charset="-128"/>
              </a:rPr>
              <a:t>：</a:t>
            </a:r>
            <a:r>
              <a:rPr lang="en-US" altLang="ja-JP" dirty="0" smtClean="0">
                <a:latin typeface="ＭＳ Ｐゴシック" pitchFamily="50" charset="-128"/>
                <a:ea typeface="ＭＳ Ｐゴシック" pitchFamily="50" charset="-128"/>
              </a:rPr>
              <a:t>38</a:t>
            </a:r>
            <a:r>
              <a:rPr lang="ja-JP" altLang="en-US" dirty="0" smtClean="0">
                <a:latin typeface="ＭＳ Ｐゴシック" pitchFamily="50" charset="-128"/>
                <a:ea typeface="ＭＳ Ｐゴシック" pitchFamily="50" charset="-128"/>
              </a:rPr>
              <a:t>名、</a:t>
            </a:r>
            <a:r>
              <a:rPr lang="en-US" altLang="ja-JP" dirty="0" err="1" smtClean="0">
                <a:latin typeface="ＭＳ Ｐゴシック" pitchFamily="50" charset="-128"/>
                <a:ea typeface="ＭＳ Ｐゴシック" pitchFamily="50" charset="-128"/>
              </a:rPr>
              <a:t>VaD</a:t>
            </a:r>
            <a:r>
              <a:rPr lang="ja-JP" altLang="en-US" dirty="0" smtClean="0">
                <a:latin typeface="ＭＳ Ｐゴシック" pitchFamily="50" charset="-128"/>
                <a:ea typeface="ＭＳ Ｐゴシック" pitchFamily="50" charset="-128"/>
              </a:rPr>
              <a:t>：</a:t>
            </a:r>
            <a:r>
              <a:rPr lang="en-US" altLang="ja-JP" dirty="0" smtClean="0">
                <a:latin typeface="ＭＳ Ｐゴシック" pitchFamily="50" charset="-128"/>
                <a:ea typeface="ＭＳ Ｐゴシック" pitchFamily="50" charset="-128"/>
              </a:rPr>
              <a:t>32</a:t>
            </a:r>
            <a:r>
              <a:rPr lang="ja-JP" altLang="en-US" dirty="0" smtClean="0">
                <a:latin typeface="ＭＳ Ｐゴシック" pitchFamily="50" charset="-128"/>
                <a:ea typeface="ＭＳ Ｐゴシック" pitchFamily="50" charset="-128"/>
              </a:rPr>
              <a:t>名、</a:t>
            </a:r>
            <a:r>
              <a:rPr lang="en-US" altLang="ja-JP" dirty="0" smtClean="0">
                <a:latin typeface="ＭＳ Ｐゴシック" pitchFamily="50" charset="-128"/>
                <a:ea typeface="ＭＳ Ｐゴシック" pitchFamily="50" charset="-128"/>
              </a:rPr>
              <a:t>DLB</a:t>
            </a:r>
            <a:r>
              <a:rPr lang="ja-JP" altLang="en-US" dirty="0" smtClean="0">
                <a:latin typeface="ＭＳ Ｐゴシック" pitchFamily="50" charset="-128"/>
                <a:ea typeface="ＭＳ Ｐゴシック" pitchFamily="50" charset="-128"/>
              </a:rPr>
              <a:t>：</a:t>
            </a:r>
            <a:r>
              <a:rPr lang="en-US" altLang="ja-JP" dirty="0" smtClean="0">
                <a:latin typeface="ＭＳ Ｐゴシック" pitchFamily="50" charset="-128"/>
                <a:ea typeface="ＭＳ Ｐゴシック" pitchFamily="50" charset="-128"/>
              </a:rPr>
              <a:t>30</a:t>
            </a:r>
            <a:r>
              <a:rPr lang="ja-JP" altLang="en-US" dirty="0" smtClean="0">
                <a:latin typeface="ＭＳ Ｐゴシック" pitchFamily="50" charset="-128"/>
                <a:ea typeface="ＭＳ Ｐゴシック" pitchFamily="50" charset="-128"/>
              </a:rPr>
              <a:t>名、</a:t>
            </a:r>
            <a:r>
              <a:rPr lang="en-US" altLang="ja-JP" dirty="0" smtClean="0">
                <a:latin typeface="ＭＳ Ｐゴシック" pitchFamily="50" charset="-128"/>
                <a:ea typeface="ＭＳ Ｐゴシック" pitchFamily="50" charset="-128"/>
              </a:rPr>
              <a:t>PDD</a:t>
            </a:r>
            <a:r>
              <a:rPr lang="ja-JP" altLang="en-US" dirty="0" smtClean="0">
                <a:latin typeface="ＭＳ Ｐゴシック" pitchFamily="50" charset="-128"/>
                <a:ea typeface="ＭＳ Ｐゴシック" pitchFamily="50" charset="-128"/>
              </a:rPr>
              <a:t>：</a:t>
            </a:r>
            <a:r>
              <a:rPr lang="en-US" altLang="ja-JP" dirty="0" smtClean="0">
                <a:latin typeface="ＭＳ Ｐゴシック" pitchFamily="50" charset="-128"/>
                <a:ea typeface="ＭＳ Ｐゴシック" pitchFamily="50" charset="-128"/>
              </a:rPr>
              <a:t>40</a:t>
            </a:r>
            <a:r>
              <a:rPr lang="ja-JP" altLang="en-US" dirty="0" smtClean="0">
                <a:latin typeface="ＭＳ Ｐゴシック" pitchFamily="50" charset="-128"/>
                <a:ea typeface="ＭＳ Ｐゴシック" pitchFamily="50" charset="-128"/>
              </a:rPr>
              <a:t>名、健康成人対照群：</a:t>
            </a:r>
            <a:r>
              <a:rPr lang="en-US" altLang="ja-JP" dirty="0" smtClean="0">
                <a:latin typeface="ＭＳ Ｐゴシック" pitchFamily="50" charset="-128"/>
                <a:ea typeface="ＭＳ Ｐゴシック" pitchFamily="50" charset="-128"/>
              </a:rPr>
              <a:t>39</a:t>
            </a:r>
            <a:r>
              <a:rPr lang="ja-JP" altLang="en-US" dirty="0" smtClean="0">
                <a:latin typeface="ＭＳ Ｐゴシック" pitchFamily="50" charset="-128"/>
                <a:ea typeface="ＭＳ Ｐゴシック" pitchFamily="50" charset="-128"/>
              </a:rPr>
              <a:t>名）を</a:t>
            </a:r>
            <a:endParaRPr lang="en-US" altLang="ja-JP" dirty="0" smtClean="0">
              <a:latin typeface="ＭＳ Ｐゴシック" pitchFamily="50" charset="-128"/>
              <a:ea typeface="ＭＳ Ｐゴシック" pitchFamily="50" charset="-128"/>
            </a:endParaRPr>
          </a:p>
          <a:p>
            <a:pPr algn="just"/>
            <a:r>
              <a:rPr lang="ja-JP" altLang="en-US" dirty="0" smtClean="0">
                <a:latin typeface="ＭＳ Ｐゴシック" pitchFamily="50" charset="-128"/>
                <a:ea typeface="ＭＳ Ｐゴシック" pitchFamily="50" charset="-128"/>
              </a:rPr>
              <a:t>対象とした認知症の診断後に生じる転倒発症と転倒までの時間の関係を調べた報告によると、</a:t>
            </a:r>
            <a:endParaRPr lang="en-US" altLang="ja-JP" dirty="0" smtClean="0">
              <a:latin typeface="ＭＳ Ｐゴシック" pitchFamily="50" charset="-128"/>
              <a:ea typeface="ＭＳ Ｐゴシック" pitchFamily="50" charset="-128"/>
            </a:endParaRPr>
          </a:p>
          <a:p>
            <a:pPr algn="just"/>
            <a:r>
              <a:rPr lang="ja-JP" altLang="en-US" dirty="0" smtClean="0">
                <a:latin typeface="ＭＳ Ｐゴシック" pitchFamily="50" charset="-128"/>
                <a:ea typeface="ＭＳ Ｐゴシック" pitchFamily="50" charset="-128"/>
              </a:rPr>
              <a:t>認知症患者の転倒率は健康成人の</a:t>
            </a:r>
            <a:r>
              <a:rPr lang="en-US" altLang="ja-JP" dirty="0" smtClean="0">
                <a:latin typeface="ＭＳ Ｐゴシック" pitchFamily="50" charset="-128"/>
                <a:ea typeface="ＭＳ Ｐゴシック" pitchFamily="50" charset="-128"/>
              </a:rPr>
              <a:t>8</a:t>
            </a:r>
            <a:r>
              <a:rPr lang="ja-JP" altLang="en-US" dirty="0" smtClean="0">
                <a:latin typeface="ＭＳ Ｐゴシック" pitchFamily="50" charset="-128"/>
                <a:ea typeface="ＭＳ Ｐゴシック" pitchFamily="50" charset="-128"/>
              </a:rPr>
              <a:t>倍であり、</a:t>
            </a:r>
            <a:endParaRPr lang="en-US" altLang="ja-JP" dirty="0" smtClean="0">
              <a:latin typeface="ＭＳ Ｐゴシック" pitchFamily="50" charset="-128"/>
              <a:ea typeface="ＭＳ Ｐゴシック" pitchFamily="50" charset="-128"/>
            </a:endParaRPr>
          </a:p>
          <a:p>
            <a:pPr algn="just"/>
            <a:r>
              <a:rPr lang="en-US" altLang="ja-JP" dirty="0" smtClean="0">
                <a:latin typeface="ＭＳ Ｐゴシック" pitchFamily="50" charset="-128"/>
                <a:ea typeface="ＭＳ Ｐゴシック" pitchFamily="50" charset="-128"/>
              </a:rPr>
              <a:t>1</a:t>
            </a:r>
            <a:r>
              <a:rPr lang="ja-JP" altLang="en-US" dirty="0" smtClean="0">
                <a:latin typeface="ＭＳ Ｐゴシック" pitchFamily="50" charset="-128"/>
                <a:ea typeface="ＭＳ Ｐゴシック" pitchFamily="50" charset="-128"/>
              </a:rPr>
              <a:t>年間転倒せずに過ごせたのは、アルツハイマー型</a:t>
            </a:r>
            <a:r>
              <a:rPr lang="en-US" altLang="ja-JP" dirty="0" smtClean="0">
                <a:latin typeface="ＭＳ Ｐゴシック" pitchFamily="50" charset="-128"/>
                <a:ea typeface="ＭＳ Ｐゴシック" pitchFamily="50" charset="-128"/>
              </a:rPr>
              <a:t>50</a:t>
            </a:r>
            <a:r>
              <a:rPr lang="ja-JP" altLang="en-US" dirty="0" smtClean="0">
                <a:latin typeface="ＭＳ Ｐゴシック" pitchFamily="50" charset="-128"/>
                <a:ea typeface="ＭＳ Ｐゴシック" pitchFamily="50" charset="-128"/>
              </a:rPr>
              <a:t>％弱、脳血管型</a:t>
            </a:r>
            <a:r>
              <a:rPr lang="en-US" altLang="ja-JP" dirty="0" smtClean="0">
                <a:latin typeface="ＭＳ Ｐゴシック" pitchFamily="50" charset="-128"/>
                <a:ea typeface="ＭＳ Ｐゴシック" pitchFamily="50" charset="-128"/>
              </a:rPr>
              <a:t>40</a:t>
            </a:r>
            <a:r>
              <a:rPr lang="ja-JP" altLang="en-US" dirty="0" smtClean="0">
                <a:latin typeface="ＭＳ Ｐゴシック" pitchFamily="50" charset="-128"/>
                <a:ea typeface="ＭＳ Ｐゴシック" pitchFamily="50" charset="-128"/>
              </a:rPr>
              <a:t>％強、レビー小体型</a:t>
            </a:r>
            <a:r>
              <a:rPr lang="en-US" altLang="ja-JP" dirty="0" smtClean="0">
                <a:latin typeface="ＭＳ Ｐゴシック" pitchFamily="50" charset="-128"/>
                <a:ea typeface="ＭＳ Ｐゴシック" pitchFamily="50" charset="-128"/>
              </a:rPr>
              <a:t>20</a:t>
            </a:r>
            <a:r>
              <a:rPr lang="ja-JP" altLang="en-US" dirty="0" smtClean="0">
                <a:latin typeface="ＭＳ Ｐゴシック" pitchFamily="50" charset="-128"/>
                <a:ea typeface="ＭＳ Ｐゴシック" pitchFamily="50" charset="-128"/>
              </a:rPr>
              <a:t>％弱、認知症を伴うパーキンソン病</a:t>
            </a:r>
            <a:r>
              <a:rPr lang="en-US" altLang="ja-JP" dirty="0" smtClean="0">
                <a:latin typeface="ＭＳ Ｐゴシック" pitchFamily="50" charset="-128"/>
                <a:ea typeface="ＭＳ Ｐゴシック" pitchFamily="50" charset="-128"/>
              </a:rPr>
              <a:t>5</a:t>
            </a:r>
            <a:r>
              <a:rPr lang="ja-JP" altLang="en-US" dirty="0" smtClean="0">
                <a:latin typeface="ＭＳ Ｐゴシック" pitchFamily="50" charset="-128"/>
                <a:ea typeface="ＭＳ Ｐゴシック" pitchFamily="50" charset="-128"/>
              </a:rPr>
              <a:t>％弱でした。</a:t>
            </a:r>
            <a:endParaRPr lang="en-US" altLang="ja-JP" dirty="0" smtClean="0">
              <a:latin typeface="ＭＳ Ｐゴシック" pitchFamily="50" charset="-128"/>
              <a:ea typeface="ＭＳ Ｐゴシック" pitchFamily="50" charset="-128"/>
            </a:endParaRPr>
          </a:p>
          <a:p>
            <a:pPr algn="just"/>
            <a:r>
              <a:rPr lang="ja-JP" altLang="en-US" dirty="0" smtClean="0">
                <a:latin typeface="ＭＳ Ｐゴシック" pitchFamily="50" charset="-128"/>
                <a:ea typeface="+mn-ea"/>
              </a:rPr>
              <a:t>特にレビー小体型、認知症を伴うパーキンソン病が転倒しやすいことがわかります。</a:t>
            </a:r>
            <a:endParaRPr lang="en-US" altLang="ja-JP" dirty="0" smtClean="0">
              <a:latin typeface="ＭＳ Ｐゴシック" pitchFamily="50" charset="-128"/>
              <a:ea typeface="ＭＳ Ｐゴシック" pitchFamily="50" charset="-128"/>
            </a:endParaRPr>
          </a:p>
        </p:txBody>
      </p:sp>
      <p:sp>
        <p:nvSpPr>
          <p:cNvPr id="446468"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ＭＳ Ｐ明朝" pitchFamily="18" charset="-128"/>
              </a:defRPr>
            </a:lvl1pPr>
            <a:lvl2pPr marL="742950" indent="-285750" eaLnBrk="0" hangingPunct="0">
              <a:spcBef>
                <a:spcPct val="30000"/>
              </a:spcBef>
              <a:defRPr kumimoji="1" sz="1200">
                <a:solidFill>
                  <a:schemeClr val="tx1"/>
                </a:solidFill>
                <a:latin typeface="Arial" pitchFamily="34" charset="0"/>
                <a:ea typeface="ＭＳ Ｐ明朝" pitchFamily="18" charset="-128"/>
              </a:defRPr>
            </a:lvl2pPr>
            <a:lvl3pPr marL="1143000" indent="-228600" eaLnBrk="0" hangingPunct="0">
              <a:spcBef>
                <a:spcPct val="30000"/>
              </a:spcBef>
              <a:defRPr kumimoji="1" sz="1200">
                <a:solidFill>
                  <a:schemeClr val="tx1"/>
                </a:solidFill>
                <a:latin typeface="Arial" pitchFamily="34" charset="0"/>
                <a:ea typeface="ＭＳ Ｐ明朝" pitchFamily="18" charset="-128"/>
              </a:defRPr>
            </a:lvl3pPr>
            <a:lvl4pPr marL="1600200" indent="-228600" eaLnBrk="0" hangingPunct="0">
              <a:spcBef>
                <a:spcPct val="30000"/>
              </a:spcBef>
              <a:defRPr kumimoji="1" sz="1200">
                <a:solidFill>
                  <a:schemeClr val="tx1"/>
                </a:solidFill>
                <a:latin typeface="Arial" pitchFamily="34" charset="0"/>
                <a:ea typeface="ＭＳ Ｐ明朝" pitchFamily="18" charset="-128"/>
              </a:defRPr>
            </a:lvl4pPr>
            <a:lvl5pPr marL="2057400" indent="-228600" eaLnBrk="0" hangingPunct="0">
              <a:spcBef>
                <a:spcPct val="30000"/>
              </a:spcBef>
              <a:defRPr kumimoji="1" sz="1200">
                <a:solidFill>
                  <a:schemeClr val="tx1"/>
                </a:solidFill>
                <a:latin typeface="Arial" pitchFamily="34"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eaLnBrk="1" hangingPunct="1">
              <a:spcBef>
                <a:spcPct val="0"/>
              </a:spcBef>
            </a:pPr>
            <a:fld id="{ADF93CD1-463F-40B4-93F8-CEAA42860B53}" type="slidenum">
              <a:rPr lang="ja-JP" altLang="en-US">
                <a:solidFill>
                  <a:srgbClr val="000000"/>
                </a:solidFill>
                <a:ea typeface="ＭＳ Ｐゴシック" pitchFamily="50" charset="-128"/>
              </a:rPr>
              <a:pPr eaLnBrk="1" hangingPunct="1">
                <a:spcBef>
                  <a:spcPct val="0"/>
                </a:spcBef>
              </a:pPr>
              <a:t>60</a:t>
            </a:fld>
            <a:endParaRPr lang="ja-JP" altLang="en-US">
              <a:solidFill>
                <a:srgbClr val="000000"/>
              </a:solidFill>
              <a:ea typeface="ＭＳ Ｐゴシック" pitchFamily="50" charset="-128"/>
            </a:endParaRPr>
          </a:p>
        </p:txBody>
      </p:sp>
    </p:spTree>
    <p:extLst>
      <p:ext uri="{BB962C8B-B14F-4D97-AF65-F5344CB8AC3E}">
        <p14:creationId xmlns:p14="http://schemas.microsoft.com/office/powerpoint/2010/main" val="2005999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solidFill>
                  <a:srgbClr val="C00000"/>
                </a:solidFill>
              </a:rPr>
              <a:t>下肢や背骨の骨折をすると、痛みや治療のため安静が強いられ、結果としてロコモの進行を招きます。</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高齢者が転倒時に骨折しやすい部位は、</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　上腕骨近位部骨折　橈骨遠位端骨折、脊椎圧迫骨折、大腿骨近位部骨折</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の　４部位です</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　</a:t>
            </a: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7</a:t>
            </a:fld>
            <a:endParaRPr kumimoji="1" lang="ja-JP" altLang="en-US"/>
          </a:p>
        </p:txBody>
      </p:sp>
    </p:spTree>
    <p:extLst>
      <p:ext uri="{BB962C8B-B14F-4D97-AF65-F5344CB8AC3E}">
        <p14:creationId xmlns:p14="http://schemas.microsoft.com/office/powerpoint/2010/main" val="34585654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認知症予防のために一般高齢者、特に</a:t>
            </a:r>
            <a:r>
              <a:rPr kumimoji="1" lang="en-US" altLang="ja-JP" dirty="0" smtClean="0"/>
              <a:t>MCI</a:t>
            </a:r>
            <a:r>
              <a:rPr kumimoji="1" lang="ja-JP" altLang="en-US" dirty="0" smtClean="0"/>
              <a:t>が疑われる高齢者にしてほしい生活習慣があります。</a:t>
            </a:r>
            <a:endParaRPr kumimoji="1" lang="en-US" altLang="ja-JP" dirty="0" smtClean="0"/>
          </a:p>
          <a:p>
            <a:r>
              <a:rPr kumimoji="1" lang="ja-JP" altLang="en-US" dirty="0" smtClean="0"/>
              <a:t>食べて欲しい食事、運動習慣、してほしい対人関係、知的運動習慣です。</a:t>
            </a:r>
            <a:endParaRPr kumimoji="1" lang="en-US" altLang="ja-JP" dirty="0" smtClean="0"/>
          </a:p>
          <a:p>
            <a:r>
              <a:rPr kumimoji="1" lang="ja-JP" altLang="en-US" dirty="0" smtClean="0"/>
              <a:t>ビタミン</a:t>
            </a:r>
            <a:r>
              <a:rPr kumimoji="1" lang="en-US" altLang="ja-JP" dirty="0" smtClean="0"/>
              <a:t>C,E</a:t>
            </a:r>
            <a:r>
              <a:rPr kumimoji="1" lang="ja-JP" altLang="en-US" dirty="0" smtClean="0"/>
              <a:t>　</a:t>
            </a:r>
            <a:r>
              <a:rPr kumimoji="1" lang="en-US" altLang="ja-JP" dirty="0" smtClean="0"/>
              <a:t>β</a:t>
            </a:r>
            <a:r>
              <a:rPr kumimoji="1" lang="ja-JP" altLang="en-US" dirty="0" smtClean="0"/>
              <a:t>カロチンは、抗酸化作用のあるビタミンです。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61</a:t>
            </a:fld>
            <a:endParaRPr kumimoji="1" lang="ja-JP" altLang="en-US"/>
          </a:p>
        </p:txBody>
      </p:sp>
    </p:spTree>
    <p:extLst>
      <p:ext uri="{BB962C8B-B14F-4D97-AF65-F5344CB8AC3E}">
        <p14:creationId xmlns:p14="http://schemas.microsoft.com/office/powerpoint/2010/main" val="36348244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382676">
              <a:lnSpc>
                <a:spcPts val="4200"/>
              </a:lnSpc>
              <a:defRPr sz="1800"/>
            </a:pPr>
            <a:r>
              <a:rPr lang="ja-JP" altLang="en-US" sz="1200" b="1" dirty="0" smtClean="0">
                <a:solidFill>
                  <a:srgbClr val="C00000"/>
                </a:solidFill>
                <a:latin typeface="Avenir Roman"/>
                <a:ea typeface="Avenir Roman"/>
                <a:cs typeface="Avenir Roman"/>
                <a:sym typeface="Avenir Roman"/>
              </a:rPr>
              <a:t>認知症では意欲の低下により二次的に身体機能が衰え、廃用症候群が起こります．</a:t>
            </a:r>
            <a:endParaRPr lang="en-US" altLang="ja-JP" sz="1200" b="1" dirty="0" smtClean="0">
              <a:solidFill>
                <a:srgbClr val="C00000"/>
              </a:solidFill>
              <a:latin typeface="Avenir Roman"/>
              <a:ea typeface="Avenir Roman"/>
              <a:cs typeface="Avenir Roman"/>
              <a:sym typeface="Avenir Roman"/>
            </a:endParaRPr>
          </a:p>
          <a:p>
            <a:pPr defTabSz="382676">
              <a:lnSpc>
                <a:spcPts val="4200"/>
              </a:lnSpc>
              <a:defRPr sz="1800"/>
            </a:pPr>
            <a:r>
              <a:rPr lang="ja-JP" altLang="en-US" sz="1200" dirty="0" smtClean="0">
                <a:latin typeface="Avenir Roman"/>
                <a:ea typeface="Avenir Roman"/>
                <a:cs typeface="Avenir Roman"/>
                <a:sym typeface="Avenir Roman"/>
              </a:rPr>
              <a:t>その結果</a:t>
            </a:r>
            <a:r>
              <a:rPr lang="ja-JP" altLang="en-US" sz="1200" u="sng" dirty="0" smtClean="0">
                <a:latin typeface="Avenir Roman"/>
                <a:ea typeface="Avenir Roman"/>
                <a:cs typeface="Avenir Roman"/>
                <a:sym typeface="Avenir Roman"/>
              </a:rPr>
              <a:t>転倒による</a:t>
            </a:r>
            <a:r>
              <a:rPr lang="ja-JP" altLang="en-US" sz="1200" b="1" u="sng" dirty="0" smtClean="0">
                <a:latin typeface="Avenir Roman"/>
                <a:ea typeface="Avenir Roman"/>
                <a:cs typeface="Avenir Roman"/>
                <a:sym typeface="Avenir Roman"/>
              </a:rPr>
              <a:t>骨折</a:t>
            </a:r>
            <a:r>
              <a:rPr lang="ja-JP" altLang="en-US" sz="1200" u="sng" dirty="0" smtClean="0">
                <a:latin typeface="Avenir Roman"/>
                <a:ea typeface="Avenir Roman"/>
                <a:cs typeface="Avenir Roman"/>
                <a:sym typeface="Avenir Roman"/>
              </a:rPr>
              <a:t>，</a:t>
            </a:r>
            <a:r>
              <a:rPr lang="ja-JP" altLang="en-US" sz="1200" b="1" u="sng" dirty="0" smtClean="0">
                <a:latin typeface="Avenir Roman"/>
                <a:ea typeface="Avenir Roman"/>
                <a:cs typeface="Avenir Roman"/>
                <a:sym typeface="Avenir Roman"/>
              </a:rPr>
              <a:t>誤嚥性肺炎</a:t>
            </a:r>
            <a:r>
              <a:rPr lang="ja-JP" altLang="en-US" sz="1200" dirty="0" smtClean="0">
                <a:latin typeface="Avenir Roman"/>
                <a:ea typeface="Avenir Roman"/>
                <a:cs typeface="Avenir Roman"/>
                <a:sym typeface="Avenir Roman"/>
              </a:rPr>
              <a:t>など</a:t>
            </a:r>
            <a:r>
              <a:rPr lang="en-US" altLang="ja-JP" sz="1200" dirty="0" smtClean="0">
                <a:latin typeface="Avenir Roman"/>
                <a:ea typeface="Avenir Roman"/>
                <a:cs typeface="Avenir Roman"/>
                <a:sym typeface="Avenir Roman"/>
              </a:rPr>
              <a:t>QOL</a:t>
            </a:r>
            <a:r>
              <a:rPr lang="ja-JP" altLang="en-US" sz="1200" dirty="0" smtClean="0">
                <a:latin typeface="Avenir Roman"/>
                <a:ea typeface="Avenir Roman"/>
                <a:cs typeface="Avenir Roman"/>
                <a:sym typeface="Avenir Roman"/>
              </a:rPr>
              <a:t> を阻害する様々な問題が生じます</a:t>
            </a:r>
            <a:endParaRPr lang="en-US" altLang="ja-JP" sz="1200" dirty="0" smtClean="0">
              <a:latin typeface="Avenir Roman"/>
              <a:ea typeface="Avenir Roman"/>
              <a:cs typeface="Avenir Roman"/>
              <a:sym typeface="Avenir Roman"/>
            </a:endParaRPr>
          </a:p>
          <a:p>
            <a:pPr defTabSz="382676">
              <a:lnSpc>
                <a:spcPts val="4200"/>
              </a:lnSpc>
              <a:defRPr sz="1800"/>
            </a:pPr>
            <a:r>
              <a:rPr lang="ja-JP" altLang="en-US" sz="1200" dirty="0" smtClean="0">
                <a:latin typeface="Avenir Roman"/>
                <a:ea typeface="Avenir Roman"/>
                <a:cs typeface="Avenir Roman"/>
                <a:sym typeface="Avenir Roman"/>
              </a:rPr>
              <a:t>・認知症では</a:t>
            </a:r>
            <a:r>
              <a:rPr lang="ja-JP" altLang="en-US" sz="1200" b="1" u="sng" dirty="0" smtClean="0">
                <a:solidFill>
                  <a:srgbClr val="FF2600"/>
                </a:solidFill>
                <a:latin typeface="Avenir Roman"/>
                <a:ea typeface="Avenir Roman"/>
                <a:cs typeface="Avenir Roman"/>
                <a:sym typeface="Avenir Roman"/>
              </a:rPr>
              <a:t>認知機能の低下の結果として運動機能が低下</a:t>
            </a:r>
            <a:r>
              <a:rPr lang="ja-JP" altLang="en-US" sz="1200" u="sng" dirty="0" smtClean="0">
                <a:solidFill>
                  <a:srgbClr val="FF2600"/>
                </a:solidFill>
                <a:latin typeface="Avenir Roman"/>
                <a:ea typeface="Avenir Roman"/>
                <a:cs typeface="Avenir Roman"/>
                <a:sym typeface="Avenir Roman"/>
              </a:rPr>
              <a:t>するので，　</a:t>
            </a:r>
            <a:endParaRPr lang="en-US" altLang="ja-JP" sz="1200" u="sng" dirty="0" smtClean="0">
              <a:solidFill>
                <a:srgbClr val="FF2600"/>
              </a:solidFill>
              <a:latin typeface="Avenir Roman"/>
              <a:ea typeface="Avenir Roman"/>
              <a:cs typeface="Avenir Roman"/>
              <a:sym typeface="Avenir Roman"/>
            </a:endParaRPr>
          </a:p>
          <a:p>
            <a:pPr defTabSz="382676">
              <a:lnSpc>
                <a:spcPts val="4200"/>
              </a:lnSpc>
              <a:defRPr sz="1800"/>
            </a:pPr>
            <a:r>
              <a:rPr lang="ja-JP" altLang="en-US" sz="1200" u="sng" dirty="0" smtClean="0">
                <a:solidFill>
                  <a:srgbClr val="FF2600"/>
                </a:solidFill>
                <a:latin typeface="Avenir Roman"/>
                <a:ea typeface="Avenir Roman"/>
                <a:cs typeface="Avenir Roman"/>
                <a:sym typeface="Avenir Roman"/>
              </a:rPr>
              <a:t>　自ら積極的にリハビリテーションを行うことは期待できず</a:t>
            </a:r>
            <a:endParaRPr lang="en-US" altLang="ja-JP" sz="1200" u="sng" dirty="0" smtClean="0">
              <a:solidFill>
                <a:srgbClr val="FF2600"/>
              </a:solidFill>
              <a:latin typeface="Avenir Roman"/>
              <a:ea typeface="Avenir Roman"/>
              <a:cs typeface="Avenir Roman"/>
              <a:sym typeface="Avenir Roman"/>
            </a:endParaRPr>
          </a:p>
          <a:p>
            <a:pPr defTabSz="382676">
              <a:lnSpc>
                <a:spcPts val="4200"/>
              </a:lnSpc>
              <a:defRPr sz="1800"/>
            </a:pPr>
            <a:r>
              <a:rPr lang="ja-JP" altLang="en-US" sz="1200" u="sng" dirty="0" smtClean="0">
                <a:solidFill>
                  <a:srgbClr val="FF2600"/>
                </a:solidFill>
                <a:latin typeface="Avenir Roman"/>
                <a:ea typeface="Avenir Roman"/>
                <a:cs typeface="Avenir Roman"/>
                <a:sym typeface="Avenir Roman"/>
              </a:rPr>
              <a:t>　治療効果を得るには長い時間が必要</a:t>
            </a:r>
            <a:r>
              <a:rPr lang="ja-JP" altLang="en-US" sz="1200" dirty="0" smtClean="0">
                <a:latin typeface="Avenir Roman"/>
                <a:ea typeface="Avenir Roman"/>
                <a:cs typeface="Avenir Roman"/>
                <a:sym typeface="Avenir Roman"/>
              </a:rPr>
              <a:t>でです</a:t>
            </a:r>
            <a:endParaRPr lang="en-US" altLang="ja-JP" sz="1200" dirty="0" smtClean="0">
              <a:latin typeface="Avenir Roman"/>
              <a:ea typeface="Avenir Roman"/>
              <a:cs typeface="Avenir Roman"/>
              <a:sym typeface="Avenir Roman"/>
            </a:endParaRPr>
          </a:p>
          <a:p>
            <a:pPr defTabSz="382676">
              <a:lnSpc>
                <a:spcPts val="4200"/>
              </a:lnSpc>
              <a:defRPr sz="1800"/>
            </a:pPr>
            <a:r>
              <a:rPr lang="ja-JP" altLang="en-US" sz="1200" dirty="0" smtClean="0">
                <a:latin typeface="Avenir Roman"/>
                <a:ea typeface="Avenir Roman"/>
                <a:cs typeface="Avenir Roman"/>
                <a:sym typeface="Avenir Roman"/>
              </a:rPr>
              <a:t>・そのためには，</a:t>
            </a:r>
            <a:r>
              <a:rPr lang="ja-JP" altLang="en-US" sz="1200" b="1" dirty="0" smtClean="0">
                <a:latin typeface="Avenir Roman"/>
                <a:ea typeface="Avenir Roman"/>
                <a:cs typeface="Avenir Roman"/>
                <a:sym typeface="Avenir Roman"/>
              </a:rPr>
              <a:t>理学療法士</a:t>
            </a:r>
            <a:r>
              <a:rPr lang="ja-JP" altLang="en-US" sz="1200" dirty="0" smtClean="0">
                <a:latin typeface="Avenir Roman"/>
                <a:ea typeface="Avenir Roman"/>
                <a:cs typeface="Avenir Roman"/>
                <a:sym typeface="Avenir Roman"/>
              </a:rPr>
              <a:t>や</a:t>
            </a:r>
            <a:r>
              <a:rPr lang="ja-JP" altLang="en-US" sz="1200" b="1" dirty="0" smtClean="0">
                <a:latin typeface="Avenir Roman"/>
                <a:ea typeface="Avenir Roman"/>
                <a:cs typeface="Avenir Roman"/>
                <a:sym typeface="Avenir Roman"/>
              </a:rPr>
              <a:t>作業療法士</a:t>
            </a:r>
            <a:r>
              <a:rPr lang="ja-JP" altLang="en-US" sz="1200" dirty="0" smtClean="0">
                <a:latin typeface="Avenir Roman"/>
                <a:ea typeface="Avenir Roman"/>
                <a:cs typeface="Avenir Roman"/>
                <a:sym typeface="Avenir Roman"/>
              </a:rPr>
              <a:t>が単独でリハビリテーションのメニューを考えるのではなく</a:t>
            </a:r>
            <a:endParaRPr lang="en-US" altLang="ja-JP" sz="1200" dirty="0" smtClean="0">
              <a:latin typeface="Avenir Roman"/>
              <a:ea typeface="Avenir Roman"/>
              <a:cs typeface="Avenir Roman"/>
              <a:sym typeface="Avenir Roman"/>
            </a:endParaRPr>
          </a:p>
          <a:p>
            <a:pPr defTabSz="382676">
              <a:lnSpc>
                <a:spcPts val="4200"/>
              </a:lnSpc>
              <a:defRPr sz="1800"/>
            </a:pPr>
            <a:r>
              <a:rPr lang="ja-JP" altLang="en-US" sz="1200" b="1" dirty="0" smtClean="0">
                <a:latin typeface="Avenir Roman"/>
                <a:ea typeface="Avenir Roman"/>
                <a:cs typeface="Avenir Roman"/>
                <a:sym typeface="Avenir Roman"/>
              </a:rPr>
              <a:t>担当医や介護スタッフ，ケアマネージャー，家族・介護者</a:t>
            </a:r>
            <a:r>
              <a:rPr lang="ja-JP" altLang="en-US" sz="1200" dirty="0" smtClean="0">
                <a:latin typeface="Avenir Roman"/>
                <a:ea typeface="Avenir Roman"/>
                <a:cs typeface="Avenir Roman"/>
                <a:sym typeface="Avenir Roman"/>
              </a:rPr>
              <a:t>も含めて議論し，患者の状況を十分に把握してから協力してメニューを考える必要があります</a:t>
            </a:r>
            <a:endParaRPr lang="en-US" altLang="ja-JP" sz="1200" dirty="0" smtClean="0">
              <a:latin typeface="Avenir Roman"/>
              <a:ea typeface="Avenir Roman"/>
              <a:cs typeface="Avenir Roman"/>
              <a:sym typeface="Avenir Roman"/>
            </a:endParaRPr>
          </a:p>
          <a:p>
            <a:pPr defTabSz="382676">
              <a:lnSpc>
                <a:spcPts val="4200"/>
              </a:lnSpc>
              <a:defRPr sz="1800"/>
            </a:pPr>
            <a:r>
              <a:rPr lang="ja-JP" altLang="en-US" sz="1200" b="1" dirty="0" smtClean="0">
                <a:solidFill>
                  <a:srgbClr val="FF2600"/>
                </a:solidFill>
                <a:latin typeface="Avenir Roman"/>
                <a:ea typeface="Avenir Roman"/>
                <a:cs typeface="Avenir Roman"/>
                <a:sym typeface="Avenir Roman"/>
              </a:rPr>
              <a:t>リエゾン</a:t>
            </a:r>
            <a:r>
              <a:rPr lang="ja-JP" altLang="en-US" sz="1200" b="0" dirty="0" smtClean="0">
                <a:solidFill>
                  <a:schemeClr val="tx1"/>
                </a:solidFill>
                <a:latin typeface="Avenir Roman"/>
                <a:ea typeface="Avenir Roman"/>
                <a:cs typeface="Avenir Roman"/>
                <a:sym typeface="Avenir Roman"/>
              </a:rPr>
              <a:t>は、</a:t>
            </a:r>
            <a:r>
              <a:rPr kumimoji="1" lang="ja-JP" altLang="ja-JP" sz="1800" kern="1200" dirty="0" smtClean="0">
                <a:solidFill>
                  <a:schemeClr val="tx1"/>
                </a:solidFill>
                <a:effectLst/>
                <a:latin typeface="+mn-lt"/>
                <a:ea typeface="+mn-ea"/>
                <a:cs typeface="+mn-cs"/>
              </a:rPr>
              <a:t>多職種連携</a:t>
            </a:r>
            <a:r>
              <a:rPr lang="ja-JP" altLang="en-US" sz="1200" b="0" dirty="0" smtClean="0">
                <a:solidFill>
                  <a:schemeClr val="tx1"/>
                </a:solidFill>
                <a:latin typeface="Avenir Roman"/>
                <a:ea typeface="Avenir Roman"/>
                <a:cs typeface="Avenir Roman"/>
                <a:sym typeface="Avenir Roman"/>
              </a:rPr>
              <a:t>という意味です。</a:t>
            </a:r>
            <a:endParaRPr lang="ja-JP" altLang="en-US" sz="1200" dirty="0" smtClean="0">
              <a:latin typeface="Avenir Roman"/>
              <a:ea typeface="Avenir Roman"/>
              <a:cs typeface="Avenir Roman"/>
              <a:sym typeface="Avenir Roman"/>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62</a:t>
            </a:fld>
            <a:endParaRPr kumimoji="1" lang="ja-JP" altLang="en-US"/>
          </a:p>
        </p:txBody>
      </p:sp>
    </p:spTree>
    <p:extLst>
      <p:ext uri="{BB962C8B-B14F-4D97-AF65-F5344CB8AC3E}">
        <p14:creationId xmlns:p14="http://schemas.microsoft.com/office/powerpoint/2010/main" val="15287188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0" dirty="0" smtClean="0"/>
              <a:t>サルコ</a:t>
            </a:r>
            <a:r>
              <a:rPr kumimoji="1" lang="ja-JP" altLang="en-US" b="0" dirty="0" err="1" smtClean="0"/>
              <a:t>ぺ</a:t>
            </a:r>
            <a:r>
              <a:rPr kumimoji="1" lang="ja-JP" altLang="en-US" b="0" dirty="0" smtClean="0"/>
              <a:t>ニアは、</a:t>
            </a:r>
            <a:r>
              <a:rPr kumimoji="1" lang="ja-JP" altLang="en-US" sz="1200" b="0" dirty="0" smtClean="0"/>
              <a:t>加齢に伴う筋力の低下、または老化に伴う筋肉量の減少で、ロコモの要因の１つです。</a:t>
            </a:r>
          </a:p>
          <a:p>
            <a:r>
              <a:rPr lang="ja-JP" altLang="en-US" sz="1200" dirty="0" smtClean="0"/>
              <a:t>筋肉量の低下があり、それ以外に筋力または運動機能低下があればサルコペニアと診断されます。</a:t>
            </a:r>
            <a:endParaRPr lang="en-US" altLang="ja-JP" sz="1200" dirty="0" smtClean="0"/>
          </a:p>
          <a:p>
            <a:r>
              <a:rPr kumimoji="1" lang="ja-JP" altLang="en-US" sz="1200" dirty="0" smtClean="0"/>
              <a:t>サルコ</a:t>
            </a:r>
            <a:r>
              <a:rPr kumimoji="1" lang="ja-JP" altLang="en-US" sz="1200" dirty="0" err="1" smtClean="0"/>
              <a:t>ぺ</a:t>
            </a:r>
            <a:r>
              <a:rPr kumimoji="1" lang="ja-JP" altLang="en-US" sz="1200" dirty="0" smtClean="0"/>
              <a:t>ニアには、加齢以外原因がない原発性と何らかの原因がある二次性がありますが、</a:t>
            </a:r>
            <a:endParaRPr kumimoji="1" lang="en-US" altLang="ja-JP" sz="1200" dirty="0" smtClean="0"/>
          </a:p>
          <a:p>
            <a:r>
              <a:rPr kumimoji="1" lang="ja-JP" altLang="en-US" dirty="0" smtClean="0"/>
              <a:t>実際は、加齢とともに活動量が低下し、疾病のために活動量が低下することによって悪化されることが多いです。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63</a:t>
            </a:fld>
            <a:endParaRPr kumimoji="1" lang="ja-JP" altLang="en-US"/>
          </a:p>
        </p:txBody>
      </p:sp>
    </p:spTree>
    <p:extLst>
      <p:ext uri="{BB962C8B-B14F-4D97-AF65-F5344CB8AC3E}">
        <p14:creationId xmlns:p14="http://schemas.microsoft.com/office/powerpoint/2010/main" val="21137059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長期縦断疫学研究によるサルコペニアの簡易判定法です。</a:t>
            </a:r>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６５才以上の方で歩行速度が遅く、足の筋肉が衰えている方がサルコ</a:t>
            </a:r>
            <a:r>
              <a:rPr kumimoji="1" lang="ja-JP" altLang="en-US" sz="1200" dirty="0" err="1" smtClean="0"/>
              <a:t>ぺ</a:t>
            </a:r>
            <a:r>
              <a:rPr kumimoji="1" lang="ja-JP" altLang="en-US" sz="1200" dirty="0" smtClean="0"/>
              <a:t>ニアと考えてください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64</a:t>
            </a:fld>
            <a:endParaRPr kumimoji="1" lang="ja-JP" altLang="en-US"/>
          </a:p>
        </p:txBody>
      </p:sp>
    </p:spTree>
    <p:extLst>
      <p:ext uri="{BB962C8B-B14F-4D97-AF65-F5344CB8AC3E}">
        <p14:creationId xmlns:p14="http://schemas.microsoft.com/office/powerpoint/2010/main" val="22706646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安静は、筋力を低下させるだけでなく、循環器機能の低下させ、さらに活動量を低下させます。</a:t>
            </a:r>
            <a:endParaRPr kumimoji="1" lang="en-US" altLang="ja-JP" dirty="0" smtClean="0"/>
          </a:p>
          <a:p>
            <a:r>
              <a:rPr lang="en-US" altLang="ja-JP" sz="1200" dirty="0" smtClean="0">
                <a:solidFill>
                  <a:srgbClr val="C00000"/>
                </a:solidFill>
              </a:rPr>
              <a:t>3</a:t>
            </a:r>
            <a:r>
              <a:rPr lang="ja-JP" altLang="en-US" sz="1200" dirty="0" smtClean="0">
                <a:solidFill>
                  <a:srgbClr val="C00000"/>
                </a:solidFill>
              </a:rPr>
              <a:t>週間の</a:t>
            </a:r>
            <a:r>
              <a:rPr lang="en-US" altLang="ja-JP" sz="1200" dirty="0" smtClean="0">
                <a:solidFill>
                  <a:srgbClr val="C00000"/>
                </a:solidFill>
              </a:rPr>
              <a:t>24</a:t>
            </a:r>
            <a:r>
              <a:rPr lang="ja-JP" altLang="en-US" sz="1200" dirty="0" smtClean="0">
                <a:solidFill>
                  <a:srgbClr val="C00000"/>
                </a:solidFill>
              </a:rPr>
              <a:t>時間安静によって、</a:t>
            </a:r>
            <a:r>
              <a:rPr lang="ja-JP" altLang="en-US" dirty="0" smtClean="0"/>
              <a:t>最大酸素摂取量、最大心拍出量、最大換気量がご覧のように著しく低下します。</a:t>
            </a:r>
            <a:endParaRPr lang="en-US" altLang="ja-JP" dirty="0" smtClean="0"/>
          </a:p>
          <a:p>
            <a:r>
              <a:rPr lang="en-US" altLang="ja-JP" dirty="0" smtClean="0"/>
              <a:t>3</a:t>
            </a:r>
            <a:r>
              <a:rPr lang="ja-JP" altLang="en-US" dirty="0" smtClean="0"/>
              <a:t>週間のベッド上安静は一気に</a:t>
            </a:r>
            <a:r>
              <a:rPr lang="en-US" altLang="ja-JP" dirty="0" smtClean="0"/>
              <a:t>30</a:t>
            </a:r>
            <a:r>
              <a:rPr lang="ja-JP" altLang="en-US" dirty="0" smtClean="0"/>
              <a:t>才老化したことに匹敵します。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1" dirty="0" smtClean="0">
                <a:solidFill>
                  <a:srgbClr val="FF0000"/>
                </a:solidFill>
                <a:latin typeface="Calibri" pitchFamily="34" charset="0"/>
              </a:rPr>
              <a:t>安静は、恐ろしい状況を引き起こす要因ということを強く認識してください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65</a:t>
            </a:fld>
            <a:endParaRPr kumimoji="1" lang="ja-JP" altLang="en-US"/>
          </a:p>
        </p:txBody>
      </p:sp>
    </p:spTree>
    <p:extLst>
      <p:ext uri="{BB962C8B-B14F-4D97-AF65-F5344CB8AC3E}">
        <p14:creationId xmlns:p14="http://schemas.microsoft.com/office/powerpoint/2010/main" val="17618135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rgbClr val="0070C0"/>
                </a:solidFill>
              </a:rPr>
              <a:t>活動量の低下、疾病による安静が、足腰の廃用症候群を引き起こします</a:t>
            </a:r>
            <a:endParaRPr lang="en-US" altLang="ja-JP" sz="1200" b="0" dirty="0" smtClean="0">
              <a:solidFill>
                <a:srgbClr val="0070C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smtClean="0">
              <a:solidFill>
                <a:srgbClr val="0070C0"/>
              </a:solidFill>
            </a:endParaRPr>
          </a:p>
          <a:p>
            <a:pPr>
              <a:lnSpc>
                <a:spcPts val="4900"/>
              </a:lnSpc>
            </a:pPr>
            <a:r>
              <a:rPr lang="ja-JP" altLang="en-US" sz="1200" b="0" dirty="0" smtClean="0">
                <a:solidFill>
                  <a:srgbClr val="C00000"/>
                </a:solidFill>
              </a:rPr>
              <a:t>心疾患、肺疾患、悪性腫瘍があったとしても、</a:t>
            </a:r>
            <a:endParaRPr lang="en-US" altLang="ja-JP" sz="1200" b="0" dirty="0" smtClean="0">
              <a:solidFill>
                <a:srgbClr val="C00000"/>
              </a:solidFill>
            </a:endParaRPr>
          </a:p>
          <a:p>
            <a:pPr>
              <a:lnSpc>
                <a:spcPts val="4900"/>
              </a:lnSpc>
            </a:pPr>
            <a:r>
              <a:rPr lang="ja-JP" altLang="en-US" sz="1200" b="0" dirty="0" smtClean="0">
                <a:solidFill>
                  <a:srgbClr val="C00000"/>
                </a:solidFill>
              </a:rPr>
              <a:t>過度な安静、活動量の抑制は、ロコモ、サルコペニアを悪化させる要因であり、</a:t>
            </a:r>
            <a:endParaRPr lang="en-US" altLang="ja-JP" sz="1200" b="0" dirty="0" smtClean="0">
              <a:solidFill>
                <a:srgbClr val="C00000"/>
              </a:solidFill>
            </a:endParaRPr>
          </a:p>
          <a:p>
            <a:pPr>
              <a:lnSpc>
                <a:spcPts val="4900"/>
              </a:lnSpc>
            </a:pPr>
            <a:r>
              <a:rPr lang="ja-JP" altLang="en-US" sz="1200" b="0" dirty="0" smtClean="0">
                <a:solidFill>
                  <a:srgbClr val="C00000"/>
                </a:solidFill>
              </a:rPr>
              <a:t>結果として日々の生活を過ごしにくくしてしまいます。</a:t>
            </a:r>
            <a:endParaRPr lang="en-US" altLang="ja-JP" sz="1200" b="0" dirty="0" smtClean="0">
              <a:solidFill>
                <a:srgbClr val="C00000"/>
              </a:solidFill>
            </a:endParaRPr>
          </a:p>
          <a:p>
            <a:pPr>
              <a:lnSpc>
                <a:spcPts val="4900"/>
              </a:lnSpc>
            </a:pPr>
            <a:r>
              <a:rPr lang="ja-JP" altLang="en-US" sz="1200" b="0" dirty="0" smtClean="0">
                <a:solidFill>
                  <a:srgbClr val="C00000"/>
                </a:solidFill>
              </a:rPr>
              <a:t>入院中、退院後間もない頃でも、許可されている範囲では積極的に動く方がいいということをしっかり認識してほしいです。</a:t>
            </a:r>
            <a:endParaRPr lang="en-US" altLang="ja-JP" sz="1200" b="0" dirty="0" smtClean="0">
              <a:solidFill>
                <a:srgbClr val="C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66</a:t>
            </a:fld>
            <a:endParaRPr kumimoji="1" lang="ja-JP" altLang="en-US"/>
          </a:p>
        </p:txBody>
      </p:sp>
    </p:spTree>
    <p:extLst>
      <p:ext uri="{BB962C8B-B14F-4D97-AF65-F5344CB8AC3E}">
        <p14:creationId xmlns:p14="http://schemas.microsoft.com/office/powerpoint/2010/main" val="1971904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1A80F-1272-4F9F-B3D2-924C6CC92AD5}" type="slidenum">
              <a:rPr lang="en-US" altLang="ja-JP"/>
              <a:pPr/>
              <a:t>8</a:t>
            </a:fld>
            <a:endParaRPr lang="en-US" altLang="ja-JP"/>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r>
              <a:rPr lang="ja-JP" altLang="en-US" dirty="0" smtClean="0"/>
              <a:t>骨粗鬆症が原因で起こりやすい骨折部位の１つが、大腿骨近位部です。</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大腿骨近位部骨折には、</a:t>
            </a:r>
            <a:r>
              <a:rPr lang="ja-JP" altLang="en-US" sz="1200" dirty="0" smtClean="0">
                <a:solidFill>
                  <a:prstClr val="black"/>
                </a:solidFill>
                <a:ea typeface="+mn-ea"/>
              </a:rPr>
              <a:t>頚部骨折、転子部骨折、転子下骨折があります。</a:t>
            </a:r>
            <a:endParaRPr lang="en-US" altLang="ja-JP" sz="1200" dirty="0" smtClean="0">
              <a:solidFill>
                <a:prstClr val="black"/>
              </a:solidFill>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solidFill>
                <a:prstClr val="black"/>
              </a:solidFill>
              <a:ea typeface="+mn-ea"/>
            </a:endParaRPr>
          </a:p>
          <a:p>
            <a:r>
              <a:rPr kumimoji="1" lang="ja-JP" altLang="en-US" sz="1200" dirty="0" smtClean="0"/>
              <a:t>高齢者が転倒して、股関節付近の痛みを訴え、歩けなくなったら大腿骨近位部骨折である可能性が高いです。</a:t>
            </a:r>
            <a:endParaRPr lang="ja-JP" altLang="en-US" sz="1200" dirty="0" smtClean="0">
              <a:solidFill>
                <a:prstClr val="black"/>
              </a:solidFill>
              <a:ea typeface="+mn-ea"/>
            </a:endParaRPr>
          </a:p>
        </p:txBody>
      </p:sp>
    </p:spTree>
    <p:extLst>
      <p:ext uri="{BB962C8B-B14F-4D97-AF65-F5344CB8AC3E}">
        <p14:creationId xmlns:p14="http://schemas.microsoft.com/office/powerpoint/2010/main" val="2955526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大腿骨近位部骨折の原因として、立った高さからの転倒という強い外力が加わっていない日常ありふれた行為で７４％起こっていることが問題です。</a:t>
            </a:r>
            <a:endParaRPr kumimoji="1" lang="en-US" altLang="ja-JP" dirty="0" smtClean="0"/>
          </a:p>
          <a:p>
            <a:r>
              <a:rPr kumimoji="1" lang="ja-JP" altLang="en-US" dirty="0" smtClean="0"/>
              <a:t>この骨折の背景には、骨粗鬆症があり、軽度な外力ですら骨折してしまうということです。</a:t>
            </a:r>
            <a:endParaRPr kumimoji="1" lang="en-US" altLang="ja-JP" dirty="0" smtClean="0"/>
          </a:p>
          <a:p>
            <a:r>
              <a:rPr kumimoji="1" lang="ja-JP" altLang="en-US" dirty="0" smtClean="0"/>
              <a:t>中には、記憶なしと明らかな外力なく骨折しているケースもあります。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9</a:t>
            </a:fld>
            <a:endParaRPr kumimoji="1" lang="ja-JP" altLang="en-US"/>
          </a:p>
        </p:txBody>
      </p:sp>
    </p:spTree>
    <p:extLst>
      <p:ext uri="{BB962C8B-B14F-4D97-AF65-F5344CB8AC3E}">
        <p14:creationId xmlns:p14="http://schemas.microsoft.com/office/powerpoint/2010/main" val="2619412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262869-884E-463E-BB05-FBFCDFE54543}" type="slidenum">
              <a:rPr lang="en-US" altLang="ja-JP"/>
              <a:pPr/>
              <a:t>10</a:t>
            </a:fld>
            <a:endParaRPr lang="en-US" altLang="ja-JP"/>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r>
              <a:rPr lang="ja-JP" altLang="en-US" dirty="0" smtClean="0"/>
              <a:t>大腿骨近位部骨折に対しては、受傷後早期に手術を行い、受傷前の生活レベルに戻れるように早期からリハビリを行なわれています。</a:t>
            </a:r>
            <a:endParaRPr lang="en-US" altLang="ja-JP" dirty="0" smtClean="0"/>
          </a:p>
          <a:p>
            <a:r>
              <a:rPr lang="ja-JP" altLang="en-US" dirty="0" smtClean="0"/>
              <a:t>骨折の部位、状況によって手術方法もいろいろあり、患者さんにとって最善の結果が出るように考え手術方法が決定されています。</a:t>
            </a:r>
            <a:endParaRPr lang="ja-JP" altLang="en-US" dirty="0"/>
          </a:p>
        </p:txBody>
      </p:sp>
    </p:spTree>
    <p:extLst>
      <p:ext uri="{BB962C8B-B14F-4D97-AF65-F5344CB8AC3E}">
        <p14:creationId xmlns:p14="http://schemas.microsoft.com/office/powerpoint/2010/main" val="972794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2923830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3476928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1357177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028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タイトル スライド">
    <p:spTree>
      <p:nvGrpSpPr>
        <p:cNvPr id="1" name=""/>
        <p:cNvGrpSpPr/>
        <p:nvPr/>
      </p:nvGrpSpPr>
      <p:grpSpPr>
        <a:xfrm>
          <a:off x="0" y="0"/>
          <a:ext cx="0" cy="0"/>
          <a:chOff x="0" y="0"/>
          <a:chExt cx="0" cy="0"/>
        </a:xfrm>
      </p:grpSpPr>
      <p:sp>
        <p:nvSpPr>
          <p:cNvPr id="239618" name="Rectangle 2"/>
          <p:cNvSpPr>
            <a:spLocks noChangeArrowheads="1"/>
          </p:cNvSpPr>
          <p:nvPr userDrawn="1"/>
        </p:nvSpPr>
        <p:spPr bwMode="hidden">
          <a:xfrm>
            <a:off x="0" y="0"/>
            <a:ext cx="4673600" cy="685800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ja-JP" sz="2400">
              <a:latin typeface="Times New Roman" pitchFamily="18" charset="0"/>
            </a:endParaRPr>
          </a:p>
        </p:txBody>
      </p:sp>
      <p:sp>
        <p:nvSpPr>
          <p:cNvPr id="239619" name="Rectangle 3"/>
          <p:cNvSpPr>
            <a:spLocks noChangeArrowheads="1"/>
          </p:cNvSpPr>
          <p:nvPr userDrawn="1"/>
        </p:nvSpPr>
        <p:spPr bwMode="hidden">
          <a:xfrm>
            <a:off x="2288117" y="2047875"/>
            <a:ext cx="9903883" cy="25336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sz="2400">
              <a:latin typeface="Times New Roman" pitchFamily="18" charset="0"/>
            </a:endParaRPr>
          </a:p>
        </p:txBody>
      </p:sp>
      <p:grpSp>
        <p:nvGrpSpPr>
          <p:cNvPr id="239620" name="Group 4"/>
          <p:cNvGrpSpPr>
            <a:grpSpLocks/>
          </p:cNvGrpSpPr>
          <p:nvPr userDrawn="1"/>
        </p:nvGrpSpPr>
        <p:grpSpPr bwMode="auto">
          <a:xfrm>
            <a:off x="1" y="1423989"/>
            <a:ext cx="3822700" cy="3157537"/>
            <a:chOff x="0" y="672"/>
            <a:chExt cx="1806" cy="1989"/>
          </a:xfrm>
        </p:grpSpPr>
        <p:sp>
          <p:nvSpPr>
            <p:cNvPr id="239621" name="Rectangle 5"/>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sz="2400">
                <a:latin typeface="Times New Roman" pitchFamily="18" charset="0"/>
              </a:endParaRPr>
            </a:p>
          </p:txBody>
        </p:sp>
        <p:sp>
          <p:nvSpPr>
            <p:cNvPr id="239622" name="Rectangle 6"/>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sz="2400">
                <a:latin typeface="Times New Roman" pitchFamily="18" charset="0"/>
              </a:endParaRPr>
            </a:p>
          </p:txBody>
        </p:sp>
        <p:sp>
          <p:nvSpPr>
            <p:cNvPr id="239623" name="Rectangle 7"/>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sz="2400">
                <a:latin typeface="Times New Roman" pitchFamily="18" charset="0"/>
              </a:endParaRPr>
            </a:p>
          </p:txBody>
        </p:sp>
        <p:sp>
          <p:nvSpPr>
            <p:cNvPr id="239624" name="Rectangle 8"/>
            <p:cNvSpPr>
              <a:spLocks noChangeArrowheads="1"/>
            </p:cNvSpPr>
            <p:nvPr userDrawn="1"/>
          </p:nvSpPr>
          <p:spPr bwMode="auto">
            <a:xfrm>
              <a:off x="719" y="2257"/>
              <a:ext cx="368" cy="404"/>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sz="2400">
                <a:latin typeface="Times New Roman" pitchFamily="18" charset="0"/>
              </a:endParaRPr>
            </a:p>
          </p:txBody>
        </p:sp>
        <p:sp>
          <p:nvSpPr>
            <p:cNvPr id="239625" name="Rectangle 9"/>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sz="2400">
                <a:latin typeface="Times New Roman" pitchFamily="18" charset="0"/>
              </a:endParaRPr>
            </a:p>
          </p:txBody>
        </p:sp>
        <p:sp>
          <p:nvSpPr>
            <p:cNvPr id="239626" name="Rectangle 10"/>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sz="2400">
                <a:latin typeface="Times New Roman" pitchFamily="18" charset="0"/>
              </a:endParaRPr>
            </a:p>
          </p:txBody>
        </p:sp>
        <p:sp>
          <p:nvSpPr>
            <p:cNvPr id="239627" name="Rectangle 11"/>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sz="2400">
                <a:latin typeface="Times New Roman" pitchFamily="18" charset="0"/>
              </a:endParaRPr>
            </a:p>
          </p:txBody>
        </p:sp>
        <p:sp>
          <p:nvSpPr>
            <p:cNvPr id="239628" name="Rectangle 12"/>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sz="2400">
                <a:latin typeface="Times New Roman" pitchFamily="18" charset="0"/>
              </a:endParaRPr>
            </a:p>
          </p:txBody>
        </p:sp>
        <p:sp>
          <p:nvSpPr>
            <p:cNvPr id="239629" name="Rectangle 13"/>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sz="2400">
                <a:latin typeface="Times New Roman" pitchFamily="18" charset="0"/>
              </a:endParaRPr>
            </a:p>
          </p:txBody>
        </p:sp>
        <p:sp>
          <p:nvSpPr>
            <p:cNvPr id="239630" name="Rectangle 14"/>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sz="2400">
                <a:latin typeface="Times New Roman" pitchFamily="18" charset="0"/>
              </a:endParaRPr>
            </a:p>
          </p:txBody>
        </p:sp>
      </p:grpSp>
      <p:sp>
        <p:nvSpPr>
          <p:cNvPr id="239658" name="Text Box 42"/>
          <p:cNvSpPr txBox="1">
            <a:spLocks noChangeArrowheads="1"/>
          </p:cNvSpPr>
          <p:nvPr userDrawn="1"/>
        </p:nvSpPr>
        <p:spPr bwMode="auto">
          <a:xfrm>
            <a:off x="8387216" y="6294438"/>
            <a:ext cx="32111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5000"/>
              </a:lnSpc>
              <a:spcBef>
                <a:spcPct val="50000"/>
              </a:spcBef>
            </a:pPr>
            <a:r>
              <a:rPr lang="ja-JP" altLang="en-US" sz="1400" b="1">
                <a:solidFill>
                  <a:srgbClr val="000000"/>
                </a:solidFill>
                <a:effectLst>
                  <a:outerShdw blurRad="38100" dist="38100" dir="2700000" algn="tl">
                    <a:srgbClr val="C0C0C0"/>
                  </a:outerShdw>
                </a:effectLst>
              </a:rPr>
              <a:t>運動器リハビリテーションシラバス</a:t>
            </a:r>
          </a:p>
          <a:p>
            <a:pPr algn="ctr">
              <a:lnSpc>
                <a:spcPct val="75000"/>
              </a:lnSpc>
              <a:spcBef>
                <a:spcPct val="50000"/>
              </a:spcBef>
            </a:pPr>
            <a:r>
              <a:rPr lang="en-US" altLang="ja-JP" sz="1400" b="1">
                <a:solidFill>
                  <a:srgbClr val="000000"/>
                </a:solidFill>
                <a:effectLst>
                  <a:outerShdw blurRad="38100" dist="38100" dir="2700000" algn="tl">
                    <a:srgbClr val="C0C0C0"/>
                  </a:outerShdw>
                </a:effectLst>
              </a:rPr>
              <a:t>― </a:t>
            </a:r>
            <a:r>
              <a:rPr lang="ja-JP" altLang="en-US" sz="1400" b="1">
                <a:solidFill>
                  <a:srgbClr val="000000"/>
                </a:solidFill>
                <a:effectLst>
                  <a:outerShdw blurRad="38100" dist="38100" dir="2700000" algn="tl">
                    <a:srgbClr val="C0C0C0"/>
                  </a:outerShdw>
                </a:effectLst>
              </a:rPr>
              <a:t>セラピストのための実践マニュアル </a:t>
            </a:r>
            <a:r>
              <a:rPr lang="en-US" altLang="ja-JP" sz="1400" b="1">
                <a:solidFill>
                  <a:srgbClr val="000000"/>
                </a:solidFill>
                <a:effectLst>
                  <a:outerShdw blurRad="38100" dist="38100" dir="2700000" algn="tl">
                    <a:srgbClr val="C0C0C0"/>
                  </a:outerShdw>
                </a:effectLst>
              </a:rPr>
              <a:t>―</a:t>
            </a:r>
          </a:p>
        </p:txBody>
      </p:sp>
    </p:spTree>
    <p:extLst>
      <p:ext uri="{BB962C8B-B14F-4D97-AF65-F5344CB8AC3E}">
        <p14:creationId xmlns:p14="http://schemas.microsoft.com/office/powerpoint/2010/main" val="384207419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09600" y="274638"/>
            <a:ext cx="10972800" cy="1143000"/>
          </a:xfrm>
          <a:prstGeom prst="rect">
            <a:avLst/>
          </a:prstGeo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quarter" idx="1"/>
          </p:nvPr>
        </p:nvSpPr>
        <p:spPr>
          <a:xfrm>
            <a:off x="609600" y="1600200"/>
            <a:ext cx="5384800" cy="2185988"/>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6197600" y="1600200"/>
            <a:ext cx="5384800" cy="2185988"/>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609600" y="3938589"/>
            <a:ext cx="5384800" cy="2187575"/>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ー 5"/>
          <p:cNvSpPr>
            <a:spLocks noGrp="1"/>
          </p:cNvSpPr>
          <p:nvPr>
            <p:ph sz="quarter" idx="4"/>
          </p:nvPr>
        </p:nvSpPr>
        <p:spPr>
          <a:xfrm>
            <a:off x="6197600" y="3938589"/>
            <a:ext cx="5384800" cy="2187575"/>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935860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タイトル &amp; サブタイトル">
    <p:spTree>
      <p:nvGrpSpPr>
        <p:cNvPr id="1" name=""/>
        <p:cNvGrpSpPr/>
        <p:nvPr/>
      </p:nvGrpSpPr>
      <p:grpSpPr>
        <a:xfrm>
          <a:off x="0" y="0"/>
          <a:ext cx="0" cy="0"/>
          <a:chOff x="0" y="0"/>
          <a:chExt cx="0" cy="0"/>
        </a:xfrm>
      </p:grpSpPr>
      <p:sp>
        <p:nvSpPr>
          <p:cNvPr id="6" name="Shape 6"/>
          <p:cNvSpPr>
            <a:spLocks noGrp="1"/>
          </p:cNvSpPr>
          <p:nvPr>
            <p:ph type="title"/>
          </p:nvPr>
        </p:nvSpPr>
        <p:spPr>
          <a:xfrm>
            <a:off x="1190625" y="1151930"/>
            <a:ext cx="9810750" cy="2321719"/>
          </a:xfrm>
          <a:prstGeom prst="rect">
            <a:avLst/>
          </a:prstGeom>
        </p:spPr>
        <p:txBody>
          <a:bodyPr lIns="0" tIns="0" rIns="0" bIns="0" anchor="b">
            <a:normAutofit/>
          </a:bodyPr>
          <a:lstStyle>
            <a:lvl1pPr marL="0" marR="0" defTabSz="488975">
              <a:defRPr sz="6700">
                <a:uFillTx/>
                <a:latin typeface="+mn-lt"/>
                <a:ea typeface="+mn-ea"/>
                <a:cs typeface="+mn-cs"/>
                <a:sym typeface="ヒラギノ角ゴ ProN W3"/>
              </a:defRPr>
            </a:lvl1pPr>
          </a:lstStyle>
          <a:p>
            <a:pPr lvl="0">
              <a:defRPr sz="1800"/>
            </a:pPr>
            <a:r>
              <a:rPr sz="6700"/>
              <a:t>タイトルテキスト</a:t>
            </a:r>
          </a:p>
        </p:txBody>
      </p:sp>
      <p:sp>
        <p:nvSpPr>
          <p:cNvPr id="7" name="Shape 7"/>
          <p:cNvSpPr>
            <a:spLocks noGrp="1"/>
          </p:cNvSpPr>
          <p:nvPr>
            <p:ph type="body" idx="1"/>
          </p:nvPr>
        </p:nvSpPr>
        <p:spPr>
          <a:xfrm>
            <a:off x="1190625" y="3536156"/>
            <a:ext cx="9810750" cy="794742"/>
          </a:xfrm>
          <a:prstGeom prst="rect">
            <a:avLst/>
          </a:prstGeom>
        </p:spPr>
        <p:txBody>
          <a:bodyPr lIns="0" tIns="0" rIns="0" bIns="0">
            <a:normAutofit/>
          </a:bodyPr>
          <a:lstStyle>
            <a:lvl1pPr marL="0" marR="0" indent="0" algn="ctr" defTabSz="488975">
              <a:spcBef>
                <a:spcPts val="0"/>
              </a:spcBef>
              <a:buSzTx/>
              <a:buNone/>
              <a:defRPr sz="2700">
                <a:uFillTx/>
                <a:latin typeface="+mn-lt"/>
                <a:ea typeface="+mn-ea"/>
                <a:cs typeface="+mn-cs"/>
                <a:sym typeface="ヒラギノ角ゴ ProN W3"/>
              </a:defRPr>
            </a:lvl1pPr>
            <a:lvl2pPr marL="0" marR="0" indent="191338" algn="ctr" defTabSz="488975">
              <a:spcBef>
                <a:spcPts val="0"/>
              </a:spcBef>
              <a:buSzTx/>
              <a:buNone/>
              <a:defRPr sz="2700">
                <a:uFillTx/>
                <a:latin typeface="+mn-lt"/>
                <a:ea typeface="+mn-ea"/>
                <a:cs typeface="+mn-cs"/>
                <a:sym typeface="ヒラギノ角ゴ ProN W3"/>
              </a:defRPr>
            </a:lvl2pPr>
            <a:lvl3pPr marL="0" marR="0" indent="382676" algn="ctr" defTabSz="488975">
              <a:spcBef>
                <a:spcPts val="0"/>
              </a:spcBef>
              <a:buSzTx/>
              <a:buNone/>
              <a:defRPr sz="2700">
                <a:uFillTx/>
                <a:latin typeface="+mn-lt"/>
                <a:ea typeface="+mn-ea"/>
                <a:cs typeface="+mn-cs"/>
                <a:sym typeface="ヒラギノ角ゴ ProN W3"/>
              </a:defRPr>
            </a:lvl3pPr>
            <a:lvl4pPr marL="0" marR="0" indent="574015" algn="ctr" defTabSz="488975">
              <a:spcBef>
                <a:spcPts val="0"/>
              </a:spcBef>
              <a:buSzTx/>
              <a:buNone/>
              <a:defRPr sz="2700">
                <a:uFillTx/>
                <a:latin typeface="+mn-lt"/>
                <a:ea typeface="+mn-ea"/>
                <a:cs typeface="+mn-cs"/>
                <a:sym typeface="ヒラギノ角ゴ ProN W3"/>
              </a:defRPr>
            </a:lvl4pPr>
            <a:lvl5pPr marL="0" marR="0" indent="765353" algn="ctr" defTabSz="488975">
              <a:spcBef>
                <a:spcPts val="0"/>
              </a:spcBef>
              <a:buSzTx/>
              <a:buNone/>
              <a:defRPr sz="2700">
                <a:uFillTx/>
                <a:latin typeface="+mn-lt"/>
                <a:ea typeface="+mn-ea"/>
                <a:cs typeface="+mn-cs"/>
                <a:sym typeface="ヒラギノ角ゴ ProN W3"/>
              </a:defRPr>
            </a:lvl5pPr>
          </a:lstStyle>
          <a:p>
            <a:pPr lvl="0">
              <a:defRPr sz="1800"/>
            </a:pPr>
            <a:r>
              <a:rPr sz="2700"/>
              <a:t>本文レベル1</a:t>
            </a:r>
          </a:p>
          <a:p>
            <a:pPr lvl="1">
              <a:defRPr sz="1800"/>
            </a:pPr>
            <a:r>
              <a:rPr sz="2700"/>
              <a:t>本文レベル2</a:t>
            </a:r>
          </a:p>
          <a:p>
            <a:pPr lvl="2">
              <a:defRPr sz="1800"/>
            </a:pPr>
            <a:r>
              <a:rPr sz="2700"/>
              <a:t>本文レベル3</a:t>
            </a:r>
          </a:p>
          <a:p>
            <a:pPr lvl="3">
              <a:defRPr sz="1800"/>
            </a:pPr>
            <a:r>
              <a:rPr sz="2700"/>
              <a:t>本文レベル4</a:t>
            </a:r>
          </a:p>
          <a:p>
            <a:pPr lvl="4">
              <a:defRPr sz="1800"/>
            </a:pPr>
            <a:r>
              <a:rPr sz="2700"/>
              <a:t>本文レベル 5</a:t>
            </a:r>
          </a:p>
        </p:txBody>
      </p:sp>
    </p:spTree>
    <p:extLst>
      <p:ext uri="{BB962C8B-B14F-4D97-AF65-F5344CB8AC3E}">
        <p14:creationId xmlns:p14="http://schemas.microsoft.com/office/powerpoint/2010/main" val="5084580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4227891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1820717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352123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2157938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158312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2110957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1643653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1116028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51B0E-F7BB-4110-BD47-95700A6DD373}" type="datetimeFigureOut">
              <a:rPr kumimoji="1" lang="ja-JP" altLang="en-US" smtClean="0"/>
              <a:t>2015/5/25</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3261757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4" r:id="rId14"/>
    <p:sldLayoutId id="2147483665" r:id="rId1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gi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55.jpeg"/><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3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70.jpeg"/><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75.jpeg"/><Relationship Id="rId4" Type="http://schemas.openxmlformats.org/officeDocument/2006/relationships/image" Target="../media/image74.jpg"/></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15.xml"/><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oleObject" Target="../embeddings/oleObject1.bin"/><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テキスト ボックス 1"/>
          <p:cNvSpPr txBox="1"/>
          <p:nvPr/>
        </p:nvSpPr>
        <p:spPr>
          <a:xfrm>
            <a:off x="281043" y="722987"/>
            <a:ext cx="11437750" cy="4524315"/>
          </a:xfrm>
          <a:prstGeom prst="rect">
            <a:avLst/>
          </a:prstGeom>
          <a:noFill/>
        </p:spPr>
        <p:txBody>
          <a:bodyPr wrap="square" rtlCol="0">
            <a:spAutoFit/>
          </a:bodyPr>
          <a:lstStyle/>
          <a:p>
            <a:r>
              <a:rPr lang="ja-JP" altLang="ja-JP" sz="4800" dirty="0"/>
              <a:t>（３）ロコモに関与する疾患</a:t>
            </a:r>
          </a:p>
          <a:p>
            <a:r>
              <a:rPr lang="ja-JP" altLang="ja-JP" dirty="0"/>
              <a:t>　　</a:t>
            </a:r>
            <a:r>
              <a:rPr lang="ja-JP" altLang="ja-JP" sz="2400" dirty="0"/>
              <a:t>　</a:t>
            </a:r>
            <a:r>
              <a:rPr lang="en-US" altLang="ja-JP" sz="2400" dirty="0" smtClean="0"/>
              <a:t> </a:t>
            </a:r>
          </a:p>
          <a:p>
            <a:r>
              <a:rPr lang="ja-JP" altLang="en-US" sz="2400" dirty="0"/>
              <a:t>　</a:t>
            </a:r>
            <a:r>
              <a:rPr lang="ja-JP" altLang="en-US" sz="2400" dirty="0" smtClean="0"/>
              <a:t>　　</a:t>
            </a:r>
            <a:r>
              <a:rPr lang="en-US" altLang="ja-JP" sz="2400" dirty="0" smtClean="0"/>
              <a:t>1.</a:t>
            </a:r>
            <a:r>
              <a:rPr lang="ja-JP" altLang="ja-JP" sz="2400" dirty="0" smtClean="0"/>
              <a:t>運動器不安定症</a:t>
            </a:r>
            <a:endParaRPr lang="ja-JP" altLang="ja-JP" sz="2400" dirty="0"/>
          </a:p>
          <a:p>
            <a:r>
              <a:rPr lang="ja-JP" altLang="ja-JP" sz="2400" dirty="0"/>
              <a:t>　　　</a:t>
            </a:r>
            <a:r>
              <a:rPr lang="en-US" altLang="ja-JP" sz="2400" dirty="0" smtClean="0"/>
              <a:t>2</a:t>
            </a:r>
            <a:r>
              <a:rPr lang="en-US" altLang="ja-JP" sz="2400" dirty="0"/>
              <a:t>.</a:t>
            </a:r>
            <a:r>
              <a:rPr lang="ja-JP" altLang="ja-JP" sz="2400" dirty="0" smtClean="0"/>
              <a:t>運動器疾患（骨粗鬆症、変形性膝関節症、</a:t>
            </a:r>
            <a:r>
              <a:rPr lang="ja-JP" altLang="en-US" sz="2400" dirty="0" smtClean="0"/>
              <a:t>変形性股関節症、</a:t>
            </a:r>
            <a:r>
              <a:rPr lang="ja-JP" altLang="ja-JP" sz="2400" dirty="0" smtClean="0"/>
              <a:t>腰部脊柱管狭窄症、</a:t>
            </a:r>
            <a:endParaRPr lang="en-US" altLang="ja-JP" sz="2400" dirty="0" smtClean="0"/>
          </a:p>
          <a:p>
            <a:r>
              <a:rPr lang="ja-JP" altLang="en-US" sz="2400" dirty="0"/>
              <a:t>　</a:t>
            </a:r>
            <a:r>
              <a:rPr lang="ja-JP" altLang="en-US" sz="2400" dirty="0" smtClean="0"/>
              <a:t>　　　　　　　　　　</a:t>
            </a:r>
            <a:r>
              <a:rPr lang="ja-JP" altLang="ja-JP" sz="2400" dirty="0" smtClean="0"/>
              <a:t>脊椎後弯症、脊椎圧迫骨折、大腿骨近位部骨折）</a:t>
            </a:r>
          </a:p>
          <a:p>
            <a:r>
              <a:rPr lang="ja-JP" altLang="ja-JP" sz="2400" dirty="0"/>
              <a:t>　　</a:t>
            </a:r>
            <a:r>
              <a:rPr lang="ja-JP" altLang="en-US" sz="2400" dirty="0" smtClean="0"/>
              <a:t>　</a:t>
            </a:r>
            <a:r>
              <a:rPr lang="en-US" altLang="ja-JP" sz="2400" dirty="0" smtClean="0"/>
              <a:t>3</a:t>
            </a:r>
            <a:r>
              <a:rPr lang="en-US" altLang="ja-JP" sz="2400" dirty="0"/>
              <a:t>.</a:t>
            </a:r>
            <a:r>
              <a:rPr lang="ja-JP" altLang="ja-JP" sz="2400" dirty="0" smtClean="0"/>
              <a:t>認知症</a:t>
            </a:r>
            <a:endParaRPr lang="ja-JP" altLang="ja-JP" sz="2400" dirty="0"/>
          </a:p>
          <a:p>
            <a:r>
              <a:rPr lang="ja-JP" altLang="ja-JP" sz="2400" dirty="0"/>
              <a:t>　　　　　</a:t>
            </a:r>
            <a:r>
              <a:rPr lang="ja-JP" altLang="en-US" sz="2400" dirty="0" smtClean="0"/>
              <a:t>　</a:t>
            </a:r>
            <a:r>
              <a:rPr lang="ja-JP" altLang="ja-JP" sz="2400" dirty="0" smtClean="0"/>
              <a:t>認知症</a:t>
            </a:r>
            <a:r>
              <a:rPr lang="ja-JP" altLang="ja-JP" sz="2400" dirty="0"/>
              <a:t>とは何か　認知症の原因疾患と頻度　認知症の診断</a:t>
            </a:r>
            <a:r>
              <a:rPr lang="ja-JP" altLang="ja-JP" sz="2400" dirty="0" smtClean="0"/>
              <a:t>と評価</a:t>
            </a:r>
            <a:endParaRPr lang="ja-JP" altLang="ja-JP" sz="2400" dirty="0"/>
          </a:p>
          <a:p>
            <a:r>
              <a:rPr lang="ja-JP" altLang="ja-JP" sz="2400" dirty="0"/>
              <a:t>　　</a:t>
            </a:r>
            <a:r>
              <a:rPr lang="ja-JP" altLang="en-US" sz="2400" dirty="0" smtClean="0"/>
              <a:t>　</a:t>
            </a:r>
            <a:r>
              <a:rPr lang="en-US" altLang="ja-JP" sz="2400" dirty="0" smtClean="0"/>
              <a:t>4.</a:t>
            </a:r>
            <a:r>
              <a:rPr lang="ja-JP" altLang="ja-JP" sz="2400" dirty="0" smtClean="0"/>
              <a:t>サルコペニア</a:t>
            </a:r>
            <a:endParaRPr lang="en-US" altLang="ja-JP" sz="2400" dirty="0"/>
          </a:p>
          <a:p>
            <a:r>
              <a:rPr lang="ja-JP" altLang="en-US" sz="2400" dirty="0" smtClean="0"/>
              <a:t>　　　　　　加齢による筋力の低下</a:t>
            </a:r>
            <a:endParaRPr lang="en-US" altLang="ja-JP" sz="2400" dirty="0" smtClean="0"/>
          </a:p>
          <a:p>
            <a:r>
              <a:rPr lang="ja-JP" altLang="en-US" sz="2400" dirty="0"/>
              <a:t>　</a:t>
            </a:r>
            <a:r>
              <a:rPr lang="ja-JP" altLang="en-US" sz="2400" dirty="0" smtClean="0"/>
              <a:t>　　　　　不活発な生活</a:t>
            </a:r>
            <a:endParaRPr lang="en-US" altLang="ja-JP" sz="2400" dirty="0" smtClean="0"/>
          </a:p>
          <a:p>
            <a:r>
              <a:rPr lang="ja-JP" altLang="en-US" sz="2400" dirty="0"/>
              <a:t>　</a:t>
            </a:r>
            <a:r>
              <a:rPr lang="ja-JP" altLang="en-US" sz="2400" dirty="0" smtClean="0"/>
              <a:t>　　　　　</a:t>
            </a:r>
            <a:r>
              <a:rPr lang="ja-JP" altLang="ja-JP" sz="2400" dirty="0" smtClean="0"/>
              <a:t>安静</a:t>
            </a:r>
            <a:r>
              <a:rPr lang="ja-JP" altLang="ja-JP" sz="2400" dirty="0"/>
              <a:t>を強いられる疾患（肺炎、循環器疾患、呼吸器疾患、悪性</a:t>
            </a:r>
            <a:r>
              <a:rPr lang="ja-JP" altLang="ja-JP" sz="2400" dirty="0" smtClean="0"/>
              <a:t>腫瘍</a:t>
            </a:r>
            <a:r>
              <a:rPr lang="ja-JP" altLang="en-US" sz="2400" dirty="0" smtClean="0"/>
              <a:t>）</a:t>
            </a:r>
            <a:r>
              <a:rPr lang="ja-JP" altLang="ja-JP" sz="2000" dirty="0"/>
              <a:t>　</a:t>
            </a:r>
            <a:r>
              <a:rPr lang="ja-JP" altLang="en-US" sz="2000" dirty="0" smtClean="0"/>
              <a:t>　</a:t>
            </a:r>
            <a:r>
              <a:rPr lang="ja-JP" altLang="ja-JP" sz="2000" dirty="0"/>
              <a:t>　　</a:t>
            </a:r>
          </a:p>
        </p:txBody>
      </p:sp>
    </p:spTree>
    <p:extLst>
      <p:ext uri="{BB962C8B-B14F-4D97-AF65-F5344CB8AC3E}">
        <p14:creationId xmlns:p14="http://schemas.microsoft.com/office/powerpoint/2010/main" val="3440088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sz="quarter"/>
          </p:nvPr>
        </p:nvSpPr>
        <p:spPr bwMode="auto">
          <a:xfrm>
            <a:off x="914400" y="381000"/>
            <a:ext cx="8641278" cy="76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kumimoji="0" lang="ja-JP" altLang="en-US" sz="3200" dirty="0">
                <a:effectLst/>
              </a:rPr>
              <a:t>大腿骨頚部骨折と大腿骨転子部骨折の手術法</a:t>
            </a:r>
          </a:p>
        </p:txBody>
      </p:sp>
      <p:pic>
        <p:nvPicPr>
          <p:cNvPr id="23559" name="Picture 7" descr="頚部骨折らし固定"/>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454401" y="1581399"/>
            <a:ext cx="2769694" cy="3576608"/>
          </a:xfrm>
          <a:noFill/>
          <a:extLst>
            <a:ext uri="{909E8E84-426E-40DD-AFC4-6F175D3DCCD1}">
              <a14:hiddenFill xmlns:a14="http://schemas.microsoft.com/office/drawing/2010/main">
                <a:solidFill>
                  <a:srgbClr val="FFFFFF"/>
                </a:solidFill>
              </a14:hiddenFill>
            </a:ext>
          </a:extLst>
        </p:spPr>
      </p:pic>
      <p:pic>
        <p:nvPicPr>
          <p:cNvPr id="23560" name="Picture 8" descr="頚部骨折人工骨頭後"/>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bwMode="auto">
          <a:xfrm>
            <a:off x="3392600" y="1534342"/>
            <a:ext cx="2001197" cy="3661765"/>
          </a:xfrm>
          <a:noFill/>
          <a:extLst>
            <a:ext uri="{909E8E84-426E-40DD-AFC4-6F175D3DCCD1}">
              <a14:hiddenFill xmlns:a14="http://schemas.microsoft.com/office/drawing/2010/main">
                <a:solidFill>
                  <a:srgbClr val="FFFFFF"/>
                </a:solidFill>
              </a14:hiddenFill>
            </a:ext>
          </a:extLst>
        </p:spPr>
      </p:pic>
      <p:pic>
        <p:nvPicPr>
          <p:cNvPr id="23561" name="Picture 9" descr="転子部骨折DHS"/>
          <p:cNvPicPr>
            <a:picLocks noGrp="1" noChangeAspect="1" noChangeArrowheads="1"/>
          </p:cNvPicPr>
          <p:nvPr>
            <p:ph sz="quarter" idx="3"/>
          </p:nvPr>
        </p:nvPicPr>
        <p:blipFill>
          <a:blip r:embed="rId5" cstate="print">
            <a:extLst>
              <a:ext uri="{28A0092B-C50C-407E-A947-70E740481C1C}">
                <a14:useLocalDpi xmlns:a14="http://schemas.microsoft.com/office/drawing/2010/main" val="0"/>
              </a:ext>
            </a:extLst>
          </a:blip>
          <a:srcRect/>
          <a:stretch>
            <a:fillRect/>
          </a:stretch>
        </p:blipFill>
        <p:spPr bwMode="auto">
          <a:xfrm>
            <a:off x="6277149" y="1534342"/>
            <a:ext cx="2702728" cy="3673284"/>
          </a:xfrm>
          <a:noFill/>
          <a:extLst>
            <a:ext uri="{909E8E84-426E-40DD-AFC4-6F175D3DCCD1}">
              <a14:hiddenFill xmlns:a14="http://schemas.microsoft.com/office/drawing/2010/main">
                <a:solidFill>
                  <a:srgbClr val="FFFFFF"/>
                </a:solidFill>
              </a14:hiddenFill>
            </a:ext>
          </a:extLst>
        </p:spPr>
      </p:pic>
      <p:sp>
        <p:nvSpPr>
          <p:cNvPr id="23563" name="Text Box 11"/>
          <p:cNvSpPr txBox="1">
            <a:spLocks noChangeArrowheads="1"/>
          </p:cNvSpPr>
          <p:nvPr/>
        </p:nvSpPr>
        <p:spPr bwMode="auto">
          <a:xfrm>
            <a:off x="893233" y="5329238"/>
            <a:ext cx="18485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smtClean="0"/>
              <a:t>スクリュウ</a:t>
            </a:r>
            <a:r>
              <a:rPr lang="ja-JP" altLang="en-US" dirty="0"/>
              <a:t>固定</a:t>
            </a:r>
            <a:r>
              <a:rPr lang="ja-JP" altLang="en-US" dirty="0" smtClean="0"/>
              <a:t>術</a:t>
            </a:r>
            <a:endParaRPr lang="ja-JP" altLang="en-US" dirty="0"/>
          </a:p>
        </p:txBody>
      </p:sp>
      <p:sp>
        <p:nvSpPr>
          <p:cNvPr id="23565" name="Text Box 13"/>
          <p:cNvSpPr txBox="1">
            <a:spLocks noChangeArrowheads="1"/>
          </p:cNvSpPr>
          <p:nvPr/>
        </p:nvSpPr>
        <p:spPr bwMode="auto">
          <a:xfrm>
            <a:off x="3352800" y="5334001"/>
            <a:ext cx="18004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人工骨頭置換術</a:t>
            </a:r>
          </a:p>
        </p:txBody>
      </p:sp>
      <p:sp>
        <p:nvSpPr>
          <p:cNvPr id="23566" name="Text Box 14"/>
          <p:cNvSpPr txBox="1">
            <a:spLocks noChangeArrowheads="1"/>
          </p:cNvSpPr>
          <p:nvPr/>
        </p:nvSpPr>
        <p:spPr bwMode="auto">
          <a:xfrm>
            <a:off x="6277149" y="5284788"/>
            <a:ext cx="23936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1800"/>
              <a:t>コンプレッション　ヒップ</a:t>
            </a:r>
            <a:endParaRPr lang="en-US" altLang="ja-JP" sz="1800"/>
          </a:p>
          <a:p>
            <a:pPr algn="ctr"/>
            <a:r>
              <a:rPr lang="ja-JP" altLang="en-US" sz="1800"/>
              <a:t>スクリュウ</a:t>
            </a:r>
            <a:endParaRPr lang="en-US" altLang="ja-JP"/>
          </a:p>
        </p:txBody>
      </p:sp>
      <p:sp>
        <p:nvSpPr>
          <p:cNvPr id="23567" name="Rectangle 15"/>
          <p:cNvSpPr>
            <a:spLocks noChangeArrowheads="1"/>
          </p:cNvSpPr>
          <p:nvPr/>
        </p:nvSpPr>
        <p:spPr bwMode="auto">
          <a:xfrm>
            <a:off x="9858754" y="5316556"/>
            <a:ext cx="16626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ガンマーネイル</a:t>
            </a:r>
            <a:endParaRPr lang="en-US" altLang="ja-JP" dirty="0"/>
          </a:p>
        </p:txBody>
      </p:sp>
      <p:sp>
        <p:nvSpPr>
          <p:cNvPr id="23568" name="Rectangle 16"/>
          <p:cNvSpPr>
            <a:spLocks noChangeArrowheads="1"/>
          </p:cNvSpPr>
          <p:nvPr/>
        </p:nvSpPr>
        <p:spPr bwMode="auto">
          <a:xfrm>
            <a:off x="1625600" y="6096000"/>
            <a:ext cx="23391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t>大腿骨頚部骨折</a:t>
            </a:r>
          </a:p>
        </p:txBody>
      </p:sp>
      <p:sp>
        <p:nvSpPr>
          <p:cNvPr id="23569" name="Rectangle 17"/>
          <p:cNvSpPr>
            <a:spLocks noChangeArrowheads="1"/>
          </p:cNvSpPr>
          <p:nvPr/>
        </p:nvSpPr>
        <p:spPr bwMode="auto">
          <a:xfrm>
            <a:off x="6908800" y="6095999"/>
            <a:ext cx="26468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t>大腿骨転子部骨折</a:t>
            </a:r>
          </a:p>
        </p:txBody>
      </p:sp>
      <p:pic>
        <p:nvPicPr>
          <p:cNvPr id="14" name="コンテンツ プレースホルダー 7"/>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9188143" y="1581399"/>
            <a:ext cx="2944709" cy="3576608"/>
          </a:xfrm>
        </p:spPr>
      </p:pic>
    </p:spTree>
    <p:extLst>
      <p:ext uri="{BB962C8B-B14F-4D97-AF65-F5344CB8AC3E}">
        <p14:creationId xmlns:p14="http://schemas.microsoft.com/office/powerpoint/2010/main" val="15603663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81000" y="328549"/>
            <a:ext cx="7208520" cy="969899"/>
          </a:xfrm>
        </p:spPr>
        <p:txBody>
          <a:bodyPr/>
          <a:lstStyle/>
          <a:p>
            <a:r>
              <a:rPr lang="ja-JP" altLang="en-US" dirty="0" smtClean="0"/>
              <a:t>大腿骨近位部骨折</a:t>
            </a:r>
            <a:r>
              <a:rPr lang="ja-JP" altLang="en-US" dirty="0"/>
              <a:t>の予後</a:t>
            </a:r>
          </a:p>
        </p:txBody>
      </p:sp>
      <p:sp>
        <p:nvSpPr>
          <p:cNvPr id="41987" name="Rectangle 3"/>
          <p:cNvSpPr>
            <a:spLocks noGrp="1" noChangeArrowheads="1"/>
          </p:cNvSpPr>
          <p:nvPr>
            <p:ph idx="1"/>
          </p:nvPr>
        </p:nvSpPr>
        <p:spPr>
          <a:xfrm>
            <a:off x="365761" y="1298449"/>
            <a:ext cx="10900256" cy="5559552"/>
          </a:xfrm>
        </p:spPr>
        <p:txBody>
          <a:bodyPr>
            <a:normAutofit/>
          </a:bodyPr>
          <a:lstStyle/>
          <a:p>
            <a:r>
              <a:rPr lang="ja-JP" altLang="en-US" dirty="0"/>
              <a:t>入院期間：</a:t>
            </a:r>
            <a:r>
              <a:rPr lang="en-US" altLang="ja-JP" dirty="0"/>
              <a:t>2</a:t>
            </a:r>
            <a:r>
              <a:rPr lang="ja-JP" altLang="en-US" dirty="0"/>
              <a:t>ヶ月～</a:t>
            </a:r>
            <a:r>
              <a:rPr lang="en-US" altLang="ja-JP" dirty="0"/>
              <a:t>4</a:t>
            </a:r>
            <a:r>
              <a:rPr lang="ja-JP" altLang="en-US" dirty="0"/>
              <a:t>ヶ月</a:t>
            </a:r>
          </a:p>
          <a:p>
            <a:r>
              <a:rPr lang="ja-JP" altLang="en-US" dirty="0">
                <a:solidFill>
                  <a:schemeClr val="hlink"/>
                </a:solidFill>
              </a:rPr>
              <a:t>受傷前の生活に完全に戻れる人は３０％</a:t>
            </a:r>
          </a:p>
          <a:p>
            <a:pPr marL="0" indent="0">
              <a:buNone/>
            </a:pPr>
            <a:r>
              <a:rPr lang="ja-JP" altLang="en-US" dirty="0" smtClean="0"/>
              <a:t>　　手術後</a:t>
            </a:r>
            <a:r>
              <a:rPr lang="ja-JP" altLang="en-US" dirty="0"/>
              <a:t>は杖やシルバーカーが必要となる人がほとんどである</a:t>
            </a:r>
          </a:p>
          <a:p>
            <a:r>
              <a:rPr lang="ja-JP" altLang="en-US" dirty="0"/>
              <a:t>自宅で生活していた人でも退院時には</a:t>
            </a:r>
            <a:r>
              <a:rPr lang="ja-JP" altLang="en-US" dirty="0">
                <a:solidFill>
                  <a:schemeClr val="hlink"/>
                </a:solidFill>
              </a:rPr>
              <a:t>施設に入所される場合が</a:t>
            </a:r>
            <a:r>
              <a:rPr lang="ja-JP" altLang="en-US" dirty="0" smtClean="0">
                <a:solidFill>
                  <a:schemeClr val="hlink"/>
                </a:solidFill>
              </a:rPr>
              <a:t>多い</a:t>
            </a:r>
            <a:endParaRPr lang="en-US" altLang="ja-JP" dirty="0" smtClean="0">
              <a:solidFill>
                <a:schemeClr val="hlink"/>
              </a:solidFill>
            </a:endParaRPr>
          </a:p>
          <a:p>
            <a:r>
              <a:rPr lang="ja-JP" altLang="en-US" dirty="0" smtClean="0">
                <a:solidFill>
                  <a:schemeClr val="hlink"/>
                </a:solidFill>
              </a:rPr>
              <a:t>大腿骨</a:t>
            </a:r>
            <a:r>
              <a:rPr lang="ja-JP" altLang="en-US" dirty="0">
                <a:solidFill>
                  <a:schemeClr val="hlink"/>
                </a:solidFill>
              </a:rPr>
              <a:t>近位部</a:t>
            </a:r>
            <a:r>
              <a:rPr lang="ja-JP" altLang="en-US" dirty="0" smtClean="0">
                <a:solidFill>
                  <a:schemeClr val="hlink"/>
                </a:solidFill>
              </a:rPr>
              <a:t>骨折</a:t>
            </a:r>
            <a:r>
              <a:rPr lang="ja-JP" altLang="en-US" dirty="0">
                <a:solidFill>
                  <a:schemeClr val="hlink"/>
                </a:solidFill>
              </a:rPr>
              <a:t>患者</a:t>
            </a:r>
            <a:r>
              <a:rPr lang="ja-JP" altLang="en-US" dirty="0" smtClean="0">
                <a:solidFill>
                  <a:schemeClr val="hlink"/>
                </a:solidFill>
              </a:rPr>
              <a:t>の</a:t>
            </a:r>
            <a:r>
              <a:rPr lang="ja-JP" altLang="en-US" dirty="0">
                <a:solidFill>
                  <a:schemeClr val="hlink"/>
                </a:solidFill>
              </a:rPr>
              <a:t>予後は</a:t>
            </a:r>
            <a:r>
              <a:rPr lang="ja-JP" altLang="en-US" dirty="0" smtClean="0">
                <a:solidFill>
                  <a:schemeClr val="hlink"/>
                </a:solidFill>
              </a:rPr>
              <a:t>悪い</a:t>
            </a:r>
            <a:r>
              <a:rPr lang="en-US" altLang="ja-JP" dirty="0" smtClean="0">
                <a:solidFill>
                  <a:schemeClr val="hlink"/>
                </a:solidFill>
              </a:rPr>
              <a:t/>
            </a:r>
            <a:br>
              <a:rPr lang="en-US" altLang="ja-JP" dirty="0" smtClean="0">
                <a:solidFill>
                  <a:schemeClr val="hlink"/>
                </a:solidFill>
              </a:rPr>
            </a:br>
            <a:r>
              <a:rPr lang="ja-JP" altLang="en-US" dirty="0" smtClean="0">
                <a:solidFill>
                  <a:schemeClr val="hlink"/>
                </a:solidFill>
              </a:rPr>
              <a:t>　</a:t>
            </a:r>
            <a:r>
              <a:rPr lang="ja-JP" altLang="en-US" dirty="0" smtClean="0"/>
              <a:t>＊</a:t>
            </a:r>
            <a:r>
              <a:rPr lang="ja-JP" altLang="ja-JP" dirty="0"/>
              <a:t>１年以内の死亡率</a:t>
            </a:r>
            <a:r>
              <a:rPr lang="ja-JP" altLang="ja-JP" dirty="0" smtClean="0"/>
              <a:t>１３％</a:t>
            </a:r>
            <a:r>
              <a:rPr lang="ja-JP" altLang="en-US" dirty="0" smtClean="0"/>
              <a:t>＝</a:t>
            </a:r>
            <a:r>
              <a:rPr lang="ja-JP" altLang="en-US" u="sng" dirty="0" smtClean="0"/>
              <a:t>約</a:t>
            </a:r>
            <a:r>
              <a:rPr lang="ja-JP" altLang="en-US" u="sng" dirty="0"/>
              <a:t>２万人</a:t>
            </a:r>
            <a:endParaRPr lang="ja-JP" altLang="ja-JP" u="sng" dirty="0"/>
          </a:p>
          <a:p>
            <a:pPr marL="0" indent="0">
              <a:buNone/>
            </a:pPr>
            <a:r>
              <a:rPr lang="ja-JP" altLang="en-US" dirty="0"/>
              <a:t>　　　　</a:t>
            </a:r>
            <a:r>
              <a:rPr lang="ja-JP" altLang="ja-JP" dirty="0" smtClean="0"/>
              <a:t>３ヶ月</a:t>
            </a:r>
            <a:r>
              <a:rPr lang="ja-JP" altLang="ja-JP" dirty="0"/>
              <a:t>までの死亡率</a:t>
            </a:r>
            <a:r>
              <a:rPr lang="ja-JP" altLang="ja-JP" dirty="0" smtClean="0"/>
              <a:t>７．７％</a:t>
            </a:r>
            <a:r>
              <a:rPr lang="en-US" altLang="ja-JP" dirty="0" smtClean="0"/>
              <a:t/>
            </a:r>
            <a:br>
              <a:rPr lang="en-US" altLang="ja-JP" dirty="0" smtClean="0"/>
            </a:br>
            <a:r>
              <a:rPr lang="ja-JP" altLang="en-US" dirty="0" smtClean="0"/>
              <a:t>　　</a:t>
            </a:r>
            <a:r>
              <a:rPr lang="ja-JP" altLang="en-US" dirty="0">
                <a:solidFill>
                  <a:srgbClr val="C00000"/>
                </a:solidFill>
              </a:rPr>
              <a:t>近位</a:t>
            </a:r>
            <a:r>
              <a:rPr lang="ja-JP" altLang="ja-JP" dirty="0" smtClean="0">
                <a:solidFill>
                  <a:srgbClr val="C00000"/>
                </a:solidFill>
              </a:rPr>
              <a:t>部</a:t>
            </a:r>
            <a:r>
              <a:rPr lang="ja-JP" altLang="ja-JP" dirty="0">
                <a:solidFill>
                  <a:srgbClr val="C00000"/>
                </a:solidFill>
              </a:rPr>
              <a:t>骨折患者の１年後の死亡率</a:t>
            </a:r>
            <a:r>
              <a:rPr lang="ja-JP" altLang="ja-JP" dirty="0" smtClean="0">
                <a:solidFill>
                  <a:srgbClr val="C00000"/>
                </a:solidFill>
              </a:rPr>
              <a:t>は</a:t>
            </a:r>
            <a:endParaRPr lang="en-US" altLang="ja-JP" dirty="0">
              <a:solidFill>
                <a:srgbClr val="C00000"/>
              </a:solidFill>
            </a:endParaRPr>
          </a:p>
          <a:p>
            <a:pPr marL="0" indent="0">
              <a:buNone/>
            </a:pPr>
            <a:r>
              <a:rPr lang="ja-JP" altLang="en-US" dirty="0" smtClean="0">
                <a:solidFill>
                  <a:srgbClr val="C00000"/>
                </a:solidFill>
              </a:rPr>
              <a:t>　　</a:t>
            </a:r>
            <a:r>
              <a:rPr lang="ja-JP" altLang="ja-JP" dirty="0" smtClean="0">
                <a:solidFill>
                  <a:srgbClr val="C00000"/>
                </a:solidFill>
              </a:rPr>
              <a:t>健</a:t>
            </a:r>
            <a:r>
              <a:rPr lang="ja-JP" altLang="ja-JP" dirty="0">
                <a:solidFill>
                  <a:srgbClr val="C00000"/>
                </a:solidFill>
              </a:rPr>
              <a:t>常老人の約３倍である</a:t>
            </a:r>
          </a:p>
          <a:p>
            <a:pPr marL="0" indent="0">
              <a:buNone/>
            </a:pPr>
            <a:r>
              <a:rPr lang="ja-JP" altLang="en-US" dirty="0" smtClean="0"/>
              <a:t>　　＊</a:t>
            </a:r>
            <a:r>
              <a:rPr lang="ja-JP" altLang="ja-JP" dirty="0"/>
              <a:t>１年生存率８７％　</a:t>
            </a:r>
          </a:p>
          <a:p>
            <a:pPr marL="0" indent="0">
              <a:buNone/>
            </a:pPr>
            <a:r>
              <a:rPr lang="ja-JP" altLang="en-US" dirty="0" smtClean="0"/>
              <a:t>　　　</a:t>
            </a:r>
            <a:r>
              <a:rPr lang="ja-JP" altLang="ja-JP" dirty="0" smtClean="0"/>
              <a:t>３年</a:t>
            </a:r>
            <a:r>
              <a:rPr lang="ja-JP" altLang="ja-JP" dirty="0"/>
              <a:t>生存率７５</a:t>
            </a:r>
            <a:r>
              <a:rPr lang="ja-JP" altLang="en-US" dirty="0"/>
              <a:t>％　</a:t>
            </a:r>
            <a:r>
              <a:rPr lang="ja-JP" altLang="ja-JP" dirty="0" smtClean="0"/>
              <a:t>５年</a:t>
            </a:r>
            <a:r>
              <a:rPr lang="ja-JP" altLang="ja-JP" dirty="0"/>
              <a:t>生存率</a:t>
            </a:r>
            <a:r>
              <a:rPr lang="ja-JP" altLang="ja-JP" dirty="0" smtClean="0"/>
              <a:t>７０％</a:t>
            </a:r>
            <a:endParaRPr lang="ja-JP" altLang="en-US" dirty="0">
              <a:solidFill>
                <a:schemeClr val="hlink"/>
              </a:solidFill>
            </a:endParaRPr>
          </a:p>
        </p:txBody>
      </p:sp>
      <p:pic>
        <p:nvPicPr>
          <p:cNvPr id="4" name="Picture 2" descr="keibukossetuyogo"/>
          <p:cNvPicPr>
            <a:picLocks noChangeAspect="1" noChangeArrowheads="1"/>
          </p:cNvPicPr>
          <p:nvPr/>
        </p:nvPicPr>
        <p:blipFill rotWithShape="1">
          <a:blip r:embed="rId3">
            <a:extLst>
              <a:ext uri="{28A0092B-C50C-407E-A947-70E740481C1C}">
                <a14:useLocalDpi xmlns:a14="http://schemas.microsoft.com/office/drawing/2010/main" val="0"/>
              </a:ext>
            </a:extLst>
          </a:blip>
          <a:srcRect l="12063" t="4728" r="15216" b="12146"/>
          <a:stretch/>
        </p:blipFill>
        <p:spPr>
          <a:xfrm>
            <a:off x="6653967" y="3409060"/>
            <a:ext cx="5538033" cy="32660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751539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a:xfrm>
            <a:off x="506605" y="226821"/>
            <a:ext cx="6280220" cy="850579"/>
          </a:xfrm>
        </p:spPr>
        <p:txBody>
          <a:bodyPr/>
          <a:lstStyle/>
          <a:p>
            <a:pPr eaLnBrk="1" hangingPunct="1"/>
            <a:r>
              <a:rPr lang="ja-JP" altLang="en-US" sz="4800">
                <a:solidFill>
                  <a:srgbClr val="990000"/>
                </a:solidFill>
              </a:rPr>
              <a:t>脊椎圧迫骨折</a:t>
            </a:r>
          </a:p>
        </p:txBody>
      </p:sp>
      <p:sp>
        <p:nvSpPr>
          <p:cNvPr id="25603" name="Rectangle 3"/>
          <p:cNvSpPr>
            <a:spLocks noGrp="1" noChangeArrowheads="1"/>
          </p:cNvSpPr>
          <p:nvPr>
            <p:ph idx="1"/>
          </p:nvPr>
        </p:nvSpPr>
        <p:spPr>
          <a:xfrm>
            <a:off x="632209" y="1527707"/>
            <a:ext cx="11254991" cy="4953371"/>
          </a:xfrm>
        </p:spPr>
        <p:txBody>
          <a:bodyPr/>
          <a:lstStyle/>
          <a:p>
            <a:r>
              <a:rPr lang="ja-JP" altLang="en-US" dirty="0" smtClean="0"/>
              <a:t>高齢者の急性腰痛の</a:t>
            </a:r>
            <a:r>
              <a:rPr lang="en-US" altLang="ja-JP" dirty="0" smtClean="0"/>
              <a:t>3</a:t>
            </a:r>
            <a:r>
              <a:rPr lang="ja-JP" altLang="en-US" dirty="0" smtClean="0"/>
              <a:t>分の</a:t>
            </a:r>
            <a:r>
              <a:rPr lang="en-US" altLang="ja-JP" dirty="0" smtClean="0"/>
              <a:t>2</a:t>
            </a:r>
            <a:r>
              <a:rPr lang="ja-JP" altLang="en-US" dirty="0" smtClean="0"/>
              <a:t>は、圧迫骨折</a:t>
            </a:r>
            <a:r>
              <a:rPr lang="en-US" altLang="ja-JP" dirty="0" smtClean="0"/>
              <a:t/>
            </a:r>
            <a:br>
              <a:rPr lang="en-US" altLang="ja-JP" dirty="0" smtClean="0"/>
            </a:br>
            <a:r>
              <a:rPr lang="ja-JP" altLang="en-US" dirty="0"/>
              <a:t>高齢者がいつもと違う腰痛を訴えたり動作によって痛みが増強</a:t>
            </a:r>
            <a:r>
              <a:rPr lang="ja-JP" altLang="en-US" dirty="0" smtClean="0"/>
              <a:t>する</a:t>
            </a:r>
            <a:endParaRPr lang="en-US" altLang="ja-JP" dirty="0" smtClean="0"/>
          </a:p>
          <a:p>
            <a:pPr eaLnBrk="1" hangingPunct="1"/>
            <a:r>
              <a:rPr lang="ja-JP" altLang="en-US" dirty="0" smtClean="0"/>
              <a:t>強い痛みを訴えない骨折もある</a:t>
            </a:r>
          </a:p>
          <a:p>
            <a:pPr eaLnBrk="1" hangingPunct="1"/>
            <a:r>
              <a:rPr lang="ja-JP" altLang="en-US" dirty="0" smtClean="0"/>
              <a:t>急激に腰の痛みがでるとは限らない</a:t>
            </a:r>
          </a:p>
          <a:p>
            <a:pPr eaLnBrk="1" hangingPunct="1"/>
            <a:r>
              <a:rPr lang="ja-JP" altLang="en-US" dirty="0" smtClean="0"/>
              <a:t>初めは軽い腰痛が出現し、徐々にひどくなり受診する場合もよくある</a:t>
            </a:r>
            <a:endParaRPr lang="en-US" altLang="ja-JP" dirty="0" smtClean="0"/>
          </a:p>
          <a:p>
            <a:pPr eaLnBrk="1" hangingPunct="1"/>
            <a:r>
              <a:rPr lang="ja-JP" altLang="en-US" dirty="0" smtClean="0"/>
              <a:t>脊椎圧迫骨折は、明らかなきっかけもなく、知らない間に生じる事も多い</a:t>
            </a:r>
            <a:endParaRPr lang="en-US" altLang="ja-JP" dirty="0" smtClean="0"/>
          </a:p>
          <a:p>
            <a:r>
              <a:rPr lang="ja-JP" altLang="en-US" dirty="0"/>
              <a:t>骨折していても、レントゲンで異常を見つけられないことが</a:t>
            </a:r>
            <a:r>
              <a:rPr lang="ja-JP" altLang="en-US" dirty="0" smtClean="0"/>
              <a:t>多いため、</a:t>
            </a:r>
            <a:r>
              <a:rPr lang="en-US" altLang="ja-JP" dirty="0" smtClean="0"/>
              <a:t/>
            </a:r>
            <a:br>
              <a:rPr lang="en-US" altLang="ja-JP" dirty="0" smtClean="0"/>
            </a:br>
            <a:r>
              <a:rPr lang="ja-JP" altLang="en-US" dirty="0" smtClean="0"/>
              <a:t>見逃されやすいが、</a:t>
            </a:r>
            <a:r>
              <a:rPr lang="en-US" altLang="ja-JP" dirty="0" smtClean="0"/>
              <a:t>MRI</a:t>
            </a:r>
            <a:r>
              <a:rPr lang="ja-JP" altLang="en-US" dirty="0"/>
              <a:t>を撮ると</a:t>
            </a:r>
            <a:r>
              <a:rPr lang="ja-JP" altLang="en-US" dirty="0" smtClean="0"/>
              <a:t>分かることが多い</a:t>
            </a:r>
            <a:endParaRPr lang="en-US" altLang="ja-JP" dirty="0" smtClean="0"/>
          </a:p>
          <a:p>
            <a:r>
              <a:rPr lang="ja-JP" altLang="en-US" dirty="0"/>
              <a:t>うつ伏せになってもらい、握りこぶしで背骨を叩いていった時</a:t>
            </a:r>
            <a:r>
              <a:rPr lang="ja-JP" altLang="en-US" dirty="0" smtClean="0"/>
              <a:t>、</a:t>
            </a:r>
            <a:r>
              <a:rPr lang="en-US" altLang="ja-JP" dirty="0" smtClean="0"/>
              <a:t/>
            </a:r>
            <a:br>
              <a:rPr lang="en-US" altLang="ja-JP" dirty="0" smtClean="0"/>
            </a:br>
            <a:r>
              <a:rPr lang="ja-JP" altLang="en-US" dirty="0" smtClean="0"/>
              <a:t>特定</a:t>
            </a:r>
            <a:r>
              <a:rPr lang="ja-JP" altLang="en-US" dirty="0"/>
              <a:t>の所で強い痛みを訴える</a:t>
            </a:r>
            <a:endParaRPr lang="en-US" altLang="ja-JP" dirty="0" smtClean="0"/>
          </a:p>
          <a:p>
            <a:endParaRPr lang="ja-JP" altLang="en-US" dirty="0"/>
          </a:p>
          <a:p>
            <a:endParaRPr lang="ja-JP" altLang="en-US" dirty="0"/>
          </a:p>
          <a:p>
            <a:pPr eaLnBrk="1" hangingPunct="1"/>
            <a:endParaRPr lang="ja-JP" altLang="en-US" dirty="0" smtClean="0"/>
          </a:p>
        </p:txBody>
      </p:sp>
      <p:sp>
        <p:nvSpPr>
          <p:cNvPr id="25604" name="テキスト ボックス 3"/>
          <p:cNvSpPr txBox="1">
            <a:spLocks noChangeArrowheads="1"/>
          </p:cNvSpPr>
          <p:nvPr/>
        </p:nvSpPr>
        <p:spPr bwMode="auto">
          <a:xfrm>
            <a:off x="5248522" y="651862"/>
            <a:ext cx="5706286" cy="52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3618" tIns="36809" rIns="73618" bIns="36809">
            <a:spAutoFit/>
          </a:bodyPr>
          <a:lstStyle>
            <a:lvl1pPr>
              <a:spcBef>
                <a:spcPct val="20000"/>
              </a:spcBef>
              <a:buChar char="•"/>
              <a:defRPr kumimoji="1" sz="4700">
                <a:solidFill>
                  <a:schemeClr val="tx1"/>
                </a:solidFill>
                <a:latin typeface="Times New Roman" pitchFamily="18" charset="0"/>
                <a:ea typeface="ＭＳ Ｐゴシック" pitchFamily="50" charset="-128"/>
              </a:defRPr>
            </a:lvl1pPr>
            <a:lvl2pPr marL="742950" indent="-285750">
              <a:spcBef>
                <a:spcPct val="20000"/>
              </a:spcBef>
              <a:buChar char="–"/>
              <a:defRPr kumimoji="1" sz="4100">
                <a:solidFill>
                  <a:schemeClr val="tx1"/>
                </a:solidFill>
                <a:latin typeface="Times New Roman" pitchFamily="18" charset="0"/>
                <a:ea typeface="ＭＳ Ｐゴシック" pitchFamily="50" charset="-128"/>
              </a:defRPr>
            </a:lvl2pPr>
            <a:lvl3pPr marL="1143000" indent="-228600">
              <a:spcBef>
                <a:spcPct val="20000"/>
              </a:spcBef>
              <a:buChar char="•"/>
              <a:defRPr kumimoji="1" sz="3500">
                <a:solidFill>
                  <a:schemeClr val="tx1"/>
                </a:solidFill>
                <a:latin typeface="Times New Roman" pitchFamily="18" charset="0"/>
                <a:ea typeface="ＭＳ Ｐゴシック" pitchFamily="50" charset="-128"/>
              </a:defRPr>
            </a:lvl3pPr>
            <a:lvl4pPr marL="1600200" indent="-228600">
              <a:spcBef>
                <a:spcPct val="20000"/>
              </a:spcBef>
              <a:buChar char="–"/>
              <a:defRPr kumimoji="1" sz="3000">
                <a:solidFill>
                  <a:schemeClr val="tx1"/>
                </a:solidFill>
                <a:latin typeface="Times New Roman" pitchFamily="18" charset="0"/>
                <a:ea typeface="ＭＳ Ｐゴシック" pitchFamily="50" charset="-128"/>
              </a:defRPr>
            </a:lvl4pPr>
            <a:lvl5pPr marL="2057400" indent="-228600">
              <a:spcBef>
                <a:spcPct val="20000"/>
              </a:spcBef>
              <a:buChar char="»"/>
              <a:defRPr kumimoji="1" sz="3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2900">
                <a:solidFill>
                  <a:srgbClr val="002060"/>
                </a:solidFill>
              </a:rPr>
              <a:t>寝たきりの原因となる代表的な骨折</a:t>
            </a:r>
          </a:p>
        </p:txBody>
      </p:sp>
    </p:spTree>
    <p:extLst>
      <p:ext uri="{BB962C8B-B14F-4D97-AF65-F5344CB8AC3E}">
        <p14:creationId xmlns:p14="http://schemas.microsoft.com/office/powerpoint/2010/main" val="20629673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19616"/>
          <p:cNvPicPr>
            <a:picLocks noChangeAspect="1" noChangeArrowheads="1"/>
          </p:cNvPicPr>
          <p:nvPr/>
        </p:nvPicPr>
        <p:blipFill>
          <a:blip r:embed="rId3"/>
          <a:srcRect l="12766"/>
          <a:stretch>
            <a:fillRect/>
          </a:stretch>
        </p:blipFill>
        <p:spPr bwMode="auto">
          <a:xfrm>
            <a:off x="8133244" y="1001615"/>
            <a:ext cx="3176586" cy="4856261"/>
          </a:xfrm>
          <a:prstGeom prst="rect">
            <a:avLst/>
          </a:prstGeom>
          <a:noFill/>
          <a:ln w="9525">
            <a:noFill/>
            <a:miter lim="800000"/>
            <a:headEnd/>
            <a:tailEnd/>
          </a:ln>
        </p:spPr>
      </p:pic>
      <p:sp>
        <p:nvSpPr>
          <p:cNvPr id="9219" name="Rectangle 2"/>
          <p:cNvSpPr>
            <a:spLocks noGrp="1" noRot="1" noChangeArrowheads="1"/>
          </p:cNvSpPr>
          <p:nvPr>
            <p:ph type="title"/>
          </p:nvPr>
        </p:nvSpPr>
        <p:spPr>
          <a:xfrm>
            <a:off x="838200" y="365125"/>
            <a:ext cx="5476103" cy="746983"/>
          </a:xfrm>
        </p:spPr>
        <p:txBody>
          <a:bodyPr>
            <a:normAutofit/>
          </a:bodyPr>
          <a:lstStyle/>
          <a:p>
            <a:pPr eaLnBrk="1" hangingPunct="1"/>
            <a:r>
              <a:rPr lang="ja-JP" altLang="en-US" dirty="0" smtClean="0"/>
              <a:t>脊椎圧迫骨折の</a:t>
            </a:r>
            <a:r>
              <a:rPr lang="en-US" altLang="ja-JP" dirty="0" smtClean="0"/>
              <a:t>MRI</a:t>
            </a:r>
            <a:endParaRPr lang="ja-JP" altLang="ja-JP" dirty="0" smtClean="0"/>
          </a:p>
        </p:txBody>
      </p:sp>
      <p:pic>
        <p:nvPicPr>
          <p:cNvPr id="9220" name="Picture 7" descr="RIMG0063"/>
          <p:cNvPicPr>
            <a:picLocks noChangeAspect="1" noChangeArrowheads="1"/>
          </p:cNvPicPr>
          <p:nvPr/>
        </p:nvPicPr>
        <p:blipFill>
          <a:blip r:embed="rId4"/>
          <a:srcRect r="6383" b="2638"/>
          <a:stretch>
            <a:fillRect/>
          </a:stretch>
        </p:blipFill>
        <p:spPr bwMode="auto">
          <a:xfrm>
            <a:off x="1248515" y="1079943"/>
            <a:ext cx="3446379" cy="4777934"/>
          </a:xfrm>
          <a:prstGeom prst="rect">
            <a:avLst/>
          </a:prstGeom>
          <a:noFill/>
          <a:ln w="9525">
            <a:noFill/>
            <a:miter lim="800000"/>
            <a:headEnd/>
            <a:tailEnd/>
          </a:ln>
        </p:spPr>
      </p:pic>
      <p:sp>
        <p:nvSpPr>
          <p:cNvPr id="9221" name="テキスト ボックス 12"/>
          <p:cNvSpPr txBox="1">
            <a:spLocks noChangeArrowheads="1"/>
          </p:cNvSpPr>
          <p:nvPr/>
        </p:nvSpPr>
        <p:spPr bwMode="auto">
          <a:xfrm>
            <a:off x="2095500" y="5929314"/>
            <a:ext cx="1620838" cy="523875"/>
          </a:xfrm>
          <a:prstGeom prst="rect">
            <a:avLst/>
          </a:prstGeom>
          <a:noFill/>
          <a:ln w="9525">
            <a:noFill/>
            <a:miter lim="800000"/>
            <a:headEnd/>
            <a:tailEnd/>
          </a:ln>
        </p:spPr>
        <p:txBody>
          <a:bodyPr wrap="none">
            <a:spAutoFit/>
          </a:bodyPr>
          <a:lstStyle/>
          <a:p>
            <a:r>
              <a:rPr lang="ja-JP" altLang="en-US" sz="2800"/>
              <a:t>正常腰椎</a:t>
            </a:r>
          </a:p>
        </p:txBody>
      </p:sp>
      <p:pic>
        <p:nvPicPr>
          <p:cNvPr id="9222" name="Picture 5" descr="21009"/>
          <p:cNvPicPr>
            <a:picLocks noChangeAspect="1" noChangeArrowheads="1"/>
          </p:cNvPicPr>
          <p:nvPr/>
        </p:nvPicPr>
        <p:blipFill>
          <a:blip r:embed="rId5"/>
          <a:srcRect l="17020" b="2641"/>
          <a:stretch>
            <a:fillRect/>
          </a:stretch>
        </p:blipFill>
        <p:spPr bwMode="auto">
          <a:xfrm>
            <a:off x="4965648" y="1001615"/>
            <a:ext cx="3104824" cy="4856261"/>
          </a:xfrm>
          <a:prstGeom prst="rect">
            <a:avLst/>
          </a:prstGeom>
          <a:noFill/>
          <a:ln w="9525">
            <a:noFill/>
            <a:miter lim="800000"/>
            <a:headEnd/>
            <a:tailEnd/>
          </a:ln>
        </p:spPr>
      </p:pic>
      <p:cxnSp>
        <p:nvCxnSpPr>
          <p:cNvPr id="19" name="直線矢印コネクタ 18"/>
          <p:cNvCxnSpPr/>
          <p:nvPr/>
        </p:nvCxnSpPr>
        <p:spPr>
          <a:xfrm>
            <a:off x="5400675" y="3367040"/>
            <a:ext cx="357188" cy="71437"/>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9143207" y="1935291"/>
            <a:ext cx="357187" cy="7143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9142414" y="2598739"/>
            <a:ext cx="357187" cy="71437"/>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a:spLocks noChangeArrowheads="1"/>
          </p:cNvSpPr>
          <p:nvPr/>
        </p:nvSpPr>
        <p:spPr bwMode="auto">
          <a:xfrm>
            <a:off x="4965648" y="5984019"/>
            <a:ext cx="6205537" cy="523875"/>
          </a:xfrm>
          <a:prstGeom prst="rect">
            <a:avLst/>
          </a:prstGeom>
          <a:noFill/>
          <a:ln w="9525">
            <a:noFill/>
            <a:miter lim="800000"/>
            <a:headEnd/>
            <a:tailEnd/>
          </a:ln>
        </p:spPr>
        <p:txBody>
          <a:bodyPr wrap="none">
            <a:spAutoFit/>
          </a:bodyPr>
          <a:lstStyle/>
          <a:p>
            <a:r>
              <a:rPr lang="ja-JP" altLang="en-US" sz="2800" dirty="0"/>
              <a:t>圧迫骨折（新鮮骨折と陳旧性骨折混在）</a:t>
            </a:r>
          </a:p>
        </p:txBody>
      </p:sp>
    </p:spTree>
    <p:extLst>
      <p:ext uri="{BB962C8B-B14F-4D97-AF65-F5344CB8AC3E}">
        <p14:creationId xmlns:p14="http://schemas.microsoft.com/office/powerpoint/2010/main" val="168004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heckerboard(across)">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idx="1"/>
          </p:nvPr>
        </p:nvSpPr>
        <p:spPr>
          <a:xfrm>
            <a:off x="665541" y="1604682"/>
            <a:ext cx="11426125" cy="4603132"/>
          </a:xfrm>
        </p:spPr>
        <p:txBody>
          <a:bodyPr>
            <a:noAutofit/>
          </a:bodyPr>
          <a:lstStyle/>
          <a:p>
            <a:pPr>
              <a:lnSpc>
                <a:spcPts val="4589"/>
              </a:lnSpc>
            </a:pPr>
            <a:r>
              <a:rPr lang="ja-JP" altLang="en-US" b="1" dirty="0">
                <a:solidFill>
                  <a:srgbClr val="000066"/>
                </a:solidFill>
              </a:rPr>
              <a:t>背中が曲がると、腰痛の原因になる</a:t>
            </a:r>
          </a:p>
          <a:p>
            <a:pPr>
              <a:lnSpc>
                <a:spcPts val="4589"/>
              </a:lnSpc>
            </a:pPr>
            <a:r>
              <a:rPr lang="ja-JP" altLang="en-US" b="1" dirty="0">
                <a:solidFill>
                  <a:srgbClr val="000066"/>
                </a:solidFill>
              </a:rPr>
              <a:t>背中が曲がると、胸郭、腹部が圧迫される</a:t>
            </a:r>
          </a:p>
          <a:p>
            <a:pPr>
              <a:lnSpc>
                <a:spcPts val="4589"/>
              </a:lnSpc>
            </a:pPr>
            <a:r>
              <a:rPr lang="ja-JP" altLang="en-US" b="1" dirty="0">
                <a:solidFill>
                  <a:srgbClr val="000066"/>
                </a:solidFill>
              </a:rPr>
              <a:t>胸郭を圧迫することで、肺が押えられ、肺活量が低下し</a:t>
            </a:r>
            <a:r>
              <a:rPr lang="ja-JP" altLang="en-US" b="1" dirty="0" smtClean="0">
                <a:solidFill>
                  <a:srgbClr val="000066"/>
                </a:solidFill>
              </a:rPr>
              <a:t>、</a:t>
            </a:r>
            <a:r>
              <a:rPr lang="en-US" altLang="ja-JP" b="1" dirty="0" smtClean="0">
                <a:solidFill>
                  <a:srgbClr val="000066"/>
                </a:solidFill>
              </a:rPr>
              <a:t/>
            </a:r>
            <a:br>
              <a:rPr lang="en-US" altLang="ja-JP" b="1" dirty="0" smtClean="0">
                <a:solidFill>
                  <a:srgbClr val="000066"/>
                </a:solidFill>
              </a:rPr>
            </a:br>
            <a:r>
              <a:rPr lang="ja-JP" altLang="en-US" b="1" dirty="0" smtClean="0">
                <a:solidFill>
                  <a:srgbClr val="000066"/>
                </a:solidFill>
              </a:rPr>
              <a:t>少し</a:t>
            </a:r>
            <a:r>
              <a:rPr lang="ja-JP" altLang="en-US" b="1" dirty="0">
                <a:solidFill>
                  <a:srgbClr val="000066"/>
                </a:solidFill>
              </a:rPr>
              <a:t>動いただけでしんどくなる</a:t>
            </a:r>
          </a:p>
          <a:p>
            <a:pPr>
              <a:lnSpc>
                <a:spcPts val="4589"/>
              </a:lnSpc>
            </a:pPr>
            <a:r>
              <a:rPr lang="ja-JP" altLang="en-US" b="1" dirty="0">
                <a:solidFill>
                  <a:srgbClr val="000066"/>
                </a:solidFill>
              </a:rPr>
              <a:t>腹部を圧迫することで胃が押えられると、</a:t>
            </a:r>
            <a:r>
              <a:rPr lang="ja-JP" altLang="en-US" b="1" dirty="0" smtClean="0">
                <a:solidFill>
                  <a:srgbClr val="000066"/>
                </a:solidFill>
              </a:rPr>
              <a:t>食べたもの</a:t>
            </a:r>
            <a:r>
              <a:rPr lang="ja-JP" altLang="en-US" b="1" dirty="0">
                <a:solidFill>
                  <a:srgbClr val="000066"/>
                </a:solidFill>
              </a:rPr>
              <a:t>が逆流しやすくなる</a:t>
            </a:r>
          </a:p>
          <a:p>
            <a:pPr>
              <a:lnSpc>
                <a:spcPts val="4589"/>
              </a:lnSpc>
            </a:pPr>
            <a:r>
              <a:rPr lang="ja-JP" altLang="en-US" b="1" dirty="0">
                <a:solidFill>
                  <a:srgbClr val="000066"/>
                </a:solidFill>
              </a:rPr>
              <a:t>腸が押えられると、お腹にガスが溜まり</a:t>
            </a:r>
            <a:r>
              <a:rPr lang="en-US" altLang="ja-JP" b="1" dirty="0">
                <a:solidFill>
                  <a:srgbClr val="000066"/>
                </a:solidFill>
              </a:rPr>
              <a:t/>
            </a:r>
            <a:br>
              <a:rPr lang="en-US" altLang="ja-JP" b="1" dirty="0">
                <a:solidFill>
                  <a:srgbClr val="000066"/>
                </a:solidFill>
              </a:rPr>
            </a:br>
            <a:r>
              <a:rPr lang="ja-JP" altLang="en-US" b="1" dirty="0">
                <a:solidFill>
                  <a:srgbClr val="000066"/>
                </a:solidFill>
              </a:rPr>
              <a:t>便秘しやすくなる</a:t>
            </a:r>
          </a:p>
        </p:txBody>
      </p:sp>
      <p:sp>
        <p:nvSpPr>
          <p:cNvPr id="30723" name="テキスト ボックス 3"/>
          <p:cNvSpPr txBox="1">
            <a:spLocks noChangeArrowheads="1"/>
          </p:cNvSpPr>
          <p:nvPr/>
        </p:nvSpPr>
        <p:spPr bwMode="auto">
          <a:xfrm>
            <a:off x="570803" y="548347"/>
            <a:ext cx="10190494" cy="84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45" tIns="54422" rIns="108845" bIns="54422">
            <a:spAutoFit/>
          </a:bodyPr>
          <a:lstStyle>
            <a:lvl1pPr>
              <a:spcBef>
                <a:spcPct val="20000"/>
              </a:spcBef>
              <a:buChar char="•"/>
              <a:defRPr kumimoji="1" sz="4700">
                <a:solidFill>
                  <a:schemeClr val="tx1"/>
                </a:solidFill>
                <a:latin typeface="Times New Roman" pitchFamily="18" charset="0"/>
                <a:ea typeface="ＭＳ Ｐゴシック" pitchFamily="50" charset="-128"/>
              </a:defRPr>
            </a:lvl1pPr>
            <a:lvl2pPr marL="742950" indent="-285750">
              <a:spcBef>
                <a:spcPct val="20000"/>
              </a:spcBef>
              <a:buChar char="–"/>
              <a:defRPr kumimoji="1" sz="4100">
                <a:solidFill>
                  <a:schemeClr val="tx1"/>
                </a:solidFill>
                <a:latin typeface="Times New Roman" pitchFamily="18" charset="0"/>
                <a:ea typeface="ＭＳ Ｐゴシック" pitchFamily="50" charset="-128"/>
              </a:defRPr>
            </a:lvl2pPr>
            <a:lvl3pPr marL="1143000" indent="-228600">
              <a:spcBef>
                <a:spcPct val="20000"/>
              </a:spcBef>
              <a:buChar char="•"/>
              <a:defRPr kumimoji="1" sz="3500">
                <a:solidFill>
                  <a:schemeClr val="tx1"/>
                </a:solidFill>
                <a:latin typeface="Times New Roman" pitchFamily="18" charset="0"/>
                <a:ea typeface="ＭＳ Ｐゴシック" pitchFamily="50" charset="-128"/>
              </a:defRPr>
            </a:lvl3pPr>
            <a:lvl4pPr marL="1600200" indent="-228600">
              <a:spcBef>
                <a:spcPct val="20000"/>
              </a:spcBef>
              <a:buChar char="–"/>
              <a:defRPr kumimoji="1" sz="3000">
                <a:solidFill>
                  <a:schemeClr val="tx1"/>
                </a:solidFill>
                <a:latin typeface="Times New Roman" pitchFamily="18" charset="0"/>
                <a:ea typeface="ＭＳ Ｐゴシック" pitchFamily="50" charset="-128"/>
              </a:defRPr>
            </a:lvl4pPr>
            <a:lvl5pPr marL="2057400" indent="-228600">
              <a:spcBef>
                <a:spcPct val="20000"/>
              </a:spcBef>
              <a:buChar char="»"/>
              <a:defRPr kumimoji="1" sz="3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4800" dirty="0">
                <a:solidFill>
                  <a:srgbClr val="990000"/>
                </a:solidFill>
              </a:rPr>
              <a:t>背骨の圧迫骨折で腰、背中が曲がると</a:t>
            </a:r>
          </a:p>
        </p:txBody>
      </p:sp>
    </p:spTree>
    <p:extLst>
      <p:ext uri="{BB962C8B-B14F-4D97-AF65-F5344CB8AC3E}">
        <p14:creationId xmlns:p14="http://schemas.microsoft.com/office/powerpoint/2010/main" val="1410824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 calcmode="lin" valueType="num">
                                      <p:cBhvr additive="base">
                                        <p:cTn id="7" dur="500" fill="hold"/>
                                        <p:tgtEl>
                                          <p:spTgt spid="2765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0">
                                            <p:txEl>
                                              <p:pRg st="1" end="1"/>
                                            </p:txEl>
                                          </p:spTgt>
                                        </p:tgtEl>
                                        <p:attrNameLst>
                                          <p:attrName>style.visibility</p:attrName>
                                        </p:attrNameLst>
                                      </p:cBhvr>
                                      <p:to>
                                        <p:strVal val="visible"/>
                                      </p:to>
                                    </p:set>
                                    <p:anim calcmode="lin" valueType="num">
                                      <p:cBhvr additive="base">
                                        <p:cTn id="13" dur="500" fill="hold"/>
                                        <p:tgtEl>
                                          <p:spTgt spid="2765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0">
                                            <p:txEl>
                                              <p:pRg st="2" end="2"/>
                                            </p:txEl>
                                          </p:spTgt>
                                        </p:tgtEl>
                                        <p:attrNameLst>
                                          <p:attrName>style.visibility</p:attrName>
                                        </p:attrNameLst>
                                      </p:cBhvr>
                                      <p:to>
                                        <p:strVal val="visible"/>
                                      </p:to>
                                    </p:set>
                                    <p:anim calcmode="lin" valueType="num">
                                      <p:cBhvr additive="base">
                                        <p:cTn id="19" dur="500" fill="hold"/>
                                        <p:tgtEl>
                                          <p:spTgt spid="2765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0">
                                            <p:txEl>
                                              <p:pRg st="3" end="3"/>
                                            </p:txEl>
                                          </p:spTgt>
                                        </p:tgtEl>
                                        <p:attrNameLst>
                                          <p:attrName>style.visibility</p:attrName>
                                        </p:attrNameLst>
                                      </p:cBhvr>
                                      <p:to>
                                        <p:strVal val="visible"/>
                                      </p:to>
                                    </p:set>
                                    <p:anim calcmode="lin" valueType="num">
                                      <p:cBhvr additive="base">
                                        <p:cTn id="25" dur="500" fill="hold"/>
                                        <p:tgtEl>
                                          <p:spTgt spid="2765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650">
                                            <p:txEl>
                                              <p:pRg st="4" end="4"/>
                                            </p:txEl>
                                          </p:spTgt>
                                        </p:tgtEl>
                                        <p:attrNameLst>
                                          <p:attrName>style.visibility</p:attrName>
                                        </p:attrNameLst>
                                      </p:cBhvr>
                                      <p:to>
                                        <p:strVal val="visible"/>
                                      </p:to>
                                    </p:set>
                                    <p:anim calcmode="lin" valueType="num">
                                      <p:cBhvr additive="base">
                                        <p:cTn id="31" dur="500" fill="hold"/>
                                        <p:tgtEl>
                                          <p:spTgt spid="2765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5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MIYATA\デスクトップ\介護講演\骨粗転倒\img114.jpg"/>
          <p:cNvPicPr>
            <a:picLocks noChangeAspect="1" noChangeArrowheads="1"/>
          </p:cNvPicPr>
          <p:nvPr/>
        </p:nvPicPr>
        <p:blipFill>
          <a:blip r:embed="rId3">
            <a:extLst>
              <a:ext uri="{28A0092B-C50C-407E-A947-70E740481C1C}">
                <a14:useLocalDpi xmlns:a14="http://schemas.microsoft.com/office/drawing/2010/main" val="0"/>
              </a:ext>
            </a:extLst>
          </a:blip>
          <a:srcRect b="2425"/>
          <a:stretch>
            <a:fillRect/>
          </a:stretch>
        </p:blipFill>
        <p:spPr bwMode="auto">
          <a:xfrm>
            <a:off x="538667" y="1495040"/>
            <a:ext cx="5297061" cy="523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Documents and Settings\MIYATA\デスクトップ\骨ソ\骨粗転倒\img1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5728" y="1495040"/>
            <a:ext cx="5655227" cy="523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3"/>
          <p:cNvSpPr txBox="1">
            <a:spLocks noChangeArrowheads="1"/>
          </p:cNvSpPr>
          <p:nvPr/>
        </p:nvSpPr>
        <p:spPr bwMode="auto">
          <a:xfrm>
            <a:off x="361949" y="511776"/>
            <a:ext cx="10574273" cy="6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194" tIns="67597" rIns="135194" bIns="67597">
            <a:spAutoFit/>
          </a:bodyPr>
          <a:lstStyle>
            <a:lvl1pPr>
              <a:spcBef>
                <a:spcPct val="20000"/>
              </a:spcBef>
              <a:buChar char="•"/>
              <a:defRPr kumimoji="1" sz="4700">
                <a:solidFill>
                  <a:schemeClr val="tx1"/>
                </a:solidFill>
                <a:latin typeface="Times New Roman" pitchFamily="18" charset="0"/>
                <a:ea typeface="ＭＳ Ｐゴシック" pitchFamily="50" charset="-128"/>
              </a:defRPr>
            </a:lvl1pPr>
            <a:lvl2pPr marL="742950" indent="-285750">
              <a:spcBef>
                <a:spcPct val="20000"/>
              </a:spcBef>
              <a:buChar char="–"/>
              <a:defRPr kumimoji="1" sz="4100">
                <a:solidFill>
                  <a:schemeClr val="tx1"/>
                </a:solidFill>
                <a:latin typeface="Times New Roman" pitchFamily="18" charset="0"/>
                <a:ea typeface="ＭＳ Ｐゴシック" pitchFamily="50" charset="-128"/>
              </a:defRPr>
            </a:lvl2pPr>
            <a:lvl3pPr marL="1143000" indent="-228600">
              <a:spcBef>
                <a:spcPct val="20000"/>
              </a:spcBef>
              <a:buChar char="•"/>
              <a:defRPr kumimoji="1" sz="3500">
                <a:solidFill>
                  <a:schemeClr val="tx1"/>
                </a:solidFill>
                <a:latin typeface="Times New Roman" pitchFamily="18" charset="0"/>
                <a:ea typeface="ＭＳ Ｐゴシック" pitchFamily="50" charset="-128"/>
              </a:defRPr>
            </a:lvl3pPr>
            <a:lvl4pPr marL="1600200" indent="-228600">
              <a:spcBef>
                <a:spcPct val="20000"/>
              </a:spcBef>
              <a:buChar char="–"/>
              <a:defRPr kumimoji="1" sz="3000">
                <a:solidFill>
                  <a:schemeClr val="tx1"/>
                </a:solidFill>
                <a:latin typeface="Times New Roman" pitchFamily="18" charset="0"/>
                <a:ea typeface="ＭＳ Ｐゴシック" pitchFamily="50" charset="-128"/>
              </a:defRPr>
            </a:lvl4pPr>
            <a:lvl5pPr marL="2057400" indent="-228600">
              <a:spcBef>
                <a:spcPct val="20000"/>
              </a:spcBef>
              <a:buChar char="»"/>
              <a:defRPr kumimoji="1" sz="3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3600" dirty="0">
                <a:solidFill>
                  <a:srgbClr val="002060"/>
                </a:solidFill>
              </a:rPr>
              <a:t>圧迫骨折は、数が増えると生活レベルの低下をまねく</a:t>
            </a:r>
          </a:p>
        </p:txBody>
      </p:sp>
    </p:spTree>
    <p:extLst>
      <p:ext uri="{BB962C8B-B14F-4D97-AF65-F5344CB8AC3E}">
        <p14:creationId xmlns:p14="http://schemas.microsoft.com/office/powerpoint/2010/main" val="110093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25400" y="90891"/>
            <a:ext cx="8534400" cy="628650"/>
          </a:xfrm>
        </p:spPr>
        <p:txBody>
          <a:bodyPr rtlCol="0">
            <a:normAutofit/>
          </a:bodyPr>
          <a:lstStyle/>
          <a:p>
            <a:pPr algn="l" fontAlgn="auto">
              <a:spcAft>
                <a:spcPts val="0"/>
              </a:spcAft>
              <a:buFont typeface="Arial"/>
              <a:buNone/>
              <a:defRPr/>
            </a:pPr>
            <a:r>
              <a:rPr lang="en-US" altLang="ja-JP" sz="3200" dirty="0" smtClean="0">
                <a:solidFill>
                  <a:srgbClr val="800000"/>
                </a:solidFill>
                <a:cs typeface="+mn-cs"/>
              </a:rPr>
              <a:t>■ </a:t>
            </a:r>
            <a:r>
              <a:rPr lang="ja-JP" altLang="en-US" sz="3200" dirty="0" smtClean="0">
                <a:solidFill>
                  <a:srgbClr val="800000"/>
                </a:solidFill>
                <a:cs typeface="+mn-cs"/>
              </a:rPr>
              <a:t>橈骨遠位端骨折</a:t>
            </a:r>
          </a:p>
        </p:txBody>
      </p:sp>
      <p:sp>
        <p:nvSpPr>
          <p:cNvPr id="27653" name="サブタイトル 2"/>
          <p:cNvSpPr txBox="1">
            <a:spLocks/>
          </p:cNvSpPr>
          <p:nvPr/>
        </p:nvSpPr>
        <p:spPr bwMode="auto">
          <a:xfrm>
            <a:off x="4994075" y="6469428"/>
            <a:ext cx="7044560" cy="43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defTabSz="4572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defTabSz="4572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defTabSz="4572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defTabSz="4572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a:buFont typeface="Arial" charset="0"/>
              <a:buNone/>
            </a:pPr>
            <a:r>
              <a:rPr lang="ja-JP" altLang="en-US" sz="1400" dirty="0"/>
              <a:t>運動器リハビリテーションシラバス（改訂第</a:t>
            </a:r>
            <a:r>
              <a:rPr lang="en-US" altLang="ja-JP" sz="1400" dirty="0"/>
              <a:t>3</a:t>
            </a:r>
            <a:r>
              <a:rPr lang="ja-JP" altLang="en-US" sz="1400" dirty="0" smtClean="0"/>
              <a:t>版）</a:t>
            </a:r>
            <a:r>
              <a:rPr lang="en-US" altLang="ja-JP" sz="1400" dirty="0" smtClean="0"/>
              <a:t>―</a:t>
            </a:r>
            <a:r>
              <a:rPr lang="ja-JP" altLang="en-US" sz="1400" dirty="0" smtClean="0"/>
              <a:t>セラピストのための実践マニュアル</a:t>
            </a:r>
            <a:r>
              <a:rPr lang="en-US" altLang="ja-JP" sz="1400" dirty="0" smtClean="0"/>
              <a:t>―</a:t>
            </a:r>
            <a:endParaRPr lang="ja-JP" altLang="en-US" sz="1400" dirty="0"/>
          </a:p>
        </p:txBody>
      </p:sp>
      <p:grpSp>
        <p:nvGrpSpPr>
          <p:cNvPr id="5" name="グループ化 4"/>
          <p:cNvGrpSpPr/>
          <p:nvPr/>
        </p:nvGrpSpPr>
        <p:grpSpPr>
          <a:xfrm>
            <a:off x="752016" y="558009"/>
            <a:ext cx="9511100" cy="4013992"/>
            <a:chOff x="752016" y="558008"/>
            <a:chExt cx="9835782" cy="4236751"/>
          </a:xfrm>
        </p:grpSpPr>
        <p:pic>
          <p:nvPicPr>
            <p:cNvPr id="27654" name="図 1" descr="11-Z23.jpg"/>
            <p:cNvPicPr>
              <a:picLocks noChangeAspect="1"/>
            </p:cNvPicPr>
            <p:nvPr/>
          </p:nvPicPr>
          <p:blipFill>
            <a:blip r:embed="rId3">
              <a:extLst>
                <a:ext uri="{28A0092B-C50C-407E-A947-70E740481C1C}">
                  <a14:useLocalDpi xmlns:a14="http://schemas.microsoft.com/office/drawing/2010/main" val="0"/>
                </a:ext>
              </a:extLst>
            </a:blip>
            <a:srcRect b="11961"/>
            <a:stretch>
              <a:fillRect/>
            </a:stretch>
          </p:blipFill>
          <p:spPr bwMode="auto">
            <a:xfrm>
              <a:off x="752016" y="558008"/>
              <a:ext cx="9835782" cy="420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テキスト ボックス 6"/>
            <p:cNvSpPr txBox="1">
              <a:spLocks noChangeArrowheads="1"/>
            </p:cNvSpPr>
            <p:nvPr/>
          </p:nvSpPr>
          <p:spPr bwMode="auto">
            <a:xfrm>
              <a:off x="958056" y="4235014"/>
              <a:ext cx="309033" cy="369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endParaRPr lang="ja-JP" altLang="en-US"/>
            </a:p>
          </p:txBody>
        </p:sp>
        <p:sp>
          <p:nvSpPr>
            <p:cNvPr id="27656" name="テキスト ボックス 7"/>
            <p:cNvSpPr txBox="1">
              <a:spLocks noChangeArrowheads="1"/>
            </p:cNvSpPr>
            <p:nvPr/>
          </p:nvSpPr>
          <p:spPr bwMode="auto">
            <a:xfrm>
              <a:off x="4133326" y="4189888"/>
              <a:ext cx="389467"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endParaRPr lang="ja-JP" altLang="en-US"/>
            </a:p>
          </p:txBody>
        </p:sp>
        <p:sp>
          <p:nvSpPr>
            <p:cNvPr id="27657" name="テキスト ボックス 8"/>
            <p:cNvSpPr txBox="1">
              <a:spLocks noChangeArrowheads="1"/>
            </p:cNvSpPr>
            <p:nvPr/>
          </p:nvSpPr>
          <p:spPr bwMode="auto">
            <a:xfrm>
              <a:off x="1418551" y="4374068"/>
              <a:ext cx="18565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2000" dirty="0"/>
                <a:t>単純</a:t>
              </a:r>
              <a:r>
                <a:rPr lang="en-US" altLang="ja-JP" sz="2000" dirty="0"/>
                <a:t>X</a:t>
              </a:r>
              <a:r>
                <a:rPr lang="ja-JP" altLang="en-US" sz="2000" dirty="0"/>
                <a:t>線前後像</a:t>
              </a:r>
            </a:p>
          </p:txBody>
        </p:sp>
        <p:sp>
          <p:nvSpPr>
            <p:cNvPr id="27658" name="テキスト ボックス 9"/>
            <p:cNvSpPr txBox="1">
              <a:spLocks noChangeArrowheads="1"/>
            </p:cNvSpPr>
            <p:nvPr/>
          </p:nvSpPr>
          <p:spPr bwMode="auto">
            <a:xfrm>
              <a:off x="8221158" y="4333094"/>
              <a:ext cx="1120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2000" dirty="0"/>
                <a:t>3D-CT</a:t>
              </a:r>
              <a:r>
                <a:rPr lang="ja-JP" altLang="en-US" sz="2400" dirty="0"/>
                <a:t>像</a:t>
              </a:r>
            </a:p>
          </p:txBody>
        </p:sp>
        <p:sp>
          <p:nvSpPr>
            <p:cNvPr id="27659" name="テキスト ボックス 10"/>
            <p:cNvSpPr txBox="1">
              <a:spLocks noChangeArrowheads="1"/>
            </p:cNvSpPr>
            <p:nvPr/>
          </p:nvSpPr>
          <p:spPr bwMode="auto">
            <a:xfrm>
              <a:off x="7017343" y="4229125"/>
              <a:ext cx="389467"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endParaRPr lang="ja-JP" altLang="en-US"/>
            </a:p>
          </p:txBody>
        </p:sp>
        <p:sp>
          <p:nvSpPr>
            <p:cNvPr id="27660" name="テキスト ボックス 11"/>
            <p:cNvSpPr txBox="1">
              <a:spLocks noChangeArrowheads="1"/>
            </p:cNvSpPr>
            <p:nvPr/>
          </p:nvSpPr>
          <p:spPr bwMode="auto">
            <a:xfrm>
              <a:off x="4674255" y="4374038"/>
              <a:ext cx="18565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2000" dirty="0"/>
                <a:t>単純</a:t>
              </a:r>
              <a:r>
                <a:rPr lang="en-US" altLang="ja-JP" sz="2000" dirty="0"/>
                <a:t>X</a:t>
              </a:r>
              <a:r>
                <a:rPr lang="ja-JP" altLang="en-US" sz="2000" dirty="0"/>
                <a:t>線側面像</a:t>
              </a:r>
            </a:p>
          </p:txBody>
        </p:sp>
      </p:grpSp>
      <p:pic>
        <p:nvPicPr>
          <p:cNvPr id="15" name="Picture 8" descr="931e"/>
          <p:cNvPicPr>
            <a:picLocks noChangeAspect="1" noChangeArrowheads="1"/>
          </p:cNvPicPr>
          <p:nvPr/>
        </p:nvPicPr>
        <p:blipFill rotWithShape="1">
          <a:blip r:embed="rId4">
            <a:extLst>
              <a:ext uri="{28A0092B-C50C-407E-A947-70E740481C1C}">
                <a14:useLocalDpi xmlns:a14="http://schemas.microsoft.com/office/drawing/2010/main" val="0"/>
              </a:ext>
            </a:extLst>
          </a:blip>
          <a:srcRect t="11252" b="23505"/>
          <a:stretch/>
        </p:blipFill>
        <p:spPr>
          <a:xfrm>
            <a:off x="25401" y="4519450"/>
            <a:ext cx="5176746" cy="2013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5" descr="600b"/>
          <p:cNvPicPr>
            <a:picLocks noChangeAspect="1" noChangeArrowheads="1"/>
          </p:cNvPicPr>
          <p:nvPr/>
        </p:nvPicPr>
        <p:blipFill rotWithShape="1">
          <a:blip r:embed="rId5">
            <a:extLst>
              <a:ext uri="{28A0092B-C50C-407E-A947-70E740481C1C}">
                <a14:useLocalDpi xmlns:a14="http://schemas.microsoft.com/office/drawing/2010/main" val="0"/>
              </a:ext>
            </a:extLst>
          </a:blip>
          <a:srcRect l="49973" t="23369" r="8922" b="21195"/>
          <a:stretch/>
        </p:blipFill>
        <p:spPr>
          <a:xfrm>
            <a:off x="5483392" y="4541529"/>
            <a:ext cx="4779724" cy="1865376"/>
          </a:xfrm>
          <a:prstGeom prst="rect">
            <a:avLst/>
          </a:prstGeom>
          <a:noFill/>
          <a:ln/>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120290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g013"/>
          <p:cNvPicPr>
            <a:picLocks noChangeAspect="1" noChangeArrowheads="1"/>
          </p:cNvPicPr>
          <p:nvPr/>
        </p:nvPicPr>
        <p:blipFill rotWithShape="1">
          <a:blip r:embed="rId3">
            <a:extLst>
              <a:ext uri="{28A0092B-C50C-407E-A947-70E740481C1C}">
                <a14:useLocalDpi xmlns:a14="http://schemas.microsoft.com/office/drawing/2010/main" val="0"/>
              </a:ext>
            </a:extLst>
          </a:blip>
          <a:srcRect r="57814"/>
          <a:stretch/>
        </p:blipFill>
        <p:spPr bwMode="auto">
          <a:xfrm>
            <a:off x="1300215" y="1808083"/>
            <a:ext cx="1589853" cy="4781550"/>
          </a:xfrm>
          <a:prstGeom prst="rect">
            <a:avLst/>
          </a:prstGeom>
          <a:noFill/>
          <a:ln>
            <a:noFill/>
          </a:ln>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骨格側面"/>
          <p:cNvPicPr>
            <a:picLocks noChangeAspect="1" noChangeArrowheads="1"/>
          </p:cNvPicPr>
          <p:nvPr/>
        </p:nvPicPr>
        <p:blipFill>
          <a:blip r:embed="rId4">
            <a:extLst>
              <a:ext uri="{28A0092B-C50C-407E-A947-70E740481C1C}">
                <a14:useLocalDpi xmlns:a14="http://schemas.microsoft.com/office/drawing/2010/main" val="0"/>
              </a:ext>
            </a:extLst>
          </a:blip>
          <a:srcRect l="55135" t="6583" r="9753" b="8690"/>
          <a:stretch>
            <a:fillRect/>
          </a:stretch>
        </p:blipFill>
        <p:spPr bwMode="auto">
          <a:xfrm>
            <a:off x="2930148" y="1782794"/>
            <a:ext cx="1263895" cy="4778757"/>
          </a:xfrm>
          <a:prstGeom prst="rect">
            <a:avLst/>
          </a:prstGeom>
          <a:noFill/>
          <a:ln>
            <a:noFill/>
          </a:ln>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395288" y="4652963"/>
            <a:ext cx="1098550" cy="3667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a:t>腰椎前弯</a:t>
            </a:r>
          </a:p>
        </p:txBody>
      </p:sp>
      <p:sp>
        <p:nvSpPr>
          <p:cNvPr id="7" name="Text Box 8"/>
          <p:cNvSpPr txBox="1">
            <a:spLocks noChangeArrowheads="1"/>
          </p:cNvSpPr>
          <p:nvPr/>
        </p:nvSpPr>
        <p:spPr bwMode="auto">
          <a:xfrm>
            <a:off x="303213" y="3362325"/>
            <a:ext cx="1098550" cy="3667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dirty="0"/>
              <a:t>胸椎後弯</a:t>
            </a:r>
          </a:p>
        </p:txBody>
      </p:sp>
      <p:sp>
        <p:nvSpPr>
          <p:cNvPr id="8" name="Text Box 9"/>
          <p:cNvSpPr txBox="1">
            <a:spLocks noChangeArrowheads="1"/>
          </p:cNvSpPr>
          <p:nvPr/>
        </p:nvSpPr>
        <p:spPr bwMode="auto">
          <a:xfrm>
            <a:off x="323850" y="2133600"/>
            <a:ext cx="1098550" cy="3667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a:t>頚椎前弯</a:t>
            </a:r>
          </a:p>
        </p:txBody>
      </p:sp>
      <p:sp>
        <p:nvSpPr>
          <p:cNvPr id="9" name="Text Box 10"/>
          <p:cNvSpPr txBox="1">
            <a:spLocks noChangeArrowheads="1"/>
          </p:cNvSpPr>
          <p:nvPr/>
        </p:nvSpPr>
        <p:spPr bwMode="auto">
          <a:xfrm>
            <a:off x="899001" y="1294411"/>
            <a:ext cx="43259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dirty="0">
                <a:solidFill>
                  <a:srgbClr val="0033CC"/>
                </a:solidFill>
              </a:rPr>
              <a:t>脊柱には適度な彎曲がある</a:t>
            </a:r>
          </a:p>
        </p:txBody>
      </p:sp>
      <p:sp>
        <p:nvSpPr>
          <p:cNvPr id="10" name="テキスト ボックス 9"/>
          <p:cNvSpPr txBox="1">
            <a:spLocks noChangeArrowheads="1"/>
          </p:cNvSpPr>
          <p:nvPr/>
        </p:nvSpPr>
        <p:spPr bwMode="auto">
          <a:xfrm>
            <a:off x="899001" y="329689"/>
            <a:ext cx="35285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None/>
            </a:pPr>
            <a:r>
              <a:rPr lang="en-US" altLang="ja-JP" sz="4000" b="1" dirty="0">
                <a:solidFill>
                  <a:srgbClr val="002060"/>
                </a:solidFill>
              </a:rPr>
              <a:t>2.</a:t>
            </a:r>
            <a:r>
              <a:rPr lang="ja-JP" altLang="en-US" sz="4000" b="1" dirty="0">
                <a:solidFill>
                  <a:srgbClr val="002060"/>
                </a:solidFill>
              </a:rPr>
              <a:t>　脊椎後弯症</a:t>
            </a:r>
            <a:endParaRPr lang="ja-JP" altLang="en-US" sz="4000" dirty="0"/>
          </a:p>
        </p:txBody>
      </p:sp>
      <p:grpSp>
        <p:nvGrpSpPr>
          <p:cNvPr id="11" name="グループ化 10"/>
          <p:cNvGrpSpPr/>
          <p:nvPr/>
        </p:nvGrpSpPr>
        <p:grpSpPr>
          <a:xfrm>
            <a:off x="4782343" y="1875878"/>
            <a:ext cx="6758015" cy="4592587"/>
            <a:chOff x="1043450" y="1357313"/>
            <a:chExt cx="7505238" cy="5214937"/>
          </a:xfrm>
        </p:grpSpPr>
        <p:pic>
          <p:nvPicPr>
            <p:cNvPr id="12" name="Picture 4" descr="kyphosis"/>
            <p:cNvPicPr>
              <a:picLocks noChangeAspect="1" noChangeArrowheads="1"/>
            </p:cNvPicPr>
            <p:nvPr/>
          </p:nvPicPr>
          <p:blipFill rotWithShape="1">
            <a:blip r:embed="rId5">
              <a:extLst>
                <a:ext uri="{28A0092B-C50C-407E-A947-70E740481C1C}">
                  <a14:useLocalDpi xmlns:a14="http://schemas.microsoft.com/office/drawing/2010/main" val="0"/>
                </a:ext>
              </a:extLst>
            </a:blip>
            <a:srcRect l="2077"/>
            <a:stretch/>
          </p:blipFill>
          <p:spPr bwMode="auto">
            <a:xfrm>
              <a:off x="1043450" y="1357313"/>
              <a:ext cx="7505238"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5"/>
            <p:cNvSpPr txBox="1">
              <a:spLocks noChangeArrowheads="1"/>
            </p:cNvSpPr>
            <p:nvPr/>
          </p:nvSpPr>
          <p:spPr bwMode="auto">
            <a:xfrm>
              <a:off x="1187450" y="6175375"/>
              <a:ext cx="666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dirty="0"/>
                <a:t>　</a:t>
              </a:r>
              <a:r>
                <a:rPr lang="ja-JP" altLang="en-US" sz="2000" b="1" dirty="0"/>
                <a:t>平背　　　　　　　　凹背　　　　　　　　円背　　　　　　　　凹円背</a:t>
              </a:r>
            </a:p>
          </p:txBody>
        </p:sp>
      </p:grpSp>
      <p:sp>
        <p:nvSpPr>
          <p:cNvPr id="14" name="Text Box 6"/>
          <p:cNvSpPr txBox="1">
            <a:spLocks noChangeArrowheads="1"/>
          </p:cNvSpPr>
          <p:nvPr/>
        </p:nvSpPr>
        <p:spPr bwMode="auto">
          <a:xfrm>
            <a:off x="6459373" y="1370627"/>
            <a:ext cx="33845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dirty="0"/>
              <a:t>高齢者後弯症の分類</a:t>
            </a:r>
          </a:p>
        </p:txBody>
      </p:sp>
      <p:grpSp>
        <p:nvGrpSpPr>
          <p:cNvPr id="20" name="グループ化 19"/>
          <p:cNvGrpSpPr/>
          <p:nvPr/>
        </p:nvGrpSpPr>
        <p:grpSpPr>
          <a:xfrm>
            <a:off x="4558810" y="2120614"/>
            <a:ext cx="1897399" cy="3778188"/>
            <a:chOff x="4558810" y="2069815"/>
            <a:chExt cx="1897399" cy="3778188"/>
          </a:xfrm>
        </p:grpSpPr>
        <p:pic>
          <p:nvPicPr>
            <p:cNvPr id="15" name="図 14"/>
            <p:cNvPicPr>
              <a:picLocks noChangeAspect="1"/>
            </p:cNvPicPr>
            <p:nvPr/>
          </p:nvPicPr>
          <p:blipFill>
            <a:blip r:embed="rId6"/>
            <a:stretch>
              <a:fillRect/>
            </a:stretch>
          </p:blipFill>
          <p:spPr>
            <a:xfrm>
              <a:off x="4558810" y="2069815"/>
              <a:ext cx="1897399" cy="3778188"/>
            </a:xfrm>
            <a:prstGeom prst="rect">
              <a:avLst/>
            </a:prstGeom>
            <a:scene3d>
              <a:camera prst="orthographicFront">
                <a:rot lat="0" lon="10800000" rev="0"/>
              </a:camera>
              <a:lightRig rig="threePt" dir="t"/>
            </a:scene3d>
          </p:spPr>
        </p:pic>
        <p:cxnSp>
          <p:nvCxnSpPr>
            <p:cNvPr id="3" name="直線コネクタ 2"/>
            <p:cNvCxnSpPr/>
            <p:nvPr/>
          </p:nvCxnSpPr>
          <p:spPr>
            <a:xfrm>
              <a:off x="6172202" y="4652963"/>
              <a:ext cx="9543" cy="73183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9" name="グループ化 18"/>
          <p:cNvGrpSpPr/>
          <p:nvPr/>
        </p:nvGrpSpPr>
        <p:grpSpPr>
          <a:xfrm>
            <a:off x="6493239" y="2118936"/>
            <a:ext cx="1593521" cy="3763901"/>
            <a:chOff x="6459373" y="2118936"/>
            <a:chExt cx="1593521" cy="3763901"/>
          </a:xfrm>
        </p:grpSpPr>
        <p:pic>
          <p:nvPicPr>
            <p:cNvPr id="16" name="図 15"/>
            <p:cNvPicPr>
              <a:picLocks noChangeAspect="1"/>
            </p:cNvPicPr>
            <p:nvPr/>
          </p:nvPicPr>
          <p:blipFill>
            <a:blip r:embed="rId7"/>
            <a:stretch>
              <a:fillRect/>
            </a:stretch>
          </p:blipFill>
          <p:spPr>
            <a:xfrm>
              <a:off x="6459373" y="2118936"/>
              <a:ext cx="1593521" cy="3763901"/>
            </a:xfrm>
            <a:prstGeom prst="rect">
              <a:avLst/>
            </a:prstGeom>
            <a:scene3d>
              <a:camera prst="orthographicFront">
                <a:rot lat="0" lon="10800000" rev="0"/>
              </a:camera>
              <a:lightRig rig="threePt" dir="t"/>
            </a:scene3d>
          </p:spPr>
        </p:pic>
        <p:grpSp>
          <p:nvGrpSpPr>
            <p:cNvPr id="18" name="グループ化 17"/>
            <p:cNvGrpSpPr/>
            <p:nvPr/>
          </p:nvGrpSpPr>
          <p:grpSpPr>
            <a:xfrm rot="2080183">
              <a:off x="7502089" y="3953662"/>
              <a:ext cx="530293" cy="1011789"/>
              <a:chOff x="10326684" y="427864"/>
              <a:chExt cx="530293" cy="1011789"/>
            </a:xfrm>
          </p:grpSpPr>
          <p:sp>
            <p:nvSpPr>
              <p:cNvPr id="2" name="円弧 1"/>
              <p:cNvSpPr/>
              <p:nvPr/>
            </p:nvSpPr>
            <p:spPr>
              <a:xfrm rot="13420815">
                <a:off x="10442449" y="427864"/>
                <a:ext cx="414528" cy="816864"/>
              </a:xfrm>
              <a:prstGeom prst="arc">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円弧 16"/>
              <p:cNvSpPr/>
              <p:nvPr/>
            </p:nvSpPr>
            <p:spPr>
              <a:xfrm rot="9103335">
                <a:off x="10326684" y="622789"/>
                <a:ext cx="414528" cy="816864"/>
              </a:xfrm>
              <a:prstGeom prst="arc">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41767729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2692513" y="274638"/>
            <a:ext cx="5186362" cy="582612"/>
          </a:xfrm>
        </p:spPr>
        <p:txBody>
          <a:bodyPr>
            <a:normAutofit fontScale="90000"/>
          </a:bodyPr>
          <a:lstStyle/>
          <a:p>
            <a:r>
              <a:rPr lang="ja-JP" altLang="en-US" sz="3600" smtClean="0"/>
              <a:t>高齢者の脊柱後弯</a:t>
            </a:r>
          </a:p>
        </p:txBody>
      </p:sp>
      <p:pic>
        <p:nvPicPr>
          <p:cNvPr id="5" name="Picture 3" descr="C:\Documents and Settings\MIYATA\My Documents\My Pictures\円背100211\2009.12.14\PC14004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731" r="13715"/>
          <a:stretch>
            <a:fillRect/>
          </a:stretch>
        </p:blipFill>
        <p:spPr>
          <a:xfrm>
            <a:off x="878000" y="1045369"/>
            <a:ext cx="2428875" cy="4525963"/>
          </a:xfrm>
          <a:noFill/>
        </p:spPr>
      </p:pic>
      <p:sp>
        <p:nvSpPr>
          <p:cNvPr id="6" name="正方形/長方形 5"/>
          <p:cNvSpPr/>
          <p:nvPr/>
        </p:nvSpPr>
        <p:spPr>
          <a:xfrm>
            <a:off x="1449500" y="1643054"/>
            <a:ext cx="428625" cy="571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nvGrpSpPr>
          <p:cNvPr id="7" name="グループ化 11"/>
          <p:cNvGrpSpPr>
            <a:grpSpLocks/>
          </p:cNvGrpSpPr>
          <p:nvPr/>
        </p:nvGrpSpPr>
        <p:grpSpPr bwMode="auto">
          <a:xfrm>
            <a:off x="9296975" y="302405"/>
            <a:ext cx="2286000" cy="4429125"/>
            <a:chOff x="1071538" y="1571625"/>
            <a:chExt cx="2857520" cy="5143500"/>
          </a:xfrm>
        </p:grpSpPr>
        <p:pic>
          <p:nvPicPr>
            <p:cNvPr id="8" name="Picture 3" descr="C:\Documents and Settings\MIYATA\My Documents\講演\不良姿勢\姿勢\10090004.JPG"/>
            <p:cNvPicPr>
              <a:picLocks noChangeAspect="1" noChangeArrowheads="1"/>
            </p:cNvPicPr>
            <p:nvPr/>
          </p:nvPicPr>
          <p:blipFill>
            <a:blip r:embed="rId4">
              <a:extLst>
                <a:ext uri="{28A0092B-C50C-407E-A947-70E740481C1C}">
                  <a14:useLocalDpi xmlns:a14="http://schemas.microsoft.com/office/drawing/2010/main" val="0"/>
                </a:ext>
              </a:extLst>
            </a:blip>
            <a:srcRect l="18645" t="8475" r="13560"/>
            <a:stretch>
              <a:fillRect/>
            </a:stretch>
          </p:blipFill>
          <p:spPr bwMode="auto">
            <a:xfrm>
              <a:off x="1071538" y="1571625"/>
              <a:ext cx="285752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p:nvSpPr>
          <p:spPr>
            <a:xfrm>
              <a:off x="2143108" y="2069383"/>
              <a:ext cx="267892" cy="9125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pic>
        <p:nvPicPr>
          <p:cNvPr id="10" name="Picture 2" descr="C:\Documents and Settings\MIYATA\My Documents\My Pictures\円背100211\2010.02.04\P2040084.JPG"/>
          <p:cNvPicPr>
            <a:picLocks noChangeAspect="1" noChangeArrowheads="1"/>
          </p:cNvPicPr>
          <p:nvPr/>
        </p:nvPicPr>
        <p:blipFill>
          <a:blip r:embed="rId5"/>
          <a:srcRect l="11075" r="9202"/>
          <a:stretch>
            <a:fillRect/>
          </a:stretch>
        </p:blipFill>
        <p:spPr bwMode="auto">
          <a:xfrm>
            <a:off x="3521172" y="2214554"/>
            <a:ext cx="2571768" cy="4300538"/>
          </a:xfrm>
          <a:prstGeom prst="rect">
            <a:avLst/>
          </a:prstGeom>
          <a:noFill/>
          <a:ln w="9525">
            <a:noFill/>
            <a:miter lim="800000"/>
            <a:headEnd/>
            <a:tailEnd/>
          </a:ln>
          <a:scene3d>
            <a:camera prst="orthographicFront">
              <a:rot lat="0" lon="10800000" rev="0"/>
            </a:camera>
            <a:lightRig rig="threePt" dir="t"/>
          </a:scene3d>
        </p:spPr>
      </p:pic>
      <p:sp>
        <p:nvSpPr>
          <p:cNvPr id="11" name="正方形/長方形 10"/>
          <p:cNvSpPr/>
          <p:nvPr/>
        </p:nvSpPr>
        <p:spPr>
          <a:xfrm rot="3018967">
            <a:off x="3805350" y="3175001"/>
            <a:ext cx="650875" cy="266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nvGrpSpPr>
          <p:cNvPr id="15" name="グループ化 14"/>
          <p:cNvGrpSpPr/>
          <p:nvPr/>
        </p:nvGrpSpPr>
        <p:grpSpPr>
          <a:xfrm>
            <a:off x="6642779" y="2802717"/>
            <a:ext cx="2571750" cy="3857625"/>
            <a:chOff x="8254837" y="4364823"/>
            <a:chExt cx="2571750" cy="3857625"/>
          </a:xfrm>
        </p:grpSpPr>
        <p:pic>
          <p:nvPicPr>
            <p:cNvPr id="13" name="Picture 3" descr="C:\Documents and Settings\MIYATA\My Documents\My Pictures\円背100211\2010.02.05\P2050095.JPG"/>
            <p:cNvPicPr>
              <a:picLocks noChangeAspect="1" noChangeArrowheads="1"/>
            </p:cNvPicPr>
            <p:nvPr/>
          </p:nvPicPr>
          <p:blipFill>
            <a:blip r:embed="rId6">
              <a:extLst>
                <a:ext uri="{28A0092B-C50C-407E-A947-70E740481C1C}">
                  <a14:useLocalDpi xmlns:a14="http://schemas.microsoft.com/office/drawing/2010/main" val="0"/>
                </a:ext>
              </a:extLst>
            </a:blip>
            <a:srcRect l="7407" r="3703"/>
            <a:stretch>
              <a:fillRect/>
            </a:stretch>
          </p:blipFill>
          <p:spPr bwMode="auto">
            <a:xfrm>
              <a:off x="8254837" y="4364823"/>
              <a:ext cx="25717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正方形/長方形 13"/>
            <p:cNvSpPr/>
            <p:nvPr/>
          </p:nvSpPr>
          <p:spPr>
            <a:xfrm rot="19884477">
              <a:off x="8925397" y="4430700"/>
              <a:ext cx="428625" cy="6016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Tree>
    <p:extLst>
      <p:ext uri="{BB962C8B-B14F-4D97-AF65-F5344CB8AC3E}">
        <p14:creationId xmlns:p14="http://schemas.microsoft.com/office/powerpoint/2010/main" val="13214969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454700" y="274638"/>
            <a:ext cx="8229600" cy="1143000"/>
          </a:xfrm>
        </p:spPr>
        <p:txBody>
          <a:bodyPr/>
          <a:lstStyle/>
          <a:p>
            <a:pPr algn="l" eaLnBrk="1" hangingPunct="1"/>
            <a:r>
              <a:rPr lang="ja-JP" altLang="en-US" sz="3600" dirty="0" smtClean="0"/>
              <a:t>頭のてっぺんにつけた糸をまっすぐ上に引っ張るイメージさせる</a:t>
            </a:r>
          </a:p>
        </p:txBody>
      </p:sp>
      <p:pic>
        <p:nvPicPr>
          <p:cNvPr id="5" name="Picture 3" descr="C:\Documents and Settings\MIYATA\My Documents\My Pictures\円背100211\2009.12.14\PC140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425" y="1628775"/>
            <a:ext cx="3814763"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グループ化 6"/>
          <p:cNvGrpSpPr>
            <a:grpSpLocks/>
          </p:cNvGrpSpPr>
          <p:nvPr/>
        </p:nvGrpSpPr>
        <p:grpSpPr bwMode="auto">
          <a:xfrm>
            <a:off x="6288638" y="1628775"/>
            <a:ext cx="3814762" cy="5086350"/>
            <a:chOff x="5329238" y="1557338"/>
            <a:chExt cx="3814762" cy="5086350"/>
          </a:xfrm>
        </p:grpSpPr>
        <p:pic>
          <p:nvPicPr>
            <p:cNvPr id="7" name="Picture 2" descr="C:\Documents and Settings\MIYATA\My Documents\My Pictures\円背100211\2009.12.14\PC14004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9238" y="1557338"/>
              <a:ext cx="3814762"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6786563" y="2214563"/>
              <a:ext cx="357187" cy="571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9" name="正方形/長方形 8"/>
          <p:cNvSpPr/>
          <p:nvPr/>
        </p:nvSpPr>
        <p:spPr>
          <a:xfrm>
            <a:off x="2640563" y="2428875"/>
            <a:ext cx="428625" cy="6429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extLst>
      <p:ext uri="{BB962C8B-B14F-4D97-AF65-F5344CB8AC3E}">
        <p14:creationId xmlns:p14="http://schemas.microsoft.com/office/powerpoint/2010/main" val="333092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1410843" y="1101456"/>
            <a:ext cx="9873483" cy="5000625"/>
          </a:xfrm>
        </p:spPr>
        <p:txBody>
          <a:bodyPr rtlCol="0">
            <a:noAutofit/>
          </a:bodyPr>
          <a:lstStyle/>
          <a:p>
            <a:pPr>
              <a:lnSpc>
                <a:spcPct val="120000"/>
              </a:lnSpc>
              <a:buNone/>
              <a:defRPr/>
            </a:pPr>
            <a:r>
              <a:rPr lang="ja-JP" altLang="en-US" dirty="0"/>
              <a:t>　</a:t>
            </a:r>
            <a:r>
              <a:rPr lang="ja-JP" altLang="en-US" dirty="0">
                <a:solidFill>
                  <a:srgbClr val="660033"/>
                </a:solidFill>
              </a:rPr>
              <a:t>ロコモが進行し、運動器機能が更に低下</a:t>
            </a:r>
            <a:r>
              <a:rPr lang="ja-JP" altLang="en-US" dirty="0">
                <a:solidFill>
                  <a:srgbClr val="C00000"/>
                </a:solidFill>
              </a:rPr>
              <a:t>、バランス能力・移動歩行能力が低下し、転倒リスクが高まった</a:t>
            </a:r>
            <a:r>
              <a:rPr lang="ja-JP" altLang="en-US" dirty="0" smtClean="0">
                <a:solidFill>
                  <a:srgbClr val="C00000"/>
                </a:solidFill>
              </a:rPr>
              <a:t>状態</a:t>
            </a:r>
            <a:endParaRPr lang="en-US" altLang="ja-JP" dirty="0"/>
          </a:p>
          <a:p>
            <a:pPr>
              <a:lnSpc>
                <a:spcPct val="120000"/>
              </a:lnSpc>
              <a:buNone/>
              <a:defRPr/>
            </a:pPr>
            <a:r>
              <a:rPr lang="ja-JP" altLang="en-US" dirty="0"/>
              <a:t>　運動機能低下をきたす既往があるか罹患している</a:t>
            </a:r>
            <a:r>
              <a:rPr lang="ja-JP" altLang="en-US" dirty="0" smtClean="0"/>
              <a:t>者</a:t>
            </a:r>
            <a:endParaRPr lang="en-US" altLang="ja-JP" dirty="0"/>
          </a:p>
          <a:p>
            <a:pPr>
              <a:lnSpc>
                <a:spcPct val="120000"/>
              </a:lnSpc>
              <a:buNone/>
              <a:defRPr/>
            </a:pPr>
            <a:r>
              <a:rPr lang="ja-JP" altLang="en-US" dirty="0"/>
              <a:t>　次のどちらかを満たす場合</a:t>
            </a:r>
            <a:endParaRPr lang="en-US" altLang="ja-JP" dirty="0"/>
          </a:p>
          <a:p>
            <a:pPr>
              <a:lnSpc>
                <a:spcPct val="120000"/>
              </a:lnSpc>
              <a:buNone/>
              <a:defRPr/>
            </a:pPr>
            <a:r>
              <a:rPr lang="ja-JP" altLang="en-US" dirty="0"/>
              <a:t>　１．運動機能の低下　１）または２）</a:t>
            </a:r>
            <a:endParaRPr lang="en-US" altLang="ja-JP" dirty="0"/>
          </a:p>
          <a:p>
            <a:pPr>
              <a:lnSpc>
                <a:spcPct val="120000"/>
              </a:lnSpc>
              <a:buNone/>
              <a:defRPr/>
            </a:pPr>
            <a:r>
              <a:rPr lang="ja-JP" altLang="en-US" dirty="0"/>
              <a:t>　　</a:t>
            </a:r>
            <a:r>
              <a:rPr lang="en-US" altLang="ja-JP" dirty="0">
                <a:solidFill>
                  <a:srgbClr val="C00000"/>
                </a:solidFill>
              </a:rPr>
              <a:t>1</a:t>
            </a:r>
            <a:r>
              <a:rPr lang="ja-JP" altLang="en-US" dirty="0">
                <a:solidFill>
                  <a:srgbClr val="C00000"/>
                </a:solidFill>
              </a:rPr>
              <a:t>）片脚立ちが</a:t>
            </a:r>
            <a:r>
              <a:rPr lang="en-US" altLang="ja-JP" dirty="0">
                <a:solidFill>
                  <a:srgbClr val="C00000"/>
                </a:solidFill>
              </a:rPr>
              <a:t>15</a:t>
            </a:r>
            <a:r>
              <a:rPr lang="ja-JP" altLang="en-US" dirty="0">
                <a:solidFill>
                  <a:srgbClr val="C00000"/>
                </a:solidFill>
              </a:rPr>
              <a:t>秒以下</a:t>
            </a:r>
          </a:p>
          <a:p>
            <a:pPr>
              <a:lnSpc>
                <a:spcPct val="120000"/>
              </a:lnSpc>
              <a:buNone/>
              <a:defRPr/>
            </a:pPr>
            <a:r>
              <a:rPr lang="ja-JP" altLang="en-US" dirty="0">
                <a:solidFill>
                  <a:srgbClr val="C00000"/>
                </a:solidFill>
              </a:rPr>
              <a:t>　　２）</a:t>
            </a:r>
            <a:r>
              <a:rPr lang="en-US" altLang="ja-JP" dirty="0">
                <a:solidFill>
                  <a:srgbClr val="C00000"/>
                </a:solidFill>
              </a:rPr>
              <a:t>3m</a:t>
            </a:r>
            <a:r>
              <a:rPr lang="ja-JP" altLang="en-US" dirty="0">
                <a:solidFill>
                  <a:srgbClr val="C00000"/>
                </a:solidFill>
              </a:rPr>
              <a:t>　</a:t>
            </a:r>
            <a:r>
              <a:rPr lang="en-US" altLang="ja-JP" dirty="0">
                <a:solidFill>
                  <a:srgbClr val="C00000"/>
                </a:solidFill>
              </a:rPr>
              <a:t>timed up and go test </a:t>
            </a:r>
            <a:r>
              <a:rPr lang="ja-JP" altLang="en-US" dirty="0">
                <a:solidFill>
                  <a:srgbClr val="C00000"/>
                </a:solidFill>
              </a:rPr>
              <a:t>で</a:t>
            </a:r>
            <a:r>
              <a:rPr lang="en-US" altLang="ja-JP" dirty="0">
                <a:solidFill>
                  <a:srgbClr val="C00000"/>
                </a:solidFill>
              </a:rPr>
              <a:t>11</a:t>
            </a:r>
            <a:r>
              <a:rPr lang="ja-JP" altLang="en-US" dirty="0">
                <a:solidFill>
                  <a:srgbClr val="C00000"/>
                </a:solidFill>
              </a:rPr>
              <a:t>秒</a:t>
            </a:r>
            <a:r>
              <a:rPr lang="ja-JP" altLang="en-US" dirty="0" smtClean="0">
                <a:solidFill>
                  <a:srgbClr val="C00000"/>
                </a:solidFill>
              </a:rPr>
              <a:t>以上</a:t>
            </a:r>
            <a:endParaRPr lang="en-US" altLang="ja-JP" dirty="0"/>
          </a:p>
          <a:p>
            <a:pPr>
              <a:lnSpc>
                <a:spcPct val="120000"/>
              </a:lnSpc>
              <a:buNone/>
              <a:defRPr/>
            </a:pPr>
            <a:r>
              <a:rPr lang="ja-JP" altLang="en-US" dirty="0"/>
              <a:t>　２．日常生活自立度：近所なら外出できる　以下</a:t>
            </a:r>
          </a:p>
        </p:txBody>
      </p:sp>
      <p:sp>
        <p:nvSpPr>
          <p:cNvPr id="10243" name="テキスト ボックス 4"/>
          <p:cNvSpPr txBox="1">
            <a:spLocks noChangeArrowheads="1"/>
          </p:cNvSpPr>
          <p:nvPr/>
        </p:nvSpPr>
        <p:spPr bwMode="auto">
          <a:xfrm>
            <a:off x="607689" y="393431"/>
            <a:ext cx="37861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4000" b="1" dirty="0">
                <a:latin typeface="Calibri" panose="020F0502020204030204" pitchFamily="34" charset="0"/>
              </a:rPr>
              <a:t>運動器不安定症</a:t>
            </a:r>
            <a:endParaRPr lang="ja-JP" altLang="en-US" sz="4000" dirty="0">
              <a:latin typeface="Calibri" panose="020F0502020204030204" pitchFamily="34" charset="0"/>
            </a:endParaRPr>
          </a:p>
        </p:txBody>
      </p:sp>
    </p:spTree>
    <p:extLst>
      <p:ext uri="{BB962C8B-B14F-4D97-AF65-F5344CB8AC3E}">
        <p14:creationId xmlns:p14="http://schemas.microsoft.com/office/powerpoint/2010/main" val="3900190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09216" y="373856"/>
            <a:ext cx="10893972" cy="725487"/>
          </a:xfrm>
        </p:spPr>
        <p:txBody>
          <a:bodyPr>
            <a:normAutofit fontScale="90000"/>
          </a:bodyPr>
          <a:lstStyle/>
          <a:p>
            <a:r>
              <a:rPr lang="ja-JP" altLang="en-US" sz="3600" dirty="0" smtClean="0"/>
              <a:t>頭ブリッジ</a:t>
            </a:r>
            <a:r>
              <a:rPr lang="ja-JP" altLang="en-US" sz="3600" dirty="0"/>
              <a:t>（後頭部を</a:t>
            </a:r>
            <a:r>
              <a:rPr lang="ja-JP" altLang="en-US" sz="3600" dirty="0" smtClean="0"/>
              <a:t>押し付けながら胸を持ち上げる運動</a:t>
            </a:r>
            <a:r>
              <a:rPr lang="ja-JP" altLang="en-US" sz="3600" dirty="0"/>
              <a:t>）</a:t>
            </a:r>
            <a:endParaRPr lang="ja-JP" altLang="en-US" sz="3600" dirty="0" smtClean="0"/>
          </a:p>
        </p:txBody>
      </p:sp>
      <p:pic>
        <p:nvPicPr>
          <p:cNvPr id="5" name="Picture 2" descr="C:\Documents and Settings\MIYATA\My Documents\My Pictures\円背100211\2010.02.04\P2040084.JPG"/>
          <p:cNvPicPr>
            <a:picLocks noChangeAspect="1" noChangeArrowheads="1"/>
          </p:cNvPicPr>
          <p:nvPr/>
        </p:nvPicPr>
        <p:blipFill>
          <a:blip r:embed="rId3"/>
          <a:srcRect l="13289"/>
          <a:stretch>
            <a:fillRect/>
          </a:stretch>
        </p:blipFill>
        <p:spPr bwMode="auto">
          <a:xfrm>
            <a:off x="476451" y="1374775"/>
            <a:ext cx="2797175" cy="4300538"/>
          </a:xfrm>
          <a:prstGeom prst="rect">
            <a:avLst/>
          </a:prstGeom>
          <a:noFill/>
          <a:ln w="9525">
            <a:noFill/>
            <a:miter lim="800000"/>
            <a:headEnd/>
            <a:tailEnd/>
          </a:ln>
          <a:scene3d>
            <a:camera prst="orthographicFront">
              <a:rot lat="0" lon="10800000" rev="0"/>
            </a:camera>
            <a:lightRig rig="threePt" dir="t"/>
          </a:scene3d>
        </p:spPr>
      </p:pic>
      <p:sp>
        <p:nvSpPr>
          <p:cNvPr id="6" name="正方形/長方形 5"/>
          <p:cNvSpPr/>
          <p:nvPr/>
        </p:nvSpPr>
        <p:spPr>
          <a:xfrm rot="20049960">
            <a:off x="1152399" y="1912767"/>
            <a:ext cx="428625" cy="7604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nvGrpSpPr>
          <p:cNvPr id="7" name="グループ化 10"/>
          <p:cNvGrpSpPr>
            <a:grpSpLocks/>
          </p:cNvGrpSpPr>
          <p:nvPr/>
        </p:nvGrpSpPr>
        <p:grpSpPr bwMode="auto">
          <a:xfrm>
            <a:off x="3787975" y="1374775"/>
            <a:ext cx="3914775" cy="2197100"/>
            <a:chOff x="2657475" y="1374775"/>
            <a:chExt cx="3914775" cy="2197100"/>
          </a:xfrm>
        </p:grpSpPr>
        <p:pic>
          <p:nvPicPr>
            <p:cNvPr id="8" name="Picture 3" descr="C:\Documents and Settings\MIYATA\My Documents\My Pictures\円背100211\2010.02.04\P2040085.JPG"/>
            <p:cNvPicPr>
              <a:picLocks noChangeAspect="1" noChangeArrowheads="1"/>
            </p:cNvPicPr>
            <p:nvPr/>
          </p:nvPicPr>
          <p:blipFill>
            <a:blip r:embed="rId4">
              <a:extLst>
                <a:ext uri="{28A0092B-C50C-407E-A947-70E740481C1C}">
                  <a14:useLocalDpi xmlns:a14="http://schemas.microsoft.com/office/drawing/2010/main" val="0"/>
                </a:ext>
              </a:extLst>
            </a:blip>
            <a:srcRect r="8969" b="31892"/>
            <a:stretch>
              <a:fillRect/>
            </a:stretch>
          </p:blipFill>
          <p:spPr bwMode="auto">
            <a:xfrm>
              <a:off x="2657475" y="1374775"/>
              <a:ext cx="391477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p:nvSpPr>
          <p:spPr>
            <a:xfrm>
              <a:off x="3571875" y="1857375"/>
              <a:ext cx="571500"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10" name="グループ化 11"/>
          <p:cNvGrpSpPr>
            <a:grpSpLocks/>
          </p:cNvGrpSpPr>
          <p:nvPr/>
        </p:nvGrpSpPr>
        <p:grpSpPr bwMode="auto">
          <a:xfrm>
            <a:off x="3845125" y="4143375"/>
            <a:ext cx="3871913" cy="2071688"/>
            <a:chOff x="2714625" y="4143375"/>
            <a:chExt cx="3871913" cy="2071688"/>
          </a:xfrm>
        </p:grpSpPr>
        <p:pic>
          <p:nvPicPr>
            <p:cNvPr id="11" name="Picture 4" descr="C:\Documents and Settings\MIYATA\My Documents\My Pictures\円背100211\2010.02.04\P2040086.JPG"/>
            <p:cNvPicPr>
              <a:picLocks noChangeAspect="1" noChangeArrowheads="1"/>
            </p:cNvPicPr>
            <p:nvPr/>
          </p:nvPicPr>
          <p:blipFill>
            <a:blip r:embed="rId5">
              <a:extLst>
                <a:ext uri="{28A0092B-C50C-407E-A947-70E740481C1C}">
                  <a14:useLocalDpi xmlns:a14="http://schemas.microsoft.com/office/drawing/2010/main" val="0"/>
                </a:ext>
              </a:extLst>
            </a:blip>
            <a:srcRect l="9967" t="8859" b="26909"/>
            <a:stretch>
              <a:fillRect/>
            </a:stretch>
          </p:blipFill>
          <p:spPr bwMode="auto">
            <a:xfrm>
              <a:off x="2714625" y="4143375"/>
              <a:ext cx="3871913"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p:cNvSpPr/>
            <p:nvPr/>
          </p:nvSpPr>
          <p:spPr>
            <a:xfrm>
              <a:off x="3357563" y="4714875"/>
              <a:ext cx="714375"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13" name="グループ化 12"/>
          <p:cNvGrpSpPr>
            <a:grpSpLocks/>
          </p:cNvGrpSpPr>
          <p:nvPr/>
        </p:nvGrpSpPr>
        <p:grpSpPr bwMode="auto">
          <a:xfrm>
            <a:off x="8631438" y="1374775"/>
            <a:ext cx="2571750" cy="4719638"/>
            <a:chOff x="6572250" y="2066925"/>
            <a:chExt cx="2571750" cy="4719638"/>
          </a:xfrm>
        </p:grpSpPr>
        <p:pic>
          <p:nvPicPr>
            <p:cNvPr id="14" name="Picture 5" descr="C:\Documents and Settings\MIYATA\My Documents\My Pictures\円背100211\2010.02.04\P2040088.JPG"/>
            <p:cNvPicPr>
              <a:picLocks noChangeAspect="1" noChangeArrowheads="1"/>
            </p:cNvPicPr>
            <p:nvPr/>
          </p:nvPicPr>
          <p:blipFill>
            <a:blip r:embed="rId6">
              <a:extLst>
                <a:ext uri="{28A0092B-C50C-407E-A947-70E740481C1C}">
                  <a14:useLocalDpi xmlns:a14="http://schemas.microsoft.com/office/drawing/2010/main" val="0"/>
                </a:ext>
              </a:extLst>
            </a:blip>
            <a:srcRect l="3842" r="23505"/>
            <a:stretch>
              <a:fillRect/>
            </a:stretch>
          </p:blipFill>
          <p:spPr bwMode="auto">
            <a:xfrm>
              <a:off x="6572250" y="2066925"/>
              <a:ext cx="2571750"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正方形/長方形 14"/>
            <p:cNvSpPr/>
            <p:nvPr/>
          </p:nvSpPr>
          <p:spPr>
            <a:xfrm>
              <a:off x="7572375" y="2643188"/>
              <a:ext cx="357188" cy="8572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Tree>
    <p:extLst>
      <p:ext uri="{BB962C8B-B14F-4D97-AF65-F5344CB8AC3E}">
        <p14:creationId xmlns:p14="http://schemas.microsoft.com/office/powerpoint/2010/main" val="153920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flipH="1">
            <a:off x="350829" y="256283"/>
            <a:ext cx="2888401" cy="646331"/>
          </a:xfrm>
          <a:prstGeom prst="rect">
            <a:avLst/>
          </a:prstGeom>
          <a:noFill/>
        </p:spPr>
        <p:txBody>
          <a:bodyPr wrap="square" rtlCol="0">
            <a:spAutoFit/>
          </a:bodyPr>
          <a:lstStyle/>
          <a:p>
            <a:r>
              <a:rPr kumimoji="1" lang="ja-JP" altLang="en-US" sz="3600" dirty="0" smtClean="0"/>
              <a:t>脊椎後弯症</a:t>
            </a:r>
            <a:endParaRPr kumimoji="1" lang="ja-JP" altLang="en-US" sz="3600" dirty="0"/>
          </a:p>
        </p:txBody>
      </p:sp>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t="36242" b="6170"/>
          <a:stretch/>
        </p:blipFill>
        <p:spPr>
          <a:xfrm>
            <a:off x="5453553" y="5339166"/>
            <a:ext cx="3516532" cy="1518834"/>
          </a:xfrm>
          <a:prstGeom prst="rect">
            <a:avLst/>
          </a:prstGeom>
        </p:spPr>
      </p:pic>
      <p:grpSp>
        <p:nvGrpSpPr>
          <p:cNvPr id="23" name="グループ化 22"/>
          <p:cNvGrpSpPr/>
          <p:nvPr/>
        </p:nvGrpSpPr>
        <p:grpSpPr>
          <a:xfrm>
            <a:off x="9247616" y="280307"/>
            <a:ext cx="1960711" cy="2986153"/>
            <a:chOff x="9247616" y="280307"/>
            <a:chExt cx="1960711" cy="2986153"/>
          </a:xfrm>
        </p:grpSpPr>
        <p:pic>
          <p:nvPicPr>
            <p:cNvPr id="11" name="図 10"/>
            <p:cNvPicPr>
              <a:picLocks noChangeAspect="1"/>
            </p:cNvPicPr>
            <p:nvPr/>
          </p:nvPicPr>
          <p:blipFill rotWithShape="1">
            <a:blip r:embed="rId4" cstate="print">
              <a:extLst>
                <a:ext uri="{28A0092B-C50C-407E-A947-70E740481C1C}">
                  <a14:useLocalDpi xmlns:a14="http://schemas.microsoft.com/office/drawing/2010/main" val="0"/>
                </a:ext>
              </a:extLst>
            </a:blip>
            <a:srcRect l="25633" r="25122"/>
            <a:stretch/>
          </p:blipFill>
          <p:spPr>
            <a:xfrm>
              <a:off x="9247616" y="280307"/>
              <a:ext cx="1960711" cy="2986153"/>
            </a:xfrm>
            <a:prstGeom prst="rect">
              <a:avLst/>
            </a:prstGeom>
          </p:spPr>
        </p:pic>
        <p:sp>
          <p:nvSpPr>
            <p:cNvPr id="2" name="正方形/長方形 1"/>
            <p:cNvSpPr/>
            <p:nvPr/>
          </p:nvSpPr>
          <p:spPr>
            <a:xfrm>
              <a:off x="10035465" y="389267"/>
              <a:ext cx="192506" cy="5133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a:xfrm>
            <a:off x="631248" y="3507634"/>
            <a:ext cx="1163782" cy="3196200"/>
            <a:chOff x="631248" y="3507634"/>
            <a:chExt cx="1163782" cy="3196200"/>
          </a:xfrm>
        </p:grpSpPr>
        <p:pic>
          <p:nvPicPr>
            <p:cNvPr id="5" name="図 4"/>
            <p:cNvPicPr>
              <a:picLocks noChangeAspect="1"/>
            </p:cNvPicPr>
            <p:nvPr/>
          </p:nvPicPr>
          <p:blipFill rotWithShape="1">
            <a:blip r:embed="rId5" cstate="print">
              <a:extLst>
                <a:ext uri="{28A0092B-C50C-407E-A947-70E740481C1C}">
                  <a14:useLocalDpi xmlns:a14="http://schemas.microsoft.com/office/drawing/2010/main" val="0"/>
                </a:ext>
              </a:extLst>
            </a:blip>
            <a:srcRect t="20490" b="30961"/>
            <a:stretch/>
          </p:blipFill>
          <p:spPr>
            <a:xfrm rot="5400000">
              <a:off x="-384961" y="4523843"/>
              <a:ext cx="3196200" cy="1163782"/>
            </a:xfrm>
            <a:prstGeom prst="rect">
              <a:avLst/>
            </a:prstGeom>
          </p:spPr>
        </p:pic>
        <p:sp>
          <p:nvSpPr>
            <p:cNvPr id="13" name="正方形/長方形 12"/>
            <p:cNvSpPr/>
            <p:nvPr/>
          </p:nvSpPr>
          <p:spPr>
            <a:xfrm>
              <a:off x="1116886" y="3523426"/>
              <a:ext cx="192506" cy="5133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グループ化 2"/>
          <p:cNvGrpSpPr/>
          <p:nvPr/>
        </p:nvGrpSpPr>
        <p:grpSpPr>
          <a:xfrm>
            <a:off x="249382" y="1003358"/>
            <a:ext cx="1927514" cy="2400341"/>
            <a:chOff x="249382" y="1003358"/>
            <a:chExt cx="1927514" cy="2400341"/>
          </a:xfrm>
        </p:grpSpPr>
        <p:pic>
          <p:nvPicPr>
            <p:cNvPr id="6" name="図 5"/>
            <p:cNvPicPr>
              <a:picLocks noChangeAspect="1"/>
            </p:cNvPicPr>
            <p:nvPr/>
          </p:nvPicPr>
          <p:blipFill rotWithShape="1">
            <a:blip r:embed="rId6" cstate="print">
              <a:extLst>
                <a:ext uri="{28A0092B-C50C-407E-A947-70E740481C1C}">
                  <a14:useLocalDpi xmlns:a14="http://schemas.microsoft.com/office/drawing/2010/main" val="0"/>
                </a:ext>
              </a:extLst>
            </a:blip>
            <a:srcRect l="20929" r="18765"/>
            <a:stretch/>
          </p:blipFill>
          <p:spPr>
            <a:xfrm>
              <a:off x="249382" y="1006549"/>
              <a:ext cx="1927514" cy="2397150"/>
            </a:xfrm>
            <a:prstGeom prst="rect">
              <a:avLst/>
            </a:prstGeom>
          </p:spPr>
        </p:pic>
        <p:sp>
          <p:nvSpPr>
            <p:cNvPr id="14" name="正方形/長方形 13"/>
            <p:cNvSpPr/>
            <p:nvPr/>
          </p:nvSpPr>
          <p:spPr>
            <a:xfrm>
              <a:off x="1213139" y="1003358"/>
              <a:ext cx="192506" cy="5133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 name="グループ化 23"/>
          <p:cNvGrpSpPr/>
          <p:nvPr/>
        </p:nvGrpSpPr>
        <p:grpSpPr>
          <a:xfrm>
            <a:off x="9885538" y="3338396"/>
            <a:ext cx="1164753" cy="3384223"/>
            <a:chOff x="9885538" y="3338396"/>
            <a:chExt cx="1164753" cy="3384223"/>
          </a:xfrm>
        </p:grpSpPr>
        <p:pic>
          <p:nvPicPr>
            <p:cNvPr id="12" name="図 11"/>
            <p:cNvPicPr>
              <a:picLocks noChangeAspect="1"/>
            </p:cNvPicPr>
            <p:nvPr/>
          </p:nvPicPr>
          <p:blipFill rotWithShape="1">
            <a:blip r:embed="rId7" cstate="print">
              <a:extLst>
                <a:ext uri="{28A0092B-C50C-407E-A947-70E740481C1C}">
                  <a14:useLocalDpi xmlns:a14="http://schemas.microsoft.com/office/drawing/2010/main" val="0"/>
                </a:ext>
              </a:extLst>
            </a:blip>
            <a:srcRect l="6535" t="24113" b="32996"/>
            <a:stretch/>
          </p:blipFill>
          <p:spPr>
            <a:xfrm rot="5400000">
              <a:off x="8775803" y="4448131"/>
              <a:ext cx="3384223" cy="1164753"/>
            </a:xfrm>
            <a:prstGeom prst="rect">
              <a:avLst/>
            </a:prstGeom>
          </p:spPr>
        </p:pic>
        <p:sp>
          <p:nvSpPr>
            <p:cNvPr id="15" name="正方形/長方形 14"/>
            <p:cNvSpPr/>
            <p:nvPr/>
          </p:nvSpPr>
          <p:spPr>
            <a:xfrm>
              <a:off x="10112469" y="3559272"/>
              <a:ext cx="192506" cy="5133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p:cNvGrpSpPr/>
          <p:nvPr/>
        </p:nvGrpSpPr>
        <p:grpSpPr>
          <a:xfrm>
            <a:off x="3428738" y="0"/>
            <a:ext cx="3516532" cy="2006717"/>
            <a:chOff x="3428738" y="0"/>
            <a:chExt cx="3516532" cy="2006717"/>
          </a:xfrm>
        </p:grpSpPr>
        <p:pic>
          <p:nvPicPr>
            <p:cNvPr id="7" name="図 6"/>
            <p:cNvPicPr>
              <a:picLocks noChangeAspect="1"/>
            </p:cNvPicPr>
            <p:nvPr/>
          </p:nvPicPr>
          <p:blipFill rotWithShape="1">
            <a:blip r:embed="rId8" cstate="print">
              <a:extLst>
                <a:ext uri="{28A0092B-C50C-407E-A947-70E740481C1C}">
                  <a14:useLocalDpi xmlns:a14="http://schemas.microsoft.com/office/drawing/2010/main" val="0"/>
                </a:ext>
              </a:extLst>
            </a:blip>
            <a:srcRect t="11842" b="12070"/>
            <a:stretch/>
          </p:blipFill>
          <p:spPr>
            <a:xfrm>
              <a:off x="3428738" y="0"/>
              <a:ext cx="3516532" cy="2006717"/>
            </a:xfrm>
            <a:prstGeom prst="rect">
              <a:avLst/>
            </a:prstGeom>
          </p:spPr>
        </p:pic>
        <p:sp>
          <p:nvSpPr>
            <p:cNvPr id="16" name="正方形/長方形 15"/>
            <p:cNvSpPr/>
            <p:nvPr/>
          </p:nvSpPr>
          <p:spPr>
            <a:xfrm>
              <a:off x="3835469" y="301184"/>
              <a:ext cx="555623" cy="3059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 name="グループ化 20"/>
          <p:cNvGrpSpPr/>
          <p:nvPr/>
        </p:nvGrpSpPr>
        <p:grpSpPr>
          <a:xfrm>
            <a:off x="3801396" y="1938754"/>
            <a:ext cx="3516532" cy="1747253"/>
            <a:chOff x="4391092" y="1812019"/>
            <a:chExt cx="3516532" cy="1747253"/>
          </a:xfrm>
        </p:grpSpPr>
        <p:pic>
          <p:nvPicPr>
            <p:cNvPr id="8" name="図 7"/>
            <p:cNvPicPr>
              <a:picLocks noChangeAspect="1"/>
            </p:cNvPicPr>
            <p:nvPr/>
          </p:nvPicPr>
          <p:blipFill rotWithShape="1">
            <a:blip r:embed="rId9" cstate="print">
              <a:extLst>
                <a:ext uri="{28A0092B-C50C-407E-A947-70E740481C1C}">
                  <a14:useLocalDpi xmlns:a14="http://schemas.microsoft.com/office/drawing/2010/main" val="0"/>
                </a:ext>
              </a:extLst>
            </a:blip>
            <a:srcRect t="23787" b="9487"/>
            <a:stretch/>
          </p:blipFill>
          <p:spPr>
            <a:xfrm>
              <a:off x="4391092" y="1812019"/>
              <a:ext cx="3516532" cy="1747253"/>
            </a:xfrm>
            <a:prstGeom prst="rect">
              <a:avLst/>
            </a:prstGeom>
          </p:spPr>
        </p:pic>
        <p:sp>
          <p:nvSpPr>
            <p:cNvPr id="17" name="正方形/長方形 16"/>
            <p:cNvSpPr/>
            <p:nvPr/>
          </p:nvSpPr>
          <p:spPr>
            <a:xfrm>
              <a:off x="4791126" y="2028188"/>
              <a:ext cx="555623" cy="3059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p:cNvGrpSpPr/>
          <p:nvPr/>
        </p:nvGrpSpPr>
        <p:grpSpPr>
          <a:xfrm>
            <a:off x="4091530" y="3686007"/>
            <a:ext cx="3516532" cy="1720043"/>
            <a:chOff x="4096128" y="3780100"/>
            <a:chExt cx="3516532" cy="1720043"/>
          </a:xfrm>
        </p:grpSpPr>
        <p:pic>
          <p:nvPicPr>
            <p:cNvPr id="9" name="図 8"/>
            <p:cNvPicPr>
              <a:picLocks noChangeAspect="1"/>
            </p:cNvPicPr>
            <p:nvPr/>
          </p:nvPicPr>
          <p:blipFill rotWithShape="1">
            <a:blip r:embed="rId10" cstate="print">
              <a:extLst>
                <a:ext uri="{28A0092B-C50C-407E-A947-70E740481C1C}">
                  <a14:useLocalDpi xmlns:a14="http://schemas.microsoft.com/office/drawing/2010/main" val="0"/>
                </a:ext>
              </a:extLst>
            </a:blip>
            <a:srcRect t="16441" b="18342"/>
            <a:stretch/>
          </p:blipFill>
          <p:spPr>
            <a:xfrm>
              <a:off x="4096128" y="3780100"/>
              <a:ext cx="3516532" cy="1720043"/>
            </a:xfrm>
            <a:prstGeom prst="rect">
              <a:avLst/>
            </a:prstGeom>
          </p:spPr>
        </p:pic>
        <p:sp>
          <p:nvSpPr>
            <p:cNvPr id="18" name="正方形/長方形 17"/>
            <p:cNvSpPr/>
            <p:nvPr/>
          </p:nvSpPr>
          <p:spPr>
            <a:xfrm>
              <a:off x="4631381" y="4152819"/>
              <a:ext cx="555623" cy="3059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47266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p4.jpg"/>
          <p:cNvPicPr>
            <a:picLocks/>
          </p:cNvPicPr>
          <p:nvPr/>
        </p:nvPicPr>
        <p:blipFill rotWithShape="1">
          <a:blip r:embed="rId3" cstate="print">
            <a:extLst>
              <a:ext uri="{28A0092B-C50C-407E-A947-70E740481C1C}">
                <a14:useLocalDpi xmlns:a14="http://schemas.microsoft.com/office/drawing/2010/main" val="0"/>
              </a:ext>
            </a:extLst>
          </a:blip>
          <a:srcRect l="4656" t="38976" r="4812" b="9444"/>
          <a:stretch/>
        </p:blipFill>
        <p:spPr bwMode="auto">
          <a:xfrm>
            <a:off x="1514138" y="2660467"/>
            <a:ext cx="9263059" cy="413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6"/>
          <p:cNvSpPr txBox="1">
            <a:spLocks noChangeArrowheads="1"/>
          </p:cNvSpPr>
          <p:nvPr/>
        </p:nvSpPr>
        <p:spPr bwMode="auto">
          <a:xfrm>
            <a:off x="1656312" y="925224"/>
            <a:ext cx="8843708" cy="92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3020" tIns="41510" rIns="83020" bIns="41510">
            <a:spAutoFit/>
          </a:bodyPr>
          <a:lstStyle>
            <a:lvl1pPr>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732" dirty="0">
                <a:solidFill>
                  <a:srgbClr val="990000"/>
                </a:solidFill>
              </a:rPr>
              <a:t>加齢や生活習慣、各種疾患が原因で骨の量が少なくなり、</a:t>
            </a:r>
          </a:p>
          <a:p>
            <a:pPr eaLnBrk="1" hangingPunct="1">
              <a:spcBef>
                <a:spcPct val="0"/>
              </a:spcBef>
              <a:buFontTx/>
              <a:buNone/>
            </a:pPr>
            <a:r>
              <a:rPr lang="ja-JP" altLang="en-US" sz="2732" dirty="0">
                <a:solidFill>
                  <a:srgbClr val="990000"/>
                </a:solidFill>
              </a:rPr>
              <a:t>骨折しやすくなる病気が骨粗鬆症です。</a:t>
            </a:r>
          </a:p>
        </p:txBody>
      </p:sp>
      <p:sp>
        <p:nvSpPr>
          <p:cNvPr id="8" name="テキスト ボックス 7"/>
          <p:cNvSpPr txBox="1"/>
          <p:nvPr/>
        </p:nvSpPr>
        <p:spPr>
          <a:xfrm>
            <a:off x="1656312" y="1930049"/>
            <a:ext cx="8978713" cy="730418"/>
          </a:xfrm>
          <a:prstGeom prst="rect">
            <a:avLst/>
          </a:prstGeom>
          <a:noFill/>
        </p:spPr>
        <p:txBody>
          <a:bodyPr wrap="square" lIns="83020" tIns="41510" rIns="83020" bIns="41510">
            <a:spAutoFit/>
          </a:bodyPr>
          <a:lstStyle/>
          <a:p>
            <a:pPr eaLnBrk="1" hangingPunct="1">
              <a:lnSpc>
                <a:spcPct val="120000"/>
              </a:lnSpc>
              <a:defRPr/>
            </a:pPr>
            <a:r>
              <a:rPr lang="en-US" altLang="ja-JP" sz="1751" dirty="0">
                <a:solidFill>
                  <a:srgbClr val="FF0000"/>
                </a:solidFill>
                <a:latin typeface="+mn-ea"/>
              </a:rPr>
              <a:t>●</a:t>
            </a:r>
            <a:r>
              <a:rPr lang="ja-JP" altLang="en-US" sz="1751" b="1" dirty="0">
                <a:latin typeface="+mn-ea"/>
              </a:rPr>
              <a:t>骨量や骨質が低下し骨強度が低下することにより、骨折のリスクが高くなる骨の障害です。</a:t>
            </a:r>
            <a:endParaRPr lang="ja-JP" altLang="en-US" sz="1751" b="1" dirty="0"/>
          </a:p>
          <a:p>
            <a:pPr eaLnBrk="1" hangingPunct="1">
              <a:lnSpc>
                <a:spcPct val="120000"/>
              </a:lnSpc>
              <a:defRPr/>
            </a:pPr>
            <a:r>
              <a:rPr lang="en-US" altLang="ja-JP" sz="1751" b="1" dirty="0">
                <a:solidFill>
                  <a:srgbClr val="FF0000"/>
                </a:solidFill>
                <a:latin typeface="+mn-ea"/>
              </a:rPr>
              <a:t>●</a:t>
            </a:r>
            <a:r>
              <a:rPr lang="ja-JP" altLang="en-US" sz="1751" b="1" dirty="0">
                <a:latin typeface="+mn-ea"/>
              </a:rPr>
              <a:t>全身の骨があらく、鬆（す）が入り、スカスカになり、脆くなっている状態です。</a:t>
            </a:r>
            <a:endParaRPr lang="en-US" altLang="ja-JP" sz="1751" b="1" dirty="0">
              <a:latin typeface="+mn-ea"/>
            </a:endParaRPr>
          </a:p>
        </p:txBody>
      </p:sp>
      <p:sp>
        <p:nvSpPr>
          <p:cNvPr id="13317" name="テキスト ボックス 8"/>
          <p:cNvSpPr txBox="1">
            <a:spLocks noChangeArrowheads="1"/>
          </p:cNvSpPr>
          <p:nvPr/>
        </p:nvSpPr>
        <p:spPr bwMode="auto">
          <a:xfrm>
            <a:off x="6145668" y="6362313"/>
            <a:ext cx="4061643" cy="27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3020" tIns="41510" rIns="83020" bIns="41510">
            <a:spAutoFit/>
          </a:bodyPr>
          <a:lstStyle>
            <a:lvl1pPr>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algn="r" eaLnBrk="1" hangingPunct="1">
              <a:lnSpc>
                <a:spcPct val="90000"/>
              </a:lnSpc>
              <a:spcBef>
                <a:spcPct val="0"/>
              </a:spcBef>
              <a:buFontTx/>
              <a:buNone/>
            </a:pPr>
            <a:r>
              <a:rPr lang="en-US" altLang="ja-JP" sz="700" dirty="0"/>
              <a:t>Osteoporosis Prevention, Diagnosis, and Therapy. NIH Consensus Statement 2000 March 27-29, 17, 1-45</a:t>
            </a:r>
          </a:p>
          <a:p>
            <a:pPr algn="r" eaLnBrk="1" hangingPunct="1">
              <a:lnSpc>
                <a:spcPct val="90000"/>
              </a:lnSpc>
              <a:spcBef>
                <a:spcPct val="0"/>
              </a:spcBef>
              <a:buFontTx/>
              <a:buNone/>
            </a:pPr>
            <a:r>
              <a:rPr lang="ja-JP" altLang="en-US" sz="700" dirty="0">
                <a:solidFill>
                  <a:srgbClr val="000000"/>
                </a:solidFill>
                <a:latin typeface="ＭＳ Ｐゴシック" panose="020B0600070205080204" pitchFamily="50" charset="-128"/>
              </a:rPr>
              <a:t>太田博明</a:t>
            </a:r>
            <a:r>
              <a:rPr lang="en-US" altLang="ja-JP" sz="700" dirty="0">
                <a:solidFill>
                  <a:srgbClr val="000000"/>
                </a:solidFill>
                <a:latin typeface="ＭＳ Ｐゴシック" panose="020B0600070205080204" pitchFamily="50" charset="-128"/>
              </a:rPr>
              <a:t>; </a:t>
            </a:r>
            <a:r>
              <a:rPr lang="ja-JP" altLang="en-US" sz="700" dirty="0">
                <a:solidFill>
                  <a:srgbClr val="000000"/>
                </a:solidFill>
                <a:latin typeface="ＭＳ Ｐゴシック" panose="020B0600070205080204" pitchFamily="50" charset="-128"/>
              </a:rPr>
              <a:t>骨粗鬆症</a:t>
            </a:r>
            <a:r>
              <a:rPr lang="en-US" altLang="ja-JP" sz="700" dirty="0">
                <a:solidFill>
                  <a:srgbClr val="000000"/>
                </a:solidFill>
                <a:latin typeface="ＭＳ Ｐゴシック" panose="020B0600070205080204" pitchFamily="50" charset="-128"/>
              </a:rPr>
              <a:t>, p28, </a:t>
            </a:r>
            <a:r>
              <a:rPr lang="ja-JP" altLang="en-US" sz="700" dirty="0">
                <a:solidFill>
                  <a:srgbClr val="000000"/>
                </a:solidFill>
                <a:latin typeface="ＭＳ Ｐゴシック" panose="020B0600070205080204" pitchFamily="50" charset="-128"/>
              </a:rPr>
              <a:t>主婦の友社</a:t>
            </a:r>
            <a:r>
              <a:rPr lang="en-US" altLang="ja-JP" sz="700" dirty="0">
                <a:solidFill>
                  <a:srgbClr val="000000"/>
                </a:solidFill>
                <a:latin typeface="ＭＳ Ｐゴシック" panose="020B0600070205080204" pitchFamily="50" charset="-128"/>
              </a:rPr>
              <a:t>, 2001</a:t>
            </a:r>
            <a:r>
              <a:rPr lang="en-US" altLang="ja-JP" sz="700" dirty="0"/>
              <a:t> </a:t>
            </a:r>
            <a:endParaRPr lang="ja-JP" altLang="en-US" sz="700" dirty="0"/>
          </a:p>
        </p:txBody>
      </p:sp>
      <p:sp>
        <p:nvSpPr>
          <p:cNvPr id="2" name="テキスト ボックス 1"/>
          <p:cNvSpPr txBox="1"/>
          <p:nvPr/>
        </p:nvSpPr>
        <p:spPr>
          <a:xfrm>
            <a:off x="764088" y="217338"/>
            <a:ext cx="3870542" cy="707886"/>
          </a:xfrm>
          <a:prstGeom prst="rect">
            <a:avLst/>
          </a:prstGeom>
          <a:noFill/>
        </p:spPr>
        <p:txBody>
          <a:bodyPr wrap="square" rtlCol="0">
            <a:spAutoFit/>
          </a:bodyPr>
          <a:lstStyle/>
          <a:p>
            <a:r>
              <a:rPr kumimoji="1" lang="ja-JP" altLang="en-US" sz="4000" dirty="0" smtClean="0">
                <a:solidFill>
                  <a:srgbClr val="002060"/>
                </a:solidFill>
              </a:rPr>
              <a:t>３．骨粗鬆症</a:t>
            </a:r>
            <a:endParaRPr kumimoji="1" lang="ja-JP" altLang="en-US" sz="4000" dirty="0">
              <a:solidFill>
                <a:srgbClr val="002060"/>
              </a:solidFill>
            </a:endParaRPr>
          </a:p>
        </p:txBody>
      </p:sp>
    </p:spTree>
    <p:extLst>
      <p:ext uri="{BB962C8B-B14F-4D97-AF65-F5344CB8AC3E}">
        <p14:creationId xmlns:p14="http://schemas.microsoft.com/office/powerpoint/2010/main" val="8529972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テキスト ボックス 11"/>
          <p:cNvSpPr txBox="1">
            <a:spLocks noChangeArrowheads="1"/>
          </p:cNvSpPr>
          <p:nvPr/>
        </p:nvSpPr>
        <p:spPr bwMode="auto">
          <a:xfrm>
            <a:off x="1556974" y="326207"/>
            <a:ext cx="8739280" cy="92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020" tIns="41510" rIns="83020" bIns="41510">
            <a:spAutoFit/>
          </a:bodyPr>
          <a:lstStyle>
            <a:lvl1pPr>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732" dirty="0"/>
              <a:t>毎日作り変えられるはずの骨が</a:t>
            </a:r>
          </a:p>
          <a:p>
            <a:pPr eaLnBrk="1" hangingPunct="1">
              <a:spcBef>
                <a:spcPct val="0"/>
              </a:spcBef>
              <a:buFontTx/>
              <a:buNone/>
            </a:pPr>
            <a:r>
              <a:rPr lang="ja-JP" altLang="en-US" sz="2732" dirty="0">
                <a:solidFill>
                  <a:srgbClr val="FF0000"/>
                </a:solidFill>
              </a:rPr>
              <a:t>うまく作り変えられなくなる</a:t>
            </a:r>
            <a:r>
              <a:rPr lang="ja-JP" altLang="en-US" sz="2732" dirty="0"/>
              <a:t>のが骨粗鬆症です。</a:t>
            </a:r>
          </a:p>
        </p:txBody>
      </p:sp>
      <p:sp>
        <p:nvSpPr>
          <p:cNvPr id="13" name="テキスト ボックス 12"/>
          <p:cNvSpPr txBox="1"/>
          <p:nvPr/>
        </p:nvSpPr>
        <p:spPr>
          <a:xfrm>
            <a:off x="1577152" y="1411656"/>
            <a:ext cx="9069505" cy="989079"/>
          </a:xfrm>
          <a:prstGeom prst="rect">
            <a:avLst/>
          </a:prstGeom>
          <a:noFill/>
        </p:spPr>
        <p:txBody>
          <a:bodyPr lIns="83020" tIns="41510" rIns="83020" bIns="41510">
            <a:spAutoFit/>
          </a:bodyPr>
          <a:lstStyle/>
          <a:p>
            <a:pPr eaLnBrk="1" hangingPunct="1">
              <a:defRPr/>
            </a:pPr>
            <a:r>
              <a:rPr lang="en-US" altLang="ja-JP" sz="1751" dirty="0">
                <a:solidFill>
                  <a:srgbClr val="FF0000"/>
                </a:solidFill>
                <a:latin typeface="+mn-ea"/>
              </a:rPr>
              <a:t>●</a:t>
            </a:r>
            <a:r>
              <a:rPr lang="ja-JP" altLang="en-US" sz="1961" dirty="0"/>
              <a:t>骨は一生、新陳代謝を繰り返して新しく作り変えられています。</a:t>
            </a:r>
            <a:endParaRPr lang="en-US" altLang="ja-JP" sz="1961" dirty="0"/>
          </a:p>
          <a:p>
            <a:pPr eaLnBrk="1" hangingPunct="1">
              <a:defRPr/>
            </a:pPr>
            <a:r>
              <a:rPr lang="en-US" altLang="ja-JP" sz="1961" dirty="0">
                <a:solidFill>
                  <a:srgbClr val="FF0000"/>
                </a:solidFill>
                <a:latin typeface="+mn-ea"/>
              </a:rPr>
              <a:t>●</a:t>
            </a:r>
            <a:r>
              <a:rPr lang="ja-JP" altLang="en-US" sz="1961" dirty="0"/>
              <a:t>「骨吸収」と「骨形成」のバランスが良いと、骨量（骨密度）は一定に保たれます。</a:t>
            </a:r>
            <a:endParaRPr lang="en-US" altLang="ja-JP" sz="1961" dirty="0"/>
          </a:p>
          <a:p>
            <a:pPr eaLnBrk="1" hangingPunct="1">
              <a:defRPr/>
            </a:pPr>
            <a:r>
              <a:rPr lang="en-US" altLang="ja-JP" sz="1961" dirty="0">
                <a:solidFill>
                  <a:srgbClr val="FF0000"/>
                </a:solidFill>
                <a:latin typeface="+mn-ea"/>
              </a:rPr>
              <a:t>●</a:t>
            </a:r>
            <a:r>
              <a:rPr lang="ja-JP" altLang="en-US" sz="1961" dirty="0">
                <a:solidFill>
                  <a:srgbClr val="002060"/>
                </a:solidFill>
                <a:latin typeface="+mn-ea"/>
              </a:rPr>
              <a:t>骨粗鬆症の方は</a:t>
            </a:r>
            <a:r>
              <a:rPr lang="ja-JP" altLang="en-US" sz="1961" dirty="0">
                <a:solidFill>
                  <a:srgbClr val="002060"/>
                </a:solidFill>
              </a:rPr>
              <a:t>、骨吸収が骨形成を上回り、骨量が低下します。</a:t>
            </a:r>
          </a:p>
        </p:txBody>
      </p:sp>
      <p:sp>
        <p:nvSpPr>
          <p:cNvPr id="17413" name="テキスト ボックス 10"/>
          <p:cNvSpPr txBox="1">
            <a:spLocks noChangeArrowheads="1"/>
          </p:cNvSpPr>
          <p:nvPr/>
        </p:nvSpPr>
        <p:spPr bwMode="auto">
          <a:xfrm>
            <a:off x="3717289" y="6491838"/>
            <a:ext cx="8234492" cy="29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020" tIns="41510" rIns="83020" bIns="41510">
            <a:spAutoFit/>
          </a:bodyPr>
          <a:lstStyle>
            <a:lvl1pPr defTabSz="1184275">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defTabSz="1184275">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defTabSz="1184275">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defTabSz="1184275">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defTabSz="1184275">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defTabSz="1184275"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defTabSz="1184275"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defTabSz="1184275"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defTabSz="1184275"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algn="r" eaLnBrk="1" hangingPunct="1">
              <a:spcBef>
                <a:spcPct val="0"/>
              </a:spcBef>
              <a:buFontTx/>
              <a:buNone/>
            </a:pPr>
            <a:r>
              <a:rPr lang="ja-JP" altLang="en-US" sz="700" dirty="0">
                <a:solidFill>
                  <a:srgbClr val="000000"/>
                </a:solidFill>
                <a:latin typeface="ＭＳ Ｐゴシック" panose="020B0600070205080204" pitchFamily="50" charset="-128"/>
              </a:rPr>
              <a:t>廣田憲二他</a:t>
            </a:r>
            <a:r>
              <a:rPr lang="en-US" altLang="ja-JP" sz="700" dirty="0">
                <a:solidFill>
                  <a:srgbClr val="000000"/>
                </a:solidFill>
                <a:latin typeface="ＭＳ Ｐゴシック" panose="020B0600070205080204" pitchFamily="50" charset="-128"/>
              </a:rPr>
              <a:t>; </a:t>
            </a:r>
            <a:r>
              <a:rPr lang="ja-JP" altLang="en-US" sz="700" dirty="0">
                <a:solidFill>
                  <a:srgbClr val="000000"/>
                </a:solidFill>
                <a:latin typeface="ＭＳ Ｐゴシック" panose="020B0600070205080204" pitchFamily="50" charset="-128"/>
              </a:rPr>
              <a:t>専門のお医者さんが語る</a:t>
            </a:r>
            <a:r>
              <a:rPr lang="en-US" altLang="ja-JP" sz="700" dirty="0">
                <a:solidFill>
                  <a:srgbClr val="000000"/>
                </a:solidFill>
                <a:latin typeface="ＭＳ Ｐゴシック" panose="020B0600070205080204" pitchFamily="50" charset="-128"/>
              </a:rPr>
              <a:t>Q</a:t>
            </a:r>
            <a:r>
              <a:rPr lang="ja-JP" altLang="en-US" sz="700" dirty="0">
                <a:solidFill>
                  <a:srgbClr val="000000"/>
                </a:solidFill>
                <a:latin typeface="ＭＳ Ｐゴシック" panose="020B0600070205080204" pitchFamily="50" charset="-128"/>
              </a:rPr>
              <a:t>＆</a:t>
            </a:r>
            <a:r>
              <a:rPr lang="en-US" altLang="ja-JP" sz="700" dirty="0">
                <a:solidFill>
                  <a:srgbClr val="000000"/>
                </a:solidFill>
                <a:latin typeface="ＭＳ Ｐゴシック" panose="020B0600070205080204" pitchFamily="50" charset="-128"/>
              </a:rPr>
              <a:t>A </a:t>
            </a:r>
            <a:r>
              <a:rPr lang="ja-JP" altLang="en-US" sz="700" dirty="0">
                <a:solidFill>
                  <a:srgbClr val="000000"/>
                </a:solidFill>
                <a:latin typeface="ＭＳ Ｐゴシック" panose="020B0600070205080204" pitchFamily="50" charset="-128"/>
              </a:rPr>
              <a:t>骨粗しょう症</a:t>
            </a:r>
            <a:r>
              <a:rPr lang="en-US" altLang="ja-JP" sz="700" dirty="0">
                <a:solidFill>
                  <a:srgbClr val="000000"/>
                </a:solidFill>
                <a:latin typeface="ＭＳ Ｐゴシック" panose="020B0600070205080204" pitchFamily="50" charset="-128"/>
              </a:rPr>
              <a:t>, </a:t>
            </a:r>
            <a:r>
              <a:rPr lang="ja-JP" altLang="en-US" sz="700" dirty="0">
                <a:solidFill>
                  <a:srgbClr val="000000"/>
                </a:solidFill>
                <a:latin typeface="ＭＳ Ｐゴシック" panose="020B0600070205080204" pitchFamily="50" charset="-128"/>
              </a:rPr>
              <a:t>保健同人社</a:t>
            </a:r>
            <a:r>
              <a:rPr lang="en-US" altLang="ja-JP" sz="700" dirty="0">
                <a:solidFill>
                  <a:srgbClr val="000000"/>
                </a:solidFill>
                <a:latin typeface="ＭＳ Ｐゴシック" panose="020B0600070205080204" pitchFamily="50" charset="-128"/>
              </a:rPr>
              <a:t>, p21-23, 2001</a:t>
            </a:r>
          </a:p>
          <a:p>
            <a:pPr algn="r" eaLnBrk="1" hangingPunct="1">
              <a:spcBef>
                <a:spcPct val="0"/>
              </a:spcBef>
              <a:buFontTx/>
              <a:buNone/>
            </a:pPr>
            <a:r>
              <a:rPr lang="ja-JP" altLang="en-US" sz="700" dirty="0">
                <a:solidFill>
                  <a:srgbClr val="000000"/>
                </a:solidFill>
                <a:latin typeface="ＭＳ Ｐゴシック" panose="020B0600070205080204" pitchFamily="50" charset="-128"/>
              </a:rPr>
              <a:t>参考</a:t>
            </a:r>
            <a:r>
              <a:rPr lang="en-US" altLang="ja-JP" sz="700" dirty="0">
                <a:solidFill>
                  <a:srgbClr val="000000"/>
                </a:solidFill>
                <a:latin typeface="ＭＳ Ｐゴシック" panose="020B0600070205080204" pitchFamily="50" charset="-128"/>
              </a:rPr>
              <a:t>: </a:t>
            </a:r>
            <a:r>
              <a:rPr lang="ja-JP" altLang="en-US" sz="700" dirty="0">
                <a:solidFill>
                  <a:srgbClr val="000000"/>
                </a:solidFill>
                <a:latin typeface="ＭＳ Ｐゴシック" panose="020B0600070205080204" pitchFamily="50" charset="-128"/>
              </a:rPr>
              <a:t>骨粗鬆症の予防と治療ガイドライン作成委員会編</a:t>
            </a:r>
            <a:r>
              <a:rPr lang="en-US" altLang="ja-JP" sz="700" dirty="0">
                <a:solidFill>
                  <a:srgbClr val="000000"/>
                </a:solidFill>
                <a:latin typeface="ＭＳ Ｐゴシック" panose="020B0600070205080204" pitchFamily="50" charset="-128"/>
              </a:rPr>
              <a:t>; </a:t>
            </a:r>
            <a:r>
              <a:rPr lang="ja-JP" altLang="en-US" sz="700" dirty="0">
                <a:solidFill>
                  <a:srgbClr val="000000"/>
                </a:solidFill>
                <a:latin typeface="ＭＳ Ｐゴシック" panose="020B0600070205080204" pitchFamily="50" charset="-128"/>
              </a:rPr>
              <a:t>骨粗鬆症の予防と治療ガイドライン</a:t>
            </a:r>
            <a:r>
              <a:rPr lang="en-US" altLang="ja-JP" sz="700" dirty="0">
                <a:solidFill>
                  <a:srgbClr val="000000"/>
                </a:solidFill>
                <a:latin typeface="ＭＳ Ｐゴシック" panose="020B0600070205080204" pitchFamily="50" charset="-128"/>
              </a:rPr>
              <a:t>2011</a:t>
            </a:r>
            <a:r>
              <a:rPr lang="ja-JP" altLang="en-US" sz="700" dirty="0">
                <a:solidFill>
                  <a:srgbClr val="000000"/>
                </a:solidFill>
                <a:latin typeface="ＭＳ Ｐゴシック" panose="020B0600070205080204" pitchFamily="50" charset="-128"/>
              </a:rPr>
              <a:t>年版</a:t>
            </a:r>
            <a:r>
              <a:rPr lang="en-US" altLang="ja-JP" sz="700" dirty="0">
                <a:solidFill>
                  <a:srgbClr val="000000"/>
                </a:solidFill>
                <a:latin typeface="ＭＳ Ｐゴシック" panose="020B0600070205080204" pitchFamily="50" charset="-128"/>
              </a:rPr>
              <a:t>,</a:t>
            </a:r>
            <a:r>
              <a:rPr lang="ja-JP" altLang="en-US" sz="700" dirty="0">
                <a:solidFill>
                  <a:srgbClr val="000000"/>
                </a:solidFill>
                <a:latin typeface="ＭＳ Ｐゴシック" panose="020B0600070205080204" pitchFamily="50" charset="-128"/>
              </a:rPr>
              <a:t> ライフサイエンス出版</a:t>
            </a:r>
            <a:r>
              <a:rPr lang="en-US" altLang="ja-JP" sz="700" dirty="0">
                <a:solidFill>
                  <a:srgbClr val="000000"/>
                </a:solidFill>
                <a:latin typeface="ＭＳ Ｐゴシック" panose="020B0600070205080204" pitchFamily="50" charset="-128"/>
              </a:rPr>
              <a:t>, 2011</a:t>
            </a:r>
          </a:p>
        </p:txBody>
      </p:sp>
      <p:grpSp>
        <p:nvGrpSpPr>
          <p:cNvPr id="6" name="グループ化 5"/>
          <p:cNvGrpSpPr/>
          <p:nvPr/>
        </p:nvGrpSpPr>
        <p:grpSpPr>
          <a:xfrm>
            <a:off x="609601" y="2561482"/>
            <a:ext cx="10752082" cy="3902380"/>
            <a:chOff x="935421" y="2848304"/>
            <a:chExt cx="10426261" cy="3615558"/>
          </a:xfrm>
        </p:grpSpPr>
        <p:pic>
          <p:nvPicPr>
            <p:cNvPr id="7" name="図 1" descr="スライド15.jpg"/>
            <p:cNvPicPr>
              <a:picLocks/>
            </p:cNvPicPr>
            <p:nvPr/>
          </p:nvPicPr>
          <p:blipFill rotWithShape="1">
            <a:blip r:embed="rId3">
              <a:extLst>
                <a:ext uri="{28A0092B-C50C-407E-A947-70E740481C1C}">
                  <a14:useLocalDpi xmlns:a14="http://schemas.microsoft.com/office/drawing/2010/main" val="0"/>
                </a:ext>
              </a:extLst>
            </a:blip>
            <a:srcRect l="7277" t="40748" r="6668" b="12224"/>
            <a:stretch/>
          </p:blipFill>
          <p:spPr bwMode="auto">
            <a:xfrm>
              <a:off x="935421" y="2848304"/>
              <a:ext cx="8776137" cy="361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7073462" y="4361793"/>
              <a:ext cx="2396359" cy="683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下矢印 8"/>
            <p:cNvSpPr/>
            <p:nvPr/>
          </p:nvSpPr>
          <p:spPr>
            <a:xfrm>
              <a:off x="7987862" y="4361793"/>
              <a:ext cx="567558" cy="7357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8613227" y="4256690"/>
              <a:ext cx="2748455" cy="598826"/>
            </a:xfrm>
            <a:prstGeom prst="rect">
              <a:avLst/>
            </a:prstGeom>
            <a:noFill/>
          </p:spPr>
          <p:txBody>
            <a:bodyPr wrap="square" rtlCol="0">
              <a:spAutoFit/>
            </a:bodyPr>
            <a:lstStyle/>
            <a:p>
              <a:r>
                <a:rPr kumimoji="1" lang="ja-JP" altLang="en-US" b="1" dirty="0" smtClean="0">
                  <a:solidFill>
                    <a:srgbClr val="0070C0"/>
                  </a:solidFill>
                </a:rPr>
                <a:t>加齢</a:t>
              </a:r>
              <a:endParaRPr kumimoji="1" lang="en-US" altLang="ja-JP" b="1" dirty="0" smtClean="0">
                <a:solidFill>
                  <a:srgbClr val="0070C0"/>
                </a:solidFill>
              </a:endParaRPr>
            </a:p>
            <a:p>
              <a:r>
                <a:rPr lang="ja-JP" altLang="en-US" b="1" dirty="0" smtClean="0">
                  <a:solidFill>
                    <a:srgbClr val="0070C0"/>
                  </a:solidFill>
                </a:rPr>
                <a:t>女性ホルモン減少など</a:t>
              </a:r>
              <a:endParaRPr kumimoji="1" lang="ja-JP" altLang="en-US" b="1" dirty="0">
                <a:solidFill>
                  <a:srgbClr val="0070C0"/>
                </a:solidFill>
              </a:endParaRPr>
            </a:p>
          </p:txBody>
        </p:sp>
      </p:grpSp>
    </p:spTree>
    <p:extLst>
      <p:ext uri="{BB962C8B-B14F-4D97-AF65-F5344CB8AC3E}">
        <p14:creationId xmlns:p14="http://schemas.microsoft.com/office/powerpoint/2010/main" val="1312095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923924" y="124055"/>
            <a:ext cx="352107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256" tIns="46628" rIns="93256" bIns="46628">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3700" b="1" dirty="0">
                <a:solidFill>
                  <a:srgbClr val="C00000"/>
                </a:solidFill>
              </a:rPr>
              <a:t>骨粗鬆症の疫学</a:t>
            </a:r>
          </a:p>
        </p:txBody>
      </p:sp>
      <p:grpSp>
        <p:nvGrpSpPr>
          <p:cNvPr id="35843" name="Group 3"/>
          <p:cNvGrpSpPr>
            <a:grpSpLocks/>
          </p:cNvGrpSpPr>
          <p:nvPr/>
        </p:nvGrpSpPr>
        <p:grpSpPr bwMode="auto">
          <a:xfrm>
            <a:off x="1204912" y="1257299"/>
            <a:ext cx="10669590" cy="4337050"/>
            <a:chOff x="-201" y="801"/>
            <a:chExt cx="6721" cy="2732"/>
          </a:xfrm>
        </p:grpSpPr>
        <p:grpSp>
          <p:nvGrpSpPr>
            <p:cNvPr id="35848" name="Group 4"/>
            <p:cNvGrpSpPr>
              <a:grpSpLocks/>
            </p:cNvGrpSpPr>
            <p:nvPr/>
          </p:nvGrpSpPr>
          <p:grpSpPr bwMode="auto">
            <a:xfrm>
              <a:off x="-201" y="1124"/>
              <a:ext cx="3166" cy="2376"/>
              <a:chOff x="-201" y="960"/>
              <a:chExt cx="3166" cy="2543"/>
            </a:xfrm>
          </p:grpSpPr>
          <p:sp>
            <p:nvSpPr>
              <p:cNvPr id="35922" name="Rectangle 5"/>
              <p:cNvSpPr>
                <a:spLocks noChangeArrowheads="1"/>
              </p:cNvSpPr>
              <p:nvPr/>
            </p:nvSpPr>
            <p:spPr bwMode="auto">
              <a:xfrm>
                <a:off x="511" y="3049"/>
                <a:ext cx="83" cy="75"/>
              </a:xfrm>
              <a:prstGeom prst="rect">
                <a:avLst/>
              </a:prstGeom>
              <a:gradFill rotWithShape="1">
                <a:gsLst>
                  <a:gs pos="0">
                    <a:srgbClr val="0099FF"/>
                  </a:gs>
                  <a:gs pos="50000">
                    <a:srgbClr val="CCEBFF"/>
                  </a:gs>
                  <a:gs pos="100000">
                    <a:srgbClr val="0099FF"/>
                  </a:gs>
                </a:gsLst>
                <a:lin ang="0" scaled="1"/>
              </a:gradFill>
              <a:ln w="12700">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z="2400"/>
              </a:p>
            </p:txBody>
          </p:sp>
          <p:sp>
            <p:nvSpPr>
              <p:cNvPr id="35923" name="Rectangle 6"/>
              <p:cNvSpPr>
                <a:spLocks noChangeArrowheads="1"/>
              </p:cNvSpPr>
              <p:nvPr/>
            </p:nvSpPr>
            <p:spPr bwMode="auto">
              <a:xfrm>
                <a:off x="743" y="2998"/>
                <a:ext cx="84" cy="126"/>
              </a:xfrm>
              <a:prstGeom prst="rect">
                <a:avLst/>
              </a:prstGeom>
              <a:gradFill rotWithShape="1">
                <a:gsLst>
                  <a:gs pos="0">
                    <a:srgbClr val="0099FF"/>
                  </a:gs>
                  <a:gs pos="50000">
                    <a:srgbClr val="CCEBFF"/>
                  </a:gs>
                  <a:gs pos="100000">
                    <a:srgbClr val="0099FF"/>
                  </a:gs>
                </a:gsLst>
                <a:lin ang="0" scaled="1"/>
              </a:gradFill>
              <a:ln w="12700">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z="2400"/>
              </a:p>
            </p:txBody>
          </p:sp>
          <p:sp>
            <p:nvSpPr>
              <p:cNvPr id="35924" name="Rectangle 7"/>
              <p:cNvSpPr>
                <a:spLocks noChangeArrowheads="1"/>
              </p:cNvSpPr>
              <p:nvPr/>
            </p:nvSpPr>
            <p:spPr bwMode="auto">
              <a:xfrm>
                <a:off x="979" y="2973"/>
                <a:ext cx="83" cy="151"/>
              </a:xfrm>
              <a:prstGeom prst="rect">
                <a:avLst/>
              </a:prstGeom>
              <a:gradFill rotWithShape="1">
                <a:gsLst>
                  <a:gs pos="0">
                    <a:srgbClr val="0099FF"/>
                  </a:gs>
                  <a:gs pos="50000">
                    <a:srgbClr val="CCEBFF"/>
                  </a:gs>
                  <a:gs pos="100000">
                    <a:srgbClr val="0099FF"/>
                  </a:gs>
                </a:gsLst>
                <a:lin ang="0" scaled="1"/>
              </a:gradFill>
              <a:ln w="12700">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z="2400"/>
              </a:p>
            </p:txBody>
          </p:sp>
          <p:sp>
            <p:nvSpPr>
              <p:cNvPr id="35925" name="Rectangle 8"/>
              <p:cNvSpPr>
                <a:spLocks noChangeArrowheads="1"/>
              </p:cNvSpPr>
              <p:nvPr/>
            </p:nvSpPr>
            <p:spPr bwMode="auto">
              <a:xfrm>
                <a:off x="1220" y="2936"/>
                <a:ext cx="84" cy="188"/>
              </a:xfrm>
              <a:prstGeom prst="rect">
                <a:avLst/>
              </a:prstGeom>
              <a:gradFill rotWithShape="1">
                <a:gsLst>
                  <a:gs pos="0">
                    <a:srgbClr val="0099FF"/>
                  </a:gs>
                  <a:gs pos="50000">
                    <a:srgbClr val="CCEBFF"/>
                  </a:gs>
                  <a:gs pos="100000">
                    <a:srgbClr val="0099FF"/>
                  </a:gs>
                </a:gsLst>
                <a:lin ang="0" scaled="1"/>
              </a:gradFill>
              <a:ln w="12700">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z="2400"/>
              </a:p>
            </p:txBody>
          </p:sp>
          <p:sp>
            <p:nvSpPr>
              <p:cNvPr id="35926" name="Rectangle 9"/>
              <p:cNvSpPr>
                <a:spLocks noChangeArrowheads="1"/>
              </p:cNvSpPr>
              <p:nvPr/>
            </p:nvSpPr>
            <p:spPr bwMode="auto">
              <a:xfrm>
                <a:off x="1459" y="2861"/>
                <a:ext cx="83" cy="263"/>
              </a:xfrm>
              <a:prstGeom prst="rect">
                <a:avLst/>
              </a:prstGeom>
              <a:gradFill rotWithShape="1">
                <a:gsLst>
                  <a:gs pos="0">
                    <a:srgbClr val="0099FF"/>
                  </a:gs>
                  <a:gs pos="50000">
                    <a:srgbClr val="CCEBFF"/>
                  </a:gs>
                  <a:gs pos="100000">
                    <a:srgbClr val="0099FF"/>
                  </a:gs>
                </a:gsLst>
                <a:lin ang="0" scaled="1"/>
              </a:gradFill>
              <a:ln w="12700">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z="2400"/>
              </a:p>
            </p:txBody>
          </p:sp>
          <p:sp>
            <p:nvSpPr>
              <p:cNvPr id="35927" name="Rectangle 10"/>
              <p:cNvSpPr>
                <a:spLocks noChangeArrowheads="1"/>
              </p:cNvSpPr>
              <p:nvPr/>
            </p:nvSpPr>
            <p:spPr bwMode="auto">
              <a:xfrm>
                <a:off x="1694" y="2823"/>
                <a:ext cx="84" cy="301"/>
              </a:xfrm>
              <a:prstGeom prst="rect">
                <a:avLst/>
              </a:prstGeom>
              <a:gradFill rotWithShape="1">
                <a:gsLst>
                  <a:gs pos="0">
                    <a:srgbClr val="0099FF"/>
                  </a:gs>
                  <a:gs pos="50000">
                    <a:srgbClr val="CCEBFF"/>
                  </a:gs>
                  <a:gs pos="100000">
                    <a:srgbClr val="0099FF"/>
                  </a:gs>
                </a:gsLst>
                <a:lin ang="0" scaled="1"/>
              </a:gradFill>
              <a:ln w="12700">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z="2400"/>
              </a:p>
            </p:txBody>
          </p:sp>
          <p:sp>
            <p:nvSpPr>
              <p:cNvPr id="35928" name="Rectangle 11"/>
              <p:cNvSpPr>
                <a:spLocks noChangeArrowheads="1"/>
              </p:cNvSpPr>
              <p:nvPr/>
            </p:nvSpPr>
            <p:spPr bwMode="auto">
              <a:xfrm>
                <a:off x="1942" y="2636"/>
                <a:ext cx="83" cy="488"/>
              </a:xfrm>
              <a:prstGeom prst="rect">
                <a:avLst/>
              </a:prstGeom>
              <a:gradFill rotWithShape="1">
                <a:gsLst>
                  <a:gs pos="0">
                    <a:srgbClr val="0099FF"/>
                  </a:gs>
                  <a:gs pos="50000">
                    <a:srgbClr val="CCEBFF"/>
                  </a:gs>
                  <a:gs pos="100000">
                    <a:srgbClr val="0099FF"/>
                  </a:gs>
                </a:gsLst>
                <a:lin ang="0" scaled="1"/>
              </a:gradFill>
              <a:ln w="12700">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z="2400"/>
              </a:p>
            </p:txBody>
          </p:sp>
          <p:sp>
            <p:nvSpPr>
              <p:cNvPr id="35929" name="Rectangle 12"/>
              <p:cNvSpPr>
                <a:spLocks noChangeArrowheads="1"/>
              </p:cNvSpPr>
              <p:nvPr/>
            </p:nvSpPr>
            <p:spPr bwMode="auto">
              <a:xfrm>
                <a:off x="2174" y="2498"/>
                <a:ext cx="84" cy="626"/>
              </a:xfrm>
              <a:prstGeom prst="rect">
                <a:avLst/>
              </a:prstGeom>
              <a:gradFill rotWithShape="1">
                <a:gsLst>
                  <a:gs pos="0">
                    <a:srgbClr val="0099FF"/>
                  </a:gs>
                  <a:gs pos="50000">
                    <a:srgbClr val="CCEBFF"/>
                  </a:gs>
                  <a:gs pos="100000">
                    <a:srgbClr val="0099FF"/>
                  </a:gs>
                </a:gsLst>
                <a:lin ang="0" scaled="1"/>
              </a:gradFill>
              <a:ln w="12700">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z="2400"/>
              </a:p>
            </p:txBody>
          </p:sp>
          <p:sp>
            <p:nvSpPr>
              <p:cNvPr id="35930" name="Rectangle 13"/>
              <p:cNvSpPr>
                <a:spLocks noChangeArrowheads="1"/>
              </p:cNvSpPr>
              <p:nvPr/>
            </p:nvSpPr>
            <p:spPr bwMode="auto">
              <a:xfrm>
                <a:off x="2410" y="2385"/>
                <a:ext cx="83" cy="739"/>
              </a:xfrm>
              <a:prstGeom prst="rect">
                <a:avLst/>
              </a:prstGeom>
              <a:gradFill rotWithShape="1">
                <a:gsLst>
                  <a:gs pos="0">
                    <a:srgbClr val="0099FF"/>
                  </a:gs>
                  <a:gs pos="50000">
                    <a:srgbClr val="CCEBFF"/>
                  </a:gs>
                  <a:gs pos="100000">
                    <a:srgbClr val="0099FF"/>
                  </a:gs>
                </a:gsLst>
                <a:lin ang="0" scaled="1"/>
              </a:gradFill>
              <a:ln w="12700">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z="2400"/>
              </a:p>
            </p:txBody>
          </p:sp>
          <p:sp>
            <p:nvSpPr>
              <p:cNvPr id="35931" name="Rectangle 14"/>
              <p:cNvSpPr>
                <a:spLocks noChangeArrowheads="1"/>
              </p:cNvSpPr>
              <p:nvPr/>
            </p:nvSpPr>
            <p:spPr bwMode="auto">
              <a:xfrm>
                <a:off x="2657" y="2185"/>
                <a:ext cx="84" cy="939"/>
              </a:xfrm>
              <a:prstGeom prst="rect">
                <a:avLst/>
              </a:prstGeom>
              <a:gradFill rotWithShape="1">
                <a:gsLst>
                  <a:gs pos="0">
                    <a:srgbClr val="0099FF"/>
                  </a:gs>
                  <a:gs pos="50000">
                    <a:srgbClr val="CCEBFF"/>
                  </a:gs>
                  <a:gs pos="100000">
                    <a:srgbClr val="0099FF"/>
                  </a:gs>
                </a:gsLst>
                <a:lin ang="0" scaled="1"/>
              </a:gradFill>
              <a:ln w="12700">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z="2400"/>
              </a:p>
            </p:txBody>
          </p:sp>
          <p:sp>
            <p:nvSpPr>
              <p:cNvPr id="35932" name="Rectangle 15"/>
              <p:cNvSpPr>
                <a:spLocks noChangeArrowheads="1"/>
              </p:cNvSpPr>
              <p:nvPr/>
            </p:nvSpPr>
            <p:spPr bwMode="auto">
              <a:xfrm>
                <a:off x="595" y="3099"/>
                <a:ext cx="77" cy="25"/>
              </a:xfrm>
              <a:prstGeom prst="rect">
                <a:avLst/>
              </a:prstGeom>
              <a:gradFill rotWithShape="1">
                <a:gsLst>
                  <a:gs pos="0">
                    <a:srgbClr val="FF0066"/>
                  </a:gs>
                  <a:gs pos="50000">
                    <a:srgbClr val="FFCCE0"/>
                  </a:gs>
                  <a:gs pos="100000">
                    <a:srgbClr val="FF0066"/>
                  </a:gs>
                </a:gsLst>
                <a:lin ang="0" scaled="1"/>
              </a:gradFill>
              <a:ln w="12700">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z="2400"/>
              </a:p>
            </p:txBody>
          </p:sp>
          <p:sp>
            <p:nvSpPr>
              <p:cNvPr id="35933" name="Rectangle 16"/>
              <p:cNvSpPr>
                <a:spLocks noChangeArrowheads="1"/>
              </p:cNvSpPr>
              <p:nvPr/>
            </p:nvSpPr>
            <p:spPr bwMode="auto">
              <a:xfrm>
                <a:off x="828" y="3049"/>
                <a:ext cx="77" cy="75"/>
              </a:xfrm>
              <a:prstGeom prst="rect">
                <a:avLst/>
              </a:prstGeom>
              <a:gradFill rotWithShape="1">
                <a:gsLst>
                  <a:gs pos="0">
                    <a:srgbClr val="FF0066"/>
                  </a:gs>
                  <a:gs pos="50000">
                    <a:srgbClr val="FFCCE0"/>
                  </a:gs>
                  <a:gs pos="100000">
                    <a:srgbClr val="FF0066"/>
                  </a:gs>
                </a:gsLst>
                <a:lin ang="0" scaled="1"/>
              </a:gradFill>
              <a:ln w="12700">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z="2400"/>
              </a:p>
            </p:txBody>
          </p:sp>
          <p:sp>
            <p:nvSpPr>
              <p:cNvPr id="35934" name="Rectangle 17"/>
              <p:cNvSpPr>
                <a:spLocks noChangeArrowheads="1"/>
              </p:cNvSpPr>
              <p:nvPr/>
            </p:nvSpPr>
            <p:spPr bwMode="auto">
              <a:xfrm>
                <a:off x="1063" y="2873"/>
                <a:ext cx="77" cy="251"/>
              </a:xfrm>
              <a:prstGeom prst="rect">
                <a:avLst/>
              </a:prstGeom>
              <a:gradFill rotWithShape="1">
                <a:gsLst>
                  <a:gs pos="0">
                    <a:srgbClr val="FF0066"/>
                  </a:gs>
                  <a:gs pos="50000">
                    <a:srgbClr val="FFCCE0"/>
                  </a:gs>
                  <a:gs pos="100000">
                    <a:srgbClr val="FF0066"/>
                  </a:gs>
                </a:gsLst>
                <a:lin ang="0" scaled="1"/>
              </a:gradFill>
              <a:ln w="12700">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z="2400"/>
              </a:p>
            </p:txBody>
          </p:sp>
          <p:sp>
            <p:nvSpPr>
              <p:cNvPr id="35935" name="Rectangle 18"/>
              <p:cNvSpPr>
                <a:spLocks noChangeArrowheads="1"/>
              </p:cNvSpPr>
              <p:nvPr/>
            </p:nvSpPr>
            <p:spPr bwMode="auto">
              <a:xfrm>
                <a:off x="1305" y="2536"/>
                <a:ext cx="77" cy="588"/>
              </a:xfrm>
              <a:prstGeom prst="rect">
                <a:avLst/>
              </a:prstGeom>
              <a:gradFill rotWithShape="1">
                <a:gsLst>
                  <a:gs pos="0">
                    <a:srgbClr val="FF0066"/>
                  </a:gs>
                  <a:gs pos="50000">
                    <a:srgbClr val="FFCCE0"/>
                  </a:gs>
                  <a:gs pos="100000">
                    <a:srgbClr val="FF0066"/>
                  </a:gs>
                </a:gsLst>
                <a:lin ang="0" scaled="1"/>
              </a:gradFill>
              <a:ln w="12700">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z="2400"/>
              </a:p>
            </p:txBody>
          </p:sp>
          <p:sp>
            <p:nvSpPr>
              <p:cNvPr id="35936" name="Rectangle 19"/>
              <p:cNvSpPr>
                <a:spLocks noChangeArrowheads="1"/>
              </p:cNvSpPr>
              <p:nvPr/>
            </p:nvSpPr>
            <p:spPr bwMode="auto">
              <a:xfrm>
                <a:off x="1543" y="2198"/>
                <a:ext cx="77" cy="926"/>
              </a:xfrm>
              <a:prstGeom prst="rect">
                <a:avLst/>
              </a:prstGeom>
              <a:gradFill rotWithShape="1">
                <a:gsLst>
                  <a:gs pos="0">
                    <a:srgbClr val="FF0066"/>
                  </a:gs>
                  <a:gs pos="50000">
                    <a:srgbClr val="FFCCE0"/>
                  </a:gs>
                  <a:gs pos="100000">
                    <a:srgbClr val="FF0066"/>
                  </a:gs>
                </a:gsLst>
                <a:lin ang="0" scaled="1"/>
              </a:gradFill>
              <a:ln w="12700">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z="2400"/>
              </a:p>
            </p:txBody>
          </p:sp>
          <p:sp>
            <p:nvSpPr>
              <p:cNvPr id="35937" name="Rectangle 20"/>
              <p:cNvSpPr>
                <a:spLocks noChangeArrowheads="1"/>
              </p:cNvSpPr>
              <p:nvPr/>
            </p:nvSpPr>
            <p:spPr bwMode="auto">
              <a:xfrm>
                <a:off x="1779" y="1960"/>
                <a:ext cx="77" cy="1164"/>
              </a:xfrm>
              <a:prstGeom prst="rect">
                <a:avLst/>
              </a:prstGeom>
              <a:gradFill rotWithShape="1">
                <a:gsLst>
                  <a:gs pos="0">
                    <a:srgbClr val="FF0066"/>
                  </a:gs>
                  <a:gs pos="50000">
                    <a:srgbClr val="FFCCE0"/>
                  </a:gs>
                  <a:gs pos="100000">
                    <a:srgbClr val="FF0066"/>
                  </a:gs>
                </a:gsLst>
                <a:lin ang="0" scaled="1"/>
              </a:gradFill>
              <a:ln w="12700">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z="2400"/>
              </a:p>
            </p:txBody>
          </p:sp>
          <p:sp>
            <p:nvSpPr>
              <p:cNvPr id="35938" name="Rectangle 21"/>
              <p:cNvSpPr>
                <a:spLocks noChangeArrowheads="1"/>
              </p:cNvSpPr>
              <p:nvPr/>
            </p:nvSpPr>
            <p:spPr bwMode="auto">
              <a:xfrm>
                <a:off x="2026" y="1685"/>
                <a:ext cx="77" cy="1439"/>
              </a:xfrm>
              <a:prstGeom prst="rect">
                <a:avLst/>
              </a:prstGeom>
              <a:gradFill rotWithShape="1">
                <a:gsLst>
                  <a:gs pos="0">
                    <a:srgbClr val="FF0066"/>
                  </a:gs>
                  <a:gs pos="50000">
                    <a:srgbClr val="FFCCE0"/>
                  </a:gs>
                  <a:gs pos="100000">
                    <a:srgbClr val="FF0066"/>
                  </a:gs>
                </a:gsLst>
                <a:lin ang="0" scaled="1"/>
              </a:gradFill>
              <a:ln w="12700">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z="2400"/>
              </a:p>
            </p:txBody>
          </p:sp>
          <p:sp>
            <p:nvSpPr>
              <p:cNvPr id="35939" name="Rectangle 22"/>
              <p:cNvSpPr>
                <a:spLocks noChangeArrowheads="1"/>
              </p:cNvSpPr>
              <p:nvPr/>
            </p:nvSpPr>
            <p:spPr bwMode="auto">
              <a:xfrm>
                <a:off x="2259" y="1410"/>
                <a:ext cx="77" cy="1714"/>
              </a:xfrm>
              <a:prstGeom prst="rect">
                <a:avLst/>
              </a:prstGeom>
              <a:gradFill rotWithShape="1">
                <a:gsLst>
                  <a:gs pos="0">
                    <a:srgbClr val="FF0066"/>
                  </a:gs>
                  <a:gs pos="50000">
                    <a:srgbClr val="FFCCE0"/>
                  </a:gs>
                  <a:gs pos="100000">
                    <a:srgbClr val="FF0066"/>
                  </a:gs>
                </a:gsLst>
                <a:lin ang="0" scaled="1"/>
              </a:gradFill>
              <a:ln w="12700">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z="2400"/>
              </a:p>
            </p:txBody>
          </p:sp>
          <p:sp>
            <p:nvSpPr>
              <p:cNvPr id="35940" name="Rectangle 23"/>
              <p:cNvSpPr>
                <a:spLocks noChangeArrowheads="1"/>
              </p:cNvSpPr>
              <p:nvPr/>
            </p:nvSpPr>
            <p:spPr bwMode="auto">
              <a:xfrm>
                <a:off x="2494" y="1247"/>
                <a:ext cx="77" cy="1877"/>
              </a:xfrm>
              <a:prstGeom prst="rect">
                <a:avLst/>
              </a:prstGeom>
              <a:gradFill rotWithShape="1">
                <a:gsLst>
                  <a:gs pos="0">
                    <a:srgbClr val="FF0066"/>
                  </a:gs>
                  <a:gs pos="50000">
                    <a:srgbClr val="FFCCE0"/>
                  </a:gs>
                  <a:gs pos="100000">
                    <a:srgbClr val="FF0066"/>
                  </a:gs>
                </a:gsLst>
                <a:lin ang="0" scaled="1"/>
              </a:gradFill>
              <a:ln w="12700">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z="2400"/>
              </a:p>
            </p:txBody>
          </p:sp>
          <p:sp>
            <p:nvSpPr>
              <p:cNvPr id="35941" name="Rectangle 24"/>
              <p:cNvSpPr>
                <a:spLocks noChangeArrowheads="1"/>
              </p:cNvSpPr>
              <p:nvPr/>
            </p:nvSpPr>
            <p:spPr bwMode="auto">
              <a:xfrm>
                <a:off x="2742" y="1134"/>
                <a:ext cx="77" cy="1990"/>
              </a:xfrm>
              <a:prstGeom prst="rect">
                <a:avLst/>
              </a:prstGeom>
              <a:gradFill rotWithShape="1">
                <a:gsLst>
                  <a:gs pos="0">
                    <a:srgbClr val="FF0066"/>
                  </a:gs>
                  <a:gs pos="50000">
                    <a:srgbClr val="FFCCE0"/>
                  </a:gs>
                  <a:gs pos="100000">
                    <a:srgbClr val="FF0066"/>
                  </a:gs>
                </a:gsLst>
                <a:lin ang="0" scaled="1"/>
              </a:gradFill>
              <a:ln w="12700">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z="2400"/>
              </a:p>
            </p:txBody>
          </p:sp>
          <p:sp>
            <p:nvSpPr>
              <p:cNvPr id="35942" name="Line 25"/>
              <p:cNvSpPr>
                <a:spLocks noChangeShapeType="1"/>
              </p:cNvSpPr>
              <p:nvPr/>
            </p:nvSpPr>
            <p:spPr bwMode="auto">
              <a:xfrm>
                <a:off x="464" y="2423"/>
                <a:ext cx="3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943" name="Line 26"/>
              <p:cNvSpPr>
                <a:spLocks noChangeShapeType="1"/>
              </p:cNvSpPr>
              <p:nvPr/>
            </p:nvSpPr>
            <p:spPr bwMode="auto">
              <a:xfrm>
                <a:off x="464" y="1710"/>
                <a:ext cx="3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944" name="Line 27"/>
              <p:cNvSpPr>
                <a:spLocks noChangeShapeType="1"/>
              </p:cNvSpPr>
              <p:nvPr/>
            </p:nvSpPr>
            <p:spPr bwMode="auto">
              <a:xfrm>
                <a:off x="464" y="1009"/>
                <a:ext cx="3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grpSp>
            <p:nvGrpSpPr>
              <p:cNvPr id="35945" name="Group 28"/>
              <p:cNvGrpSpPr>
                <a:grpSpLocks/>
              </p:cNvGrpSpPr>
              <p:nvPr/>
            </p:nvGrpSpPr>
            <p:grpSpPr bwMode="auto">
              <a:xfrm>
                <a:off x="464" y="1009"/>
                <a:ext cx="2501" cy="2116"/>
                <a:chOff x="1547" y="1085"/>
                <a:chExt cx="2385" cy="2116"/>
              </a:xfrm>
            </p:grpSpPr>
            <p:sp>
              <p:nvSpPr>
                <p:cNvPr id="35979" name="Line 29"/>
                <p:cNvSpPr>
                  <a:spLocks noChangeShapeType="1"/>
                </p:cNvSpPr>
                <p:nvPr/>
              </p:nvSpPr>
              <p:spPr bwMode="auto">
                <a:xfrm>
                  <a:off x="1547" y="1085"/>
                  <a:ext cx="1" cy="211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980" name="Line 30"/>
                <p:cNvSpPr>
                  <a:spLocks noChangeShapeType="1"/>
                </p:cNvSpPr>
                <p:nvPr/>
              </p:nvSpPr>
              <p:spPr bwMode="auto">
                <a:xfrm>
                  <a:off x="1547" y="3200"/>
                  <a:ext cx="2385"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grpSp>
          <p:sp>
            <p:nvSpPr>
              <p:cNvPr id="35946" name="Rectangle 31"/>
              <p:cNvSpPr>
                <a:spLocks noChangeArrowheads="1"/>
              </p:cNvSpPr>
              <p:nvPr/>
            </p:nvSpPr>
            <p:spPr bwMode="auto">
              <a:xfrm>
                <a:off x="370" y="3091"/>
                <a:ext cx="103"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b="1"/>
                  <a:t>0</a:t>
                </a:r>
              </a:p>
            </p:txBody>
          </p:sp>
          <p:sp>
            <p:nvSpPr>
              <p:cNvPr id="35947" name="Rectangle 32"/>
              <p:cNvSpPr>
                <a:spLocks noChangeArrowheads="1"/>
              </p:cNvSpPr>
              <p:nvPr/>
            </p:nvSpPr>
            <p:spPr bwMode="auto">
              <a:xfrm>
                <a:off x="136" y="2348"/>
                <a:ext cx="447"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b="1" dirty="0"/>
                  <a:t>20</a:t>
                </a:r>
              </a:p>
            </p:txBody>
          </p:sp>
          <p:sp>
            <p:nvSpPr>
              <p:cNvPr id="35948" name="Rectangle 33"/>
              <p:cNvSpPr>
                <a:spLocks noChangeArrowheads="1"/>
              </p:cNvSpPr>
              <p:nvPr/>
            </p:nvSpPr>
            <p:spPr bwMode="auto">
              <a:xfrm>
                <a:off x="151" y="1626"/>
                <a:ext cx="341"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b="1" dirty="0"/>
                  <a:t>40</a:t>
                </a:r>
              </a:p>
            </p:txBody>
          </p:sp>
          <p:sp>
            <p:nvSpPr>
              <p:cNvPr id="35949" name="Rectangle 34"/>
              <p:cNvSpPr>
                <a:spLocks noChangeArrowheads="1"/>
              </p:cNvSpPr>
              <p:nvPr/>
            </p:nvSpPr>
            <p:spPr bwMode="auto">
              <a:xfrm>
                <a:off x="82" y="960"/>
                <a:ext cx="531"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b="1" dirty="0"/>
                  <a:t>60</a:t>
                </a:r>
              </a:p>
            </p:txBody>
          </p:sp>
          <p:sp>
            <p:nvSpPr>
              <p:cNvPr id="35950" name="Rectangle 35"/>
              <p:cNvSpPr>
                <a:spLocks noChangeArrowheads="1"/>
              </p:cNvSpPr>
              <p:nvPr/>
            </p:nvSpPr>
            <p:spPr bwMode="auto">
              <a:xfrm>
                <a:off x="503" y="3155"/>
                <a:ext cx="162"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000" b="1"/>
                  <a:t>前半</a:t>
                </a:r>
              </a:p>
            </p:txBody>
          </p:sp>
          <p:sp>
            <p:nvSpPr>
              <p:cNvPr id="35951" name="Rectangle 36"/>
              <p:cNvSpPr>
                <a:spLocks noChangeArrowheads="1"/>
              </p:cNvSpPr>
              <p:nvPr/>
            </p:nvSpPr>
            <p:spPr bwMode="auto">
              <a:xfrm>
                <a:off x="746" y="3155"/>
                <a:ext cx="162"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000" b="1"/>
                  <a:t>後半</a:t>
                </a:r>
              </a:p>
            </p:txBody>
          </p:sp>
          <p:sp>
            <p:nvSpPr>
              <p:cNvPr id="35952" name="Rectangle 37"/>
              <p:cNvSpPr>
                <a:spLocks noChangeArrowheads="1"/>
              </p:cNvSpPr>
              <p:nvPr/>
            </p:nvSpPr>
            <p:spPr bwMode="auto">
              <a:xfrm>
                <a:off x="985" y="3155"/>
                <a:ext cx="162"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000" b="1"/>
                  <a:t>前半</a:t>
                </a:r>
              </a:p>
            </p:txBody>
          </p:sp>
          <p:sp>
            <p:nvSpPr>
              <p:cNvPr id="35953" name="Rectangle 38"/>
              <p:cNvSpPr>
                <a:spLocks noChangeArrowheads="1"/>
              </p:cNvSpPr>
              <p:nvPr/>
            </p:nvSpPr>
            <p:spPr bwMode="auto">
              <a:xfrm>
                <a:off x="1223" y="3155"/>
                <a:ext cx="162"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000" b="1"/>
                  <a:t>後半</a:t>
                </a:r>
              </a:p>
            </p:txBody>
          </p:sp>
          <p:sp>
            <p:nvSpPr>
              <p:cNvPr id="35954" name="Rectangle 39"/>
              <p:cNvSpPr>
                <a:spLocks noChangeArrowheads="1"/>
              </p:cNvSpPr>
              <p:nvPr/>
            </p:nvSpPr>
            <p:spPr bwMode="auto">
              <a:xfrm>
                <a:off x="1462" y="3155"/>
                <a:ext cx="162"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000" b="1"/>
                  <a:t>前半</a:t>
                </a:r>
              </a:p>
            </p:txBody>
          </p:sp>
          <p:sp>
            <p:nvSpPr>
              <p:cNvPr id="35955" name="Rectangle 40"/>
              <p:cNvSpPr>
                <a:spLocks noChangeArrowheads="1"/>
              </p:cNvSpPr>
              <p:nvPr/>
            </p:nvSpPr>
            <p:spPr bwMode="auto">
              <a:xfrm>
                <a:off x="1697" y="3155"/>
                <a:ext cx="162"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000" b="1"/>
                  <a:t>後半</a:t>
                </a:r>
              </a:p>
            </p:txBody>
          </p:sp>
          <p:sp>
            <p:nvSpPr>
              <p:cNvPr id="35956" name="Rectangle 41"/>
              <p:cNvSpPr>
                <a:spLocks noChangeArrowheads="1"/>
              </p:cNvSpPr>
              <p:nvPr/>
            </p:nvSpPr>
            <p:spPr bwMode="auto">
              <a:xfrm>
                <a:off x="1942" y="3155"/>
                <a:ext cx="162"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000" b="1"/>
                  <a:t>前半</a:t>
                </a:r>
              </a:p>
            </p:txBody>
          </p:sp>
          <p:sp>
            <p:nvSpPr>
              <p:cNvPr id="35957" name="Rectangle 42"/>
              <p:cNvSpPr>
                <a:spLocks noChangeArrowheads="1"/>
              </p:cNvSpPr>
              <p:nvPr/>
            </p:nvSpPr>
            <p:spPr bwMode="auto">
              <a:xfrm>
                <a:off x="2177" y="3155"/>
                <a:ext cx="162"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000" b="1"/>
                  <a:t>後半</a:t>
                </a:r>
              </a:p>
            </p:txBody>
          </p:sp>
          <p:sp>
            <p:nvSpPr>
              <p:cNvPr id="35958" name="Rectangle 43"/>
              <p:cNvSpPr>
                <a:spLocks noChangeArrowheads="1"/>
              </p:cNvSpPr>
              <p:nvPr/>
            </p:nvSpPr>
            <p:spPr bwMode="auto">
              <a:xfrm>
                <a:off x="2416" y="3155"/>
                <a:ext cx="162"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000" b="1"/>
                  <a:t>前半</a:t>
                </a:r>
              </a:p>
            </p:txBody>
          </p:sp>
          <p:sp>
            <p:nvSpPr>
              <p:cNvPr id="35959" name="Rectangle 44"/>
              <p:cNvSpPr>
                <a:spLocks noChangeArrowheads="1"/>
              </p:cNvSpPr>
              <p:nvPr/>
            </p:nvSpPr>
            <p:spPr bwMode="auto">
              <a:xfrm>
                <a:off x="2639" y="3155"/>
                <a:ext cx="323"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000" b="1"/>
                  <a:t>後半以上</a:t>
                </a:r>
              </a:p>
            </p:txBody>
          </p:sp>
          <p:sp>
            <p:nvSpPr>
              <p:cNvPr id="35960" name="Rectangle 45"/>
              <p:cNvSpPr>
                <a:spLocks noChangeArrowheads="1"/>
              </p:cNvSpPr>
              <p:nvPr/>
            </p:nvSpPr>
            <p:spPr bwMode="auto">
              <a:xfrm>
                <a:off x="540" y="3306"/>
                <a:ext cx="45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b="1" dirty="0"/>
                  <a:t>40</a:t>
                </a:r>
                <a:r>
                  <a:rPr lang="ja-JP" altLang="en-US" b="1" dirty="0"/>
                  <a:t>歳代</a:t>
                </a:r>
              </a:p>
            </p:txBody>
          </p:sp>
          <p:sp>
            <p:nvSpPr>
              <p:cNvPr id="35961" name="Rectangle 46"/>
              <p:cNvSpPr>
                <a:spLocks noChangeArrowheads="1"/>
              </p:cNvSpPr>
              <p:nvPr/>
            </p:nvSpPr>
            <p:spPr bwMode="auto">
              <a:xfrm>
                <a:off x="1014" y="3316"/>
                <a:ext cx="45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b="1" dirty="0"/>
                  <a:t>50</a:t>
                </a:r>
                <a:r>
                  <a:rPr lang="ja-JP" altLang="en-US" b="1" dirty="0"/>
                  <a:t>歳代</a:t>
                </a:r>
              </a:p>
            </p:txBody>
          </p:sp>
          <p:sp>
            <p:nvSpPr>
              <p:cNvPr id="35962" name="Rectangle 47"/>
              <p:cNvSpPr>
                <a:spLocks noChangeArrowheads="1"/>
              </p:cNvSpPr>
              <p:nvPr/>
            </p:nvSpPr>
            <p:spPr bwMode="auto">
              <a:xfrm>
                <a:off x="1491" y="3316"/>
                <a:ext cx="45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b="1" dirty="0"/>
                  <a:t>60</a:t>
                </a:r>
                <a:r>
                  <a:rPr lang="ja-JP" altLang="en-US" b="1" dirty="0"/>
                  <a:t>歳代</a:t>
                </a:r>
              </a:p>
            </p:txBody>
          </p:sp>
          <p:sp>
            <p:nvSpPr>
              <p:cNvPr id="35963" name="Rectangle 48"/>
              <p:cNvSpPr>
                <a:spLocks noChangeArrowheads="1"/>
              </p:cNvSpPr>
              <p:nvPr/>
            </p:nvSpPr>
            <p:spPr bwMode="auto">
              <a:xfrm>
                <a:off x="1983" y="3316"/>
                <a:ext cx="45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b="1" dirty="0"/>
                  <a:t>70</a:t>
                </a:r>
                <a:r>
                  <a:rPr lang="ja-JP" altLang="en-US" b="1" dirty="0"/>
                  <a:t>歳代</a:t>
                </a:r>
              </a:p>
            </p:txBody>
          </p:sp>
          <p:sp>
            <p:nvSpPr>
              <p:cNvPr id="35964" name="Rectangle 49"/>
              <p:cNvSpPr>
                <a:spLocks noChangeArrowheads="1"/>
              </p:cNvSpPr>
              <p:nvPr/>
            </p:nvSpPr>
            <p:spPr bwMode="auto">
              <a:xfrm>
                <a:off x="2451" y="3316"/>
                <a:ext cx="45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b="1" dirty="0"/>
                  <a:t>80</a:t>
                </a:r>
                <a:r>
                  <a:rPr lang="ja-JP" altLang="en-US" b="1" dirty="0"/>
                  <a:t>歳代</a:t>
                </a:r>
              </a:p>
            </p:txBody>
          </p:sp>
          <p:sp>
            <p:nvSpPr>
              <p:cNvPr id="35965" name="Line 50"/>
              <p:cNvSpPr>
                <a:spLocks noChangeShapeType="1"/>
              </p:cNvSpPr>
              <p:nvPr/>
            </p:nvSpPr>
            <p:spPr bwMode="auto">
              <a:xfrm>
                <a:off x="510" y="3268"/>
                <a:ext cx="399"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966" name="Line 51"/>
              <p:cNvSpPr>
                <a:spLocks noChangeShapeType="1"/>
              </p:cNvSpPr>
              <p:nvPr/>
            </p:nvSpPr>
            <p:spPr bwMode="auto">
              <a:xfrm>
                <a:off x="984" y="3268"/>
                <a:ext cx="399"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967" name="Line 52"/>
              <p:cNvSpPr>
                <a:spLocks noChangeShapeType="1"/>
              </p:cNvSpPr>
              <p:nvPr/>
            </p:nvSpPr>
            <p:spPr bwMode="auto">
              <a:xfrm>
                <a:off x="1468" y="3268"/>
                <a:ext cx="399"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968" name="Line 53"/>
              <p:cNvSpPr>
                <a:spLocks noChangeShapeType="1"/>
              </p:cNvSpPr>
              <p:nvPr/>
            </p:nvSpPr>
            <p:spPr bwMode="auto">
              <a:xfrm>
                <a:off x="1947" y="3268"/>
                <a:ext cx="399"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969" name="Line 54"/>
              <p:cNvSpPr>
                <a:spLocks noChangeShapeType="1"/>
              </p:cNvSpPr>
              <p:nvPr/>
            </p:nvSpPr>
            <p:spPr bwMode="auto">
              <a:xfrm>
                <a:off x="2432" y="3268"/>
                <a:ext cx="399"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grpSp>
            <p:nvGrpSpPr>
              <p:cNvPr id="35970" name="Group 55"/>
              <p:cNvGrpSpPr>
                <a:grpSpLocks/>
              </p:cNvGrpSpPr>
              <p:nvPr/>
            </p:nvGrpSpPr>
            <p:grpSpPr bwMode="auto">
              <a:xfrm>
                <a:off x="-201" y="1884"/>
                <a:ext cx="387" cy="1014"/>
                <a:chOff x="960" y="799"/>
                <a:chExt cx="387" cy="1014"/>
              </a:xfrm>
            </p:grpSpPr>
            <p:sp>
              <p:nvSpPr>
                <p:cNvPr id="35977" name="Text Box 56"/>
                <p:cNvSpPr txBox="1">
                  <a:spLocks noChangeArrowheads="1"/>
                </p:cNvSpPr>
                <p:nvPr/>
              </p:nvSpPr>
              <p:spPr bwMode="auto">
                <a:xfrm>
                  <a:off x="960" y="799"/>
                  <a:ext cx="233"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50000"/>
                    </a:spcBef>
                    <a:spcAft>
                      <a:spcPct val="0"/>
                    </a:spcAft>
                  </a:pPr>
                  <a:r>
                    <a:rPr lang="ja-JP" altLang="en-US" sz="2400" b="1" dirty="0"/>
                    <a:t>頻度</a:t>
                  </a:r>
                </a:p>
              </p:txBody>
            </p:sp>
            <p:sp>
              <p:nvSpPr>
                <p:cNvPr id="35978" name="Text Box 57"/>
                <p:cNvSpPr txBox="1">
                  <a:spLocks noChangeArrowheads="1"/>
                </p:cNvSpPr>
                <p:nvPr/>
              </p:nvSpPr>
              <p:spPr bwMode="auto">
                <a:xfrm>
                  <a:off x="978" y="1564"/>
                  <a:ext cx="36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50000"/>
                    </a:spcBef>
                    <a:spcAft>
                      <a:spcPct val="0"/>
                    </a:spcAft>
                  </a:pPr>
                  <a:r>
                    <a:rPr lang="ja-JP" altLang="en-US" sz="2400" b="1" dirty="0"/>
                    <a:t>（</a:t>
                  </a:r>
                  <a:r>
                    <a:rPr lang="en-US" altLang="ja-JP" sz="2400" b="1" dirty="0"/>
                    <a:t>%</a:t>
                  </a:r>
                  <a:r>
                    <a:rPr lang="ja-JP" altLang="en-US" sz="2400" b="1" dirty="0"/>
                    <a:t>）</a:t>
                  </a:r>
                </a:p>
              </p:txBody>
            </p:sp>
          </p:grpSp>
          <p:grpSp>
            <p:nvGrpSpPr>
              <p:cNvPr id="35971" name="Group 58"/>
              <p:cNvGrpSpPr>
                <a:grpSpLocks/>
              </p:cNvGrpSpPr>
              <p:nvPr/>
            </p:nvGrpSpPr>
            <p:grpSpPr bwMode="auto">
              <a:xfrm>
                <a:off x="645" y="1214"/>
                <a:ext cx="543" cy="249"/>
                <a:chOff x="645" y="1231"/>
                <a:chExt cx="543" cy="249"/>
              </a:xfrm>
            </p:grpSpPr>
            <p:sp>
              <p:nvSpPr>
                <p:cNvPr id="35975" name="Rectangle 59"/>
                <p:cNvSpPr>
                  <a:spLocks noChangeArrowheads="1"/>
                </p:cNvSpPr>
                <p:nvPr/>
              </p:nvSpPr>
              <p:spPr bwMode="auto">
                <a:xfrm>
                  <a:off x="645" y="1248"/>
                  <a:ext cx="86" cy="120"/>
                </a:xfrm>
                <a:prstGeom prst="rect">
                  <a:avLst/>
                </a:prstGeom>
                <a:gradFill rotWithShape="1">
                  <a:gsLst>
                    <a:gs pos="0">
                      <a:srgbClr val="0099FF"/>
                    </a:gs>
                    <a:gs pos="50000">
                      <a:srgbClr val="CCEBFF"/>
                    </a:gs>
                    <a:gs pos="100000">
                      <a:srgbClr val="0099FF"/>
                    </a:gs>
                  </a:gsLst>
                  <a:lin ang="0" scaled="1"/>
                </a:gradFill>
                <a:ln w="12700" algn="ctr">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z="2400"/>
                </a:p>
              </p:txBody>
            </p:sp>
            <p:sp>
              <p:nvSpPr>
                <p:cNvPr id="35976" name="Rectangle 60"/>
                <p:cNvSpPr>
                  <a:spLocks noChangeArrowheads="1"/>
                </p:cNvSpPr>
                <p:nvPr/>
              </p:nvSpPr>
              <p:spPr bwMode="auto">
                <a:xfrm>
                  <a:off x="798" y="1231"/>
                  <a:ext cx="390"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2400" b="1"/>
                    <a:t>男性</a:t>
                  </a:r>
                </a:p>
              </p:txBody>
            </p:sp>
          </p:grpSp>
          <p:grpSp>
            <p:nvGrpSpPr>
              <p:cNvPr id="35972" name="Group 61"/>
              <p:cNvGrpSpPr>
                <a:grpSpLocks/>
              </p:cNvGrpSpPr>
              <p:nvPr/>
            </p:nvGrpSpPr>
            <p:grpSpPr bwMode="auto">
              <a:xfrm>
                <a:off x="645" y="1429"/>
                <a:ext cx="543" cy="249"/>
                <a:chOff x="645" y="1480"/>
                <a:chExt cx="543" cy="249"/>
              </a:xfrm>
            </p:grpSpPr>
            <p:sp>
              <p:nvSpPr>
                <p:cNvPr id="35973" name="Rectangle 62"/>
                <p:cNvSpPr>
                  <a:spLocks noChangeArrowheads="1"/>
                </p:cNvSpPr>
                <p:nvPr/>
              </p:nvSpPr>
              <p:spPr bwMode="auto">
                <a:xfrm>
                  <a:off x="645" y="1497"/>
                  <a:ext cx="86" cy="120"/>
                </a:xfrm>
                <a:prstGeom prst="rect">
                  <a:avLst/>
                </a:prstGeom>
                <a:gradFill rotWithShape="1">
                  <a:gsLst>
                    <a:gs pos="0">
                      <a:srgbClr val="FF0066"/>
                    </a:gs>
                    <a:gs pos="50000">
                      <a:srgbClr val="FFCCE0"/>
                    </a:gs>
                    <a:gs pos="100000">
                      <a:srgbClr val="FF0066"/>
                    </a:gs>
                  </a:gsLst>
                  <a:lin ang="0" scaled="1"/>
                </a:gradFill>
                <a:ln w="12700" algn="ctr">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z="2400"/>
                </a:p>
              </p:txBody>
            </p:sp>
            <p:sp>
              <p:nvSpPr>
                <p:cNvPr id="35974" name="Rectangle 63"/>
                <p:cNvSpPr>
                  <a:spLocks noChangeArrowheads="1"/>
                </p:cNvSpPr>
                <p:nvPr/>
              </p:nvSpPr>
              <p:spPr bwMode="auto">
                <a:xfrm>
                  <a:off x="798" y="1480"/>
                  <a:ext cx="390"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2400" b="1"/>
                    <a:t>女性</a:t>
                  </a:r>
                </a:p>
              </p:txBody>
            </p:sp>
          </p:grpSp>
        </p:grpSp>
        <p:sp>
          <p:nvSpPr>
            <p:cNvPr id="35849" name="Text Box 64"/>
            <p:cNvSpPr txBox="1">
              <a:spLocks noChangeArrowheads="1"/>
            </p:cNvSpPr>
            <p:nvPr/>
          </p:nvSpPr>
          <p:spPr bwMode="auto">
            <a:xfrm>
              <a:off x="79" y="801"/>
              <a:ext cx="235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2000" b="1" dirty="0">
                  <a:solidFill>
                    <a:srgbClr val="0070C0"/>
                  </a:solidFill>
                </a:rPr>
                <a:t>骨粗鬆症有病率の性・年代別分布</a:t>
              </a:r>
            </a:p>
          </p:txBody>
        </p:sp>
        <p:grpSp>
          <p:nvGrpSpPr>
            <p:cNvPr id="35850" name="Group 65"/>
            <p:cNvGrpSpPr>
              <a:grpSpLocks/>
            </p:cNvGrpSpPr>
            <p:nvPr/>
          </p:nvGrpSpPr>
          <p:grpSpPr bwMode="auto">
            <a:xfrm>
              <a:off x="2970" y="801"/>
              <a:ext cx="3550" cy="2732"/>
              <a:chOff x="2970" y="801"/>
              <a:chExt cx="3550" cy="2732"/>
            </a:xfrm>
          </p:grpSpPr>
          <p:sp>
            <p:nvSpPr>
              <p:cNvPr id="35851" name="Text Box 66"/>
              <p:cNvSpPr txBox="1">
                <a:spLocks noChangeArrowheads="1"/>
              </p:cNvSpPr>
              <p:nvPr/>
            </p:nvSpPr>
            <p:spPr bwMode="auto">
              <a:xfrm>
                <a:off x="3705" y="1208"/>
                <a:ext cx="39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2400" b="1" u="sng"/>
                  <a:t>女性</a:t>
                </a:r>
              </a:p>
            </p:txBody>
          </p:sp>
          <p:sp>
            <p:nvSpPr>
              <p:cNvPr id="35852" name="Rectangle 67"/>
              <p:cNvSpPr>
                <a:spLocks noChangeArrowheads="1"/>
              </p:cNvSpPr>
              <p:nvPr/>
            </p:nvSpPr>
            <p:spPr bwMode="auto">
              <a:xfrm>
                <a:off x="5686" y="3378"/>
                <a:ext cx="52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600" b="1" dirty="0">
                    <a:latin typeface="ＭＳ Ｐゴシック" panose="020B0600070205080204" pitchFamily="50" charset="-128"/>
                  </a:rPr>
                  <a:t>年齢（歳）</a:t>
                </a:r>
                <a:endParaRPr lang="ja-JP" altLang="en-US" sz="1600" b="1" dirty="0"/>
              </a:p>
            </p:txBody>
          </p:sp>
          <p:sp>
            <p:nvSpPr>
              <p:cNvPr id="35853" name="Text Box 68"/>
              <p:cNvSpPr txBox="1">
                <a:spLocks noChangeArrowheads="1"/>
              </p:cNvSpPr>
              <p:nvPr/>
            </p:nvSpPr>
            <p:spPr bwMode="auto">
              <a:xfrm>
                <a:off x="3162" y="1033"/>
                <a:ext cx="46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50000"/>
                  </a:spcBef>
                  <a:spcAft>
                    <a:spcPct val="0"/>
                  </a:spcAft>
                </a:pPr>
                <a:r>
                  <a:rPr lang="ja-JP" altLang="en-US" sz="1200" b="1" dirty="0"/>
                  <a:t>（</a:t>
                </a:r>
                <a:r>
                  <a:rPr lang="en-US" altLang="ja-JP" sz="1200" b="1" dirty="0"/>
                  <a:t>/</a:t>
                </a:r>
                <a:r>
                  <a:rPr lang="en-US" altLang="ja-JP" sz="1400" b="1" dirty="0"/>
                  <a:t>10,000</a:t>
                </a:r>
                <a:r>
                  <a:rPr lang="ja-JP" altLang="en-US" sz="1200" b="1" dirty="0"/>
                  <a:t>）</a:t>
                </a:r>
              </a:p>
            </p:txBody>
          </p:sp>
          <p:sp>
            <p:nvSpPr>
              <p:cNvPr id="35854" name="Text Box 69"/>
              <p:cNvSpPr txBox="1">
                <a:spLocks noChangeArrowheads="1"/>
              </p:cNvSpPr>
              <p:nvPr/>
            </p:nvSpPr>
            <p:spPr bwMode="auto">
              <a:xfrm>
                <a:off x="2970" y="1892"/>
                <a:ext cx="233" cy="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50000"/>
                  </a:spcBef>
                  <a:spcAft>
                    <a:spcPct val="0"/>
                  </a:spcAft>
                </a:pPr>
                <a:r>
                  <a:rPr lang="ja-JP" altLang="en-US" sz="2400" b="1"/>
                  <a:t>発生率</a:t>
                </a:r>
              </a:p>
            </p:txBody>
          </p:sp>
          <p:sp>
            <p:nvSpPr>
              <p:cNvPr id="35855" name="Line 70"/>
              <p:cNvSpPr>
                <a:spLocks noChangeShapeType="1"/>
              </p:cNvSpPr>
              <p:nvPr/>
            </p:nvSpPr>
            <p:spPr bwMode="auto">
              <a:xfrm>
                <a:off x="3471" y="3132"/>
                <a:ext cx="4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856" name="Line 71"/>
              <p:cNvSpPr>
                <a:spLocks noChangeShapeType="1"/>
              </p:cNvSpPr>
              <p:nvPr/>
            </p:nvSpPr>
            <p:spPr bwMode="auto">
              <a:xfrm>
                <a:off x="3471" y="2657"/>
                <a:ext cx="4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grpSp>
            <p:nvGrpSpPr>
              <p:cNvPr id="35857" name="Group 72"/>
              <p:cNvGrpSpPr>
                <a:grpSpLocks/>
              </p:cNvGrpSpPr>
              <p:nvPr/>
            </p:nvGrpSpPr>
            <p:grpSpPr bwMode="auto">
              <a:xfrm>
                <a:off x="3471" y="1706"/>
                <a:ext cx="45" cy="475"/>
                <a:chOff x="3188" y="1507"/>
                <a:chExt cx="45" cy="597"/>
              </a:xfrm>
            </p:grpSpPr>
            <p:sp>
              <p:nvSpPr>
                <p:cNvPr id="35920" name="Line 73"/>
                <p:cNvSpPr>
                  <a:spLocks noChangeShapeType="1"/>
                </p:cNvSpPr>
                <p:nvPr/>
              </p:nvSpPr>
              <p:spPr bwMode="auto">
                <a:xfrm>
                  <a:off x="3188" y="2103"/>
                  <a:ext cx="4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921" name="Line 74"/>
                <p:cNvSpPr>
                  <a:spLocks noChangeShapeType="1"/>
                </p:cNvSpPr>
                <p:nvPr/>
              </p:nvSpPr>
              <p:spPr bwMode="auto">
                <a:xfrm>
                  <a:off x="3188" y="1507"/>
                  <a:ext cx="4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grpSp>
          <p:grpSp>
            <p:nvGrpSpPr>
              <p:cNvPr id="35858" name="Group 75"/>
              <p:cNvGrpSpPr>
                <a:grpSpLocks/>
              </p:cNvGrpSpPr>
              <p:nvPr/>
            </p:nvGrpSpPr>
            <p:grpSpPr bwMode="auto">
              <a:xfrm>
                <a:off x="3516" y="1182"/>
                <a:ext cx="1926" cy="1950"/>
                <a:chOff x="3052" y="1146"/>
                <a:chExt cx="2141" cy="2092"/>
              </a:xfrm>
            </p:grpSpPr>
            <p:sp>
              <p:nvSpPr>
                <p:cNvPr id="35918" name="Line 76"/>
                <p:cNvSpPr>
                  <a:spLocks noChangeShapeType="1"/>
                </p:cNvSpPr>
                <p:nvPr/>
              </p:nvSpPr>
              <p:spPr bwMode="auto">
                <a:xfrm>
                  <a:off x="3052" y="1146"/>
                  <a:ext cx="1" cy="209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919" name="Line 77"/>
                <p:cNvSpPr>
                  <a:spLocks noChangeShapeType="1"/>
                </p:cNvSpPr>
                <p:nvPr/>
              </p:nvSpPr>
              <p:spPr bwMode="auto">
                <a:xfrm>
                  <a:off x="3052" y="3238"/>
                  <a:ext cx="2141"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grpSp>
          <p:sp>
            <p:nvSpPr>
              <p:cNvPr id="35859" name="Line 78"/>
              <p:cNvSpPr>
                <a:spLocks noChangeShapeType="1"/>
              </p:cNvSpPr>
              <p:nvPr/>
            </p:nvSpPr>
            <p:spPr bwMode="auto">
              <a:xfrm flipV="1">
                <a:off x="3855" y="3132"/>
                <a:ext cx="1"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860" name="Line 79"/>
              <p:cNvSpPr>
                <a:spLocks noChangeShapeType="1"/>
              </p:cNvSpPr>
              <p:nvPr/>
            </p:nvSpPr>
            <p:spPr bwMode="auto">
              <a:xfrm flipV="1">
                <a:off x="4164" y="3132"/>
                <a:ext cx="1"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861" name="Line 80"/>
              <p:cNvSpPr>
                <a:spLocks noChangeShapeType="1"/>
              </p:cNvSpPr>
              <p:nvPr/>
            </p:nvSpPr>
            <p:spPr bwMode="auto">
              <a:xfrm flipV="1">
                <a:off x="4470" y="3132"/>
                <a:ext cx="1"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862" name="Line 81"/>
              <p:cNvSpPr>
                <a:spLocks noChangeShapeType="1"/>
              </p:cNvSpPr>
              <p:nvPr/>
            </p:nvSpPr>
            <p:spPr bwMode="auto">
              <a:xfrm flipV="1">
                <a:off x="4777" y="3132"/>
                <a:ext cx="1"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863" name="Line 82"/>
              <p:cNvSpPr>
                <a:spLocks noChangeShapeType="1"/>
              </p:cNvSpPr>
              <p:nvPr/>
            </p:nvSpPr>
            <p:spPr bwMode="auto">
              <a:xfrm flipV="1">
                <a:off x="5084" y="3132"/>
                <a:ext cx="1"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864" name="Line 83"/>
              <p:cNvSpPr>
                <a:spLocks noChangeShapeType="1"/>
              </p:cNvSpPr>
              <p:nvPr/>
            </p:nvSpPr>
            <p:spPr bwMode="auto">
              <a:xfrm flipV="1">
                <a:off x="5390" y="3132"/>
                <a:ext cx="1"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865" name="Rectangle 84"/>
              <p:cNvSpPr>
                <a:spLocks noChangeArrowheads="1"/>
              </p:cNvSpPr>
              <p:nvPr/>
            </p:nvSpPr>
            <p:spPr bwMode="auto">
              <a:xfrm>
                <a:off x="3411" y="3117"/>
                <a:ext cx="10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b="1"/>
                  <a:t>0</a:t>
                </a:r>
                <a:endParaRPr lang="en-US" altLang="ja-JP" sz="2000" b="1"/>
              </a:p>
            </p:txBody>
          </p:sp>
          <p:sp>
            <p:nvSpPr>
              <p:cNvPr id="35866" name="Rectangle 85"/>
              <p:cNvSpPr>
                <a:spLocks noChangeArrowheads="1"/>
              </p:cNvSpPr>
              <p:nvPr/>
            </p:nvSpPr>
            <p:spPr bwMode="auto">
              <a:xfrm>
                <a:off x="3206" y="2576"/>
                <a:ext cx="45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600" b="1" dirty="0"/>
                  <a:t>100</a:t>
                </a:r>
              </a:p>
            </p:txBody>
          </p:sp>
          <p:sp>
            <p:nvSpPr>
              <p:cNvPr id="35867" name="Rectangle 86"/>
              <p:cNvSpPr>
                <a:spLocks noChangeArrowheads="1"/>
              </p:cNvSpPr>
              <p:nvPr/>
            </p:nvSpPr>
            <p:spPr bwMode="auto">
              <a:xfrm>
                <a:off x="3243" y="2113"/>
                <a:ext cx="49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600" b="1" dirty="0"/>
                  <a:t>200</a:t>
                </a:r>
              </a:p>
            </p:txBody>
          </p:sp>
          <p:sp>
            <p:nvSpPr>
              <p:cNvPr id="35868" name="Rectangle 87"/>
              <p:cNvSpPr>
                <a:spLocks noChangeArrowheads="1"/>
              </p:cNvSpPr>
              <p:nvPr/>
            </p:nvSpPr>
            <p:spPr bwMode="auto">
              <a:xfrm>
                <a:off x="3216" y="1639"/>
                <a:ext cx="48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600" b="1" dirty="0"/>
                  <a:t>300</a:t>
                </a:r>
              </a:p>
            </p:txBody>
          </p:sp>
          <p:sp>
            <p:nvSpPr>
              <p:cNvPr id="35869" name="Rectangle 88"/>
              <p:cNvSpPr>
                <a:spLocks noChangeArrowheads="1"/>
              </p:cNvSpPr>
              <p:nvPr/>
            </p:nvSpPr>
            <p:spPr bwMode="auto">
              <a:xfrm>
                <a:off x="3779" y="3195"/>
                <a:ext cx="2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b="1"/>
                  <a:t>40</a:t>
                </a:r>
                <a:endParaRPr lang="en-US" altLang="ja-JP" sz="2000" b="1"/>
              </a:p>
            </p:txBody>
          </p:sp>
          <p:sp>
            <p:nvSpPr>
              <p:cNvPr id="35870" name="Rectangle 89"/>
              <p:cNvSpPr>
                <a:spLocks noChangeArrowheads="1"/>
              </p:cNvSpPr>
              <p:nvPr/>
            </p:nvSpPr>
            <p:spPr bwMode="auto">
              <a:xfrm>
                <a:off x="4092" y="3195"/>
                <a:ext cx="2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b="1"/>
                  <a:t>50</a:t>
                </a:r>
                <a:endParaRPr lang="en-US" altLang="ja-JP" sz="2000" b="1"/>
              </a:p>
            </p:txBody>
          </p:sp>
          <p:sp>
            <p:nvSpPr>
              <p:cNvPr id="35871" name="Rectangle 90"/>
              <p:cNvSpPr>
                <a:spLocks noChangeArrowheads="1"/>
              </p:cNvSpPr>
              <p:nvPr/>
            </p:nvSpPr>
            <p:spPr bwMode="auto">
              <a:xfrm>
                <a:off x="4398" y="3195"/>
                <a:ext cx="2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b="1"/>
                  <a:t>60</a:t>
                </a:r>
                <a:endParaRPr lang="en-US" altLang="ja-JP" sz="2000" b="1"/>
              </a:p>
            </p:txBody>
          </p:sp>
          <p:sp>
            <p:nvSpPr>
              <p:cNvPr id="35872" name="Rectangle 91"/>
              <p:cNvSpPr>
                <a:spLocks noChangeArrowheads="1"/>
              </p:cNvSpPr>
              <p:nvPr/>
            </p:nvSpPr>
            <p:spPr bwMode="auto">
              <a:xfrm>
                <a:off x="4705" y="3195"/>
                <a:ext cx="2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b="1"/>
                  <a:t>70</a:t>
                </a:r>
                <a:endParaRPr lang="en-US" altLang="ja-JP" sz="2000" b="1"/>
              </a:p>
            </p:txBody>
          </p:sp>
          <p:sp>
            <p:nvSpPr>
              <p:cNvPr id="35873" name="Rectangle 92"/>
              <p:cNvSpPr>
                <a:spLocks noChangeArrowheads="1"/>
              </p:cNvSpPr>
              <p:nvPr/>
            </p:nvSpPr>
            <p:spPr bwMode="auto">
              <a:xfrm>
                <a:off x="5012" y="3196"/>
                <a:ext cx="2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b="1"/>
                  <a:t>80</a:t>
                </a:r>
                <a:endParaRPr lang="en-US" altLang="ja-JP" sz="2000" b="1"/>
              </a:p>
            </p:txBody>
          </p:sp>
          <p:sp>
            <p:nvSpPr>
              <p:cNvPr id="35874" name="Rectangle 93"/>
              <p:cNvSpPr>
                <a:spLocks noChangeArrowheads="1"/>
              </p:cNvSpPr>
              <p:nvPr/>
            </p:nvSpPr>
            <p:spPr bwMode="auto">
              <a:xfrm>
                <a:off x="5275" y="3195"/>
                <a:ext cx="41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b="1"/>
                  <a:t>90</a:t>
                </a:r>
                <a:r>
                  <a:rPr lang="ja-JP" altLang="en-US" sz="2400" b="1"/>
                  <a:t>＋</a:t>
                </a:r>
                <a:endParaRPr lang="ja-JP" altLang="en-US" sz="2000" b="1"/>
              </a:p>
            </p:txBody>
          </p:sp>
          <p:sp>
            <p:nvSpPr>
              <p:cNvPr id="35875" name="Freeform 94"/>
              <p:cNvSpPr>
                <a:spLocks/>
              </p:cNvSpPr>
              <p:nvPr/>
            </p:nvSpPr>
            <p:spPr bwMode="auto">
              <a:xfrm>
                <a:off x="4783" y="2230"/>
                <a:ext cx="611" cy="764"/>
              </a:xfrm>
              <a:custGeom>
                <a:avLst/>
                <a:gdLst>
                  <a:gd name="T0" fmla="*/ 0 w 573"/>
                  <a:gd name="T1" fmla="*/ 1 h 1133"/>
                  <a:gd name="T2" fmla="*/ 857 w 573"/>
                  <a:gd name="T3" fmla="*/ 1 h 1133"/>
                  <a:gd name="T4" fmla="*/ 1708 w 573"/>
                  <a:gd name="T5" fmla="*/ 0 h 1133"/>
                  <a:gd name="T6" fmla="*/ 0 60000 65536"/>
                  <a:gd name="T7" fmla="*/ 0 60000 65536"/>
                  <a:gd name="T8" fmla="*/ 0 60000 65536"/>
                  <a:gd name="T9" fmla="*/ 0 w 573"/>
                  <a:gd name="T10" fmla="*/ 0 h 1133"/>
                  <a:gd name="T11" fmla="*/ 573 w 573"/>
                  <a:gd name="T12" fmla="*/ 1133 h 1133"/>
                </a:gdLst>
                <a:ahLst/>
                <a:cxnLst>
                  <a:cxn ang="T6">
                    <a:pos x="T0" y="T1"/>
                  </a:cxn>
                  <a:cxn ang="T7">
                    <a:pos x="T2" y="T3"/>
                  </a:cxn>
                  <a:cxn ang="T8">
                    <a:pos x="T4" y="T5"/>
                  </a:cxn>
                </a:cxnLst>
                <a:rect l="T9" t="T10" r="T11" b="T12"/>
                <a:pathLst>
                  <a:path w="573" h="1133">
                    <a:moveTo>
                      <a:pt x="0" y="1133"/>
                    </a:moveTo>
                    <a:lnTo>
                      <a:pt x="288" y="645"/>
                    </a:lnTo>
                    <a:lnTo>
                      <a:pt x="573" y="0"/>
                    </a:lnTo>
                  </a:path>
                </a:pathLst>
              </a:custGeom>
              <a:noFill/>
              <a:ln w="9525">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2400">
                  <a:latin typeface="Arial" charset="0"/>
                </a:endParaRPr>
              </a:p>
            </p:txBody>
          </p:sp>
          <p:sp>
            <p:nvSpPr>
              <p:cNvPr id="35876" name="Line 95"/>
              <p:cNvSpPr>
                <a:spLocks noChangeShapeType="1"/>
              </p:cNvSpPr>
              <p:nvPr/>
            </p:nvSpPr>
            <p:spPr bwMode="auto">
              <a:xfrm>
                <a:off x="3471" y="1233"/>
                <a:ext cx="4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877" name="Rectangle 96"/>
              <p:cNvSpPr>
                <a:spLocks noChangeArrowheads="1"/>
              </p:cNvSpPr>
              <p:nvPr/>
            </p:nvSpPr>
            <p:spPr bwMode="auto">
              <a:xfrm>
                <a:off x="3209" y="1179"/>
                <a:ext cx="43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1600" b="1" dirty="0"/>
                  <a:t>400</a:t>
                </a:r>
              </a:p>
            </p:txBody>
          </p:sp>
          <p:grpSp>
            <p:nvGrpSpPr>
              <p:cNvPr id="35878" name="Group 97"/>
              <p:cNvGrpSpPr>
                <a:grpSpLocks/>
              </p:cNvGrpSpPr>
              <p:nvPr/>
            </p:nvGrpSpPr>
            <p:grpSpPr bwMode="auto">
              <a:xfrm>
                <a:off x="3856" y="2234"/>
                <a:ext cx="1535" cy="895"/>
                <a:chOff x="3690" y="2172"/>
                <a:chExt cx="1535" cy="1126"/>
              </a:xfrm>
            </p:grpSpPr>
            <p:sp>
              <p:nvSpPr>
                <p:cNvPr id="35913" name="Line 98"/>
                <p:cNvSpPr>
                  <a:spLocks noChangeShapeType="1"/>
                </p:cNvSpPr>
                <p:nvPr/>
              </p:nvSpPr>
              <p:spPr bwMode="auto">
                <a:xfrm flipV="1">
                  <a:off x="4919" y="2172"/>
                  <a:ext cx="306" cy="548"/>
                </a:xfrm>
                <a:prstGeom prst="line">
                  <a:avLst/>
                </a:prstGeom>
                <a:noFill/>
                <a:ln w="38100">
                  <a:solidFill>
                    <a:srgbClr val="0099FF"/>
                  </a:solidFill>
                  <a:round/>
                  <a:headEn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914" name="Line 99"/>
                <p:cNvSpPr>
                  <a:spLocks noChangeShapeType="1"/>
                </p:cNvSpPr>
                <p:nvPr/>
              </p:nvSpPr>
              <p:spPr bwMode="auto">
                <a:xfrm flipH="1">
                  <a:off x="4613" y="2720"/>
                  <a:ext cx="306" cy="410"/>
                </a:xfrm>
                <a:prstGeom prst="line">
                  <a:avLst/>
                </a:prstGeom>
                <a:noFill/>
                <a:ln w="38100">
                  <a:solidFill>
                    <a:srgbClr val="0099FF"/>
                  </a:solidFill>
                  <a:round/>
                  <a:headEnd type="oval"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915" name="Line 100"/>
                <p:cNvSpPr>
                  <a:spLocks noChangeShapeType="1"/>
                </p:cNvSpPr>
                <p:nvPr/>
              </p:nvSpPr>
              <p:spPr bwMode="auto">
                <a:xfrm flipH="1">
                  <a:off x="4304" y="3130"/>
                  <a:ext cx="306" cy="127"/>
                </a:xfrm>
                <a:prstGeom prst="line">
                  <a:avLst/>
                </a:prstGeom>
                <a:noFill/>
                <a:ln w="38100">
                  <a:solidFill>
                    <a:srgbClr val="0099FF"/>
                  </a:solidFill>
                  <a:round/>
                  <a:headEnd type="oval"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916" name="Line 101"/>
                <p:cNvSpPr>
                  <a:spLocks noChangeShapeType="1"/>
                </p:cNvSpPr>
                <p:nvPr/>
              </p:nvSpPr>
              <p:spPr bwMode="auto">
                <a:xfrm flipH="1">
                  <a:off x="3998" y="3256"/>
                  <a:ext cx="308" cy="34"/>
                </a:xfrm>
                <a:prstGeom prst="line">
                  <a:avLst/>
                </a:prstGeom>
                <a:noFill/>
                <a:ln w="38100">
                  <a:solidFill>
                    <a:srgbClr val="0099FF"/>
                  </a:solidFill>
                  <a:round/>
                  <a:headEnd type="oval"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917" name="Line 102"/>
                <p:cNvSpPr>
                  <a:spLocks noChangeShapeType="1"/>
                </p:cNvSpPr>
                <p:nvPr/>
              </p:nvSpPr>
              <p:spPr bwMode="auto">
                <a:xfrm flipH="1">
                  <a:off x="3690" y="3289"/>
                  <a:ext cx="308" cy="9"/>
                </a:xfrm>
                <a:prstGeom prst="line">
                  <a:avLst/>
                </a:prstGeom>
                <a:noFill/>
                <a:ln w="38100">
                  <a:solidFill>
                    <a:srgbClr val="0099FF"/>
                  </a:solidFill>
                  <a:round/>
                  <a:headEnd type="oval" w="med" len="me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grpSp>
          <p:grpSp>
            <p:nvGrpSpPr>
              <p:cNvPr id="35879" name="Group 103"/>
              <p:cNvGrpSpPr>
                <a:grpSpLocks/>
              </p:cNvGrpSpPr>
              <p:nvPr/>
            </p:nvGrpSpPr>
            <p:grpSpPr bwMode="auto">
              <a:xfrm>
                <a:off x="3767" y="1503"/>
                <a:ext cx="719" cy="711"/>
                <a:chOff x="3767" y="1426"/>
                <a:chExt cx="719" cy="711"/>
              </a:xfrm>
            </p:grpSpPr>
            <p:grpSp>
              <p:nvGrpSpPr>
                <p:cNvPr id="35901" name="Group 104"/>
                <p:cNvGrpSpPr>
                  <a:grpSpLocks/>
                </p:cNvGrpSpPr>
                <p:nvPr/>
              </p:nvGrpSpPr>
              <p:grpSpPr bwMode="auto">
                <a:xfrm>
                  <a:off x="3767" y="1586"/>
                  <a:ext cx="719" cy="233"/>
                  <a:chOff x="3484" y="1592"/>
                  <a:chExt cx="719" cy="294"/>
                </a:xfrm>
              </p:grpSpPr>
              <p:sp>
                <p:nvSpPr>
                  <p:cNvPr id="35911" name="Line 105"/>
                  <p:cNvSpPr>
                    <a:spLocks noChangeShapeType="1"/>
                  </p:cNvSpPr>
                  <p:nvPr/>
                </p:nvSpPr>
                <p:spPr bwMode="auto">
                  <a:xfrm>
                    <a:off x="3484" y="1678"/>
                    <a:ext cx="192" cy="1"/>
                  </a:xfrm>
                  <a:prstGeom prst="line">
                    <a:avLst/>
                  </a:prstGeom>
                  <a:noFill/>
                  <a:ln w="31750">
                    <a:solidFill>
                      <a:srgbClr val="33CC33"/>
                    </a:solidFill>
                    <a:round/>
                    <a:headEnd type="oval" w="med" len="me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912" name="Rectangle 106"/>
                  <p:cNvSpPr>
                    <a:spLocks noChangeArrowheads="1"/>
                  </p:cNvSpPr>
                  <p:nvPr/>
                </p:nvSpPr>
                <p:spPr bwMode="auto">
                  <a:xfrm>
                    <a:off x="3771" y="1592"/>
                    <a:ext cx="432"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b="1"/>
                      <a:t>1992</a:t>
                    </a:r>
                  </a:p>
                </p:txBody>
              </p:sp>
            </p:grpSp>
            <p:grpSp>
              <p:nvGrpSpPr>
                <p:cNvPr id="35902" name="Group 107"/>
                <p:cNvGrpSpPr>
                  <a:grpSpLocks/>
                </p:cNvGrpSpPr>
                <p:nvPr/>
              </p:nvGrpSpPr>
              <p:grpSpPr bwMode="auto">
                <a:xfrm>
                  <a:off x="3767" y="1745"/>
                  <a:ext cx="719" cy="233"/>
                  <a:chOff x="3484" y="1756"/>
                  <a:chExt cx="719" cy="294"/>
                </a:xfrm>
              </p:grpSpPr>
              <p:sp>
                <p:nvSpPr>
                  <p:cNvPr id="35909" name="Line 108"/>
                  <p:cNvSpPr>
                    <a:spLocks noChangeShapeType="1"/>
                  </p:cNvSpPr>
                  <p:nvPr/>
                </p:nvSpPr>
                <p:spPr bwMode="auto">
                  <a:xfrm>
                    <a:off x="3484" y="1842"/>
                    <a:ext cx="192" cy="1"/>
                  </a:xfrm>
                  <a:prstGeom prst="line">
                    <a:avLst/>
                  </a:prstGeom>
                  <a:noFill/>
                  <a:ln w="31750">
                    <a:solidFill>
                      <a:srgbClr val="FFFF00"/>
                    </a:solidFill>
                    <a:round/>
                    <a:headEnd type="oval" w="med" len="me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910" name="Rectangle 109"/>
                  <p:cNvSpPr>
                    <a:spLocks noChangeArrowheads="1"/>
                  </p:cNvSpPr>
                  <p:nvPr/>
                </p:nvSpPr>
                <p:spPr bwMode="auto">
                  <a:xfrm>
                    <a:off x="3771" y="1756"/>
                    <a:ext cx="432"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b="1"/>
                      <a:t>1997</a:t>
                    </a:r>
                  </a:p>
                </p:txBody>
              </p:sp>
            </p:grpSp>
            <p:grpSp>
              <p:nvGrpSpPr>
                <p:cNvPr id="35903" name="Group 110"/>
                <p:cNvGrpSpPr>
                  <a:grpSpLocks/>
                </p:cNvGrpSpPr>
                <p:nvPr/>
              </p:nvGrpSpPr>
              <p:grpSpPr bwMode="auto">
                <a:xfrm>
                  <a:off x="3767" y="1904"/>
                  <a:ext cx="719" cy="233"/>
                  <a:chOff x="3484" y="1921"/>
                  <a:chExt cx="719" cy="294"/>
                </a:xfrm>
              </p:grpSpPr>
              <p:sp>
                <p:nvSpPr>
                  <p:cNvPr id="35907" name="Line 111"/>
                  <p:cNvSpPr>
                    <a:spLocks noChangeShapeType="1"/>
                  </p:cNvSpPr>
                  <p:nvPr/>
                </p:nvSpPr>
                <p:spPr bwMode="auto">
                  <a:xfrm>
                    <a:off x="3484" y="2007"/>
                    <a:ext cx="192" cy="1"/>
                  </a:xfrm>
                  <a:prstGeom prst="line">
                    <a:avLst/>
                  </a:prstGeom>
                  <a:noFill/>
                  <a:ln w="31750">
                    <a:solidFill>
                      <a:srgbClr val="FF0000"/>
                    </a:solidFill>
                    <a:round/>
                    <a:headEnd type="oval" w="med" len="me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908" name="Rectangle 112"/>
                  <p:cNvSpPr>
                    <a:spLocks noChangeArrowheads="1"/>
                  </p:cNvSpPr>
                  <p:nvPr/>
                </p:nvSpPr>
                <p:spPr bwMode="auto">
                  <a:xfrm>
                    <a:off x="3771" y="1921"/>
                    <a:ext cx="432"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b="1"/>
                      <a:t>2002</a:t>
                    </a:r>
                  </a:p>
                </p:txBody>
              </p:sp>
            </p:grpSp>
            <p:grpSp>
              <p:nvGrpSpPr>
                <p:cNvPr id="35904" name="Group 113"/>
                <p:cNvGrpSpPr>
                  <a:grpSpLocks/>
                </p:cNvGrpSpPr>
                <p:nvPr/>
              </p:nvGrpSpPr>
              <p:grpSpPr bwMode="auto">
                <a:xfrm>
                  <a:off x="3767" y="1426"/>
                  <a:ext cx="719" cy="233"/>
                  <a:chOff x="3484" y="1394"/>
                  <a:chExt cx="719" cy="294"/>
                </a:xfrm>
              </p:grpSpPr>
              <p:sp>
                <p:nvSpPr>
                  <p:cNvPr id="35905" name="Line 114"/>
                  <p:cNvSpPr>
                    <a:spLocks noChangeShapeType="1"/>
                  </p:cNvSpPr>
                  <p:nvPr/>
                </p:nvSpPr>
                <p:spPr bwMode="auto">
                  <a:xfrm>
                    <a:off x="3484" y="1480"/>
                    <a:ext cx="192" cy="1"/>
                  </a:xfrm>
                  <a:prstGeom prst="line">
                    <a:avLst/>
                  </a:prstGeom>
                  <a:noFill/>
                  <a:ln w="31750">
                    <a:solidFill>
                      <a:srgbClr val="0099FF"/>
                    </a:solidFill>
                    <a:round/>
                    <a:headEnd type="oval" w="med" len="me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906" name="Rectangle 115"/>
                  <p:cNvSpPr>
                    <a:spLocks noChangeArrowheads="1"/>
                  </p:cNvSpPr>
                  <p:nvPr/>
                </p:nvSpPr>
                <p:spPr bwMode="auto">
                  <a:xfrm>
                    <a:off x="3771" y="1394"/>
                    <a:ext cx="432"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400" b="1"/>
                      <a:t>1987</a:t>
                    </a:r>
                  </a:p>
                </p:txBody>
              </p:sp>
            </p:grpSp>
          </p:grpSp>
          <p:grpSp>
            <p:nvGrpSpPr>
              <p:cNvPr id="35880" name="Group 116"/>
              <p:cNvGrpSpPr>
                <a:grpSpLocks/>
              </p:cNvGrpSpPr>
              <p:nvPr/>
            </p:nvGrpSpPr>
            <p:grpSpPr bwMode="auto">
              <a:xfrm>
                <a:off x="3856" y="1874"/>
                <a:ext cx="1534" cy="1253"/>
                <a:chOff x="3690" y="1921"/>
                <a:chExt cx="1534" cy="1399"/>
              </a:xfrm>
            </p:grpSpPr>
            <p:sp>
              <p:nvSpPr>
                <p:cNvPr id="35895" name="Line 117"/>
                <p:cNvSpPr>
                  <a:spLocks noChangeShapeType="1"/>
                </p:cNvSpPr>
                <p:nvPr/>
              </p:nvSpPr>
              <p:spPr bwMode="auto">
                <a:xfrm flipV="1">
                  <a:off x="3690" y="3311"/>
                  <a:ext cx="307" cy="9"/>
                </a:xfrm>
                <a:prstGeom prst="line">
                  <a:avLst/>
                </a:prstGeom>
                <a:noFill/>
                <a:ln w="38100">
                  <a:solidFill>
                    <a:srgbClr val="33CC33"/>
                  </a:solidFill>
                  <a:round/>
                  <a:headEnd type="oval" w="med" len="me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grpSp>
              <p:nvGrpSpPr>
                <p:cNvPr id="35896" name="Group 118"/>
                <p:cNvGrpSpPr>
                  <a:grpSpLocks/>
                </p:cNvGrpSpPr>
                <p:nvPr/>
              </p:nvGrpSpPr>
              <p:grpSpPr bwMode="auto">
                <a:xfrm>
                  <a:off x="3997" y="1921"/>
                  <a:ext cx="1227" cy="1390"/>
                  <a:chOff x="3997" y="1921"/>
                  <a:chExt cx="1227" cy="1390"/>
                </a:xfrm>
              </p:grpSpPr>
              <p:sp>
                <p:nvSpPr>
                  <p:cNvPr id="35897" name="Line 119"/>
                  <p:cNvSpPr>
                    <a:spLocks noChangeShapeType="1"/>
                  </p:cNvSpPr>
                  <p:nvPr/>
                </p:nvSpPr>
                <p:spPr bwMode="auto">
                  <a:xfrm flipV="1">
                    <a:off x="3997" y="3275"/>
                    <a:ext cx="307" cy="36"/>
                  </a:xfrm>
                  <a:prstGeom prst="line">
                    <a:avLst/>
                  </a:prstGeom>
                  <a:noFill/>
                  <a:ln w="38100">
                    <a:solidFill>
                      <a:srgbClr val="33CC33"/>
                    </a:solidFill>
                    <a:round/>
                    <a:headEn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898" name="Line 120"/>
                  <p:cNvSpPr>
                    <a:spLocks noChangeShapeType="1"/>
                  </p:cNvSpPr>
                  <p:nvPr/>
                </p:nvSpPr>
                <p:spPr bwMode="auto">
                  <a:xfrm flipV="1">
                    <a:off x="4304" y="3092"/>
                    <a:ext cx="306" cy="183"/>
                  </a:xfrm>
                  <a:prstGeom prst="line">
                    <a:avLst/>
                  </a:prstGeom>
                  <a:noFill/>
                  <a:ln w="38100">
                    <a:solidFill>
                      <a:srgbClr val="33CC33"/>
                    </a:solidFill>
                    <a:round/>
                    <a:headEn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899" name="Line 121"/>
                  <p:cNvSpPr>
                    <a:spLocks noChangeShapeType="1"/>
                  </p:cNvSpPr>
                  <p:nvPr/>
                </p:nvSpPr>
                <p:spPr bwMode="auto">
                  <a:xfrm flipV="1">
                    <a:off x="4610" y="2585"/>
                    <a:ext cx="307" cy="507"/>
                  </a:xfrm>
                  <a:prstGeom prst="line">
                    <a:avLst/>
                  </a:prstGeom>
                  <a:noFill/>
                  <a:ln w="38100">
                    <a:solidFill>
                      <a:srgbClr val="33CC33"/>
                    </a:solidFill>
                    <a:round/>
                    <a:headEn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900" name="Line 122"/>
                  <p:cNvSpPr>
                    <a:spLocks noChangeShapeType="1"/>
                  </p:cNvSpPr>
                  <p:nvPr/>
                </p:nvSpPr>
                <p:spPr bwMode="auto">
                  <a:xfrm flipV="1">
                    <a:off x="4917" y="1921"/>
                    <a:ext cx="307" cy="664"/>
                  </a:xfrm>
                  <a:prstGeom prst="line">
                    <a:avLst/>
                  </a:prstGeom>
                  <a:noFill/>
                  <a:ln w="38100">
                    <a:solidFill>
                      <a:srgbClr val="33CC33"/>
                    </a:solidFill>
                    <a:round/>
                    <a:headEn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grpSp>
          </p:grpSp>
          <p:grpSp>
            <p:nvGrpSpPr>
              <p:cNvPr id="35881" name="Group 123"/>
              <p:cNvGrpSpPr>
                <a:grpSpLocks/>
              </p:cNvGrpSpPr>
              <p:nvPr/>
            </p:nvGrpSpPr>
            <p:grpSpPr bwMode="auto">
              <a:xfrm>
                <a:off x="3856" y="1798"/>
                <a:ext cx="1534" cy="1329"/>
                <a:chOff x="3690" y="1836"/>
                <a:chExt cx="1534" cy="1484"/>
              </a:xfrm>
            </p:grpSpPr>
            <p:grpSp>
              <p:nvGrpSpPr>
                <p:cNvPr id="35889" name="Group 124"/>
                <p:cNvGrpSpPr>
                  <a:grpSpLocks/>
                </p:cNvGrpSpPr>
                <p:nvPr/>
              </p:nvGrpSpPr>
              <p:grpSpPr bwMode="auto">
                <a:xfrm>
                  <a:off x="3997" y="1836"/>
                  <a:ext cx="1227" cy="1475"/>
                  <a:chOff x="3997" y="1836"/>
                  <a:chExt cx="1227" cy="1475"/>
                </a:xfrm>
              </p:grpSpPr>
              <p:sp>
                <p:nvSpPr>
                  <p:cNvPr id="35891" name="Line 125"/>
                  <p:cNvSpPr>
                    <a:spLocks noChangeShapeType="1"/>
                  </p:cNvSpPr>
                  <p:nvPr/>
                </p:nvSpPr>
                <p:spPr bwMode="auto">
                  <a:xfrm flipV="1">
                    <a:off x="3997" y="3275"/>
                    <a:ext cx="307" cy="36"/>
                  </a:xfrm>
                  <a:prstGeom prst="line">
                    <a:avLst/>
                  </a:prstGeom>
                  <a:noFill/>
                  <a:ln w="38100">
                    <a:solidFill>
                      <a:srgbClr val="FFFF00"/>
                    </a:solidFill>
                    <a:round/>
                    <a:headEn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892" name="Line 126"/>
                  <p:cNvSpPr>
                    <a:spLocks noChangeShapeType="1"/>
                  </p:cNvSpPr>
                  <p:nvPr/>
                </p:nvSpPr>
                <p:spPr bwMode="auto">
                  <a:xfrm flipV="1">
                    <a:off x="4304" y="3109"/>
                    <a:ext cx="306" cy="166"/>
                  </a:xfrm>
                  <a:prstGeom prst="line">
                    <a:avLst/>
                  </a:prstGeom>
                  <a:noFill/>
                  <a:ln w="38100">
                    <a:solidFill>
                      <a:srgbClr val="FFFF00"/>
                    </a:solidFill>
                    <a:round/>
                    <a:headEn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893" name="Line 127"/>
                  <p:cNvSpPr>
                    <a:spLocks noChangeShapeType="1"/>
                  </p:cNvSpPr>
                  <p:nvPr/>
                </p:nvSpPr>
                <p:spPr bwMode="auto">
                  <a:xfrm flipV="1">
                    <a:off x="4610" y="2540"/>
                    <a:ext cx="307" cy="569"/>
                  </a:xfrm>
                  <a:prstGeom prst="line">
                    <a:avLst/>
                  </a:prstGeom>
                  <a:noFill/>
                  <a:ln w="38100">
                    <a:solidFill>
                      <a:srgbClr val="FFFF00"/>
                    </a:solidFill>
                    <a:round/>
                    <a:headEn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894" name="Line 128"/>
                  <p:cNvSpPr>
                    <a:spLocks noChangeShapeType="1"/>
                  </p:cNvSpPr>
                  <p:nvPr/>
                </p:nvSpPr>
                <p:spPr bwMode="auto">
                  <a:xfrm flipV="1">
                    <a:off x="4917" y="1836"/>
                    <a:ext cx="307" cy="704"/>
                  </a:xfrm>
                  <a:prstGeom prst="line">
                    <a:avLst/>
                  </a:prstGeom>
                  <a:noFill/>
                  <a:ln w="38100">
                    <a:solidFill>
                      <a:srgbClr val="FFFF00"/>
                    </a:solidFill>
                    <a:round/>
                    <a:headEn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grpSp>
            <p:sp>
              <p:nvSpPr>
                <p:cNvPr id="35890" name="Line 129"/>
                <p:cNvSpPr>
                  <a:spLocks noChangeShapeType="1"/>
                </p:cNvSpPr>
                <p:nvPr/>
              </p:nvSpPr>
              <p:spPr bwMode="auto">
                <a:xfrm flipV="1">
                  <a:off x="3690" y="3311"/>
                  <a:ext cx="307" cy="9"/>
                </a:xfrm>
                <a:prstGeom prst="line">
                  <a:avLst/>
                </a:prstGeom>
                <a:noFill/>
                <a:ln w="38100">
                  <a:solidFill>
                    <a:srgbClr val="FFFF00"/>
                  </a:solidFill>
                  <a:round/>
                  <a:headEnd type="oval" w="med" len="me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grpSp>
          <p:grpSp>
            <p:nvGrpSpPr>
              <p:cNvPr id="35882" name="Group 130"/>
              <p:cNvGrpSpPr>
                <a:grpSpLocks/>
              </p:cNvGrpSpPr>
              <p:nvPr/>
            </p:nvGrpSpPr>
            <p:grpSpPr bwMode="auto">
              <a:xfrm>
                <a:off x="3856" y="1633"/>
                <a:ext cx="1534" cy="1494"/>
                <a:chOff x="3690" y="1652"/>
                <a:chExt cx="1534" cy="1668"/>
              </a:xfrm>
            </p:grpSpPr>
            <p:sp>
              <p:nvSpPr>
                <p:cNvPr id="35884" name="Line 131"/>
                <p:cNvSpPr>
                  <a:spLocks noChangeShapeType="1"/>
                </p:cNvSpPr>
                <p:nvPr/>
              </p:nvSpPr>
              <p:spPr bwMode="auto">
                <a:xfrm flipV="1">
                  <a:off x="3690" y="3311"/>
                  <a:ext cx="307" cy="9"/>
                </a:xfrm>
                <a:prstGeom prst="line">
                  <a:avLst/>
                </a:prstGeom>
                <a:noFill/>
                <a:ln w="38100">
                  <a:solidFill>
                    <a:srgbClr val="FF0000"/>
                  </a:solidFill>
                  <a:round/>
                  <a:headEnd type="oval" w="med" len="me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885" name="Line 132"/>
                <p:cNvSpPr>
                  <a:spLocks noChangeShapeType="1"/>
                </p:cNvSpPr>
                <p:nvPr/>
              </p:nvSpPr>
              <p:spPr bwMode="auto">
                <a:xfrm flipV="1">
                  <a:off x="3997" y="3275"/>
                  <a:ext cx="307" cy="36"/>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886" name="Line 133"/>
                <p:cNvSpPr>
                  <a:spLocks noChangeShapeType="1"/>
                </p:cNvSpPr>
                <p:nvPr/>
              </p:nvSpPr>
              <p:spPr bwMode="auto">
                <a:xfrm flipV="1">
                  <a:off x="4304" y="3105"/>
                  <a:ext cx="306" cy="17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887" name="Line 134"/>
                <p:cNvSpPr>
                  <a:spLocks noChangeShapeType="1"/>
                </p:cNvSpPr>
                <p:nvPr/>
              </p:nvSpPr>
              <p:spPr bwMode="auto">
                <a:xfrm flipV="1">
                  <a:off x="4610" y="2495"/>
                  <a:ext cx="307" cy="61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sp>
              <p:nvSpPr>
                <p:cNvPr id="35888" name="Line 135"/>
                <p:cNvSpPr>
                  <a:spLocks noChangeShapeType="1"/>
                </p:cNvSpPr>
                <p:nvPr/>
              </p:nvSpPr>
              <p:spPr bwMode="auto">
                <a:xfrm flipV="1">
                  <a:off x="4917" y="1652"/>
                  <a:ext cx="307" cy="843"/>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latin typeface="Arial" charset="0"/>
                  </a:endParaRPr>
                </a:p>
              </p:txBody>
            </p:sp>
          </p:grpSp>
          <p:sp>
            <p:nvSpPr>
              <p:cNvPr id="35883" name="Text Box 136"/>
              <p:cNvSpPr txBox="1">
                <a:spLocks noChangeArrowheads="1"/>
              </p:cNvSpPr>
              <p:nvPr/>
            </p:nvSpPr>
            <p:spPr bwMode="auto">
              <a:xfrm>
                <a:off x="3203" y="801"/>
                <a:ext cx="331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2000" b="1" dirty="0">
                    <a:solidFill>
                      <a:srgbClr val="0070C0"/>
                    </a:solidFill>
                  </a:rPr>
                  <a:t>大腿骨頸部骨折の性・年代</a:t>
                </a:r>
                <a:r>
                  <a:rPr lang="ja-JP" altLang="en-US" sz="2000" b="1" dirty="0" smtClean="0">
                    <a:solidFill>
                      <a:srgbClr val="0070C0"/>
                    </a:solidFill>
                  </a:rPr>
                  <a:t>別発生率</a:t>
                </a:r>
                <a:r>
                  <a:rPr lang="ja-JP" altLang="en-US" sz="2000" b="1" dirty="0">
                    <a:solidFill>
                      <a:srgbClr val="0070C0"/>
                    </a:solidFill>
                  </a:rPr>
                  <a:t>とその推移</a:t>
                </a:r>
              </a:p>
            </p:txBody>
          </p:sp>
        </p:grpSp>
      </p:grpSp>
      <p:sp>
        <p:nvSpPr>
          <p:cNvPr id="160905" name="Text Box 137"/>
          <p:cNvSpPr txBox="1">
            <a:spLocks noChangeArrowheads="1"/>
          </p:cNvSpPr>
          <p:nvPr/>
        </p:nvSpPr>
        <p:spPr bwMode="auto">
          <a:xfrm>
            <a:off x="6663150" y="5795867"/>
            <a:ext cx="5002213" cy="676275"/>
          </a:xfrm>
          <a:prstGeom prst="rect">
            <a:avLst/>
          </a:prstGeom>
          <a:noFill/>
          <a:ln w="9525">
            <a:noFill/>
            <a:miter lim="800000"/>
            <a:headEnd/>
            <a:tailEnd/>
          </a:ln>
          <a:effectLst/>
        </p:spPr>
        <p:txBody>
          <a:bodyPr wrap="none" lIns="0" tIns="0" rIns="0" bIns="0">
            <a:spAutoFit/>
          </a:bodyPr>
          <a:lstStyle/>
          <a:p>
            <a:pPr fontAlgn="base">
              <a:spcBef>
                <a:spcPct val="20000"/>
              </a:spcBef>
              <a:spcAft>
                <a:spcPct val="0"/>
              </a:spcAft>
              <a:defRPr/>
            </a:pPr>
            <a:r>
              <a:rPr lang="en-US" altLang="ja-JP" sz="2000" b="1" dirty="0">
                <a:effectLst>
                  <a:outerShdw blurRad="38100" dist="38100" dir="2700000" algn="tl">
                    <a:srgbClr val="C0C0C0"/>
                  </a:outerShdw>
                </a:effectLst>
                <a:latin typeface="Arial" charset="0"/>
              </a:rPr>
              <a:t>●</a:t>
            </a:r>
            <a:r>
              <a:rPr lang="en-US" altLang="ja-JP" sz="2000" b="1" dirty="0">
                <a:latin typeface="Arial" charset="0"/>
              </a:rPr>
              <a:t> </a:t>
            </a:r>
            <a:r>
              <a:rPr lang="ja-JP" altLang="en-US" sz="2000" b="1" dirty="0">
                <a:latin typeface="Arial" charset="0"/>
              </a:rPr>
              <a:t>骨粗鬆症の推計患者数は約</a:t>
            </a:r>
            <a:r>
              <a:rPr lang="en-US" altLang="ja-JP" sz="2000" b="1" dirty="0">
                <a:latin typeface="Arial" charset="0"/>
              </a:rPr>
              <a:t>1,100</a:t>
            </a:r>
            <a:r>
              <a:rPr lang="ja-JP" altLang="en-US" sz="2000" b="1" dirty="0">
                <a:latin typeface="Arial" charset="0"/>
              </a:rPr>
              <a:t>万人</a:t>
            </a:r>
          </a:p>
          <a:p>
            <a:pPr fontAlgn="base">
              <a:spcBef>
                <a:spcPct val="20000"/>
              </a:spcBef>
              <a:spcAft>
                <a:spcPct val="0"/>
              </a:spcAft>
              <a:defRPr/>
            </a:pPr>
            <a:r>
              <a:rPr lang="ja-JP" altLang="en-US" sz="2000" b="1" dirty="0">
                <a:effectLst>
                  <a:outerShdw blurRad="38100" dist="38100" dir="2700000" algn="tl">
                    <a:srgbClr val="C0C0C0"/>
                  </a:outerShdw>
                </a:effectLst>
                <a:latin typeface="Arial" charset="0"/>
              </a:rPr>
              <a:t>●</a:t>
            </a:r>
            <a:r>
              <a:rPr lang="ja-JP" altLang="en-US" sz="2000" b="1" dirty="0">
                <a:latin typeface="Arial" charset="0"/>
              </a:rPr>
              <a:t> 大腿骨頸部骨折の推定発生数は約</a:t>
            </a:r>
            <a:r>
              <a:rPr lang="en-US" altLang="ja-JP" sz="2000" b="1" dirty="0">
                <a:latin typeface="Arial" charset="0"/>
              </a:rPr>
              <a:t>12</a:t>
            </a:r>
            <a:r>
              <a:rPr lang="ja-JP" altLang="en-US" sz="2000" b="1" dirty="0">
                <a:latin typeface="Arial" charset="0"/>
              </a:rPr>
              <a:t>万人</a:t>
            </a:r>
            <a:endParaRPr lang="ja-JP" altLang="en-US" sz="2400" b="1" dirty="0">
              <a:latin typeface="Arial" charset="0"/>
            </a:endParaRPr>
          </a:p>
        </p:txBody>
      </p:sp>
      <p:sp>
        <p:nvSpPr>
          <p:cNvPr id="35845" name="Rectangle 138"/>
          <p:cNvSpPr>
            <a:spLocks noChangeArrowheads="1"/>
          </p:cNvSpPr>
          <p:nvPr/>
        </p:nvSpPr>
        <p:spPr bwMode="auto">
          <a:xfrm>
            <a:off x="2220913" y="6583363"/>
            <a:ext cx="84455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1200" b="1"/>
              <a:t>骨粗鬆症の予防と治療ガイドライン作成委員会，骨粗鬆症の予防と治療ガイドライン</a:t>
            </a:r>
            <a:r>
              <a:rPr lang="en-US" altLang="ja-JP" sz="1200" b="1"/>
              <a:t>2006</a:t>
            </a:r>
            <a:r>
              <a:rPr lang="ja-JP" altLang="en-US" sz="1200" b="1"/>
              <a:t>年版，ライフサイエンス出版，</a:t>
            </a:r>
            <a:r>
              <a:rPr lang="en-US" altLang="ja-JP" sz="1200" b="1"/>
              <a:t>2006</a:t>
            </a:r>
            <a:r>
              <a:rPr lang="ja-JP" altLang="en-US" sz="1200" b="1"/>
              <a:t>，</a:t>
            </a:r>
            <a:r>
              <a:rPr lang="en-US" altLang="ja-JP" sz="1200" b="1"/>
              <a:t>p.4-5</a:t>
            </a:r>
          </a:p>
        </p:txBody>
      </p:sp>
      <p:sp>
        <p:nvSpPr>
          <p:cNvPr id="35847" name="テキスト ボックス 139"/>
          <p:cNvSpPr txBox="1">
            <a:spLocks noChangeArrowheads="1"/>
          </p:cNvSpPr>
          <p:nvPr/>
        </p:nvSpPr>
        <p:spPr bwMode="auto">
          <a:xfrm>
            <a:off x="4844521" y="525169"/>
            <a:ext cx="4379386" cy="493331"/>
          </a:xfrm>
          <a:prstGeom prst="rect">
            <a:avLst/>
          </a:prstGeom>
          <a:solidFill>
            <a:schemeClr val="bg1">
              <a:lumMod val="95000"/>
            </a:schemeClr>
          </a:solidFill>
          <a:ln>
            <a:noFill/>
          </a:ln>
          <a:extLst/>
        </p:spPr>
        <p:txBody>
          <a:bodyPr wrap="square" lIns="61841" tIns="30920" rIns="61841" bIns="3092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en-US" altLang="ja-JP" sz="2800" b="1" dirty="0"/>
              <a:t>50</a:t>
            </a:r>
            <a:r>
              <a:rPr lang="ja-JP" altLang="en-US" sz="2800" b="1" dirty="0"/>
              <a:t>代から急激に増加</a:t>
            </a:r>
          </a:p>
        </p:txBody>
      </p:sp>
    </p:spTree>
    <p:extLst>
      <p:ext uri="{BB962C8B-B14F-4D97-AF65-F5344CB8AC3E}">
        <p14:creationId xmlns:p14="http://schemas.microsoft.com/office/powerpoint/2010/main" val="1590664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6"/>
          <p:cNvSpPr txBox="1">
            <a:spLocks noChangeArrowheads="1"/>
          </p:cNvSpPr>
          <p:nvPr/>
        </p:nvSpPr>
        <p:spPr bwMode="auto">
          <a:xfrm>
            <a:off x="676982" y="208342"/>
            <a:ext cx="5732339" cy="57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3712" b="1" dirty="0">
                <a:solidFill>
                  <a:srgbClr val="990000"/>
                </a:solidFill>
              </a:rPr>
              <a:t>原発性骨粗鬆症の診断基準</a:t>
            </a:r>
          </a:p>
        </p:txBody>
      </p:sp>
      <p:sp>
        <p:nvSpPr>
          <p:cNvPr id="60419" name="Text Box 7"/>
          <p:cNvSpPr txBox="1">
            <a:spLocks noChangeArrowheads="1"/>
          </p:cNvSpPr>
          <p:nvPr/>
        </p:nvSpPr>
        <p:spPr bwMode="auto">
          <a:xfrm>
            <a:off x="6943003" y="6330975"/>
            <a:ext cx="3666068" cy="2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algn="r" eaLnBrk="1" hangingPunct="1">
              <a:spcBef>
                <a:spcPct val="0"/>
              </a:spcBef>
              <a:buFontTx/>
              <a:buNone/>
            </a:pPr>
            <a:r>
              <a:rPr lang="ja-JP" altLang="en-US" sz="1331"/>
              <a:t>折茂　肇，他</a:t>
            </a:r>
            <a:r>
              <a:rPr lang="en-US" altLang="ja-JP" sz="1331"/>
              <a:t>:</a:t>
            </a:r>
            <a:r>
              <a:rPr lang="ja-JP" altLang="en-US" sz="1331"/>
              <a:t>日本骨代謝学会雑誌　</a:t>
            </a:r>
            <a:r>
              <a:rPr lang="en-US" altLang="ja-JP" sz="1331"/>
              <a:t>18:76-82</a:t>
            </a:r>
            <a:r>
              <a:rPr lang="ja-JP" altLang="en-US" sz="1331"/>
              <a:t>，</a:t>
            </a:r>
            <a:r>
              <a:rPr lang="en-US" altLang="ja-JP" sz="1331"/>
              <a:t>2001</a:t>
            </a:r>
          </a:p>
        </p:txBody>
      </p:sp>
      <p:sp>
        <p:nvSpPr>
          <p:cNvPr id="60420" name="Text Box 31"/>
          <p:cNvSpPr txBox="1">
            <a:spLocks noChangeArrowheads="1"/>
          </p:cNvSpPr>
          <p:nvPr/>
        </p:nvSpPr>
        <p:spPr bwMode="auto">
          <a:xfrm>
            <a:off x="1582930" y="5350307"/>
            <a:ext cx="9026142" cy="905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12788" indent="-712788">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algn="just" eaLnBrk="1" hangingPunct="1">
              <a:spcBef>
                <a:spcPct val="0"/>
              </a:spcBef>
              <a:buFontTx/>
              <a:buNone/>
            </a:pPr>
            <a:r>
              <a:rPr lang="ja-JP" altLang="en-US" sz="1961"/>
              <a:t>（注）</a:t>
            </a:r>
            <a:r>
              <a:rPr lang="ja-JP" altLang="en-US" sz="1961" b="1">
                <a:solidFill>
                  <a:srgbClr val="FF0000"/>
                </a:solidFill>
              </a:rPr>
              <a:t>骨密度は</a:t>
            </a:r>
            <a:r>
              <a:rPr lang="en-US" altLang="ja-JP" sz="1961" b="1">
                <a:solidFill>
                  <a:srgbClr val="FF0000"/>
                </a:solidFill>
              </a:rPr>
              <a:t>65</a:t>
            </a:r>
            <a:r>
              <a:rPr lang="ja-JP" altLang="en-US" sz="1961" b="1">
                <a:solidFill>
                  <a:srgbClr val="FF0000"/>
                </a:solidFill>
              </a:rPr>
              <a:t>歳未満の閉経後女おいては原則として腰椎の骨密度とする。</a:t>
            </a:r>
          </a:p>
          <a:p>
            <a:pPr algn="just" eaLnBrk="1" hangingPunct="1">
              <a:spcBef>
                <a:spcPct val="0"/>
              </a:spcBef>
              <a:buFontTx/>
              <a:buNone/>
            </a:pPr>
            <a:r>
              <a:rPr lang="ja-JP" altLang="en-US" sz="1961" b="1">
                <a:solidFill>
                  <a:srgbClr val="FF0000"/>
                </a:solidFill>
              </a:rPr>
              <a:t>	</a:t>
            </a:r>
            <a:r>
              <a:rPr lang="en-US" altLang="ja-JP" sz="1961" b="1">
                <a:solidFill>
                  <a:srgbClr val="FF0000"/>
                </a:solidFill>
              </a:rPr>
              <a:t>65</a:t>
            </a:r>
            <a:r>
              <a:rPr lang="ja-JP" altLang="en-US" sz="1961" b="1">
                <a:solidFill>
                  <a:srgbClr val="FF0000"/>
                </a:solidFill>
              </a:rPr>
              <a:t>歳以上では原則として大腿骨頸部の骨密度とする。</a:t>
            </a:r>
            <a:r>
              <a:rPr lang="ja-JP" altLang="en-US" sz="1961"/>
              <a:t>これらの測定が困難な</a:t>
            </a:r>
            <a:br>
              <a:rPr lang="ja-JP" altLang="en-US" sz="1961"/>
            </a:br>
            <a:r>
              <a:rPr lang="ja-JP" altLang="en-US" sz="1961"/>
              <a:t>場合は橈骨，第２中手骨，踵骨の骨密度を用いる。</a:t>
            </a:r>
          </a:p>
        </p:txBody>
      </p:sp>
      <p:sp>
        <p:nvSpPr>
          <p:cNvPr id="41991" name="Rectangle 5"/>
          <p:cNvSpPr>
            <a:spLocks noChangeArrowheads="1"/>
          </p:cNvSpPr>
          <p:nvPr/>
        </p:nvSpPr>
        <p:spPr bwMode="auto">
          <a:xfrm>
            <a:off x="1592936" y="3929340"/>
            <a:ext cx="8956095" cy="1077796"/>
          </a:xfrm>
          <a:prstGeom prst="rect">
            <a:avLst/>
          </a:prstGeom>
          <a:solidFill>
            <a:srgbClr val="D2B2C2"/>
          </a:solidFill>
          <a:ln w="9525">
            <a:solidFill>
              <a:schemeClr val="accent5">
                <a:lumMod val="60000"/>
                <a:lumOff val="40000"/>
              </a:schemeClr>
            </a:solidFill>
            <a:miter lim="800000"/>
            <a:headEnd/>
            <a:tailEnd/>
          </a:ln>
        </p:spPr>
        <p:txBody>
          <a:bodyPr lIns="0" tIns="0" rIns="0" bIns="0">
            <a:spAutoFit/>
          </a:bodyPr>
          <a:lstStyle/>
          <a:p>
            <a:pPr marL="224601" indent="-224601">
              <a:defRPr/>
            </a:pPr>
            <a:r>
              <a:rPr lang="ja-JP" altLang="en-US" sz="3082" b="1" dirty="0">
                <a:solidFill>
                  <a:srgbClr val="990000"/>
                </a:solidFill>
              </a:rPr>
              <a:t>★脆弱性骨折</a:t>
            </a:r>
            <a:r>
              <a:rPr lang="ja-JP" altLang="en-US" sz="3082" b="1" baseline="30000" dirty="0">
                <a:solidFill>
                  <a:srgbClr val="990000"/>
                </a:solidFill>
              </a:rPr>
              <a:t>*</a:t>
            </a:r>
            <a:r>
              <a:rPr lang="ja-JP" altLang="en-US" sz="3082" b="1" dirty="0">
                <a:solidFill>
                  <a:srgbClr val="990000"/>
                </a:solidFill>
              </a:rPr>
              <a:t>あり</a:t>
            </a:r>
          </a:p>
          <a:p>
            <a:pPr marL="224601" indent="-224601">
              <a:defRPr/>
            </a:pPr>
            <a:r>
              <a:rPr lang="ja-JP" altLang="en-US" sz="1751" dirty="0"/>
              <a:t>　</a:t>
            </a:r>
            <a:r>
              <a:rPr lang="ja-JP" altLang="en-US" sz="1961" dirty="0"/>
              <a:t>＊低骨量（</a:t>
            </a:r>
            <a:r>
              <a:rPr lang="en-US" altLang="ja-JP" sz="1961" dirty="0"/>
              <a:t>YAM80%</a:t>
            </a:r>
            <a:r>
              <a:rPr lang="ja-JP" altLang="en-US" sz="1961" dirty="0"/>
              <a:t>未満，あるいは脊椎</a:t>
            </a:r>
            <a:r>
              <a:rPr lang="en-US" altLang="ja-JP" sz="1961" dirty="0"/>
              <a:t>X</a:t>
            </a:r>
            <a:r>
              <a:rPr lang="ja-JP" altLang="en-US" sz="1961" dirty="0"/>
              <a:t>線像で骨粗鬆化がある場合）が原因で，</a:t>
            </a:r>
            <a:endParaRPr lang="en-US" altLang="ja-JP" sz="1961" dirty="0"/>
          </a:p>
          <a:p>
            <a:pPr marL="224601" indent="-224601">
              <a:defRPr/>
            </a:pPr>
            <a:r>
              <a:rPr lang="ja-JP" altLang="en-US" sz="1961" dirty="0"/>
              <a:t>　　　軽微な外力によって発生した非外傷性骨折</a:t>
            </a:r>
          </a:p>
        </p:txBody>
      </p:sp>
      <p:grpSp>
        <p:nvGrpSpPr>
          <p:cNvPr id="60422" name="グループ化 23"/>
          <p:cNvGrpSpPr>
            <a:grpSpLocks/>
          </p:cNvGrpSpPr>
          <p:nvPr/>
        </p:nvGrpSpPr>
        <p:grpSpPr bwMode="auto">
          <a:xfrm>
            <a:off x="1582930" y="927298"/>
            <a:ext cx="9026142" cy="2851941"/>
            <a:chOff x="490538" y="3325784"/>
            <a:chExt cx="12887325" cy="4071966"/>
          </a:xfrm>
        </p:grpSpPr>
        <p:sp>
          <p:nvSpPr>
            <p:cNvPr id="60424" name="Rectangle 83"/>
            <p:cNvSpPr>
              <a:spLocks noChangeArrowheads="1"/>
            </p:cNvSpPr>
            <p:nvPr/>
          </p:nvSpPr>
          <p:spPr bwMode="auto">
            <a:xfrm>
              <a:off x="490538" y="4881563"/>
              <a:ext cx="12887325" cy="2516187"/>
            </a:xfrm>
            <a:prstGeom prst="rect">
              <a:avLst/>
            </a:prstGeom>
            <a:solidFill>
              <a:srgbClr val="004A48"/>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4255" tIns="47133" rIns="94255" bIns="47133" anchor="ctr"/>
            <a:lstStyle>
              <a:lvl1pPr>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1681" b="1">
                <a:solidFill>
                  <a:schemeClr val="bg1"/>
                </a:solidFill>
              </a:endParaRPr>
            </a:p>
          </p:txBody>
        </p:sp>
        <p:sp>
          <p:nvSpPr>
            <p:cNvPr id="22531" name="Rectangle 82"/>
            <p:cNvSpPr>
              <a:spLocks noChangeArrowheads="1"/>
            </p:cNvSpPr>
            <p:nvPr/>
          </p:nvSpPr>
          <p:spPr bwMode="auto">
            <a:xfrm>
              <a:off x="504825" y="3325784"/>
              <a:ext cx="12873038" cy="1570049"/>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lIns="94255" tIns="47133" rIns="94255" bIns="47133" anchor="ctr"/>
            <a:lstStyle/>
            <a:p>
              <a:pPr eaLnBrk="1" hangingPunct="1">
                <a:defRPr/>
              </a:pPr>
              <a:endParaRPr lang="ja-JP" altLang="en-US" sz="1261" dirty="0">
                <a:solidFill>
                  <a:schemeClr val="bg1"/>
                </a:solidFill>
              </a:endParaRPr>
            </a:p>
          </p:txBody>
        </p:sp>
        <p:sp>
          <p:nvSpPr>
            <p:cNvPr id="60426" name="Rectangle 6"/>
            <p:cNvSpPr>
              <a:spLocks noChangeArrowheads="1"/>
            </p:cNvSpPr>
            <p:nvPr/>
          </p:nvSpPr>
          <p:spPr bwMode="auto">
            <a:xfrm>
              <a:off x="5147182" y="3397222"/>
              <a:ext cx="3433097" cy="79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algn="r" eaLnBrk="1" hangingPunct="1">
                <a:lnSpc>
                  <a:spcPct val="129000"/>
                </a:lnSpc>
                <a:spcBef>
                  <a:spcPct val="0"/>
                </a:spcBef>
                <a:buFontTx/>
                <a:buNone/>
              </a:pPr>
              <a:r>
                <a:rPr lang="ja-JP" altLang="en-US" sz="2802" b="1">
                  <a:solidFill>
                    <a:srgbClr val="FFFF00"/>
                  </a:solidFill>
                </a:rPr>
                <a:t>脆弱性骨折なし</a:t>
              </a:r>
            </a:p>
          </p:txBody>
        </p:sp>
        <p:sp>
          <p:nvSpPr>
            <p:cNvPr id="60427" name="Rectangle 7"/>
            <p:cNvSpPr>
              <a:spLocks noChangeArrowheads="1"/>
            </p:cNvSpPr>
            <p:nvPr/>
          </p:nvSpPr>
          <p:spPr bwMode="auto">
            <a:xfrm>
              <a:off x="3289299" y="4043363"/>
              <a:ext cx="1904224" cy="73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29000"/>
                </a:lnSpc>
                <a:spcBef>
                  <a:spcPct val="0"/>
                </a:spcBef>
                <a:buFontTx/>
                <a:buNone/>
              </a:pPr>
              <a:r>
                <a:rPr lang="ja-JP" altLang="en-US" sz="2591" b="1">
                  <a:solidFill>
                    <a:schemeClr val="bg1"/>
                  </a:solidFill>
                </a:rPr>
                <a:t>骨密度値</a:t>
              </a:r>
            </a:p>
          </p:txBody>
        </p:sp>
        <p:sp>
          <p:nvSpPr>
            <p:cNvPr id="60428" name="Rectangle 8"/>
            <p:cNvSpPr>
              <a:spLocks noChangeArrowheads="1"/>
            </p:cNvSpPr>
            <p:nvPr/>
          </p:nvSpPr>
          <p:spPr bwMode="auto">
            <a:xfrm>
              <a:off x="8102600" y="4043363"/>
              <a:ext cx="5058097" cy="73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29000"/>
                </a:lnSpc>
                <a:spcBef>
                  <a:spcPct val="0"/>
                </a:spcBef>
                <a:buFontTx/>
                <a:buNone/>
              </a:pPr>
              <a:r>
                <a:rPr lang="ja-JP" altLang="en-US" sz="2591" b="1">
                  <a:solidFill>
                    <a:schemeClr val="bg1"/>
                  </a:solidFill>
                </a:rPr>
                <a:t>脊椎</a:t>
              </a:r>
              <a:r>
                <a:rPr lang="en-US" altLang="ja-JP" sz="2591" b="1">
                  <a:solidFill>
                    <a:schemeClr val="bg1"/>
                  </a:solidFill>
                </a:rPr>
                <a:t>X</a:t>
              </a:r>
              <a:r>
                <a:rPr lang="ja-JP" altLang="en-US" sz="2591" b="1">
                  <a:solidFill>
                    <a:schemeClr val="bg1"/>
                  </a:solidFill>
                </a:rPr>
                <a:t>線像での骨粗鬆化</a:t>
              </a:r>
            </a:p>
          </p:txBody>
        </p:sp>
        <p:sp>
          <p:nvSpPr>
            <p:cNvPr id="60429" name="Rectangle 9"/>
            <p:cNvSpPr>
              <a:spLocks noChangeArrowheads="1"/>
            </p:cNvSpPr>
            <p:nvPr/>
          </p:nvSpPr>
          <p:spPr bwMode="auto">
            <a:xfrm>
              <a:off x="869950" y="4927600"/>
              <a:ext cx="1567783" cy="73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29000"/>
                </a:lnSpc>
                <a:spcBef>
                  <a:spcPct val="0"/>
                </a:spcBef>
                <a:buFontTx/>
                <a:buNone/>
              </a:pPr>
              <a:r>
                <a:rPr lang="ja-JP" altLang="en-US" sz="2591" b="1">
                  <a:solidFill>
                    <a:schemeClr val="bg1"/>
                  </a:solidFill>
                </a:rPr>
                <a:t>正</a:t>
              </a:r>
              <a:r>
                <a:rPr lang="ja-JP" altLang="en-US" sz="2101" b="1">
                  <a:solidFill>
                    <a:schemeClr val="bg1"/>
                  </a:solidFill>
                </a:rPr>
                <a:t>　</a:t>
              </a:r>
              <a:r>
                <a:rPr lang="ja-JP" altLang="en-US" sz="1961" b="1">
                  <a:solidFill>
                    <a:schemeClr val="bg1"/>
                  </a:solidFill>
                </a:rPr>
                <a:t>　</a:t>
              </a:r>
              <a:r>
                <a:rPr lang="ja-JP" altLang="en-US" sz="2591" b="1">
                  <a:solidFill>
                    <a:schemeClr val="bg1"/>
                  </a:solidFill>
                </a:rPr>
                <a:t> 常</a:t>
              </a:r>
            </a:p>
          </p:txBody>
        </p:sp>
        <p:sp>
          <p:nvSpPr>
            <p:cNvPr id="60430" name="Rectangle 10"/>
            <p:cNvSpPr>
              <a:spLocks noChangeArrowheads="1"/>
            </p:cNvSpPr>
            <p:nvPr/>
          </p:nvSpPr>
          <p:spPr bwMode="auto">
            <a:xfrm>
              <a:off x="847725" y="5705475"/>
              <a:ext cx="1904224" cy="73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29000"/>
                </a:lnSpc>
                <a:spcBef>
                  <a:spcPct val="0"/>
                </a:spcBef>
                <a:buFontTx/>
                <a:buNone/>
              </a:pPr>
              <a:r>
                <a:rPr lang="ja-JP" altLang="en-US" sz="2591" b="1">
                  <a:solidFill>
                    <a:schemeClr val="bg1"/>
                  </a:solidFill>
                </a:rPr>
                <a:t>骨量減少</a:t>
              </a:r>
            </a:p>
          </p:txBody>
        </p:sp>
        <p:sp>
          <p:nvSpPr>
            <p:cNvPr id="60431" name="Rectangle 11"/>
            <p:cNvSpPr>
              <a:spLocks noChangeArrowheads="1"/>
            </p:cNvSpPr>
            <p:nvPr/>
          </p:nvSpPr>
          <p:spPr bwMode="auto">
            <a:xfrm>
              <a:off x="847725" y="6481763"/>
              <a:ext cx="1904224" cy="73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29000"/>
                </a:lnSpc>
                <a:spcBef>
                  <a:spcPct val="0"/>
                </a:spcBef>
                <a:buFontTx/>
                <a:buNone/>
              </a:pPr>
              <a:r>
                <a:rPr lang="ja-JP" altLang="en-US" sz="2591" b="1">
                  <a:solidFill>
                    <a:schemeClr val="bg1"/>
                  </a:solidFill>
                </a:rPr>
                <a:t>骨粗鬆症</a:t>
              </a:r>
            </a:p>
          </p:txBody>
        </p:sp>
        <p:sp>
          <p:nvSpPr>
            <p:cNvPr id="60432" name="Rectangle 12"/>
            <p:cNvSpPr>
              <a:spLocks noChangeArrowheads="1"/>
            </p:cNvSpPr>
            <p:nvPr/>
          </p:nvSpPr>
          <p:spPr bwMode="auto">
            <a:xfrm>
              <a:off x="3260725" y="4945064"/>
              <a:ext cx="3471914" cy="73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29000"/>
                </a:lnSpc>
                <a:spcBef>
                  <a:spcPct val="0"/>
                </a:spcBef>
                <a:buFontTx/>
                <a:buNone/>
              </a:pPr>
              <a:r>
                <a:rPr lang="en-US" altLang="ja-JP" sz="2591" b="1">
                  <a:solidFill>
                    <a:schemeClr val="bg1"/>
                  </a:solidFill>
                </a:rPr>
                <a:t>YAM</a:t>
              </a:r>
              <a:r>
                <a:rPr lang="ja-JP" altLang="en-US" sz="2591" b="1">
                  <a:solidFill>
                    <a:schemeClr val="bg1"/>
                  </a:solidFill>
                </a:rPr>
                <a:t>の</a:t>
              </a:r>
              <a:r>
                <a:rPr lang="en-US" altLang="ja-JP" sz="2591" b="1">
                  <a:solidFill>
                    <a:schemeClr val="bg1"/>
                  </a:solidFill>
                </a:rPr>
                <a:t>80</a:t>
              </a:r>
              <a:r>
                <a:rPr lang="ja-JP" altLang="en-US" sz="2591" b="1">
                  <a:solidFill>
                    <a:schemeClr val="bg1"/>
                  </a:solidFill>
                </a:rPr>
                <a:t>％以上</a:t>
              </a:r>
            </a:p>
          </p:txBody>
        </p:sp>
        <p:sp>
          <p:nvSpPr>
            <p:cNvPr id="60433" name="Rectangle 13"/>
            <p:cNvSpPr>
              <a:spLocks noChangeArrowheads="1"/>
            </p:cNvSpPr>
            <p:nvPr/>
          </p:nvSpPr>
          <p:spPr bwMode="auto">
            <a:xfrm>
              <a:off x="3260725" y="5732463"/>
              <a:ext cx="5852196" cy="73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29000"/>
                </a:lnSpc>
                <a:spcBef>
                  <a:spcPct val="0"/>
                </a:spcBef>
                <a:buFontTx/>
                <a:buNone/>
              </a:pPr>
              <a:r>
                <a:rPr lang="en-US" altLang="ja-JP" sz="2591" b="1">
                  <a:solidFill>
                    <a:schemeClr val="bg1"/>
                  </a:solidFill>
                </a:rPr>
                <a:t>YAM</a:t>
              </a:r>
              <a:r>
                <a:rPr lang="ja-JP" altLang="en-US" sz="2591" b="1">
                  <a:solidFill>
                    <a:schemeClr val="bg1"/>
                  </a:solidFill>
                </a:rPr>
                <a:t>の</a:t>
              </a:r>
              <a:r>
                <a:rPr lang="en-US" altLang="ja-JP" sz="2591" b="1">
                  <a:solidFill>
                    <a:schemeClr val="bg1"/>
                  </a:solidFill>
                </a:rPr>
                <a:t>70</a:t>
              </a:r>
              <a:r>
                <a:rPr lang="ja-JP" altLang="en-US" sz="2591" b="1">
                  <a:solidFill>
                    <a:schemeClr val="bg1"/>
                  </a:solidFill>
                </a:rPr>
                <a:t>％以上</a:t>
              </a:r>
              <a:r>
                <a:rPr lang="en-US" altLang="ja-JP" sz="2591" b="1">
                  <a:solidFill>
                    <a:schemeClr val="bg1"/>
                  </a:solidFill>
                </a:rPr>
                <a:t>〜80</a:t>
              </a:r>
              <a:r>
                <a:rPr lang="ja-JP" altLang="en-US" sz="2591" b="1">
                  <a:solidFill>
                    <a:schemeClr val="bg1"/>
                  </a:solidFill>
                </a:rPr>
                <a:t>％未満</a:t>
              </a:r>
            </a:p>
          </p:txBody>
        </p:sp>
        <p:sp>
          <p:nvSpPr>
            <p:cNvPr id="60434" name="Rectangle 14"/>
            <p:cNvSpPr>
              <a:spLocks noChangeArrowheads="1"/>
            </p:cNvSpPr>
            <p:nvPr/>
          </p:nvSpPr>
          <p:spPr bwMode="auto">
            <a:xfrm>
              <a:off x="3260725" y="6518276"/>
              <a:ext cx="3471914" cy="73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29000"/>
                </a:lnSpc>
                <a:spcBef>
                  <a:spcPct val="0"/>
                </a:spcBef>
                <a:buFontTx/>
                <a:buNone/>
              </a:pPr>
              <a:r>
                <a:rPr lang="en-US" altLang="ja-JP" sz="2591" b="1">
                  <a:solidFill>
                    <a:schemeClr val="bg1"/>
                  </a:solidFill>
                </a:rPr>
                <a:t>YAM</a:t>
              </a:r>
              <a:r>
                <a:rPr lang="ja-JP" altLang="en-US" sz="2591" b="1">
                  <a:solidFill>
                    <a:schemeClr val="bg1"/>
                  </a:solidFill>
                </a:rPr>
                <a:t>の</a:t>
              </a:r>
              <a:r>
                <a:rPr lang="en-US" altLang="ja-JP" sz="2591" b="1">
                  <a:solidFill>
                    <a:schemeClr val="bg1"/>
                  </a:solidFill>
                </a:rPr>
                <a:t>70</a:t>
              </a:r>
              <a:r>
                <a:rPr lang="ja-JP" altLang="en-US" sz="2591" b="1">
                  <a:solidFill>
                    <a:schemeClr val="bg1"/>
                  </a:solidFill>
                </a:rPr>
                <a:t>％未満</a:t>
              </a:r>
            </a:p>
          </p:txBody>
        </p:sp>
        <p:sp>
          <p:nvSpPr>
            <p:cNvPr id="60435" name="Rectangle 15"/>
            <p:cNvSpPr>
              <a:spLocks noChangeArrowheads="1"/>
            </p:cNvSpPr>
            <p:nvPr/>
          </p:nvSpPr>
          <p:spPr bwMode="auto">
            <a:xfrm>
              <a:off x="10066594" y="4945064"/>
              <a:ext cx="1112325" cy="73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algn="ctr" eaLnBrk="1" hangingPunct="1">
                <a:lnSpc>
                  <a:spcPct val="129000"/>
                </a:lnSpc>
                <a:spcBef>
                  <a:spcPct val="0"/>
                </a:spcBef>
                <a:buFontTx/>
                <a:buNone/>
              </a:pPr>
              <a:r>
                <a:rPr lang="ja-JP" altLang="en-US" sz="2591" b="1">
                  <a:solidFill>
                    <a:schemeClr val="bg1"/>
                  </a:solidFill>
                </a:rPr>
                <a:t>な　し</a:t>
              </a:r>
            </a:p>
          </p:txBody>
        </p:sp>
        <p:sp>
          <p:nvSpPr>
            <p:cNvPr id="60436" name="Rectangle 16"/>
            <p:cNvSpPr>
              <a:spLocks noChangeArrowheads="1"/>
            </p:cNvSpPr>
            <p:nvPr/>
          </p:nvSpPr>
          <p:spPr bwMode="auto">
            <a:xfrm>
              <a:off x="9753646" y="5741988"/>
              <a:ext cx="1730282" cy="73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algn="ctr" eaLnBrk="1" hangingPunct="1">
                <a:lnSpc>
                  <a:spcPct val="129000"/>
                </a:lnSpc>
                <a:spcBef>
                  <a:spcPct val="0"/>
                </a:spcBef>
                <a:buFontTx/>
                <a:buNone/>
              </a:pPr>
              <a:r>
                <a:rPr lang="ja-JP" altLang="en-US" sz="2591" b="1">
                  <a:solidFill>
                    <a:schemeClr val="bg1"/>
                  </a:solidFill>
                </a:rPr>
                <a:t>疑いあり</a:t>
              </a:r>
            </a:p>
          </p:txBody>
        </p:sp>
        <p:sp>
          <p:nvSpPr>
            <p:cNvPr id="60437" name="Rectangle 17"/>
            <p:cNvSpPr>
              <a:spLocks noChangeArrowheads="1"/>
            </p:cNvSpPr>
            <p:nvPr/>
          </p:nvSpPr>
          <p:spPr bwMode="auto">
            <a:xfrm>
              <a:off x="10063161" y="6537325"/>
              <a:ext cx="1119191" cy="73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algn="ctr" eaLnBrk="1" hangingPunct="1">
                <a:lnSpc>
                  <a:spcPct val="129000"/>
                </a:lnSpc>
                <a:spcBef>
                  <a:spcPct val="0"/>
                </a:spcBef>
                <a:buFontTx/>
                <a:buNone/>
              </a:pPr>
              <a:r>
                <a:rPr lang="ja-JP" altLang="en-US" sz="2591" b="1">
                  <a:solidFill>
                    <a:schemeClr val="bg1"/>
                  </a:solidFill>
                </a:rPr>
                <a:t>あ　り</a:t>
              </a:r>
            </a:p>
          </p:txBody>
        </p:sp>
      </p:grpSp>
      <p:sp>
        <p:nvSpPr>
          <p:cNvPr id="60423" name="Line 21"/>
          <p:cNvSpPr>
            <a:spLocks noChangeShapeType="1"/>
          </p:cNvSpPr>
          <p:nvPr/>
        </p:nvSpPr>
        <p:spPr bwMode="auto">
          <a:xfrm>
            <a:off x="1582930" y="5181304"/>
            <a:ext cx="9026142"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4255" tIns="47133" rIns="94255" bIns="47133" anchor="ctr"/>
          <a:lstStyle/>
          <a:p>
            <a:endParaRPr lang="ja-JP" altLang="en-US" sz="1261"/>
          </a:p>
        </p:txBody>
      </p:sp>
    </p:spTree>
    <p:extLst>
      <p:ext uri="{BB962C8B-B14F-4D97-AF65-F5344CB8AC3E}">
        <p14:creationId xmlns:p14="http://schemas.microsoft.com/office/powerpoint/2010/main" val="34152357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p:cNvSpPr>
            <a:spLocks noGrp="1"/>
          </p:cNvSpPr>
          <p:nvPr>
            <p:ph type="title"/>
          </p:nvPr>
        </p:nvSpPr>
        <p:spPr>
          <a:xfrm>
            <a:off x="467708" y="127519"/>
            <a:ext cx="8256730" cy="1143000"/>
          </a:xfrm>
        </p:spPr>
        <p:txBody>
          <a:bodyPr/>
          <a:lstStyle/>
          <a:p>
            <a:pPr eaLnBrk="1" hangingPunct="1"/>
            <a:r>
              <a:rPr lang="ja-JP" altLang="en-US" b="1" dirty="0" smtClean="0">
                <a:solidFill>
                  <a:srgbClr val="990000"/>
                </a:solidFill>
              </a:rPr>
              <a:t>骨粗鬆症の症状</a:t>
            </a:r>
          </a:p>
        </p:txBody>
      </p:sp>
      <p:sp>
        <p:nvSpPr>
          <p:cNvPr id="23555" name="コンテンツ プレースホルダ 2"/>
          <p:cNvSpPr>
            <a:spLocks noGrp="1"/>
          </p:cNvSpPr>
          <p:nvPr>
            <p:ph idx="1"/>
          </p:nvPr>
        </p:nvSpPr>
        <p:spPr>
          <a:xfrm>
            <a:off x="467708" y="1270519"/>
            <a:ext cx="9846724" cy="4892366"/>
          </a:xfrm>
        </p:spPr>
        <p:txBody>
          <a:bodyPr/>
          <a:lstStyle/>
          <a:p>
            <a:pPr marL="532593" indent="-532593">
              <a:buFontTx/>
              <a:buAutoNum type="arabicPeriod"/>
            </a:pPr>
            <a:r>
              <a:rPr lang="ja-JP" altLang="en-US" b="1" dirty="0" smtClean="0">
                <a:solidFill>
                  <a:srgbClr val="990000"/>
                </a:solidFill>
              </a:rPr>
              <a:t>ちょっとしたことで　骨折する（</a:t>
            </a:r>
            <a:r>
              <a:rPr lang="ja-JP" altLang="en-US" dirty="0" smtClean="0">
                <a:solidFill>
                  <a:srgbClr val="C00000"/>
                </a:solidFill>
              </a:rPr>
              <a:t>脆弱性骨折）</a:t>
            </a:r>
            <a:r>
              <a:rPr lang="en-US" altLang="ja-JP" dirty="0" smtClean="0">
                <a:solidFill>
                  <a:srgbClr val="C00000"/>
                </a:solidFill>
              </a:rPr>
              <a:t/>
            </a:r>
            <a:br>
              <a:rPr lang="en-US" altLang="ja-JP" dirty="0" smtClean="0">
                <a:solidFill>
                  <a:srgbClr val="C00000"/>
                </a:solidFill>
              </a:rPr>
            </a:br>
            <a:r>
              <a:rPr lang="ja-JP" altLang="en-US" dirty="0">
                <a:latin typeface="Arial" charset="0"/>
              </a:rPr>
              <a:t>骨粗鬆症などの影響で、</a:t>
            </a:r>
            <a:r>
              <a:rPr lang="ja-JP" altLang="en-US" dirty="0">
                <a:solidFill>
                  <a:srgbClr val="0070C0"/>
                </a:solidFill>
                <a:latin typeface="Arial" charset="0"/>
              </a:rPr>
              <a:t>骨の強度が低下した骨</a:t>
            </a:r>
            <a:r>
              <a:rPr lang="ja-JP" altLang="en-US" dirty="0">
                <a:latin typeface="Arial" charset="0"/>
              </a:rPr>
              <a:t>に、</a:t>
            </a:r>
            <a:r>
              <a:rPr lang="en-US" altLang="ja-JP" dirty="0">
                <a:latin typeface="Arial" charset="0"/>
              </a:rPr>
              <a:t/>
            </a:r>
            <a:br>
              <a:rPr lang="en-US" altLang="ja-JP" dirty="0">
                <a:latin typeface="Arial" charset="0"/>
              </a:rPr>
            </a:br>
            <a:r>
              <a:rPr lang="ja-JP" altLang="en-US" dirty="0">
                <a:latin typeface="Arial" charset="0"/>
              </a:rPr>
              <a:t>日常生活程度の</a:t>
            </a:r>
            <a:r>
              <a:rPr lang="ja-JP" altLang="en-US" dirty="0">
                <a:solidFill>
                  <a:srgbClr val="0070C0"/>
                </a:solidFill>
                <a:latin typeface="Arial" charset="0"/>
              </a:rPr>
              <a:t>軽微な外力によって発生した非外傷性</a:t>
            </a:r>
            <a:r>
              <a:rPr lang="ja-JP" altLang="en-US" dirty="0" smtClean="0">
                <a:solidFill>
                  <a:srgbClr val="0070C0"/>
                </a:solidFill>
                <a:latin typeface="Arial" charset="0"/>
              </a:rPr>
              <a:t>骨折</a:t>
            </a:r>
            <a:r>
              <a:rPr lang="en-US" altLang="ja-JP" dirty="0" smtClean="0">
                <a:solidFill>
                  <a:srgbClr val="0070C0"/>
                </a:solidFill>
                <a:latin typeface="Arial" charset="0"/>
              </a:rPr>
              <a:t/>
            </a:r>
            <a:br>
              <a:rPr lang="en-US" altLang="ja-JP" dirty="0" smtClean="0">
                <a:solidFill>
                  <a:srgbClr val="0070C0"/>
                </a:solidFill>
                <a:latin typeface="Arial" charset="0"/>
              </a:rPr>
            </a:br>
            <a:r>
              <a:rPr lang="en-US" altLang="ja-JP" dirty="0" smtClean="0">
                <a:solidFill>
                  <a:srgbClr val="0070C0"/>
                </a:solidFill>
                <a:latin typeface="Arial" charset="0"/>
              </a:rPr>
              <a:t/>
            </a:r>
            <a:br>
              <a:rPr lang="en-US" altLang="ja-JP" dirty="0" smtClean="0">
                <a:solidFill>
                  <a:srgbClr val="0070C0"/>
                </a:solidFill>
                <a:latin typeface="Arial" charset="0"/>
              </a:rPr>
            </a:br>
            <a:endParaRPr lang="en-US" altLang="ja-JP" b="1" dirty="0" smtClean="0">
              <a:solidFill>
                <a:srgbClr val="990000"/>
              </a:solidFill>
            </a:endParaRPr>
          </a:p>
          <a:p>
            <a:pPr marL="532593" indent="-532593">
              <a:buNone/>
            </a:pPr>
            <a:r>
              <a:rPr lang="en-US" altLang="ja-JP" dirty="0" smtClean="0">
                <a:solidFill>
                  <a:srgbClr val="002060"/>
                </a:solidFill>
              </a:rPr>
              <a:t>2.</a:t>
            </a:r>
            <a:r>
              <a:rPr lang="ja-JP" altLang="en-US" dirty="0" smtClean="0">
                <a:solidFill>
                  <a:srgbClr val="002060"/>
                </a:solidFill>
              </a:rPr>
              <a:t>　背骨の微小骨折による　腰痛</a:t>
            </a:r>
            <a:endParaRPr lang="en-US" altLang="ja-JP" dirty="0" smtClean="0">
              <a:solidFill>
                <a:srgbClr val="002060"/>
              </a:solidFill>
            </a:endParaRPr>
          </a:p>
          <a:p>
            <a:pPr marL="532593" indent="-532593">
              <a:buNone/>
            </a:pPr>
            <a:r>
              <a:rPr lang="en-US" altLang="ja-JP" dirty="0" smtClean="0">
                <a:solidFill>
                  <a:srgbClr val="002060"/>
                </a:solidFill>
              </a:rPr>
              <a:t>3.</a:t>
            </a:r>
            <a:r>
              <a:rPr lang="ja-JP" altLang="en-US" dirty="0" smtClean="0">
                <a:solidFill>
                  <a:srgbClr val="002060"/>
                </a:solidFill>
              </a:rPr>
              <a:t>　背骨の骨折の結果　背中が曲がる、背が縮む</a:t>
            </a:r>
            <a:endParaRPr lang="en-US" altLang="ja-JP" dirty="0" smtClean="0">
              <a:solidFill>
                <a:srgbClr val="002060"/>
              </a:solidFill>
            </a:endParaRPr>
          </a:p>
          <a:p>
            <a:pPr marL="532593" indent="-532593">
              <a:buNone/>
            </a:pPr>
            <a:r>
              <a:rPr lang="en-US" altLang="ja-JP" dirty="0" smtClean="0">
                <a:solidFill>
                  <a:srgbClr val="002060"/>
                </a:solidFill>
              </a:rPr>
              <a:t>4.</a:t>
            </a:r>
            <a:r>
              <a:rPr lang="ja-JP" altLang="en-US" dirty="0" smtClean="0">
                <a:solidFill>
                  <a:srgbClr val="002060"/>
                </a:solidFill>
              </a:rPr>
              <a:t>　背中が曲がると、胃腸や肺が圧迫される　</a:t>
            </a:r>
            <a:endParaRPr lang="en-US" altLang="ja-JP" dirty="0" smtClean="0">
              <a:solidFill>
                <a:srgbClr val="002060"/>
              </a:solidFill>
            </a:endParaRPr>
          </a:p>
          <a:p>
            <a:pPr marL="532593" indent="-532593">
              <a:buNone/>
            </a:pPr>
            <a:r>
              <a:rPr lang="en-US" altLang="ja-JP" dirty="0" smtClean="0">
                <a:solidFill>
                  <a:srgbClr val="002060"/>
                </a:solidFill>
              </a:rPr>
              <a:t>5</a:t>
            </a:r>
            <a:r>
              <a:rPr lang="ja-JP" altLang="en-US" dirty="0" err="1" smtClean="0">
                <a:solidFill>
                  <a:srgbClr val="002060"/>
                </a:solidFill>
              </a:rPr>
              <a:t>．</a:t>
            </a:r>
            <a:r>
              <a:rPr lang="ja-JP" altLang="en-US" dirty="0" smtClean="0">
                <a:solidFill>
                  <a:srgbClr val="002060"/>
                </a:solidFill>
              </a:rPr>
              <a:t>骨折の結果、日常生活に支障が生じる</a:t>
            </a:r>
            <a:endParaRPr lang="en-US" altLang="ja-JP" dirty="0" smtClean="0">
              <a:solidFill>
                <a:srgbClr val="002060"/>
              </a:solidFill>
            </a:endParaRPr>
          </a:p>
          <a:p>
            <a:pPr marL="532593" indent="-532593">
              <a:buNone/>
            </a:pPr>
            <a:r>
              <a:rPr lang="en-US" altLang="ja-JP" dirty="0" smtClean="0">
                <a:solidFill>
                  <a:srgbClr val="002060"/>
                </a:solidFill>
              </a:rPr>
              <a:t>6.   </a:t>
            </a:r>
            <a:r>
              <a:rPr lang="ja-JP" altLang="en-US" dirty="0" smtClean="0">
                <a:solidFill>
                  <a:srgbClr val="002060"/>
                </a:solidFill>
              </a:rPr>
              <a:t>動脈の石灰化を引き起こし、心筋梗塞になりやすくなる</a:t>
            </a:r>
            <a:endParaRPr lang="en-US" altLang="ja-JP" dirty="0" smtClean="0">
              <a:solidFill>
                <a:srgbClr val="002060"/>
              </a:solidFill>
            </a:endParaRPr>
          </a:p>
        </p:txBody>
      </p:sp>
      <p:pic>
        <p:nvPicPr>
          <p:cNvPr id="4" name="Picture 1" descr="C:\Documents and Settings\MIYATA\My Documents\My Pictures\第1回柔整勉強会\14011.46F2.JPG"/>
          <p:cNvPicPr>
            <a:picLocks noChangeAspect="1" noChangeArrowheads="1"/>
          </p:cNvPicPr>
          <p:nvPr/>
        </p:nvPicPr>
        <p:blipFill>
          <a:blip r:embed="rId3" cstate="print">
            <a:extLst>
              <a:ext uri="{28A0092B-C50C-407E-A947-70E740481C1C}">
                <a14:useLocalDpi xmlns:a14="http://schemas.microsoft.com/office/drawing/2010/main" val="0"/>
              </a:ext>
            </a:extLst>
          </a:blip>
          <a:srcRect l="10417" t="12109" r="6248" b="7813"/>
          <a:stretch>
            <a:fillRect/>
          </a:stretch>
        </p:blipFill>
        <p:spPr bwMode="auto">
          <a:xfrm>
            <a:off x="9594025" y="2567940"/>
            <a:ext cx="2259139" cy="289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矢印コネクタ 5"/>
          <p:cNvCxnSpPr/>
          <p:nvPr/>
        </p:nvCxnSpPr>
        <p:spPr>
          <a:xfrm>
            <a:off x="9181275" y="3598004"/>
            <a:ext cx="825500" cy="118698"/>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786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3"/>
          <p:cNvSpPr txBox="1">
            <a:spLocks noChangeArrowheads="1"/>
          </p:cNvSpPr>
          <p:nvPr/>
        </p:nvSpPr>
        <p:spPr bwMode="auto">
          <a:xfrm>
            <a:off x="11113" y="476250"/>
            <a:ext cx="739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2800" dirty="0">
                <a:solidFill>
                  <a:srgbClr val="0000FF"/>
                </a:solidFill>
              </a:rPr>
              <a:t>骨粗鬆症は一度骨折を起こす</a:t>
            </a:r>
            <a:r>
              <a:rPr lang="ja-JP" altLang="en-US" sz="2800" dirty="0" smtClean="0">
                <a:solidFill>
                  <a:srgbClr val="0000FF"/>
                </a:solidFill>
              </a:rPr>
              <a:t>と繰り返しやすい</a:t>
            </a:r>
            <a:endParaRPr lang="ja-JP" altLang="en-US" sz="2800" dirty="0">
              <a:solidFill>
                <a:srgbClr val="0000FF"/>
              </a:solidFill>
            </a:endParaRPr>
          </a:p>
        </p:txBody>
      </p:sp>
      <p:sp>
        <p:nvSpPr>
          <p:cNvPr id="3" name="テキスト ボックス 2"/>
          <p:cNvSpPr txBox="1"/>
          <p:nvPr/>
        </p:nvSpPr>
        <p:spPr>
          <a:xfrm>
            <a:off x="774749" y="1185409"/>
            <a:ext cx="5532266" cy="1815882"/>
          </a:xfrm>
          <a:prstGeom prst="rect">
            <a:avLst/>
          </a:prstGeom>
          <a:noFill/>
        </p:spPr>
        <p:txBody>
          <a:bodyPr wrap="square">
            <a:spAutoFit/>
          </a:bodyPr>
          <a:lstStyle/>
          <a:p>
            <a:pPr>
              <a:defRPr/>
            </a:pPr>
            <a:r>
              <a:rPr lang="ja-JP" altLang="en-US" sz="2800" dirty="0" smtClean="0">
                <a:solidFill>
                  <a:srgbClr val="FF0000"/>
                </a:solidFill>
              </a:rPr>
              <a:t>脊椎圧迫</a:t>
            </a:r>
            <a:r>
              <a:rPr lang="ja-JP" altLang="en-US" sz="2800" dirty="0" err="1" smtClean="0">
                <a:solidFill>
                  <a:srgbClr val="FF0000"/>
                </a:solidFill>
              </a:rPr>
              <a:t>骨折骨折</a:t>
            </a:r>
            <a:endParaRPr lang="en-US" altLang="ja-JP" sz="2800" dirty="0" smtClean="0">
              <a:latin typeface="Arial" charset="0"/>
              <a:ea typeface="ＭＳ Ｐゴシック" charset="-128"/>
            </a:endParaRPr>
          </a:p>
          <a:p>
            <a:pPr eaLnBrk="1" hangingPunct="1">
              <a:defRPr/>
            </a:pPr>
            <a:r>
              <a:rPr lang="ja-JP" altLang="en-US" sz="2800" dirty="0" smtClean="0">
                <a:latin typeface="Arial" charset="0"/>
                <a:ea typeface="ＭＳ Ｐゴシック" charset="-128"/>
              </a:rPr>
              <a:t>一度</a:t>
            </a:r>
            <a:r>
              <a:rPr lang="ja-JP" altLang="en-US" sz="2800" dirty="0">
                <a:latin typeface="Arial" charset="0"/>
                <a:ea typeface="ＭＳ Ｐゴシック" charset="-128"/>
              </a:rPr>
              <a:t>骨折をおこす</a:t>
            </a:r>
            <a:r>
              <a:rPr lang="ja-JP" altLang="en-US" sz="2800" dirty="0" smtClean="0">
                <a:latin typeface="Arial" charset="0"/>
                <a:ea typeface="ＭＳ Ｐゴシック" charset="-128"/>
              </a:rPr>
              <a:t>と、５人</a:t>
            </a:r>
            <a:r>
              <a:rPr lang="ja-JP" altLang="en-US" sz="2800" dirty="0">
                <a:latin typeface="Arial" charset="0"/>
                <a:ea typeface="ＭＳ Ｐゴシック" charset="-128"/>
              </a:rPr>
              <a:t>に一人が１年以内に骨折をおこす</a:t>
            </a:r>
            <a:endParaRPr lang="en-US" altLang="ja-JP" sz="2800" dirty="0">
              <a:latin typeface="Arial" charset="0"/>
              <a:ea typeface="ＭＳ Ｐゴシック" charset="-128"/>
            </a:endParaRPr>
          </a:p>
          <a:p>
            <a:pPr eaLnBrk="1" hangingPunct="1">
              <a:defRPr/>
            </a:pPr>
            <a:r>
              <a:rPr lang="ja-JP" altLang="ja-JP" sz="2800" dirty="0">
                <a:latin typeface="Arial" charset="0"/>
                <a:ea typeface="ＭＳ Ｐゴシック" charset="-128"/>
              </a:rPr>
              <a:t>　</a:t>
            </a:r>
            <a:r>
              <a:rPr lang="ja-JP" altLang="en-US" sz="2800" dirty="0">
                <a:latin typeface="Arial" charset="0"/>
                <a:ea typeface="ＭＳ Ｐゴシック" charset="-128"/>
              </a:rPr>
              <a:t>　　　　　　</a:t>
            </a:r>
            <a:r>
              <a:rPr lang="en-US" altLang="ja-JP" sz="2800" dirty="0">
                <a:latin typeface="Arial" charset="0"/>
                <a:ea typeface="ＭＳ Ｐゴシック" charset="-128"/>
              </a:rPr>
              <a:t>JAMA 2001;285:320</a:t>
            </a:r>
            <a:endParaRPr lang="ja-JP" altLang="en-US" sz="2800" dirty="0">
              <a:latin typeface="Arial" charset="0"/>
              <a:ea typeface="ＭＳ Ｐゴシック" charset="-128"/>
            </a:endParaRPr>
          </a:p>
        </p:txBody>
      </p:sp>
      <p:sp>
        <p:nvSpPr>
          <p:cNvPr id="4" name="テキスト ボックス 6"/>
          <p:cNvSpPr txBox="1">
            <a:spLocks noChangeArrowheads="1"/>
          </p:cNvSpPr>
          <p:nvPr/>
        </p:nvSpPr>
        <p:spPr bwMode="auto">
          <a:xfrm>
            <a:off x="774749" y="3788977"/>
            <a:ext cx="662776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2800" dirty="0" smtClean="0">
                <a:solidFill>
                  <a:srgbClr val="FF0000"/>
                </a:solidFill>
              </a:rPr>
              <a:t>大腿骨近位部</a:t>
            </a:r>
            <a:r>
              <a:rPr lang="ja-JP" altLang="en-US" sz="2800" dirty="0">
                <a:solidFill>
                  <a:srgbClr val="FF0000"/>
                </a:solidFill>
              </a:rPr>
              <a:t>骨折</a:t>
            </a:r>
            <a:endParaRPr lang="en-US" altLang="ja-JP" sz="2800" dirty="0">
              <a:solidFill>
                <a:srgbClr val="FF0000"/>
              </a:solidFill>
            </a:endParaRPr>
          </a:p>
          <a:p>
            <a:pPr eaLnBrk="1" hangingPunct="1">
              <a:spcBef>
                <a:spcPct val="0"/>
              </a:spcBef>
              <a:buFontTx/>
              <a:buNone/>
            </a:pPr>
            <a:r>
              <a:rPr lang="ja-JP" altLang="en-US" sz="2800" dirty="0"/>
              <a:t>大腿骨頚部骨折を起こした６０歳代女性が、５年間に再度骨折をおこす危険性は骨折をしたことのない女性に比べ１６．９倍も高い</a:t>
            </a:r>
            <a:endParaRPr lang="en-US" altLang="ja-JP" sz="2800" dirty="0"/>
          </a:p>
          <a:p>
            <a:pPr eaLnBrk="1" hangingPunct="1">
              <a:spcBef>
                <a:spcPct val="0"/>
              </a:spcBef>
              <a:buFontTx/>
              <a:buNone/>
            </a:pPr>
            <a:r>
              <a:rPr lang="ja-JP" altLang="ja-JP" sz="2800" dirty="0"/>
              <a:t>　</a:t>
            </a:r>
            <a:r>
              <a:rPr lang="ja-JP" altLang="en-US" sz="2800" dirty="0"/>
              <a:t>　　　</a:t>
            </a:r>
            <a:r>
              <a:rPr lang="en-US" altLang="ja-JP" sz="2800" dirty="0" err="1"/>
              <a:t>osteoporosInt</a:t>
            </a:r>
            <a:r>
              <a:rPr lang="en-US" altLang="ja-JP" sz="2800" dirty="0"/>
              <a:t>, 2004;15:175</a:t>
            </a:r>
            <a:endParaRPr lang="ja-JP" altLang="en-US" sz="2800" dirty="0"/>
          </a:p>
        </p:txBody>
      </p:sp>
      <p:pic>
        <p:nvPicPr>
          <p:cNvPr id="5" name="図 7" descr="スクリーンショット（2011-07-06 15.20.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3599" y="3788977"/>
            <a:ext cx="4159569" cy="2938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8" descr="スクリーンショット（2011-07-06 15.19.4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3599" y="294481"/>
            <a:ext cx="4059000" cy="3007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3048000" y="3105835"/>
            <a:ext cx="6096000" cy="646331"/>
          </a:xfrm>
          <a:prstGeom prst="rect">
            <a:avLst/>
          </a:prstGeom>
        </p:spPr>
        <p:txBody>
          <a:bodyPr>
            <a:spAutoFit/>
          </a:bodyPr>
          <a:lstStyle/>
          <a:p>
            <a:r>
              <a:rPr lang="ja-JP" altLang="en-US" dirty="0"/>
              <a:t>高齢者が転倒して、股関節付近の痛みを訴え、</a:t>
            </a:r>
            <a:endParaRPr lang="en-US" altLang="ja-JP" dirty="0"/>
          </a:p>
          <a:p>
            <a:r>
              <a:rPr lang="ja-JP" altLang="en-US" dirty="0"/>
              <a:t>歩けなくなったら可能性が高い</a:t>
            </a:r>
          </a:p>
        </p:txBody>
      </p:sp>
      <p:sp>
        <p:nvSpPr>
          <p:cNvPr id="8" name="正方形/長方形 7"/>
          <p:cNvSpPr/>
          <p:nvPr/>
        </p:nvSpPr>
        <p:spPr>
          <a:xfrm>
            <a:off x="3048000" y="3105835"/>
            <a:ext cx="6096000" cy="646331"/>
          </a:xfrm>
          <a:prstGeom prst="rect">
            <a:avLst/>
          </a:prstGeom>
        </p:spPr>
        <p:txBody>
          <a:bodyPr>
            <a:spAutoFit/>
          </a:bodyPr>
          <a:lstStyle/>
          <a:p>
            <a:r>
              <a:rPr lang="ja-JP" altLang="en-US" dirty="0"/>
              <a:t>高齢者が転倒して、股関節付近の痛みを訴え、</a:t>
            </a:r>
            <a:endParaRPr lang="en-US" altLang="ja-JP" dirty="0"/>
          </a:p>
          <a:p>
            <a:r>
              <a:rPr lang="ja-JP" altLang="en-US" dirty="0"/>
              <a:t>歩けなくなったら可能性が高い</a:t>
            </a:r>
          </a:p>
        </p:txBody>
      </p:sp>
    </p:spTree>
    <p:extLst>
      <p:ext uri="{BB962C8B-B14F-4D97-AF65-F5344CB8AC3E}">
        <p14:creationId xmlns:p14="http://schemas.microsoft.com/office/powerpoint/2010/main" val="2233516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タイトル 1"/>
          <p:cNvSpPr>
            <a:spLocks noGrp="1"/>
          </p:cNvSpPr>
          <p:nvPr>
            <p:ph type="title"/>
          </p:nvPr>
        </p:nvSpPr>
        <p:spPr>
          <a:xfrm>
            <a:off x="253135" y="143431"/>
            <a:ext cx="8741505" cy="1143000"/>
          </a:xfrm>
        </p:spPr>
        <p:txBody>
          <a:bodyPr/>
          <a:lstStyle/>
          <a:p>
            <a:pPr eaLnBrk="1" hangingPunct="1"/>
            <a:r>
              <a:rPr lang="ja-JP" altLang="en-US" smtClean="0">
                <a:solidFill>
                  <a:srgbClr val="990000"/>
                </a:solidFill>
              </a:rPr>
              <a:t>骨粗鬆症の予防方法</a:t>
            </a:r>
          </a:p>
        </p:txBody>
      </p:sp>
      <p:sp>
        <p:nvSpPr>
          <p:cNvPr id="10243" name="コンテンツ プレースホルダ 6"/>
          <p:cNvSpPr>
            <a:spLocks noGrp="1"/>
          </p:cNvSpPr>
          <p:nvPr>
            <p:ph idx="1"/>
          </p:nvPr>
        </p:nvSpPr>
        <p:spPr>
          <a:xfrm>
            <a:off x="1154781" y="1095287"/>
            <a:ext cx="8878264" cy="5429250"/>
          </a:xfrm>
        </p:spPr>
        <p:txBody>
          <a:bodyPr rtlCol="0">
            <a:normAutofit/>
          </a:bodyPr>
          <a:lstStyle/>
          <a:p>
            <a:pPr marL="532630" indent="-532630">
              <a:buFontTx/>
              <a:buAutoNum type="arabicPeriod"/>
              <a:defRPr/>
            </a:pPr>
            <a:r>
              <a:rPr lang="ja-JP" altLang="en-US" dirty="0" smtClean="0">
                <a:solidFill>
                  <a:srgbClr val="000066"/>
                </a:solidFill>
              </a:rPr>
              <a:t>栄養・食事療法</a:t>
            </a:r>
            <a:endParaRPr lang="en-US" altLang="ja-JP" dirty="0" smtClean="0">
              <a:solidFill>
                <a:srgbClr val="000066"/>
              </a:solidFill>
            </a:endParaRPr>
          </a:p>
          <a:p>
            <a:pPr marL="532630" indent="-532630">
              <a:lnSpc>
                <a:spcPct val="100000"/>
              </a:lnSpc>
              <a:buNone/>
              <a:defRPr/>
            </a:pPr>
            <a:r>
              <a:rPr lang="ja-JP" altLang="en-US" dirty="0" smtClean="0">
                <a:solidFill>
                  <a:srgbClr val="000066"/>
                </a:solidFill>
              </a:rPr>
              <a:t>　　　</a:t>
            </a:r>
            <a:r>
              <a:rPr lang="ja-JP" altLang="en-US" dirty="0" smtClean="0">
                <a:solidFill>
                  <a:srgbClr val="002060"/>
                </a:solidFill>
              </a:rPr>
              <a:t>①カルシウム：乳製品、小魚</a:t>
            </a:r>
            <a:endParaRPr lang="en-US" altLang="ja-JP" dirty="0">
              <a:solidFill>
                <a:srgbClr val="002060"/>
              </a:solidFill>
            </a:endParaRPr>
          </a:p>
          <a:p>
            <a:pPr marL="532630" indent="-532630">
              <a:lnSpc>
                <a:spcPct val="100000"/>
              </a:lnSpc>
              <a:buNone/>
              <a:defRPr/>
            </a:pPr>
            <a:r>
              <a:rPr lang="en-US" altLang="ja-JP" dirty="0" smtClean="0">
                <a:solidFill>
                  <a:srgbClr val="002060"/>
                </a:solidFill>
              </a:rPr>
              <a:t>         </a:t>
            </a:r>
            <a:r>
              <a:rPr lang="ja-JP" altLang="en-US" dirty="0" smtClean="0">
                <a:solidFill>
                  <a:srgbClr val="002060"/>
                </a:solidFill>
              </a:rPr>
              <a:t>②たんぱく質：</a:t>
            </a:r>
            <a:r>
              <a:rPr lang="ja-JP" altLang="en-US" dirty="0">
                <a:solidFill>
                  <a:srgbClr val="002060"/>
                </a:solidFill>
              </a:rPr>
              <a:t>肉、魚、卵、鳥、大豆製品</a:t>
            </a:r>
            <a:endParaRPr lang="en-US" altLang="ja-JP" dirty="0" smtClean="0">
              <a:solidFill>
                <a:srgbClr val="002060"/>
              </a:solidFill>
            </a:endParaRPr>
          </a:p>
          <a:p>
            <a:pPr marL="532630" indent="-532630">
              <a:lnSpc>
                <a:spcPct val="100000"/>
              </a:lnSpc>
              <a:buNone/>
              <a:defRPr/>
            </a:pPr>
            <a:r>
              <a:rPr lang="en-US" altLang="ja-JP" dirty="0" smtClean="0">
                <a:solidFill>
                  <a:srgbClr val="002060"/>
                </a:solidFill>
              </a:rPr>
              <a:t>         </a:t>
            </a:r>
            <a:r>
              <a:rPr lang="ja-JP" altLang="en-US" dirty="0" smtClean="0">
                <a:solidFill>
                  <a:srgbClr val="002060"/>
                </a:solidFill>
              </a:rPr>
              <a:t>③マグネシウム：にがり、緑色野菜、ナッツ</a:t>
            </a:r>
            <a:endParaRPr lang="en-US" altLang="ja-JP" dirty="0" smtClean="0">
              <a:solidFill>
                <a:srgbClr val="002060"/>
              </a:solidFill>
            </a:endParaRPr>
          </a:p>
          <a:p>
            <a:pPr marL="532630" indent="-532630">
              <a:lnSpc>
                <a:spcPct val="100000"/>
              </a:lnSpc>
              <a:buNone/>
              <a:defRPr/>
            </a:pPr>
            <a:r>
              <a:rPr lang="ja-JP" altLang="en-US" dirty="0" smtClean="0">
                <a:solidFill>
                  <a:srgbClr val="002060"/>
                </a:solidFill>
              </a:rPr>
              <a:t>　　　</a:t>
            </a:r>
            <a:r>
              <a:rPr lang="ja-JP" altLang="en-US" dirty="0">
                <a:solidFill>
                  <a:srgbClr val="002060"/>
                </a:solidFill>
              </a:rPr>
              <a:t> </a:t>
            </a:r>
            <a:r>
              <a:rPr lang="ja-JP" altLang="en-US" dirty="0" smtClean="0">
                <a:solidFill>
                  <a:srgbClr val="002060"/>
                </a:solidFill>
              </a:rPr>
              <a:t>④ビタミン</a:t>
            </a:r>
            <a:r>
              <a:rPr lang="en-US" altLang="ja-JP" dirty="0" smtClean="0">
                <a:solidFill>
                  <a:srgbClr val="002060"/>
                </a:solidFill>
              </a:rPr>
              <a:t>D</a:t>
            </a:r>
            <a:r>
              <a:rPr lang="ja-JP" altLang="en-US" dirty="0" smtClean="0">
                <a:solidFill>
                  <a:srgbClr val="002060"/>
                </a:solidFill>
              </a:rPr>
              <a:t>：</a:t>
            </a:r>
            <a:r>
              <a:rPr lang="ja-JP" altLang="en-US" dirty="0">
                <a:solidFill>
                  <a:srgbClr val="002060"/>
                </a:solidFill>
              </a:rPr>
              <a:t>しらす干し、いわし丸干し</a:t>
            </a:r>
            <a:endParaRPr lang="en-US" altLang="ja-JP" dirty="0">
              <a:solidFill>
                <a:srgbClr val="002060"/>
              </a:solidFill>
            </a:endParaRPr>
          </a:p>
          <a:p>
            <a:pPr marL="532630" indent="-532630">
              <a:lnSpc>
                <a:spcPct val="100000"/>
              </a:lnSpc>
              <a:buNone/>
              <a:defRPr/>
            </a:pPr>
            <a:r>
              <a:rPr lang="en-US" altLang="ja-JP" dirty="0" smtClean="0">
                <a:solidFill>
                  <a:srgbClr val="002060"/>
                </a:solidFill>
              </a:rPr>
              <a:t>          </a:t>
            </a:r>
            <a:r>
              <a:rPr lang="ja-JP" altLang="en-US" dirty="0" smtClean="0">
                <a:solidFill>
                  <a:srgbClr val="002060"/>
                </a:solidFill>
              </a:rPr>
              <a:t>⑤ビタミン</a:t>
            </a:r>
            <a:r>
              <a:rPr lang="en-US" altLang="ja-JP" dirty="0" smtClean="0">
                <a:solidFill>
                  <a:srgbClr val="002060"/>
                </a:solidFill>
              </a:rPr>
              <a:t>K</a:t>
            </a:r>
            <a:r>
              <a:rPr lang="ja-JP" altLang="en-US" dirty="0" smtClean="0">
                <a:solidFill>
                  <a:srgbClr val="002060"/>
                </a:solidFill>
              </a:rPr>
              <a:t>：</a:t>
            </a:r>
            <a:r>
              <a:rPr lang="ja-JP" altLang="en-US" dirty="0">
                <a:solidFill>
                  <a:srgbClr val="002060"/>
                </a:solidFill>
              </a:rPr>
              <a:t>納豆、パセリ、シソ、わかめ</a:t>
            </a:r>
            <a:endParaRPr lang="ja-JP" altLang="en-US" dirty="0" smtClean="0">
              <a:solidFill>
                <a:srgbClr val="002060"/>
              </a:solidFill>
            </a:endParaRPr>
          </a:p>
          <a:p>
            <a:pPr>
              <a:buNone/>
              <a:defRPr/>
            </a:pPr>
            <a:r>
              <a:rPr lang="en-US" altLang="ja-JP" dirty="0" smtClean="0">
                <a:solidFill>
                  <a:srgbClr val="000066"/>
                </a:solidFill>
              </a:rPr>
              <a:t>2.</a:t>
            </a:r>
            <a:r>
              <a:rPr lang="ja-JP" altLang="en-US" dirty="0" smtClean="0">
                <a:solidFill>
                  <a:srgbClr val="000066"/>
                </a:solidFill>
              </a:rPr>
              <a:t>　運動療法：骨に負荷をかけると強くなる</a:t>
            </a:r>
            <a:endParaRPr lang="en-US" altLang="ja-JP" dirty="0" smtClean="0">
              <a:solidFill>
                <a:srgbClr val="000066"/>
              </a:solidFill>
            </a:endParaRPr>
          </a:p>
          <a:p>
            <a:pPr>
              <a:buNone/>
              <a:defRPr/>
            </a:pPr>
            <a:r>
              <a:rPr lang="ja-JP" altLang="en-US" dirty="0" smtClean="0">
                <a:solidFill>
                  <a:srgbClr val="000066"/>
                </a:solidFill>
              </a:rPr>
              <a:t>　　　筋肉に負荷のかかる筋力トレーニング</a:t>
            </a:r>
            <a:endParaRPr lang="en-US" altLang="ja-JP" dirty="0" smtClean="0">
              <a:solidFill>
                <a:srgbClr val="000066"/>
              </a:solidFill>
            </a:endParaRPr>
          </a:p>
          <a:p>
            <a:pPr>
              <a:buNone/>
              <a:defRPr/>
            </a:pPr>
            <a:r>
              <a:rPr lang="en-US" altLang="ja-JP" dirty="0" smtClean="0">
                <a:solidFill>
                  <a:srgbClr val="000066"/>
                </a:solidFill>
              </a:rPr>
              <a:t>3.</a:t>
            </a:r>
            <a:r>
              <a:rPr lang="ja-JP" altLang="en-US" dirty="0" smtClean="0">
                <a:solidFill>
                  <a:srgbClr val="000066"/>
                </a:solidFill>
              </a:rPr>
              <a:t>　適度な日光浴</a:t>
            </a:r>
          </a:p>
          <a:p>
            <a:pPr>
              <a:buNone/>
              <a:defRPr/>
            </a:pPr>
            <a:r>
              <a:rPr lang="en-US" altLang="ja-JP" dirty="0" smtClean="0">
                <a:solidFill>
                  <a:srgbClr val="000066"/>
                </a:solidFill>
              </a:rPr>
              <a:t>4.</a:t>
            </a:r>
            <a:r>
              <a:rPr lang="ja-JP" altLang="en-US" dirty="0" smtClean="0">
                <a:solidFill>
                  <a:srgbClr val="000066"/>
                </a:solidFill>
              </a:rPr>
              <a:t>　</a:t>
            </a:r>
            <a:r>
              <a:rPr lang="ja-JP" altLang="en-US" dirty="0" smtClean="0">
                <a:solidFill>
                  <a:srgbClr val="FF0000"/>
                </a:solidFill>
              </a:rPr>
              <a:t>薬物療法</a:t>
            </a:r>
          </a:p>
          <a:p>
            <a:pPr>
              <a:defRPr/>
            </a:pPr>
            <a:endParaRPr lang="ja-JP" altLang="en-US" dirty="0" smtClean="0">
              <a:solidFill>
                <a:srgbClr val="000066"/>
              </a:solidFill>
            </a:endParaRPr>
          </a:p>
        </p:txBody>
      </p:sp>
    </p:spTree>
    <p:extLst>
      <p:ext uri="{BB962C8B-B14F-4D97-AF65-F5344CB8AC3E}">
        <p14:creationId xmlns:p14="http://schemas.microsoft.com/office/powerpoint/2010/main" val="19516550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850167" y="351524"/>
            <a:ext cx="8026236" cy="63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4132" b="1" dirty="0">
                <a:solidFill>
                  <a:srgbClr val="990000"/>
                </a:solidFill>
              </a:rPr>
              <a:t>骨粗鬆症にとって適度な運動とは？</a:t>
            </a:r>
          </a:p>
        </p:txBody>
      </p:sp>
      <p:sp>
        <p:nvSpPr>
          <p:cNvPr id="83971" name="Text Box 4"/>
          <p:cNvSpPr txBox="1">
            <a:spLocks noChangeArrowheads="1"/>
          </p:cNvSpPr>
          <p:nvPr/>
        </p:nvSpPr>
        <p:spPr bwMode="auto">
          <a:xfrm>
            <a:off x="1570230" y="1269753"/>
            <a:ext cx="9016135" cy="476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298700" indent="-2298700">
              <a:spcBef>
                <a:spcPct val="20000"/>
              </a:spcBef>
              <a:buChar char="•"/>
              <a:defRPr kumimoji="1" sz="47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41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35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3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30000"/>
              </a:spcBef>
              <a:buFontTx/>
              <a:buNone/>
            </a:pPr>
            <a:r>
              <a:rPr lang="ja-JP" altLang="en-US" sz="3642" dirty="0">
                <a:ea typeface="ＭＳ ゴシック" panose="020B0609070205080204" pitchFamily="49" charset="-128"/>
              </a:rPr>
              <a:t>・</a:t>
            </a:r>
            <a:r>
              <a:rPr lang="ja-JP" altLang="en-US" sz="3642" dirty="0"/>
              <a:t>よく歩くことが基本：</a:t>
            </a:r>
            <a:r>
              <a:rPr lang="en-US" altLang="ja-JP" sz="3642" dirty="0"/>
              <a:t>1</a:t>
            </a:r>
            <a:r>
              <a:rPr lang="ja-JP" altLang="en-US" sz="3642" dirty="0"/>
              <a:t>日</a:t>
            </a:r>
            <a:r>
              <a:rPr lang="en-US" altLang="ja-JP" sz="3642" dirty="0"/>
              <a:t>30</a:t>
            </a:r>
            <a:r>
              <a:rPr lang="ja-JP" altLang="en-US" sz="3642" dirty="0"/>
              <a:t>分以上を目安に。＊膝や腰の痛みのケア</a:t>
            </a:r>
          </a:p>
          <a:p>
            <a:pPr eaLnBrk="1" hangingPunct="1">
              <a:spcBef>
                <a:spcPct val="30000"/>
              </a:spcBef>
              <a:buFontTx/>
              <a:buNone/>
            </a:pPr>
            <a:r>
              <a:rPr lang="ja-JP" altLang="en-US" sz="3642" dirty="0">
                <a:ea typeface="ＭＳ ゴシック" panose="020B0609070205080204" pitchFamily="49" charset="-128"/>
              </a:rPr>
              <a:t>・骨にある程度負荷のかかる運動をする</a:t>
            </a:r>
            <a:endParaRPr lang="en-US" altLang="ja-JP" sz="3642" dirty="0">
              <a:ea typeface="ＭＳ ゴシック" panose="020B0609070205080204" pitchFamily="49" charset="-128"/>
            </a:endParaRPr>
          </a:p>
          <a:p>
            <a:pPr eaLnBrk="1" hangingPunct="1">
              <a:spcBef>
                <a:spcPct val="30000"/>
              </a:spcBef>
              <a:buFontTx/>
              <a:buNone/>
            </a:pPr>
            <a:r>
              <a:rPr lang="ja-JP" altLang="en-US" sz="3642" dirty="0">
                <a:ea typeface="ＭＳ ゴシック" panose="020B0609070205080204" pitchFamily="49" charset="-128"/>
              </a:rPr>
              <a:t>・足腰の筋肉を鍛える</a:t>
            </a:r>
            <a:endParaRPr lang="ja-JP" altLang="en-US" sz="3642" dirty="0"/>
          </a:p>
          <a:p>
            <a:pPr eaLnBrk="1" hangingPunct="1">
              <a:spcBef>
                <a:spcPct val="30000"/>
              </a:spcBef>
              <a:buFontTx/>
              <a:buNone/>
            </a:pPr>
            <a:r>
              <a:rPr lang="ja-JP" altLang="en-US" sz="3642" dirty="0">
                <a:ea typeface="ＭＳ ゴシック" panose="020B0609070205080204" pitchFamily="49" charset="-128"/>
              </a:rPr>
              <a:t>・転倒予防にバランストレーニング</a:t>
            </a:r>
            <a:endParaRPr lang="en-US" altLang="ja-JP" sz="3642" dirty="0">
              <a:ea typeface="ＭＳ ゴシック" panose="020B0609070205080204" pitchFamily="49" charset="-128"/>
            </a:endParaRPr>
          </a:p>
          <a:p>
            <a:pPr eaLnBrk="1" hangingPunct="1">
              <a:spcBef>
                <a:spcPct val="30000"/>
              </a:spcBef>
              <a:buFontTx/>
              <a:buNone/>
            </a:pPr>
            <a:r>
              <a:rPr lang="ja-JP" altLang="en-US" sz="3642" dirty="0">
                <a:ea typeface="ＭＳ ゴシック" panose="020B0609070205080204" pitchFamily="49" charset="-128"/>
              </a:rPr>
              <a:t>・背中が曲がらない体操</a:t>
            </a:r>
            <a:endParaRPr lang="ja-JP" altLang="en-US" sz="3642" dirty="0"/>
          </a:p>
          <a:p>
            <a:pPr eaLnBrk="1" hangingPunct="1">
              <a:spcBef>
                <a:spcPct val="30000"/>
              </a:spcBef>
              <a:buFontTx/>
              <a:buNone/>
            </a:pPr>
            <a:r>
              <a:rPr lang="ja-JP" altLang="en-US" sz="3642" dirty="0">
                <a:ea typeface="ＭＳ ゴシック" panose="020B0609070205080204" pitchFamily="49" charset="-128"/>
              </a:rPr>
              <a:t>・日々の運動</a:t>
            </a:r>
            <a:r>
              <a:rPr lang="ja-JP" altLang="en-US" sz="3642" dirty="0"/>
              <a:t>は楽しめるものを定期的に</a:t>
            </a:r>
          </a:p>
        </p:txBody>
      </p:sp>
    </p:spTree>
    <p:extLst>
      <p:ext uri="{BB962C8B-B14F-4D97-AF65-F5344CB8AC3E}">
        <p14:creationId xmlns:p14="http://schemas.microsoft.com/office/powerpoint/2010/main" val="3402379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1000" y="185244"/>
            <a:ext cx="5967334" cy="804108"/>
          </a:xfrm>
        </p:spPr>
        <p:txBody>
          <a:bodyPr>
            <a:normAutofit/>
          </a:bodyPr>
          <a:lstStyle/>
          <a:p>
            <a:r>
              <a:rPr lang="ja-JP" altLang="ja-JP" sz="3600" b="1" dirty="0"/>
              <a:t>運動機能低下をきたす疾患</a:t>
            </a:r>
            <a:endParaRPr kumimoji="1" lang="ja-JP" altLang="en-US" sz="3600" dirty="0"/>
          </a:p>
        </p:txBody>
      </p:sp>
      <p:sp>
        <p:nvSpPr>
          <p:cNvPr id="6" name="テキスト ボックス 5"/>
          <p:cNvSpPr txBox="1"/>
          <p:nvPr/>
        </p:nvSpPr>
        <p:spPr>
          <a:xfrm>
            <a:off x="734517" y="1139252"/>
            <a:ext cx="11227634" cy="5556586"/>
          </a:xfrm>
          <a:prstGeom prst="rect">
            <a:avLst/>
          </a:prstGeom>
          <a:noFill/>
        </p:spPr>
        <p:txBody>
          <a:bodyPr wrap="square" rtlCol="0">
            <a:spAutoFit/>
          </a:bodyPr>
          <a:lstStyle/>
          <a:p>
            <a:pPr>
              <a:lnSpc>
                <a:spcPts val="3900"/>
              </a:lnSpc>
            </a:pPr>
            <a:r>
              <a:rPr lang="ja-JP" altLang="en-US" sz="2800" dirty="0" smtClean="0"/>
              <a:t>①脊椎</a:t>
            </a:r>
            <a:r>
              <a:rPr lang="ja-JP" altLang="en-US" sz="2800" dirty="0"/>
              <a:t>圧迫骨折および各種脊柱変形（亀背、高度脊柱後弯・側弯など）</a:t>
            </a:r>
          </a:p>
          <a:p>
            <a:pPr>
              <a:lnSpc>
                <a:spcPts val="3900"/>
              </a:lnSpc>
            </a:pPr>
            <a:r>
              <a:rPr lang="en-US" altLang="ja-JP" sz="2800" dirty="0" smtClean="0"/>
              <a:t>②</a:t>
            </a:r>
            <a:r>
              <a:rPr lang="ja-JP" altLang="en-US" sz="2800" dirty="0"/>
              <a:t>下肢の骨折（大腿骨頚部骨折など）</a:t>
            </a:r>
          </a:p>
          <a:p>
            <a:pPr>
              <a:lnSpc>
                <a:spcPts val="3900"/>
              </a:lnSpc>
            </a:pPr>
            <a:r>
              <a:rPr lang="en-US" altLang="ja-JP" sz="2800" dirty="0" smtClean="0"/>
              <a:t>③</a:t>
            </a:r>
            <a:r>
              <a:rPr lang="ja-JP" altLang="en-US" sz="2800" dirty="0"/>
              <a:t>骨粗鬆症</a:t>
            </a:r>
          </a:p>
          <a:p>
            <a:pPr>
              <a:lnSpc>
                <a:spcPts val="3900"/>
              </a:lnSpc>
            </a:pPr>
            <a:r>
              <a:rPr lang="en-US" altLang="ja-JP" sz="2800" dirty="0" smtClean="0"/>
              <a:t>④</a:t>
            </a:r>
            <a:r>
              <a:rPr lang="ja-JP" altLang="en-US" sz="2800" dirty="0"/>
              <a:t>下肢の変形性関節症（股関節、膝関節など）</a:t>
            </a:r>
          </a:p>
          <a:p>
            <a:pPr>
              <a:lnSpc>
                <a:spcPts val="3900"/>
              </a:lnSpc>
            </a:pPr>
            <a:r>
              <a:rPr lang="en-US" altLang="ja-JP" sz="2800" dirty="0" smtClean="0"/>
              <a:t>⑤</a:t>
            </a:r>
            <a:r>
              <a:rPr lang="ja-JP" altLang="en-US" sz="2800" dirty="0"/>
              <a:t>腰部脊柱管狭窄症</a:t>
            </a:r>
          </a:p>
          <a:p>
            <a:pPr>
              <a:lnSpc>
                <a:spcPts val="3900"/>
              </a:lnSpc>
            </a:pPr>
            <a:r>
              <a:rPr lang="en-US" altLang="ja-JP" sz="2800" dirty="0" smtClean="0"/>
              <a:t>⑥</a:t>
            </a:r>
            <a:r>
              <a:rPr lang="ja-JP" altLang="en-US" sz="2800" dirty="0"/>
              <a:t>脊髄障害</a:t>
            </a:r>
          </a:p>
          <a:p>
            <a:pPr>
              <a:lnSpc>
                <a:spcPts val="3900"/>
              </a:lnSpc>
            </a:pPr>
            <a:r>
              <a:rPr lang="en-US" altLang="ja-JP" sz="2800" dirty="0" smtClean="0"/>
              <a:t>⑦</a:t>
            </a:r>
            <a:r>
              <a:rPr lang="ja-JP" altLang="en-US" sz="2800" dirty="0"/>
              <a:t>神経・筋疾患</a:t>
            </a:r>
          </a:p>
          <a:p>
            <a:pPr>
              <a:lnSpc>
                <a:spcPts val="3900"/>
              </a:lnSpc>
            </a:pPr>
            <a:r>
              <a:rPr lang="en-US" altLang="ja-JP" sz="2800" dirty="0" smtClean="0"/>
              <a:t>⑧</a:t>
            </a:r>
            <a:r>
              <a:rPr lang="ja-JP" altLang="en-US" sz="2800" dirty="0"/>
              <a:t>関節リウマチおよび各種関節炎</a:t>
            </a:r>
          </a:p>
          <a:p>
            <a:pPr>
              <a:lnSpc>
                <a:spcPts val="3900"/>
              </a:lnSpc>
            </a:pPr>
            <a:r>
              <a:rPr lang="en-US" altLang="ja-JP" sz="2800" dirty="0" smtClean="0"/>
              <a:t>⑨</a:t>
            </a:r>
            <a:r>
              <a:rPr lang="ja-JP" altLang="en-US" sz="2800" dirty="0"/>
              <a:t>下肢切断</a:t>
            </a:r>
          </a:p>
          <a:p>
            <a:pPr>
              <a:lnSpc>
                <a:spcPts val="3900"/>
              </a:lnSpc>
            </a:pPr>
            <a:r>
              <a:rPr lang="en-US" altLang="ja-JP" sz="2800" dirty="0" smtClean="0"/>
              <a:t>⑩</a:t>
            </a:r>
            <a:r>
              <a:rPr lang="ja-JP" altLang="en-US" sz="2800" dirty="0"/>
              <a:t>長期臥床後の運動器廃用</a:t>
            </a:r>
          </a:p>
          <a:p>
            <a:pPr>
              <a:lnSpc>
                <a:spcPts val="3900"/>
              </a:lnSpc>
            </a:pPr>
            <a:r>
              <a:rPr lang="en-US" altLang="ja-JP" sz="2800" dirty="0" smtClean="0"/>
              <a:t>⑪</a:t>
            </a:r>
            <a:r>
              <a:rPr lang="ja-JP" altLang="en-US" sz="2800" dirty="0"/>
              <a:t>高頻度転倒者</a:t>
            </a:r>
          </a:p>
        </p:txBody>
      </p:sp>
    </p:spTree>
    <p:extLst>
      <p:ext uri="{BB962C8B-B14F-4D97-AF65-F5344CB8AC3E}">
        <p14:creationId xmlns:p14="http://schemas.microsoft.com/office/powerpoint/2010/main" val="2228543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4182" y="274637"/>
            <a:ext cx="4900618" cy="796908"/>
          </a:xfrm>
        </p:spPr>
        <p:txBody>
          <a:bodyPr>
            <a:normAutofit/>
          </a:bodyPr>
          <a:lstStyle/>
          <a:p>
            <a:r>
              <a:rPr kumimoji="1" lang="ja-JP" altLang="en-US" dirty="0" smtClean="0">
                <a:solidFill>
                  <a:srgbClr val="0070C0"/>
                </a:solidFill>
              </a:rPr>
              <a:t>腰部脊柱管狭窄症</a:t>
            </a:r>
            <a:endParaRPr kumimoji="1" lang="ja-JP" altLang="en-US" dirty="0">
              <a:solidFill>
                <a:srgbClr val="0070C0"/>
              </a:solidFill>
            </a:endParaRPr>
          </a:p>
        </p:txBody>
      </p:sp>
      <p:sp>
        <p:nvSpPr>
          <p:cNvPr id="3" name="コンテンツ プレースホルダ 2"/>
          <p:cNvSpPr>
            <a:spLocks noGrp="1"/>
          </p:cNvSpPr>
          <p:nvPr>
            <p:ph idx="1"/>
          </p:nvPr>
        </p:nvSpPr>
        <p:spPr>
          <a:xfrm>
            <a:off x="331531" y="1071546"/>
            <a:ext cx="11173532" cy="1712598"/>
          </a:xfrm>
        </p:spPr>
        <p:txBody>
          <a:bodyPr>
            <a:noAutofit/>
          </a:bodyPr>
          <a:lstStyle/>
          <a:p>
            <a:pPr>
              <a:lnSpc>
                <a:spcPts val="4000"/>
              </a:lnSpc>
            </a:pPr>
            <a:r>
              <a:rPr lang="ja-JP" altLang="en-US" dirty="0" smtClean="0">
                <a:solidFill>
                  <a:srgbClr val="0070C0"/>
                </a:solidFill>
              </a:rPr>
              <a:t>脊柱の中にある脊柱管という神経の通り道が、加齢に伴う種々の原因によって狭くなり、神経および</a:t>
            </a:r>
            <a:r>
              <a:rPr lang="ja-JP" altLang="en-US" dirty="0">
                <a:solidFill>
                  <a:srgbClr val="0070C0"/>
                </a:solidFill>
              </a:rPr>
              <a:t>血管を圧迫</a:t>
            </a:r>
            <a:r>
              <a:rPr lang="ja-JP" altLang="en-US" dirty="0"/>
              <a:t>あるいは締め付けることに</a:t>
            </a:r>
            <a:r>
              <a:rPr lang="ja-JP" altLang="en-US" dirty="0" smtClean="0"/>
              <a:t>よって、</a:t>
            </a:r>
            <a:r>
              <a:rPr lang="en-US" altLang="ja-JP" dirty="0" smtClean="0"/>
              <a:t/>
            </a:r>
            <a:br>
              <a:rPr lang="en-US" altLang="ja-JP" dirty="0" smtClean="0"/>
            </a:br>
            <a:r>
              <a:rPr lang="ja-JP" altLang="en-US" dirty="0" smtClean="0"/>
              <a:t>腰臀部から足の痛みや痺れ</a:t>
            </a:r>
            <a:r>
              <a:rPr lang="ja-JP" altLang="en-US" dirty="0"/>
              <a:t>あるいは歩行障害を起こす</a:t>
            </a:r>
            <a:r>
              <a:rPr lang="ja-JP" altLang="en-US" dirty="0" smtClean="0"/>
              <a:t>病態</a:t>
            </a:r>
            <a:endParaRPr lang="ja-JP" altLang="en-US" dirty="0"/>
          </a:p>
        </p:txBody>
      </p:sp>
      <p:pic>
        <p:nvPicPr>
          <p:cNvPr id="4" name="Picture 2" descr="C:\Documents and Settings\MIYATA\My Documents\My Pictures\整形外科画像\LCS select\mri_dan2.jpg"/>
          <p:cNvPicPr>
            <a:picLocks noChangeAspect="1" noChangeArrowheads="1"/>
          </p:cNvPicPr>
          <p:nvPr/>
        </p:nvPicPr>
        <p:blipFill>
          <a:blip r:embed="rId3"/>
          <a:srcRect/>
          <a:stretch>
            <a:fillRect/>
          </a:stretch>
        </p:blipFill>
        <p:spPr bwMode="auto">
          <a:xfrm>
            <a:off x="9735233" y="4699365"/>
            <a:ext cx="2065768" cy="2065768"/>
          </a:xfrm>
          <a:prstGeom prst="rect">
            <a:avLst/>
          </a:prstGeom>
          <a:noFill/>
        </p:spPr>
      </p:pic>
      <p:pic>
        <p:nvPicPr>
          <p:cNvPr id="5" name="Picture 3" descr="C:\Documents and Settings\MIYATA\My Documents\My Pictures\整形外科画像\LCS select\mri_dan3.jpg"/>
          <p:cNvPicPr>
            <a:picLocks noChangeAspect="1" noChangeArrowheads="1"/>
          </p:cNvPicPr>
          <p:nvPr/>
        </p:nvPicPr>
        <p:blipFill>
          <a:blip r:embed="rId4"/>
          <a:srcRect/>
          <a:stretch>
            <a:fillRect/>
          </a:stretch>
        </p:blipFill>
        <p:spPr bwMode="auto">
          <a:xfrm>
            <a:off x="4978379" y="4640343"/>
            <a:ext cx="2124790" cy="2124790"/>
          </a:xfrm>
          <a:prstGeom prst="rect">
            <a:avLst/>
          </a:prstGeom>
          <a:noFill/>
        </p:spPr>
      </p:pic>
      <p:pic>
        <p:nvPicPr>
          <p:cNvPr id="6" name="Picture 4" descr="C:\Documents and Settings\MIYATA\My Documents\My Pictures\整形外科画像\LCS select\mri_soku2.jpg"/>
          <p:cNvPicPr>
            <a:picLocks noChangeAspect="1" noChangeArrowheads="1"/>
          </p:cNvPicPr>
          <p:nvPr/>
        </p:nvPicPr>
        <p:blipFill>
          <a:blip r:embed="rId5"/>
          <a:srcRect/>
          <a:stretch>
            <a:fillRect/>
          </a:stretch>
        </p:blipFill>
        <p:spPr bwMode="auto">
          <a:xfrm>
            <a:off x="7493227" y="2784144"/>
            <a:ext cx="2537943" cy="2537943"/>
          </a:xfrm>
          <a:prstGeom prst="rect">
            <a:avLst/>
          </a:prstGeom>
          <a:noFill/>
        </p:spPr>
      </p:pic>
      <p:pic>
        <p:nvPicPr>
          <p:cNvPr id="7" name="Picture 5" descr="C:\Documents and Settings\MIYATA\My Documents\My Pictures\整形外科画像\LCS select\mri_soku3.jpg"/>
          <p:cNvPicPr>
            <a:picLocks noChangeAspect="1" noChangeArrowheads="1"/>
          </p:cNvPicPr>
          <p:nvPr/>
        </p:nvPicPr>
        <p:blipFill>
          <a:blip r:embed="rId6"/>
          <a:srcRect/>
          <a:stretch>
            <a:fillRect/>
          </a:stretch>
        </p:blipFill>
        <p:spPr bwMode="auto">
          <a:xfrm>
            <a:off x="3380354" y="2784144"/>
            <a:ext cx="2537943" cy="2537943"/>
          </a:xfrm>
          <a:prstGeom prst="rect">
            <a:avLst/>
          </a:prstGeom>
          <a:noFill/>
        </p:spPr>
      </p:pic>
      <p:pic>
        <p:nvPicPr>
          <p:cNvPr id="8" name="Picture 7" descr="C:\Documents and Settings\MIYATA\My Documents\My Pictures\整形外科画像\LCS select\sokumenn2.gif"/>
          <p:cNvPicPr>
            <a:picLocks noChangeAspect="1" noChangeArrowheads="1"/>
          </p:cNvPicPr>
          <p:nvPr/>
        </p:nvPicPr>
        <p:blipFill>
          <a:blip r:embed="rId7"/>
          <a:srcRect l="22857" r="25714" b="11429"/>
          <a:stretch>
            <a:fillRect/>
          </a:stretch>
        </p:blipFill>
        <p:spPr bwMode="auto">
          <a:xfrm>
            <a:off x="1071270" y="2552130"/>
            <a:ext cx="2334275" cy="4020141"/>
          </a:xfrm>
          <a:prstGeom prst="rect">
            <a:avLst/>
          </a:prstGeom>
          <a:noFill/>
        </p:spPr>
      </p:pic>
      <p:sp>
        <p:nvSpPr>
          <p:cNvPr id="9" name="テキスト ボックス 8"/>
          <p:cNvSpPr txBox="1"/>
          <p:nvPr/>
        </p:nvSpPr>
        <p:spPr>
          <a:xfrm>
            <a:off x="3971817" y="5322087"/>
            <a:ext cx="902811" cy="523220"/>
          </a:xfrm>
          <a:prstGeom prst="rect">
            <a:avLst/>
          </a:prstGeom>
          <a:noFill/>
        </p:spPr>
        <p:txBody>
          <a:bodyPr wrap="none" rtlCol="0">
            <a:spAutoFit/>
          </a:bodyPr>
          <a:lstStyle/>
          <a:p>
            <a:r>
              <a:rPr kumimoji="1" lang="ja-JP" altLang="en-US" sz="2800" dirty="0" smtClean="0"/>
              <a:t>正常</a:t>
            </a:r>
            <a:endParaRPr kumimoji="1" lang="ja-JP" altLang="en-US" sz="2800" dirty="0"/>
          </a:p>
        </p:txBody>
      </p:sp>
      <p:sp>
        <p:nvSpPr>
          <p:cNvPr id="10" name="テキスト ボックス 9"/>
          <p:cNvSpPr txBox="1"/>
          <p:nvPr/>
        </p:nvSpPr>
        <p:spPr>
          <a:xfrm>
            <a:off x="7396131" y="5322538"/>
            <a:ext cx="2339102" cy="523220"/>
          </a:xfrm>
          <a:prstGeom prst="rect">
            <a:avLst/>
          </a:prstGeom>
          <a:noFill/>
        </p:spPr>
        <p:txBody>
          <a:bodyPr wrap="none" rtlCol="0">
            <a:spAutoFit/>
          </a:bodyPr>
          <a:lstStyle/>
          <a:p>
            <a:r>
              <a:rPr kumimoji="1" lang="ja-JP" altLang="en-US" sz="2800" dirty="0" smtClean="0"/>
              <a:t>脊柱管狭窄症</a:t>
            </a:r>
            <a:endParaRPr kumimoji="1" lang="ja-JP" altLang="en-US" sz="2800" dirty="0"/>
          </a:p>
        </p:txBody>
      </p:sp>
    </p:spTree>
    <p:extLst>
      <p:ext uri="{BB962C8B-B14F-4D97-AF65-F5344CB8AC3E}">
        <p14:creationId xmlns:p14="http://schemas.microsoft.com/office/powerpoint/2010/main" val="13356277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28855" y="1095802"/>
            <a:ext cx="10674717" cy="5139869"/>
          </a:xfrm>
          <a:prstGeom prst="rect">
            <a:avLst/>
          </a:prstGeom>
          <a:noFill/>
        </p:spPr>
        <p:txBody>
          <a:bodyPr wrap="none" rtlCol="0">
            <a:spAutoFit/>
          </a:bodyPr>
          <a:lstStyle/>
          <a:p>
            <a:pPr>
              <a:lnSpc>
                <a:spcPts val="4000"/>
              </a:lnSpc>
            </a:pPr>
            <a:r>
              <a:rPr lang="ja-JP" altLang="en-US" sz="2800" dirty="0" smtClean="0"/>
              <a:t>座っている時や安静時には痛くならないが、</a:t>
            </a:r>
            <a:endParaRPr lang="en-US" altLang="ja-JP" sz="2800" dirty="0" smtClean="0"/>
          </a:p>
          <a:p>
            <a:pPr>
              <a:lnSpc>
                <a:spcPts val="4000"/>
              </a:lnSpc>
            </a:pPr>
            <a:r>
              <a:rPr lang="ja-JP" altLang="en-US" sz="2800" dirty="0" smtClean="0"/>
              <a:t>立ったり歩く姿勢で、</a:t>
            </a:r>
            <a:r>
              <a:rPr lang="ja-JP" altLang="en-US" sz="2800" dirty="0"/>
              <a:t>脊柱管がいっそう狭くなり神経を圧迫するが、</a:t>
            </a:r>
            <a:r>
              <a:rPr lang="en-US" altLang="ja-JP" sz="2800" dirty="0"/>
              <a:t/>
            </a:r>
            <a:br>
              <a:rPr lang="en-US" altLang="ja-JP" sz="2800" dirty="0"/>
            </a:br>
            <a:r>
              <a:rPr lang="ja-JP" altLang="en-US" sz="2800" dirty="0"/>
              <a:t>体が前かがみになると脊柱管がやや広くなり、神経圧迫は解除されて</a:t>
            </a:r>
            <a:r>
              <a:rPr lang="en-US" altLang="ja-JP" sz="2800" dirty="0"/>
              <a:t/>
            </a:r>
            <a:br>
              <a:rPr lang="en-US" altLang="ja-JP" sz="2800" dirty="0"/>
            </a:br>
            <a:r>
              <a:rPr lang="ja-JP" altLang="en-US" sz="2800" dirty="0"/>
              <a:t>症状は軽減</a:t>
            </a:r>
            <a:r>
              <a:rPr lang="ja-JP" altLang="en-US" sz="2800" dirty="0" smtClean="0"/>
              <a:t>する</a:t>
            </a:r>
            <a:endParaRPr lang="en-US" altLang="ja-JP" sz="2800" dirty="0" smtClean="0"/>
          </a:p>
          <a:p>
            <a:pPr>
              <a:lnSpc>
                <a:spcPts val="4000"/>
              </a:lnSpc>
            </a:pPr>
            <a:r>
              <a:rPr lang="ja-JP" altLang="en-US" sz="2800" u="sng" dirty="0">
                <a:solidFill>
                  <a:srgbClr val="0070C0"/>
                </a:solidFill>
              </a:rPr>
              <a:t>歩いていると下肢痛が悪化するが、しゃがんだり座ったりすると症状は</a:t>
            </a:r>
            <a:r>
              <a:rPr lang="en-US" altLang="ja-JP" sz="2800" u="sng" dirty="0">
                <a:solidFill>
                  <a:srgbClr val="0070C0"/>
                </a:solidFill>
              </a:rPr>
              <a:t/>
            </a:r>
            <a:br>
              <a:rPr lang="en-US" altLang="ja-JP" sz="2800" u="sng" dirty="0">
                <a:solidFill>
                  <a:srgbClr val="0070C0"/>
                </a:solidFill>
              </a:rPr>
            </a:br>
            <a:r>
              <a:rPr lang="ja-JP" altLang="en-US" sz="2800" u="sng" dirty="0">
                <a:solidFill>
                  <a:srgbClr val="0070C0"/>
                </a:solidFill>
              </a:rPr>
              <a:t>ましになり、また歩いたり立ったりできるのが特徴</a:t>
            </a:r>
            <a:r>
              <a:rPr lang="en-US" altLang="ja-JP" sz="2800" u="sng" dirty="0"/>
              <a:t>(</a:t>
            </a:r>
            <a:r>
              <a:rPr lang="ja-JP" altLang="en-US" sz="2800" u="sng" dirty="0">
                <a:solidFill>
                  <a:srgbClr val="C00000"/>
                </a:solidFill>
              </a:rPr>
              <a:t>神経性間欠跛行</a:t>
            </a:r>
            <a:r>
              <a:rPr lang="ja-JP" altLang="en-US" sz="2800" u="sng" dirty="0"/>
              <a:t>）</a:t>
            </a:r>
            <a:endParaRPr lang="en-US" altLang="ja-JP" sz="2800" u="sng" dirty="0"/>
          </a:p>
          <a:p>
            <a:pPr>
              <a:lnSpc>
                <a:spcPts val="4000"/>
              </a:lnSpc>
            </a:pPr>
            <a:endParaRPr lang="en-US" altLang="ja-JP" sz="2800" dirty="0"/>
          </a:p>
          <a:p>
            <a:pPr>
              <a:lnSpc>
                <a:spcPts val="4000"/>
              </a:lnSpc>
            </a:pPr>
            <a:r>
              <a:rPr lang="ja-JP" altLang="en-US" sz="2800" dirty="0">
                <a:solidFill>
                  <a:srgbClr val="C00000"/>
                </a:solidFill>
              </a:rPr>
              <a:t>歩くと痛くなるが座っているときは痛くないので、歩行機会が減り、</a:t>
            </a:r>
            <a:r>
              <a:rPr lang="en-US" altLang="ja-JP" sz="2800" dirty="0">
                <a:solidFill>
                  <a:srgbClr val="C00000"/>
                </a:solidFill>
              </a:rPr>
              <a:t/>
            </a:r>
            <a:br>
              <a:rPr lang="en-US" altLang="ja-JP" sz="2800" dirty="0">
                <a:solidFill>
                  <a:srgbClr val="C00000"/>
                </a:solidFill>
              </a:rPr>
            </a:br>
            <a:r>
              <a:rPr lang="ja-JP" altLang="en-US" sz="2800" dirty="0">
                <a:solidFill>
                  <a:srgbClr val="C00000"/>
                </a:solidFill>
              </a:rPr>
              <a:t>結果として足腰が弱り、ロコモが進行する</a:t>
            </a:r>
            <a:endParaRPr lang="en-US" altLang="ja-JP" sz="2800" dirty="0">
              <a:solidFill>
                <a:srgbClr val="C00000"/>
              </a:solidFill>
            </a:endParaRPr>
          </a:p>
          <a:p>
            <a:endParaRPr kumimoji="1" lang="ja-JP" altLang="en-US" sz="2800" dirty="0"/>
          </a:p>
        </p:txBody>
      </p:sp>
    </p:spTree>
    <p:extLst>
      <p:ext uri="{BB962C8B-B14F-4D97-AF65-F5344CB8AC3E}">
        <p14:creationId xmlns:p14="http://schemas.microsoft.com/office/powerpoint/2010/main" val="7892110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63768" y="287775"/>
            <a:ext cx="2971792" cy="725470"/>
          </a:xfrm>
        </p:spPr>
        <p:txBody>
          <a:bodyPr>
            <a:normAutofit/>
          </a:bodyPr>
          <a:lstStyle/>
          <a:p>
            <a:r>
              <a:rPr kumimoji="1" lang="ja-JP" altLang="en-US" dirty="0" smtClean="0"/>
              <a:t>治療</a:t>
            </a:r>
            <a:endParaRPr kumimoji="1" lang="ja-JP" altLang="en-US" dirty="0"/>
          </a:p>
        </p:txBody>
      </p:sp>
      <p:sp>
        <p:nvSpPr>
          <p:cNvPr id="4" name="テキスト ボックス 3"/>
          <p:cNvSpPr txBox="1"/>
          <p:nvPr/>
        </p:nvSpPr>
        <p:spPr>
          <a:xfrm>
            <a:off x="554691" y="998730"/>
            <a:ext cx="10272364" cy="5262979"/>
          </a:xfrm>
          <a:prstGeom prst="rect">
            <a:avLst/>
          </a:prstGeom>
          <a:noFill/>
        </p:spPr>
        <p:txBody>
          <a:bodyPr wrap="none" rtlCol="0">
            <a:spAutoFit/>
          </a:bodyPr>
          <a:lstStyle/>
          <a:p>
            <a:pPr marL="342900" indent="-342900">
              <a:buAutoNum type="arabicPeriod"/>
            </a:pPr>
            <a:r>
              <a:rPr lang="ja-JP" altLang="en-US" sz="2800" dirty="0"/>
              <a:t>薬物治療</a:t>
            </a:r>
            <a:r>
              <a:rPr lang="en-US" altLang="ja-JP" sz="2800" dirty="0"/>
              <a:t/>
            </a:r>
            <a:br>
              <a:rPr lang="en-US" altLang="ja-JP" sz="2800" dirty="0"/>
            </a:br>
            <a:r>
              <a:rPr lang="ja-JP" altLang="en-US" sz="2800" dirty="0"/>
              <a:t>①　消炎鎮痛剤</a:t>
            </a:r>
            <a:r>
              <a:rPr lang="en-US" altLang="ja-JP" sz="2800" dirty="0"/>
              <a:t>NSAID</a:t>
            </a:r>
            <a:r>
              <a:rPr lang="ja-JP" altLang="en-US" sz="2800" dirty="0" err="1"/>
              <a:t>ｓ</a:t>
            </a:r>
            <a:r>
              <a:rPr lang="en-US" altLang="ja-JP" sz="2800" dirty="0"/>
              <a:t/>
            </a:r>
            <a:br>
              <a:rPr lang="en-US" altLang="ja-JP" sz="2800" dirty="0"/>
            </a:br>
            <a:r>
              <a:rPr lang="ja-JP" altLang="en-US" sz="2800" dirty="0"/>
              <a:t>②　血流改善</a:t>
            </a:r>
            <a:r>
              <a:rPr lang="ja-JP" altLang="en-US" sz="2800" dirty="0" smtClean="0"/>
              <a:t>薬</a:t>
            </a:r>
            <a:endParaRPr lang="en-US" altLang="ja-JP" sz="2800" dirty="0" smtClean="0"/>
          </a:p>
          <a:p>
            <a:pPr marL="342900" indent="-342900">
              <a:buAutoNum type="arabicPeriod"/>
            </a:pPr>
            <a:r>
              <a:rPr lang="ja-JP" altLang="en-US" sz="2800" dirty="0" smtClean="0"/>
              <a:t>神経ブロック</a:t>
            </a:r>
            <a:r>
              <a:rPr lang="en-US" altLang="ja-JP" sz="2800" dirty="0" smtClean="0"/>
              <a:t/>
            </a:r>
            <a:br>
              <a:rPr lang="en-US" altLang="ja-JP" sz="2800" dirty="0" smtClean="0"/>
            </a:br>
            <a:r>
              <a:rPr lang="ja-JP" altLang="en-US" sz="2800" dirty="0" smtClean="0"/>
              <a:t>硬膜外ブロック</a:t>
            </a:r>
            <a:r>
              <a:rPr lang="ja-JP" altLang="en-US" sz="2800" dirty="0"/>
              <a:t>、</a:t>
            </a:r>
            <a:r>
              <a:rPr lang="ja-JP" altLang="en-US" sz="2800" dirty="0" smtClean="0"/>
              <a:t>神経根ブロック</a:t>
            </a:r>
            <a:endParaRPr lang="en-US" altLang="ja-JP" sz="2800" dirty="0" smtClean="0"/>
          </a:p>
          <a:p>
            <a:pPr marL="342900" indent="-342900">
              <a:buAutoNum type="arabicPeriod"/>
            </a:pPr>
            <a:r>
              <a:rPr lang="ja-JP" altLang="en-US" sz="2800" dirty="0" smtClean="0"/>
              <a:t>運動療法</a:t>
            </a:r>
            <a:r>
              <a:rPr lang="en-US" altLang="ja-JP" sz="2800" dirty="0" smtClean="0"/>
              <a:t/>
            </a:r>
            <a:br>
              <a:rPr lang="en-US" altLang="ja-JP" sz="2800" dirty="0" smtClean="0"/>
            </a:br>
            <a:r>
              <a:rPr lang="ja-JP" altLang="en-US" sz="2800" dirty="0" smtClean="0"/>
              <a:t>①腹筋を鍛えお腹をひっこめて（ドローイン）、腰椎前弯を軽減</a:t>
            </a:r>
            <a:r>
              <a:rPr lang="en-US" altLang="ja-JP" sz="2800" dirty="0" smtClean="0"/>
              <a:t/>
            </a:r>
            <a:br>
              <a:rPr lang="en-US" altLang="ja-JP" sz="2800" dirty="0" smtClean="0"/>
            </a:br>
            <a:r>
              <a:rPr lang="ja-JP" altLang="en-US" sz="2800" dirty="0" smtClean="0"/>
              <a:t>②股関節伸展可動域を改善させ、歩行時腰を反らないようにする</a:t>
            </a:r>
            <a:endParaRPr lang="en-US" altLang="ja-JP" sz="2800" dirty="0"/>
          </a:p>
          <a:p>
            <a:pPr marL="342900" indent="-342900">
              <a:buAutoNum type="arabicPeriod"/>
            </a:pPr>
            <a:r>
              <a:rPr lang="ja-JP" altLang="en-US" sz="2800" dirty="0"/>
              <a:t>手術</a:t>
            </a:r>
            <a:r>
              <a:rPr lang="en-US" altLang="ja-JP" sz="2800" dirty="0"/>
              <a:t/>
            </a:r>
            <a:br>
              <a:rPr lang="en-US" altLang="ja-JP" sz="2800" dirty="0"/>
            </a:br>
            <a:r>
              <a:rPr lang="ja-JP" altLang="en-US" sz="2800" dirty="0" smtClean="0"/>
              <a:t>①</a:t>
            </a:r>
            <a:r>
              <a:rPr lang="ja-JP" altLang="en-US" sz="2800" dirty="0"/>
              <a:t>　除圧</a:t>
            </a:r>
            <a:r>
              <a:rPr lang="ja-JP" altLang="en-US" sz="2800" dirty="0" smtClean="0"/>
              <a:t>手術</a:t>
            </a:r>
            <a:r>
              <a:rPr lang="en-US" altLang="ja-JP" sz="2800" dirty="0" smtClean="0"/>
              <a:t/>
            </a:r>
            <a:br>
              <a:rPr lang="en-US" altLang="ja-JP" sz="2800" dirty="0" smtClean="0"/>
            </a:br>
            <a:r>
              <a:rPr lang="ja-JP" altLang="en-US" sz="2800" dirty="0" smtClean="0"/>
              <a:t>　　　　　神経を圧迫している骨、靭帯を切除する</a:t>
            </a:r>
            <a:r>
              <a:rPr lang="ja-JP" altLang="en-US" sz="2800" dirty="0"/>
              <a:t>　　</a:t>
            </a:r>
            <a:r>
              <a:rPr lang="en-US" altLang="ja-JP" sz="2800" dirty="0"/>
              <a:t/>
            </a:r>
            <a:br>
              <a:rPr lang="en-US" altLang="ja-JP" sz="2800" dirty="0"/>
            </a:br>
            <a:r>
              <a:rPr lang="ja-JP" altLang="en-US" sz="2800" dirty="0" smtClean="0"/>
              <a:t>②</a:t>
            </a:r>
            <a:r>
              <a:rPr lang="ja-JP" altLang="en-US" sz="2800" dirty="0"/>
              <a:t>　固定術</a:t>
            </a:r>
          </a:p>
        </p:txBody>
      </p:sp>
      <p:pic>
        <p:nvPicPr>
          <p:cNvPr id="5" name="Picture 6" descr="C:\Documents and Settings\MIYATA\My Documents\My Pictures\整形外科画像\LCS select\oblique_approach_ct.jpg"/>
          <p:cNvPicPr>
            <a:picLocks noChangeAspect="1" noChangeArrowheads="1"/>
          </p:cNvPicPr>
          <p:nvPr/>
        </p:nvPicPr>
        <p:blipFill>
          <a:blip r:embed="rId3"/>
          <a:srcRect/>
          <a:stretch>
            <a:fillRect/>
          </a:stretch>
        </p:blipFill>
        <p:spPr bwMode="auto">
          <a:xfrm>
            <a:off x="8592861" y="4496648"/>
            <a:ext cx="2468391" cy="2294832"/>
          </a:xfrm>
          <a:prstGeom prst="rect">
            <a:avLst/>
          </a:prstGeom>
          <a:noFill/>
        </p:spPr>
      </p:pic>
    </p:spTree>
    <p:extLst>
      <p:ext uri="{BB962C8B-B14F-4D97-AF65-F5344CB8AC3E}">
        <p14:creationId xmlns:p14="http://schemas.microsoft.com/office/powerpoint/2010/main" val="38278449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578087" y="816042"/>
            <a:ext cx="11297390" cy="5913004"/>
          </a:xfrm>
        </p:spPr>
        <p:txBody>
          <a:bodyPr>
            <a:normAutofit/>
          </a:bodyPr>
          <a:lstStyle/>
          <a:p>
            <a:pPr eaLnBrk="1" hangingPunct="1">
              <a:lnSpc>
                <a:spcPct val="80000"/>
              </a:lnSpc>
              <a:buFontTx/>
              <a:buNone/>
            </a:pPr>
            <a:r>
              <a:rPr lang="ja-JP" altLang="en-US" sz="3200" dirty="0" smtClean="0"/>
              <a:t>１．</a:t>
            </a:r>
            <a:r>
              <a:rPr lang="ja-JP" altLang="en-US" sz="3200" b="1" dirty="0" smtClean="0"/>
              <a:t>特異的腰痛　１５％</a:t>
            </a:r>
          </a:p>
          <a:p>
            <a:pPr>
              <a:lnSpc>
                <a:spcPct val="80000"/>
              </a:lnSpc>
              <a:buNone/>
            </a:pPr>
            <a:r>
              <a:rPr lang="ja-JP" altLang="en-US" dirty="0"/>
              <a:t>　</a:t>
            </a:r>
            <a:r>
              <a:rPr lang="ja-JP" altLang="en-US" sz="2400" dirty="0"/>
              <a:t>　</a:t>
            </a:r>
            <a:r>
              <a:rPr lang="en-US" altLang="ja-JP" sz="2400" dirty="0"/>
              <a:t>XP</a:t>
            </a:r>
            <a:r>
              <a:rPr lang="ja-JP" altLang="en-US" sz="2400" dirty="0"/>
              <a:t>や</a:t>
            </a:r>
            <a:r>
              <a:rPr lang="en-US" altLang="ja-JP" sz="2400" dirty="0"/>
              <a:t>MRI</a:t>
            </a:r>
            <a:r>
              <a:rPr lang="ja-JP" altLang="en-US" sz="2400" dirty="0"/>
              <a:t>など検査で（器質的な）</a:t>
            </a:r>
            <a:r>
              <a:rPr lang="ja-JP" altLang="en-US" sz="2400" b="1" dirty="0"/>
              <a:t>原因を明らかにできる腰痛</a:t>
            </a:r>
            <a:endParaRPr lang="en-US" altLang="ja-JP" sz="2400" b="1" dirty="0"/>
          </a:p>
          <a:p>
            <a:pPr>
              <a:lnSpc>
                <a:spcPct val="80000"/>
              </a:lnSpc>
              <a:buNone/>
            </a:pPr>
            <a:r>
              <a:rPr lang="ja-JP" altLang="en-US" sz="2400" b="1" dirty="0"/>
              <a:t>　　　　　　　</a:t>
            </a:r>
            <a:r>
              <a:rPr lang="en-US" altLang="ja-JP" sz="2400" b="1" dirty="0"/>
              <a:t>(</a:t>
            </a:r>
            <a:r>
              <a:rPr lang="ja-JP" altLang="en-US" sz="2400" b="1" dirty="0"/>
              <a:t>病理学的な診断を正確に行うことができる腰痛）</a:t>
            </a:r>
            <a:r>
              <a:rPr lang="ja-JP" altLang="en-US" sz="2400" dirty="0"/>
              <a:t>　　</a:t>
            </a:r>
            <a:r>
              <a:rPr lang="ja-JP" altLang="en-US" sz="2400" dirty="0" smtClean="0">
                <a:solidFill>
                  <a:srgbClr val="0303BD"/>
                </a:solidFill>
              </a:rPr>
              <a:t>手術適応のある腰痛</a:t>
            </a:r>
            <a:endParaRPr lang="en-US" altLang="ja-JP" sz="2400" dirty="0"/>
          </a:p>
          <a:p>
            <a:pPr>
              <a:lnSpc>
                <a:spcPct val="80000"/>
              </a:lnSpc>
              <a:buNone/>
            </a:pPr>
            <a:r>
              <a:rPr lang="ja-JP" altLang="en-US" sz="2400" dirty="0"/>
              <a:t>　　①腰椎椎間板ヘルニア</a:t>
            </a:r>
          </a:p>
          <a:p>
            <a:pPr eaLnBrk="1" hangingPunct="1">
              <a:lnSpc>
                <a:spcPct val="80000"/>
              </a:lnSpc>
              <a:buFontTx/>
              <a:buNone/>
            </a:pPr>
            <a:r>
              <a:rPr lang="ja-JP" altLang="en-US" sz="2400" dirty="0"/>
              <a:t>　　②腰椎すべり症</a:t>
            </a:r>
          </a:p>
          <a:p>
            <a:pPr eaLnBrk="1" hangingPunct="1">
              <a:lnSpc>
                <a:spcPct val="80000"/>
              </a:lnSpc>
              <a:buFontTx/>
              <a:buNone/>
            </a:pPr>
            <a:r>
              <a:rPr lang="ja-JP" altLang="en-US" sz="2400" dirty="0"/>
              <a:t>　　③</a:t>
            </a:r>
            <a:r>
              <a:rPr lang="ja-JP" altLang="en-US" sz="2400" dirty="0" smtClean="0"/>
              <a:t>側弯症、後弯症</a:t>
            </a:r>
            <a:endParaRPr lang="en-US" altLang="ja-JP" sz="2400" dirty="0"/>
          </a:p>
          <a:p>
            <a:pPr eaLnBrk="1" hangingPunct="1">
              <a:lnSpc>
                <a:spcPct val="80000"/>
              </a:lnSpc>
              <a:buFontTx/>
              <a:buNone/>
            </a:pPr>
            <a:r>
              <a:rPr lang="ja-JP" altLang="en-US" sz="2400" dirty="0"/>
              <a:t>　　④腰椎</a:t>
            </a:r>
            <a:r>
              <a:rPr lang="ja-JP" altLang="en-US" sz="2400" dirty="0" smtClean="0"/>
              <a:t>骨折、腰椎分離症</a:t>
            </a:r>
            <a:endParaRPr lang="ja-JP" altLang="en-US" sz="2400" dirty="0"/>
          </a:p>
          <a:p>
            <a:pPr eaLnBrk="1" hangingPunct="1">
              <a:lnSpc>
                <a:spcPct val="80000"/>
              </a:lnSpc>
              <a:buFontTx/>
              <a:buNone/>
            </a:pPr>
            <a:r>
              <a:rPr lang="ja-JP" altLang="en-US" sz="2400" dirty="0"/>
              <a:t>　　</a:t>
            </a:r>
            <a:r>
              <a:rPr lang="ja-JP" altLang="en-US" sz="2400" dirty="0" smtClean="0"/>
              <a:t>⑤脊椎腫瘍（脊椎</a:t>
            </a:r>
            <a:r>
              <a:rPr lang="ja-JP" altLang="en-US" sz="2400" dirty="0"/>
              <a:t>癌</a:t>
            </a:r>
            <a:r>
              <a:rPr lang="ja-JP" altLang="en-US" sz="2400" dirty="0" smtClean="0"/>
              <a:t>転移含む）</a:t>
            </a:r>
            <a:endParaRPr lang="en-US" altLang="ja-JP" sz="2400" dirty="0"/>
          </a:p>
          <a:p>
            <a:pPr eaLnBrk="1" hangingPunct="1">
              <a:lnSpc>
                <a:spcPct val="80000"/>
              </a:lnSpc>
              <a:buFontTx/>
              <a:buNone/>
            </a:pPr>
            <a:r>
              <a:rPr lang="ja-JP" altLang="en-US" sz="2400" dirty="0"/>
              <a:t>　　⑥その他（化膿性脊椎炎、カリエスなど）</a:t>
            </a:r>
          </a:p>
          <a:p>
            <a:pPr eaLnBrk="1" hangingPunct="1">
              <a:lnSpc>
                <a:spcPct val="80000"/>
              </a:lnSpc>
              <a:buFontTx/>
              <a:buNone/>
            </a:pPr>
            <a:r>
              <a:rPr lang="ja-JP" altLang="en-US" sz="3200" dirty="0" smtClean="0">
                <a:solidFill>
                  <a:srgbClr val="0070C0"/>
                </a:solidFill>
              </a:rPr>
              <a:t>２．</a:t>
            </a:r>
            <a:r>
              <a:rPr lang="ja-JP" altLang="en-US" sz="3200" b="1" dirty="0" smtClean="0">
                <a:solidFill>
                  <a:srgbClr val="0070C0"/>
                </a:solidFill>
              </a:rPr>
              <a:t>非特異的腰痛　８５％</a:t>
            </a:r>
          </a:p>
          <a:p>
            <a:pPr>
              <a:lnSpc>
                <a:spcPct val="80000"/>
              </a:lnSpc>
              <a:buNone/>
            </a:pPr>
            <a:r>
              <a:rPr lang="ja-JP" altLang="en-US" dirty="0"/>
              <a:t>　　</a:t>
            </a:r>
            <a:r>
              <a:rPr lang="en-US" altLang="ja-JP" sz="2400" dirty="0"/>
              <a:t> XP</a:t>
            </a:r>
            <a:r>
              <a:rPr lang="ja-JP" altLang="en-US" sz="2400" dirty="0"/>
              <a:t>や</a:t>
            </a:r>
            <a:r>
              <a:rPr lang="en-US" altLang="ja-JP" sz="2400" dirty="0"/>
              <a:t>MRI</a:t>
            </a:r>
            <a:r>
              <a:rPr lang="ja-JP" altLang="en-US" sz="2400" dirty="0"/>
              <a:t>など検査で</a:t>
            </a:r>
            <a:r>
              <a:rPr lang="ja-JP" altLang="en-US" sz="2400" b="1" dirty="0"/>
              <a:t>原因を明らかにできない</a:t>
            </a:r>
            <a:r>
              <a:rPr lang="ja-JP" altLang="en-US" sz="2400" b="1" dirty="0" smtClean="0"/>
              <a:t>腰痛</a:t>
            </a:r>
            <a:endParaRPr lang="en-US" altLang="ja-JP" sz="2400" b="1" dirty="0" smtClean="0"/>
          </a:p>
          <a:p>
            <a:pPr>
              <a:lnSpc>
                <a:spcPct val="80000"/>
              </a:lnSpc>
              <a:buNone/>
            </a:pPr>
            <a:r>
              <a:rPr lang="ja-JP" altLang="en-US" sz="2400" b="1" dirty="0"/>
              <a:t>　</a:t>
            </a:r>
            <a:r>
              <a:rPr lang="ja-JP" altLang="en-US" sz="2400" b="1" dirty="0" smtClean="0"/>
              <a:t>　　</a:t>
            </a:r>
            <a:r>
              <a:rPr lang="ja-JP" altLang="en-US" sz="2400" dirty="0" smtClean="0"/>
              <a:t>これら</a:t>
            </a:r>
            <a:r>
              <a:rPr lang="ja-JP" altLang="en-US" sz="2400" dirty="0"/>
              <a:t>の多くは</a:t>
            </a:r>
            <a:r>
              <a:rPr lang="ja-JP" altLang="en-US" sz="2400" dirty="0">
                <a:solidFill>
                  <a:srgbClr val="FF0000"/>
                </a:solidFill>
              </a:rPr>
              <a:t>機能的な問題の</a:t>
            </a:r>
            <a:r>
              <a:rPr lang="ja-JP" altLang="en-US" sz="2400" dirty="0" smtClean="0">
                <a:solidFill>
                  <a:srgbClr val="FF0000"/>
                </a:solidFill>
              </a:rPr>
              <a:t>腰痛　</a:t>
            </a:r>
            <a:r>
              <a:rPr lang="ja-JP" altLang="en-US" sz="2400" dirty="0">
                <a:solidFill>
                  <a:srgbClr val="0303BD"/>
                </a:solidFill>
              </a:rPr>
              <a:t>手術適応のない腰痛→手術以外で治す腰痛</a:t>
            </a:r>
          </a:p>
          <a:p>
            <a:pPr>
              <a:lnSpc>
                <a:spcPct val="80000"/>
              </a:lnSpc>
              <a:buNone/>
            </a:pPr>
            <a:r>
              <a:rPr lang="ja-JP" altLang="en-US" sz="2400" dirty="0"/>
              <a:t>　</a:t>
            </a:r>
            <a:r>
              <a:rPr lang="ja-JP" altLang="en-US" sz="2400" b="1" dirty="0">
                <a:solidFill>
                  <a:srgbClr val="C00000"/>
                </a:solidFill>
              </a:rPr>
              <a:t>生活指導、</a:t>
            </a:r>
            <a:r>
              <a:rPr lang="ja-JP" altLang="en-US" sz="2400" dirty="0" smtClean="0">
                <a:solidFill>
                  <a:srgbClr val="C00000"/>
                </a:solidFill>
              </a:rPr>
              <a:t>運動器リハビリ（</a:t>
            </a:r>
            <a:r>
              <a:rPr lang="ja-JP" altLang="en-US" sz="2400" b="1" dirty="0" smtClean="0">
                <a:solidFill>
                  <a:srgbClr val="C00000"/>
                </a:solidFill>
              </a:rPr>
              <a:t>運動</a:t>
            </a:r>
            <a:r>
              <a:rPr lang="ja-JP" altLang="en-US" sz="2400" b="1" dirty="0">
                <a:solidFill>
                  <a:srgbClr val="C00000"/>
                </a:solidFill>
              </a:rPr>
              <a:t>療法、徒手</a:t>
            </a:r>
            <a:r>
              <a:rPr lang="ja-JP" altLang="en-US" sz="2400" b="1" dirty="0" smtClean="0">
                <a:solidFill>
                  <a:srgbClr val="C00000"/>
                </a:solidFill>
              </a:rPr>
              <a:t>療法）で</a:t>
            </a:r>
            <a:r>
              <a:rPr lang="ja-JP" altLang="en-US" sz="2400" b="1" dirty="0">
                <a:solidFill>
                  <a:srgbClr val="C00000"/>
                </a:solidFill>
              </a:rPr>
              <a:t>よくなる可能性が高い腰痛</a:t>
            </a:r>
          </a:p>
        </p:txBody>
      </p:sp>
      <p:sp>
        <p:nvSpPr>
          <p:cNvPr id="4" name="テキスト ボックス 3"/>
          <p:cNvSpPr txBox="1"/>
          <p:nvPr/>
        </p:nvSpPr>
        <p:spPr>
          <a:xfrm>
            <a:off x="316523" y="0"/>
            <a:ext cx="1693092" cy="769441"/>
          </a:xfrm>
          <a:prstGeom prst="rect">
            <a:avLst/>
          </a:prstGeom>
          <a:noFill/>
        </p:spPr>
        <p:txBody>
          <a:bodyPr wrap="none" rtlCol="0">
            <a:spAutoFit/>
          </a:bodyPr>
          <a:lstStyle/>
          <a:p>
            <a:r>
              <a:rPr kumimoji="1" lang="ja-JP" altLang="en-US" sz="4400" b="1" dirty="0" smtClean="0">
                <a:solidFill>
                  <a:srgbClr val="0070C0"/>
                </a:solidFill>
              </a:rPr>
              <a:t>腰　痛</a:t>
            </a:r>
            <a:endParaRPr kumimoji="1" lang="ja-JP" altLang="en-US" sz="4400" b="1" dirty="0">
              <a:solidFill>
                <a:srgbClr val="0070C0"/>
              </a:solidFill>
            </a:endParaRPr>
          </a:p>
        </p:txBody>
      </p:sp>
    </p:spTree>
    <p:custDataLst>
      <p:tags r:id="rId1"/>
    </p:custDataLst>
    <p:extLst>
      <p:ext uri="{BB962C8B-B14F-4D97-AF65-F5344CB8AC3E}">
        <p14:creationId xmlns:p14="http://schemas.microsoft.com/office/powerpoint/2010/main" val="3429728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58205" y="529884"/>
            <a:ext cx="5921233" cy="777875"/>
          </a:xfrm>
        </p:spPr>
        <p:txBody>
          <a:bodyPr/>
          <a:lstStyle/>
          <a:p>
            <a:pPr eaLnBrk="1" hangingPunct="1"/>
            <a:r>
              <a:rPr lang="ja-JP" altLang="en-US" dirty="0" smtClean="0"/>
              <a:t>腰痛の部位別分類</a:t>
            </a:r>
          </a:p>
        </p:txBody>
      </p:sp>
      <p:sp>
        <p:nvSpPr>
          <p:cNvPr id="20483" name="Rectangle 3"/>
          <p:cNvSpPr>
            <a:spLocks noGrp="1" noChangeArrowheads="1"/>
          </p:cNvSpPr>
          <p:nvPr>
            <p:ph type="body" idx="1"/>
          </p:nvPr>
        </p:nvSpPr>
        <p:spPr>
          <a:xfrm>
            <a:off x="509259" y="1698193"/>
            <a:ext cx="8190491" cy="4177952"/>
          </a:xfrm>
        </p:spPr>
        <p:txBody>
          <a:bodyPr>
            <a:normAutofit/>
          </a:bodyPr>
          <a:lstStyle/>
          <a:p>
            <a:pPr eaLnBrk="1" hangingPunct="1">
              <a:buFontTx/>
              <a:buNone/>
            </a:pPr>
            <a:endParaRPr lang="ja-JP" altLang="en-US" sz="1200" dirty="0"/>
          </a:p>
          <a:p>
            <a:pPr eaLnBrk="1" hangingPunct="1">
              <a:lnSpc>
                <a:spcPct val="80000"/>
              </a:lnSpc>
              <a:buFontTx/>
              <a:buNone/>
            </a:pPr>
            <a:r>
              <a:rPr lang="ja-JP" altLang="en-US" dirty="0" smtClean="0"/>
              <a:t>　①　椎間板性腰痛　（椎間板ﾍﾙﾆｱなど）</a:t>
            </a:r>
          </a:p>
          <a:p>
            <a:pPr eaLnBrk="1" hangingPunct="1">
              <a:lnSpc>
                <a:spcPct val="80000"/>
              </a:lnSpc>
              <a:buFontTx/>
              <a:buNone/>
            </a:pPr>
            <a:r>
              <a:rPr lang="ja-JP" altLang="en-US" dirty="0" smtClean="0"/>
              <a:t>　②　椎間関節性腰痛</a:t>
            </a:r>
          </a:p>
          <a:p>
            <a:pPr eaLnBrk="1" hangingPunct="1">
              <a:lnSpc>
                <a:spcPct val="80000"/>
              </a:lnSpc>
              <a:buFontTx/>
              <a:buNone/>
            </a:pPr>
            <a:r>
              <a:rPr lang="ja-JP" altLang="en-US" dirty="0" smtClean="0"/>
              <a:t>　③　</a:t>
            </a:r>
            <a:r>
              <a:rPr lang="ja-JP" altLang="en-US" dirty="0" err="1" smtClean="0"/>
              <a:t>筋筋</a:t>
            </a:r>
            <a:r>
              <a:rPr lang="ja-JP" altLang="en-US" dirty="0" smtClean="0"/>
              <a:t>膜性腰痛</a:t>
            </a:r>
          </a:p>
          <a:p>
            <a:pPr eaLnBrk="1" hangingPunct="1">
              <a:lnSpc>
                <a:spcPct val="80000"/>
              </a:lnSpc>
              <a:buFontTx/>
              <a:buNone/>
            </a:pPr>
            <a:r>
              <a:rPr lang="ja-JP" altLang="en-US" dirty="0" smtClean="0"/>
              <a:t>　④　仙腸関節性腰痛</a:t>
            </a:r>
          </a:p>
          <a:p>
            <a:pPr eaLnBrk="1" hangingPunct="1">
              <a:lnSpc>
                <a:spcPct val="80000"/>
              </a:lnSpc>
              <a:buFontTx/>
              <a:buNone/>
            </a:pPr>
            <a:r>
              <a:rPr lang="ja-JP" altLang="en-US" dirty="0" smtClean="0"/>
              <a:t>　⑤　脊椎由来の腰痛：</a:t>
            </a:r>
            <a:r>
              <a:rPr lang="ja-JP" altLang="en-US" sz="2400" dirty="0">
                <a:solidFill>
                  <a:srgbClr val="0070C0"/>
                </a:solidFill>
              </a:rPr>
              <a:t>骨折や癌の転移　化膿性脊椎炎</a:t>
            </a:r>
          </a:p>
          <a:p>
            <a:pPr eaLnBrk="1" hangingPunct="1">
              <a:lnSpc>
                <a:spcPct val="80000"/>
              </a:lnSpc>
              <a:buFontTx/>
              <a:buNone/>
            </a:pPr>
            <a:r>
              <a:rPr lang="ja-JP" altLang="en-US" dirty="0" smtClean="0"/>
              <a:t>　⑥　腰部の神経由来</a:t>
            </a:r>
          </a:p>
          <a:p>
            <a:pPr>
              <a:lnSpc>
                <a:spcPct val="80000"/>
              </a:lnSpc>
              <a:buNone/>
            </a:pPr>
            <a:r>
              <a:rPr lang="ja-JP" altLang="en-US" dirty="0" smtClean="0"/>
              <a:t>　⑦　内臓由来：</a:t>
            </a:r>
            <a:r>
              <a:rPr lang="ja-JP" altLang="en-US" sz="2400" dirty="0">
                <a:solidFill>
                  <a:srgbClr val="0070C0"/>
                </a:solidFill>
              </a:rPr>
              <a:t>大動脈解離、尿管結石、胃潰瘍</a:t>
            </a:r>
          </a:p>
        </p:txBody>
      </p:sp>
      <p:grpSp>
        <p:nvGrpSpPr>
          <p:cNvPr id="4" name="Group 84"/>
          <p:cNvGrpSpPr>
            <a:grpSpLocks/>
          </p:cNvGrpSpPr>
          <p:nvPr/>
        </p:nvGrpSpPr>
        <p:grpSpPr bwMode="auto">
          <a:xfrm>
            <a:off x="7039251" y="335012"/>
            <a:ext cx="3716385" cy="3230864"/>
            <a:chOff x="204" y="2160"/>
            <a:chExt cx="2523" cy="2115"/>
          </a:xfrm>
        </p:grpSpPr>
        <p:grpSp>
          <p:nvGrpSpPr>
            <p:cNvPr id="5" name="Group 60"/>
            <p:cNvGrpSpPr>
              <a:grpSpLocks/>
            </p:cNvGrpSpPr>
            <p:nvPr/>
          </p:nvGrpSpPr>
          <p:grpSpPr bwMode="auto">
            <a:xfrm>
              <a:off x="204" y="2160"/>
              <a:ext cx="2523" cy="2115"/>
              <a:chOff x="69" y="2349"/>
              <a:chExt cx="2306" cy="1971"/>
            </a:xfrm>
          </p:grpSpPr>
          <p:grpSp>
            <p:nvGrpSpPr>
              <p:cNvPr id="7" name="Group 50"/>
              <p:cNvGrpSpPr>
                <a:grpSpLocks/>
              </p:cNvGrpSpPr>
              <p:nvPr/>
            </p:nvGrpSpPr>
            <p:grpSpPr bwMode="auto">
              <a:xfrm>
                <a:off x="69" y="2349"/>
                <a:ext cx="1995" cy="1971"/>
                <a:chOff x="69" y="2349"/>
                <a:chExt cx="1995" cy="1971"/>
              </a:xfrm>
            </p:grpSpPr>
            <p:grpSp>
              <p:nvGrpSpPr>
                <p:cNvPr id="13" name="Group 14"/>
                <p:cNvGrpSpPr>
                  <a:grpSpLocks/>
                </p:cNvGrpSpPr>
                <p:nvPr/>
              </p:nvGrpSpPr>
              <p:grpSpPr bwMode="auto">
                <a:xfrm>
                  <a:off x="69" y="2349"/>
                  <a:ext cx="1995" cy="1971"/>
                  <a:chOff x="3607" y="280"/>
                  <a:chExt cx="1995" cy="1971"/>
                </a:xfrm>
              </p:grpSpPr>
              <p:pic>
                <p:nvPicPr>
                  <p:cNvPr id="25" name="Picture 4" descr="IMG_1663"/>
                  <p:cNvPicPr>
                    <a:picLocks noChangeAspect="1" noChangeArrowheads="1"/>
                  </p:cNvPicPr>
                  <p:nvPr/>
                </p:nvPicPr>
                <p:blipFill>
                  <a:blip r:embed="rId4" cstate="print">
                    <a:extLst>
                      <a:ext uri="{28A0092B-C50C-407E-A947-70E740481C1C}">
                        <a14:useLocalDpi xmlns:a14="http://schemas.microsoft.com/office/drawing/2010/main" val="0"/>
                      </a:ext>
                    </a:extLst>
                  </a:blip>
                  <a:srcRect l="16859" t="3203" r="17836"/>
                  <a:stretch>
                    <a:fillRect/>
                  </a:stretch>
                </p:blipFill>
                <p:spPr bwMode="auto">
                  <a:xfrm>
                    <a:off x="3607" y="280"/>
                    <a:ext cx="1995" cy="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9"/>
                  <p:cNvSpPr txBox="1">
                    <a:spLocks noChangeArrowheads="1"/>
                  </p:cNvSpPr>
                  <p:nvPr/>
                </p:nvSpPr>
                <p:spPr bwMode="auto">
                  <a:xfrm>
                    <a:off x="3642" y="333"/>
                    <a:ext cx="404"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pPr eaLnBrk="1" hangingPunct="1"/>
                    <a:r>
                      <a:rPr lang="ja-JP" altLang="en-US" sz="2000" b="1">
                        <a:solidFill>
                          <a:srgbClr val="FFC000"/>
                        </a:solidFill>
                      </a:rPr>
                      <a:t>後面</a:t>
                    </a:r>
                  </a:p>
                </p:txBody>
              </p:sp>
            </p:grpSp>
            <p:sp>
              <p:nvSpPr>
                <p:cNvPr id="14" name="Line 17"/>
                <p:cNvSpPr>
                  <a:spLocks noChangeShapeType="1"/>
                </p:cNvSpPr>
                <p:nvPr/>
              </p:nvSpPr>
              <p:spPr bwMode="auto">
                <a:xfrm flipH="1">
                  <a:off x="1407" y="3113"/>
                  <a:ext cx="272" cy="13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 name="Line 18"/>
                <p:cNvSpPr>
                  <a:spLocks noChangeShapeType="1"/>
                </p:cNvSpPr>
                <p:nvPr/>
              </p:nvSpPr>
              <p:spPr bwMode="auto">
                <a:xfrm flipH="1">
                  <a:off x="1156" y="2750"/>
                  <a:ext cx="227" cy="13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 name="Line 19"/>
                <p:cNvSpPr>
                  <a:spLocks noChangeShapeType="1"/>
                </p:cNvSpPr>
                <p:nvPr/>
              </p:nvSpPr>
              <p:spPr bwMode="auto">
                <a:xfrm flipH="1">
                  <a:off x="1338" y="2976"/>
                  <a:ext cx="136" cy="9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 name="Line 27"/>
                <p:cNvSpPr>
                  <a:spLocks noChangeShapeType="1"/>
                </p:cNvSpPr>
                <p:nvPr/>
              </p:nvSpPr>
              <p:spPr bwMode="auto">
                <a:xfrm flipH="1">
                  <a:off x="817" y="2432"/>
                  <a:ext cx="182" cy="817"/>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 name="Line 29"/>
                <p:cNvSpPr>
                  <a:spLocks noChangeShapeType="1"/>
                </p:cNvSpPr>
                <p:nvPr/>
              </p:nvSpPr>
              <p:spPr bwMode="auto">
                <a:xfrm flipH="1">
                  <a:off x="817" y="2614"/>
                  <a:ext cx="182" cy="817"/>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 name="Line 30"/>
                <p:cNvSpPr>
                  <a:spLocks noChangeShapeType="1"/>
                </p:cNvSpPr>
                <p:nvPr/>
              </p:nvSpPr>
              <p:spPr bwMode="auto">
                <a:xfrm flipH="1">
                  <a:off x="817" y="2795"/>
                  <a:ext cx="182" cy="817"/>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 name="Line 35"/>
                <p:cNvSpPr>
                  <a:spLocks noChangeShapeType="1"/>
                </p:cNvSpPr>
                <p:nvPr/>
              </p:nvSpPr>
              <p:spPr bwMode="auto">
                <a:xfrm flipH="1">
                  <a:off x="862" y="2976"/>
                  <a:ext cx="137" cy="726"/>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 name="Line 36"/>
                <p:cNvSpPr>
                  <a:spLocks noChangeShapeType="1"/>
                </p:cNvSpPr>
                <p:nvPr/>
              </p:nvSpPr>
              <p:spPr bwMode="auto">
                <a:xfrm flipH="1">
                  <a:off x="726" y="2387"/>
                  <a:ext cx="137" cy="726"/>
                </a:xfrm>
                <a:prstGeom prst="line">
                  <a:avLst/>
                </a:prstGeom>
                <a:noFill/>
                <a:ln w="1905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 name="Line 37"/>
                <p:cNvSpPr>
                  <a:spLocks noChangeShapeType="1"/>
                </p:cNvSpPr>
                <p:nvPr/>
              </p:nvSpPr>
              <p:spPr bwMode="auto">
                <a:xfrm flipH="1">
                  <a:off x="590" y="2387"/>
                  <a:ext cx="137" cy="589"/>
                </a:xfrm>
                <a:prstGeom prst="line">
                  <a:avLst/>
                </a:prstGeom>
                <a:noFill/>
                <a:ln w="1905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 name="Line 38"/>
                <p:cNvSpPr>
                  <a:spLocks noChangeShapeType="1"/>
                </p:cNvSpPr>
                <p:nvPr/>
              </p:nvSpPr>
              <p:spPr bwMode="auto">
                <a:xfrm flipH="1">
                  <a:off x="636" y="2432"/>
                  <a:ext cx="136" cy="635"/>
                </a:xfrm>
                <a:prstGeom prst="line">
                  <a:avLst/>
                </a:prstGeom>
                <a:noFill/>
                <a:ln w="1905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 name="Line 39"/>
                <p:cNvSpPr>
                  <a:spLocks noChangeShapeType="1"/>
                </p:cNvSpPr>
                <p:nvPr/>
              </p:nvSpPr>
              <p:spPr bwMode="auto">
                <a:xfrm flipH="1">
                  <a:off x="500" y="2387"/>
                  <a:ext cx="137" cy="589"/>
                </a:xfrm>
                <a:prstGeom prst="line">
                  <a:avLst/>
                </a:prstGeom>
                <a:noFill/>
                <a:ln w="1905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8" name="Text Box 45"/>
              <p:cNvSpPr txBox="1">
                <a:spLocks noChangeArrowheads="1"/>
              </p:cNvSpPr>
              <p:nvPr/>
            </p:nvSpPr>
            <p:spPr bwMode="auto">
              <a:xfrm>
                <a:off x="1366" y="2519"/>
                <a:ext cx="642"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pPr eaLnBrk="1" hangingPunct="1"/>
                <a:r>
                  <a:rPr lang="ja-JP" altLang="en-US" sz="1800" b="1">
                    <a:solidFill>
                      <a:schemeClr val="tx1"/>
                    </a:solidFill>
                  </a:rPr>
                  <a:t>椎間関節</a:t>
                </a:r>
              </a:p>
            </p:txBody>
          </p:sp>
          <p:sp>
            <p:nvSpPr>
              <p:cNvPr id="9" name="Text Box 46"/>
              <p:cNvSpPr txBox="1">
                <a:spLocks noChangeArrowheads="1"/>
              </p:cNvSpPr>
              <p:nvPr/>
            </p:nvSpPr>
            <p:spPr bwMode="auto">
              <a:xfrm>
                <a:off x="1733" y="2978"/>
                <a:ext cx="642"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pPr eaLnBrk="1" hangingPunct="1"/>
                <a:r>
                  <a:rPr lang="ja-JP" altLang="en-US" sz="1800" b="1">
                    <a:solidFill>
                      <a:schemeClr val="tx1"/>
                    </a:solidFill>
                  </a:rPr>
                  <a:t>仙腸関節</a:t>
                </a:r>
              </a:p>
            </p:txBody>
          </p:sp>
          <p:sp>
            <p:nvSpPr>
              <p:cNvPr id="10" name="Text Box 47"/>
              <p:cNvSpPr txBox="1">
                <a:spLocks noChangeArrowheads="1"/>
              </p:cNvSpPr>
              <p:nvPr/>
            </p:nvSpPr>
            <p:spPr bwMode="auto">
              <a:xfrm>
                <a:off x="1445" y="3838"/>
                <a:ext cx="369"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pPr eaLnBrk="1" hangingPunct="1"/>
                <a:r>
                  <a:rPr lang="ja-JP" altLang="en-US" sz="1800">
                    <a:solidFill>
                      <a:schemeClr val="tx1"/>
                    </a:solidFill>
                  </a:rPr>
                  <a:t>尾骨</a:t>
                </a:r>
              </a:p>
            </p:txBody>
          </p:sp>
          <p:sp>
            <p:nvSpPr>
              <p:cNvPr id="11" name="Text Box 48"/>
              <p:cNvSpPr txBox="1">
                <a:spLocks noChangeArrowheads="1"/>
              </p:cNvSpPr>
              <p:nvPr/>
            </p:nvSpPr>
            <p:spPr bwMode="auto">
              <a:xfrm>
                <a:off x="266" y="3158"/>
                <a:ext cx="370"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pPr eaLnBrk="1" hangingPunct="1"/>
                <a:r>
                  <a:rPr lang="ja-JP" altLang="en-US" sz="1800">
                    <a:solidFill>
                      <a:schemeClr val="tx1"/>
                    </a:solidFill>
                  </a:rPr>
                  <a:t>背筋</a:t>
                </a:r>
              </a:p>
            </p:txBody>
          </p:sp>
          <p:sp>
            <p:nvSpPr>
              <p:cNvPr id="12" name="Text Box 49"/>
              <p:cNvSpPr txBox="1">
                <a:spLocks noChangeArrowheads="1"/>
              </p:cNvSpPr>
              <p:nvPr/>
            </p:nvSpPr>
            <p:spPr bwMode="auto">
              <a:xfrm>
                <a:off x="1487" y="2768"/>
                <a:ext cx="577"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pPr eaLnBrk="1" hangingPunct="1"/>
                <a:r>
                  <a:rPr lang="ja-JP" altLang="en-US" sz="1800" dirty="0">
                    <a:solidFill>
                      <a:schemeClr val="tx1"/>
                    </a:solidFill>
                  </a:rPr>
                  <a:t>神経</a:t>
                </a:r>
              </a:p>
            </p:txBody>
          </p:sp>
        </p:grpSp>
        <p:sp>
          <p:nvSpPr>
            <p:cNvPr id="6" name="Line 75"/>
            <p:cNvSpPr>
              <a:spLocks noChangeShapeType="1"/>
            </p:cNvSpPr>
            <p:nvPr/>
          </p:nvSpPr>
          <p:spPr bwMode="auto">
            <a:xfrm flipH="1" flipV="1">
              <a:off x="1429" y="3884"/>
              <a:ext cx="283" cy="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 name="グループ化 1"/>
          <p:cNvGrpSpPr/>
          <p:nvPr/>
        </p:nvGrpSpPr>
        <p:grpSpPr>
          <a:xfrm>
            <a:off x="8597033" y="3641279"/>
            <a:ext cx="3722557" cy="3067176"/>
            <a:chOff x="8849095" y="4042377"/>
            <a:chExt cx="3366901" cy="2780857"/>
          </a:xfrm>
        </p:grpSpPr>
        <p:grpSp>
          <p:nvGrpSpPr>
            <p:cNvPr id="27" name="Group 81"/>
            <p:cNvGrpSpPr>
              <a:grpSpLocks/>
            </p:cNvGrpSpPr>
            <p:nvPr/>
          </p:nvGrpSpPr>
          <p:grpSpPr bwMode="auto">
            <a:xfrm>
              <a:off x="8849095" y="4042377"/>
              <a:ext cx="2950375" cy="2780857"/>
              <a:chOff x="204" y="28"/>
              <a:chExt cx="2200" cy="2041"/>
            </a:xfrm>
          </p:grpSpPr>
          <p:grpSp>
            <p:nvGrpSpPr>
              <p:cNvPr id="28" name="Group 58"/>
              <p:cNvGrpSpPr>
                <a:grpSpLocks/>
              </p:cNvGrpSpPr>
              <p:nvPr/>
            </p:nvGrpSpPr>
            <p:grpSpPr bwMode="auto">
              <a:xfrm>
                <a:off x="204" y="28"/>
                <a:ext cx="2200" cy="2041"/>
                <a:chOff x="38" y="300"/>
                <a:chExt cx="2026" cy="1940"/>
              </a:xfrm>
            </p:grpSpPr>
            <p:grpSp>
              <p:nvGrpSpPr>
                <p:cNvPr id="30" name="Group 15"/>
                <p:cNvGrpSpPr>
                  <a:grpSpLocks/>
                </p:cNvGrpSpPr>
                <p:nvPr/>
              </p:nvGrpSpPr>
              <p:grpSpPr bwMode="auto">
                <a:xfrm>
                  <a:off x="38" y="300"/>
                  <a:ext cx="2026" cy="1940"/>
                  <a:chOff x="38" y="330"/>
                  <a:chExt cx="2026" cy="1940"/>
                </a:xfrm>
              </p:grpSpPr>
              <p:pic>
                <p:nvPicPr>
                  <p:cNvPr id="34" name="Picture 6" descr="IMG_1660"/>
                  <p:cNvPicPr>
                    <a:picLocks noChangeAspect="1" noChangeArrowheads="1"/>
                  </p:cNvPicPr>
                  <p:nvPr/>
                </p:nvPicPr>
                <p:blipFill>
                  <a:blip r:embed="rId5" cstate="print">
                    <a:extLst>
                      <a:ext uri="{28A0092B-C50C-407E-A947-70E740481C1C}">
                        <a14:useLocalDpi xmlns:a14="http://schemas.microsoft.com/office/drawing/2010/main" val="0"/>
                      </a:ext>
                    </a:extLst>
                  </a:blip>
                  <a:srcRect l="16814" t="3134" r="15746"/>
                  <a:stretch>
                    <a:fillRect/>
                  </a:stretch>
                </p:blipFill>
                <p:spPr bwMode="auto">
                  <a:xfrm>
                    <a:off x="38" y="330"/>
                    <a:ext cx="2026" cy="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8"/>
                  <p:cNvSpPr txBox="1">
                    <a:spLocks noChangeArrowheads="1"/>
                  </p:cNvSpPr>
                  <p:nvPr/>
                </p:nvSpPr>
                <p:spPr bwMode="auto">
                  <a:xfrm>
                    <a:off x="68" y="375"/>
                    <a:ext cx="40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pPr eaLnBrk="1" hangingPunct="1"/>
                    <a:r>
                      <a:rPr lang="ja-JP" altLang="en-US" sz="2000" b="1">
                        <a:solidFill>
                          <a:srgbClr val="FFC000"/>
                        </a:solidFill>
                      </a:rPr>
                      <a:t>正面</a:t>
                    </a:r>
                  </a:p>
                </p:txBody>
              </p:sp>
            </p:grpSp>
            <p:sp>
              <p:nvSpPr>
                <p:cNvPr id="31" name="Line 20"/>
                <p:cNvSpPr>
                  <a:spLocks noChangeShapeType="1"/>
                </p:cNvSpPr>
                <p:nvPr/>
              </p:nvSpPr>
              <p:spPr bwMode="auto">
                <a:xfrm flipH="1">
                  <a:off x="1383" y="935"/>
                  <a:ext cx="317" cy="22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2" name="Line 21"/>
                <p:cNvSpPr>
                  <a:spLocks noChangeShapeType="1"/>
                </p:cNvSpPr>
                <p:nvPr/>
              </p:nvSpPr>
              <p:spPr bwMode="auto">
                <a:xfrm flipH="1">
                  <a:off x="1066" y="663"/>
                  <a:ext cx="273" cy="22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 name="Line 22"/>
                <p:cNvSpPr>
                  <a:spLocks noChangeShapeType="1"/>
                </p:cNvSpPr>
                <p:nvPr/>
              </p:nvSpPr>
              <p:spPr bwMode="auto">
                <a:xfrm flipV="1">
                  <a:off x="612" y="572"/>
                  <a:ext cx="318" cy="9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9" name="Text Box 43"/>
              <p:cNvSpPr txBox="1">
                <a:spLocks noChangeArrowheads="1"/>
              </p:cNvSpPr>
              <p:nvPr/>
            </p:nvSpPr>
            <p:spPr bwMode="auto">
              <a:xfrm>
                <a:off x="368" y="314"/>
                <a:ext cx="4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pPr eaLnBrk="1" hangingPunct="1"/>
                <a:r>
                  <a:rPr lang="ja-JP" altLang="en-US" sz="1800">
                    <a:solidFill>
                      <a:schemeClr val="tx1"/>
                    </a:solidFill>
                  </a:rPr>
                  <a:t>椎体</a:t>
                </a:r>
              </a:p>
            </p:txBody>
          </p:sp>
        </p:grpSp>
        <p:sp>
          <p:nvSpPr>
            <p:cNvPr id="36" name="Text Box 44"/>
            <p:cNvSpPr txBox="1">
              <a:spLocks noChangeArrowheads="1"/>
            </p:cNvSpPr>
            <p:nvPr/>
          </p:nvSpPr>
          <p:spPr bwMode="auto">
            <a:xfrm>
              <a:off x="10555471" y="4367375"/>
              <a:ext cx="882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pPr eaLnBrk="1" hangingPunct="1"/>
              <a:r>
                <a:rPr lang="ja-JP" altLang="en-US" sz="1800" b="1" dirty="0">
                  <a:solidFill>
                    <a:schemeClr val="tx1"/>
                  </a:solidFill>
                </a:rPr>
                <a:t>椎間板</a:t>
              </a:r>
            </a:p>
          </p:txBody>
        </p:sp>
        <p:sp>
          <p:nvSpPr>
            <p:cNvPr id="37" name="Rectangle 54"/>
            <p:cNvSpPr>
              <a:spLocks noChangeArrowheads="1"/>
            </p:cNvSpPr>
            <p:nvPr/>
          </p:nvSpPr>
          <p:spPr bwMode="auto">
            <a:xfrm>
              <a:off x="11068233" y="4746788"/>
              <a:ext cx="11477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pPr eaLnBrk="1" hangingPunct="1"/>
              <a:r>
                <a:rPr lang="ja-JP" altLang="en-US" sz="1800" b="1">
                  <a:solidFill>
                    <a:schemeClr val="tx1"/>
                  </a:solidFill>
                </a:rPr>
                <a:t>仙腸関節</a:t>
              </a:r>
            </a:p>
          </p:txBody>
        </p:sp>
      </p:grpSp>
    </p:spTree>
    <p:custDataLst>
      <p:tags r:id="rId1"/>
    </p:custDataLst>
    <p:extLst>
      <p:ext uri="{BB962C8B-B14F-4D97-AF65-F5344CB8AC3E}">
        <p14:creationId xmlns:p14="http://schemas.microsoft.com/office/powerpoint/2010/main" val="1473911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a:xfrm>
            <a:off x="603534" y="115910"/>
            <a:ext cx="3929062" cy="654050"/>
          </a:xfrm>
        </p:spPr>
        <p:txBody>
          <a:bodyPr/>
          <a:lstStyle/>
          <a:p>
            <a:r>
              <a:rPr lang="ja-JP" altLang="en-US" sz="3600" dirty="0"/>
              <a:t>診断：問診</a:t>
            </a:r>
          </a:p>
        </p:txBody>
      </p:sp>
      <p:sp>
        <p:nvSpPr>
          <p:cNvPr id="29699" name="コンテンツ プレースホルダ 2"/>
          <p:cNvSpPr>
            <a:spLocks noGrp="1"/>
          </p:cNvSpPr>
          <p:nvPr>
            <p:ph idx="1"/>
          </p:nvPr>
        </p:nvSpPr>
        <p:spPr>
          <a:xfrm>
            <a:off x="465748" y="873495"/>
            <a:ext cx="10353023" cy="5577409"/>
          </a:xfrm>
        </p:spPr>
        <p:txBody>
          <a:bodyPr>
            <a:normAutofit/>
          </a:bodyPr>
          <a:lstStyle/>
          <a:p>
            <a:pPr>
              <a:buFontTx/>
              <a:buNone/>
            </a:pPr>
            <a:r>
              <a:rPr lang="en-US" altLang="ja-JP" b="1" dirty="0">
                <a:solidFill>
                  <a:srgbClr val="002060"/>
                </a:solidFill>
              </a:rPr>
              <a:t>1.</a:t>
            </a:r>
            <a:r>
              <a:rPr lang="ja-JP" altLang="en-US" b="1" dirty="0">
                <a:solidFill>
                  <a:srgbClr val="002060"/>
                </a:solidFill>
              </a:rPr>
              <a:t>　椎間板性</a:t>
            </a:r>
            <a:r>
              <a:rPr lang="ja-JP" altLang="en-US" b="1" dirty="0" smtClean="0">
                <a:solidFill>
                  <a:srgbClr val="002060"/>
                </a:solidFill>
              </a:rPr>
              <a:t>腰痛：</a:t>
            </a:r>
            <a:r>
              <a:rPr lang="ja-JP" altLang="en-US" dirty="0" smtClean="0"/>
              <a:t>背骨中心の痛み</a:t>
            </a:r>
            <a:endParaRPr lang="en-US" altLang="ja-JP" sz="2400" dirty="0"/>
          </a:p>
          <a:p>
            <a:pPr>
              <a:buFontTx/>
              <a:buNone/>
            </a:pPr>
            <a:r>
              <a:rPr lang="ja-JP" altLang="en-US" sz="2400" dirty="0"/>
              <a:t>　　　体動で痛み強くなり、</a:t>
            </a:r>
            <a:r>
              <a:rPr lang="ja-JP" altLang="en-US" sz="2400" dirty="0">
                <a:solidFill>
                  <a:srgbClr val="C00000"/>
                </a:solidFill>
              </a:rPr>
              <a:t>じっとしていると楽</a:t>
            </a:r>
            <a:r>
              <a:rPr lang="ja-JP" altLang="en-US" sz="2400" dirty="0"/>
              <a:t>　　　</a:t>
            </a:r>
            <a:r>
              <a:rPr lang="ja-JP" altLang="en-US" sz="2400" dirty="0" smtClean="0"/>
              <a:t>前屈痛、反ることはまし</a:t>
            </a:r>
            <a:endParaRPr lang="en-US" altLang="ja-JP" sz="2400" dirty="0"/>
          </a:p>
          <a:p>
            <a:pPr>
              <a:buFontTx/>
              <a:buNone/>
            </a:pPr>
            <a:r>
              <a:rPr lang="ja-JP" altLang="en-US" sz="2400" dirty="0"/>
              <a:t>　　　立位より座っている方が痛い　　朝起きたら痛くなっていた　　　　</a:t>
            </a:r>
            <a:endParaRPr lang="en-US" altLang="ja-JP" sz="2400" dirty="0"/>
          </a:p>
          <a:p>
            <a:pPr>
              <a:buFontTx/>
              <a:buNone/>
            </a:pPr>
            <a:r>
              <a:rPr lang="en-US" altLang="ja-JP" b="1" dirty="0">
                <a:solidFill>
                  <a:srgbClr val="002060"/>
                </a:solidFill>
              </a:rPr>
              <a:t>2.</a:t>
            </a:r>
            <a:r>
              <a:rPr lang="ja-JP" altLang="en-US" b="1" dirty="0">
                <a:solidFill>
                  <a:srgbClr val="002060"/>
                </a:solidFill>
              </a:rPr>
              <a:t>　仙腸関節性</a:t>
            </a:r>
            <a:r>
              <a:rPr lang="ja-JP" altLang="en-US" b="1" dirty="0" smtClean="0">
                <a:solidFill>
                  <a:srgbClr val="002060"/>
                </a:solidFill>
              </a:rPr>
              <a:t>腰痛</a:t>
            </a:r>
            <a:r>
              <a:rPr lang="ja-JP" altLang="en-US" dirty="0" smtClean="0"/>
              <a:t>：仙腸関節付近の痛み</a:t>
            </a:r>
            <a:endParaRPr lang="en-US" altLang="ja-JP" dirty="0"/>
          </a:p>
          <a:p>
            <a:pPr>
              <a:buFontTx/>
              <a:buNone/>
            </a:pPr>
            <a:r>
              <a:rPr lang="ja-JP" altLang="en-US" dirty="0"/>
              <a:t>　　　</a:t>
            </a:r>
            <a:r>
              <a:rPr lang="ja-JP" altLang="en-US" dirty="0" smtClean="0"/>
              <a:t> </a:t>
            </a:r>
            <a:r>
              <a:rPr lang="ja-JP" altLang="en-US" sz="2400" dirty="0" smtClean="0"/>
              <a:t>朝起</a:t>
            </a:r>
            <a:r>
              <a:rPr lang="ja-JP" altLang="en-US" sz="2400" dirty="0"/>
              <a:t>きた時、同一姿勢からの動き出しが</a:t>
            </a:r>
            <a:r>
              <a:rPr lang="ja-JP" altLang="en-US" sz="2400" dirty="0" smtClean="0"/>
              <a:t>痛いが、</a:t>
            </a:r>
            <a:r>
              <a:rPr lang="ja-JP" altLang="en-US" sz="2400" dirty="0" smtClean="0">
                <a:solidFill>
                  <a:srgbClr val="C00000"/>
                </a:solidFill>
              </a:rPr>
              <a:t>動き出すとましになる</a:t>
            </a:r>
            <a:r>
              <a:rPr lang="ja-JP" altLang="en-US" sz="2400" dirty="0" smtClean="0"/>
              <a:t>　</a:t>
            </a:r>
            <a:endParaRPr lang="en-US" altLang="ja-JP" sz="2400" dirty="0"/>
          </a:p>
          <a:p>
            <a:pPr>
              <a:buFontTx/>
              <a:buNone/>
            </a:pPr>
            <a:r>
              <a:rPr lang="ja-JP" altLang="en-US" sz="2400" dirty="0"/>
              <a:t>　　　　</a:t>
            </a:r>
            <a:r>
              <a:rPr lang="ja-JP" altLang="en-US" sz="2400" dirty="0" smtClean="0"/>
              <a:t>前屈痛　　鼠径部、股関節外側の痛みを伴うこと有　腿を上げにくい　</a:t>
            </a:r>
            <a:endParaRPr lang="en-US" altLang="ja-JP" sz="2400" dirty="0"/>
          </a:p>
          <a:p>
            <a:pPr>
              <a:buFontTx/>
              <a:buNone/>
            </a:pPr>
            <a:r>
              <a:rPr lang="en-US" altLang="ja-JP" b="1" dirty="0">
                <a:solidFill>
                  <a:srgbClr val="002060"/>
                </a:solidFill>
              </a:rPr>
              <a:t>3.</a:t>
            </a:r>
            <a:r>
              <a:rPr lang="ja-JP" altLang="en-US" b="1" dirty="0">
                <a:solidFill>
                  <a:srgbClr val="002060"/>
                </a:solidFill>
              </a:rPr>
              <a:t>　椎間関節性</a:t>
            </a:r>
            <a:r>
              <a:rPr lang="ja-JP" altLang="en-US" b="1" dirty="0" smtClean="0">
                <a:solidFill>
                  <a:srgbClr val="002060"/>
                </a:solidFill>
              </a:rPr>
              <a:t>腰痛</a:t>
            </a:r>
            <a:r>
              <a:rPr lang="ja-JP" altLang="en-US" dirty="0" smtClean="0"/>
              <a:t>：背骨付近で左右差あり</a:t>
            </a:r>
            <a:endParaRPr lang="en-US" altLang="ja-JP" dirty="0"/>
          </a:p>
          <a:p>
            <a:pPr>
              <a:buFontTx/>
              <a:buNone/>
            </a:pPr>
            <a:r>
              <a:rPr lang="ja-JP" altLang="en-US" dirty="0"/>
              <a:t>　　　</a:t>
            </a:r>
            <a:r>
              <a:rPr lang="ja-JP" altLang="en-US" sz="2400" dirty="0"/>
              <a:t>体動によって痛み強くなり、じっとしていると</a:t>
            </a:r>
            <a:r>
              <a:rPr lang="ja-JP" altLang="en-US" sz="2400" dirty="0" smtClean="0"/>
              <a:t>楽　　</a:t>
            </a:r>
            <a:r>
              <a:rPr lang="ja-JP" altLang="en-US" sz="2400" dirty="0" smtClean="0">
                <a:solidFill>
                  <a:srgbClr val="C00000"/>
                </a:solidFill>
              </a:rPr>
              <a:t>反る</a:t>
            </a:r>
            <a:r>
              <a:rPr lang="ja-JP" altLang="en-US" sz="2400" dirty="0">
                <a:solidFill>
                  <a:srgbClr val="C00000"/>
                </a:solidFill>
              </a:rPr>
              <a:t>と痛い</a:t>
            </a:r>
            <a:r>
              <a:rPr lang="ja-JP" altLang="en-US" dirty="0"/>
              <a:t>　</a:t>
            </a:r>
            <a:endParaRPr lang="en-US" altLang="ja-JP" dirty="0" smtClean="0"/>
          </a:p>
          <a:p>
            <a:pPr>
              <a:buFontTx/>
              <a:buNone/>
            </a:pPr>
            <a:r>
              <a:rPr lang="ja-JP" altLang="en-US" dirty="0"/>
              <a:t>　</a:t>
            </a:r>
            <a:r>
              <a:rPr lang="ja-JP" altLang="en-US" dirty="0" smtClean="0"/>
              <a:t>　　</a:t>
            </a:r>
            <a:r>
              <a:rPr lang="ja-JP" altLang="en-US" sz="2400" dirty="0"/>
              <a:t>朝起きた</a:t>
            </a:r>
            <a:r>
              <a:rPr lang="ja-JP" altLang="en-US" sz="2400" dirty="0" smtClean="0"/>
              <a:t>時痛い</a:t>
            </a:r>
            <a:r>
              <a:rPr lang="ja-JP" altLang="en-US" sz="2400" dirty="0"/>
              <a:t>が、</a:t>
            </a:r>
            <a:r>
              <a:rPr lang="ja-JP" altLang="en-US" sz="2400" dirty="0">
                <a:solidFill>
                  <a:srgbClr val="C00000"/>
                </a:solidFill>
              </a:rPr>
              <a:t>動き出すとましになる</a:t>
            </a:r>
            <a:endParaRPr lang="en-US" altLang="ja-JP" sz="2400" dirty="0"/>
          </a:p>
          <a:p>
            <a:pPr>
              <a:buFontTx/>
              <a:buNone/>
            </a:pPr>
            <a:r>
              <a:rPr lang="en-US" altLang="ja-JP" b="1" dirty="0" smtClean="0">
                <a:solidFill>
                  <a:srgbClr val="002060"/>
                </a:solidFill>
              </a:rPr>
              <a:t>4</a:t>
            </a:r>
            <a:r>
              <a:rPr lang="en-US" altLang="ja-JP" b="1" dirty="0">
                <a:solidFill>
                  <a:srgbClr val="002060"/>
                </a:solidFill>
              </a:rPr>
              <a:t>.</a:t>
            </a:r>
            <a:r>
              <a:rPr lang="ja-JP" altLang="en-US" b="1" dirty="0">
                <a:solidFill>
                  <a:srgbClr val="002060"/>
                </a:solidFill>
              </a:rPr>
              <a:t>　</a:t>
            </a:r>
            <a:r>
              <a:rPr lang="ja-JP" altLang="en-US" b="1" dirty="0" err="1">
                <a:solidFill>
                  <a:srgbClr val="002060"/>
                </a:solidFill>
              </a:rPr>
              <a:t>筋筋</a:t>
            </a:r>
            <a:r>
              <a:rPr lang="ja-JP" altLang="en-US" b="1" dirty="0">
                <a:solidFill>
                  <a:srgbClr val="002060"/>
                </a:solidFill>
              </a:rPr>
              <a:t>膜性腰痛（腰の筋肉痛</a:t>
            </a:r>
            <a:r>
              <a:rPr lang="ja-JP" altLang="en-US" b="1" dirty="0" smtClean="0">
                <a:solidFill>
                  <a:srgbClr val="002060"/>
                </a:solidFill>
              </a:rPr>
              <a:t>）</a:t>
            </a:r>
            <a:r>
              <a:rPr lang="ja-JP" altLang="en-US" dirty="0" smtClean="0"/>
              <a:t>：腰背部筋の痛み</a:t>
            </a:r>
            <a:endParaRPr lang="en-US" altLang="ja-JP" dirty="0"/>
          </a:p>
          <a:p>
            <a:pPr>
              <a:buFontTx/>
              <a:buNone/>
            </a:pPr>
            <a:r>
              <a:rPr lang="ja-JP" altLang="en-US" dirty="0"/>
              <a:t>　　　　</a:t>
            </a:r>
            <a:r>
              <a:rPr lang="ja-JP" altLang="en-US" sz="2400" dirty="0"/>
              <a:t>朝より夕方、用事をした後につらく</a:t>
            </a:r>
            <a:r>
              <a:rPr lang="ja-JP" altLang="en-US" sz="2400" dirty="0" smtClean="0"/>
              <a:t>なる</a:t>
            </a:r>
            <a:r>
              <a:rPr lang="ja-JP" altLang="en-US" dirty="0" smtClean="0"/>
              <a:t>　　</a:t>
            </a:r>
          </a:p>
        </p:txBody>
      </p:sp>
    </p:spTree>
    <p:extLst>
      <p:ext uri="{BB962C8B-B14F-4D97-AF65-F5344CB8AC3E}">
        <p14:creationId xmlns:p14="http://schemas.microsoft.com/office/powerpoint/2010/main" val="15256317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496784" y="6091933"/>
            <a:ext cx="6906058" cy="523220"/>
          </a:xfrm>
          <a:prstGeom prst="rect">
            <a:avLst/>
          </a:prstGeom>
          <a:noFill/>
        </p:spPr>
        <p:txBody>
          <a:bodyPr wrap="none" rtlCol="0">
            <a:spAutoFit/>
          </a:bodyPr>
          <a:lstStyle/>
          <a:p>
            <a:r>
              <a:rPr lang="ja-JP" altLang="en-US" sz="2800" dirty="0" smtClean="0">
                <a:solidFill>
                  <a:srgbClr val="C00000"/>
                </a:solidFill>
              </a:rPr>
              <a:t>病気では</a:t>
            </a:r>
            <a:r>
              <a:rPr lang="ja-JP" altLang="en-US" sz="2800" dirty="0">
                <a:solidFill>
                  <a:srgbClr val="C00000"/>
                </a:solidFill>
              </a:rPr>
              <a:t>なく、日々の生活の過ごし方の問題</a:t>
            </a:r>
          </a:p>
        </p:txBody>
      </p:sp>
      <p:sp>
        <p:nvSpPr>
          <p:cNvPr id="5" name="テキスト ボックス 4"/>
          <p:cNvSpPr txBox="1"/>
          <p:nvPr/>
        </p:nvSpPr>
        <p:spPr>
          <a:xfrm>
            <a:off x="303150" y="378248"/>
            <a:ext cx="9826729" cy="584775"/>
          </a:xfrm>
          <a:prstGeom prst="rect">
            <a:avLst/>
          </a:prstGeom>
          <a:noFill/>
        </p:spPr>
        <p:txBody>
          <a:bodyPr wrap="none" rtlCol="0">
            <a:spAutoFit/>
          </a:bodyPr>
          <a:lstStyle/>
          <a:p>
            <a:r>
              <a:rPr lang="ja-JP" altLang="en-US" sz="3200" dirty="0">
                <a:solidFill>
                  <a:srgbClr val="002060"/>
                </a:solidFill>
                <a:latin typeface="+mn-ea"/>
              </a:rPr>
              <a:t>構造的に明らかな異常のない</a:t>
            </a:r>
            <a:r>
              <a:rPr lang="ja-JP" altLang="en-US" sz="3200" dirty="0" smtClean="0">
                <a:solidFill>
                  <a:srgbClr val="002060"/>
                </a:solidFill>
                <a:latin typeface="+mn-ea"/>
              </a:rPr>
              <a:t>非特異的腰痛の原因は？</a:t>
            </a:r>
            <a:endParaRPr kumimoji="1" lang="ja-JP" altLang="en-US" sz="3200" dirty="0">
              <a:solidFill>
                <a:srgbClr val="002060"/>
              </a:solidFill>
              <a:latin typeface="+mn-ea"/>
            </a:endParaRPr>
          </a:p>
        </p:txBody>
      </p:sp>
      <p:sp>
        <p:nvSpPr>
          <p:cNvPr id="8" name="テキスト ボックス 7"/>
          <p:cNvSpPr txBox="1"/>
          <p:nvPr/>
        </p:nvSpPr>
        <p:spPr>
          <a:xfrm>
            <a:off x="1012480" y="1036121"/>
            <a:ext cx="10783721" cy="4832092"/>
          </a:xfrm>
          <a:prstGeom prst="rect">
            <a:avLst/>
          </a:prstGeom>
          <a:noFill/>
        </p:spPr>
        <p:txBody>
          <a:bodyPr wrap="none" rtlCol="0">
            <a:spAutoFit/>
          </a:bodyPr>
          <a:lstStyle/>
          <a:p>
            <a:pPr marL="342900" indent="-342900">
              <a:buFontTx/>
              <a:buAutoNum type="arabicPeriod"/>
            </a:pPr>
            <a:r>
              <a:rPr kumimoji="1" lang="ja-JP" altLang="en-US" sz="2800" dirty="0" smtClean="0"/>
              <a:t>無理をした</a:t>
            </a:r>
            <a:r>
              <a:rPr kumimoji="1" lang="en-US" altLang="ja-JP" sz="2800" dirty="0" smtClean="0"/>
              <a:t/>
            </a:r>
            <a:br>
              <a:rPr kumimoji="1" lang="en-US" altLang="ja-JP" sz="2800" dirty="0" smtClean="0"/>
            </a:br>
            <a:r>
              <a:rPr kumimoji="1" lang="ja-JP" altLang="en-US" sz="2800" dirty="0" smtClean="0"/>
              <a:t>　</a:t>
            </a:r>
            <a:r>
              <a:rPr lang="ja-JP" altLang="en-US" sz="2800" dirty="0" smtClean="0"/>
              <a:t>許容</a:t>
            </a:r>
            <a:r>
              <a:rPr lang="ja-JP" altLang="en-US" sz="2800" dirty="0"/>
              <a:t>範囲を越えたことをした（無理をした</a:t>
            </a:r>
            <a:r>
              <a:rPr lang="ja-JP" altLang="en-US" sz="2800" dirty="0" smtClean="0"/>
              <a:t>）</a:t>
            </a:r>
            <a:r>
              <a:rPr lang="en-US" altLang="ja-JP" sz="2800" dirty="0" smtClean="0"/>
              <a:t/>
            </a:r>
            <a:br>
              <a:rPr lang="en-US" altLang="ja-JP" sz="2800" dirty="0" smtClean="0"/>
            </a:br>
            <a:r>
              <a:rPr lang="ja-JP" altLang="en-US" sz="2800" dirty="0" smtClean="0"/>
              <a:t>　腰</a:t>
            </a:r>
            <a:r>
              <a:rPr lang="ja-JP" altLang="en-US" sz="2800" dirty="0"/>
              <a:t>に負担が蓄積</a:t>
            </a:r>
            <a:endParaRPr kumimoji="1" lang="en-US" altLang="ja-JP" sz="2800" dirty="0" smtClean="0"/>
          </a:p>
          <a:p>
            <a:pPr marL="342900" indent="-342900">
              <a:buFontTx/>
              <a:buAutoNum type="arabicPeriod"/>
            </a:pPr>
            <a:r>
              <a:rPr lang="ja-JP" altLang="en-US" sz="2800" dirty="0" smtClean="0"/>
              <a:t>運動</a:t>
            </a:r>
            <a:r>
              <a:rPr lang="ja-JP" altLang="en-US" sz="2800" dirty="0"/>
              <a:t>不足</a:t>
            </a:r>
            <a:r>
              <a:rPr lang="ja-JP" altLang="en-US" sz="2800" dirty="0" smtClean="0"/>
              <a:t>の腰痛、寝腰</a:t>
            </a:r>
            <a:r>
              <a:rPr lang="en-US" altLang="ja-JP" sz="2800" dirty="0" smtClean="0"/>
              <a:t/>
            </a:r>
            <a:br>
              <a:rPr lang="en-US" altLang="ja-JP" sz="2800" dirty="0" smtClean="0"/>
            </a:br>
            <a:r>
              <a:rPr lang="ja-JP" altLang="en-US" sz="2800" dirty="0" smtClean="0"/>
              <a:t>　体がこわばり固いと、可動域を越えて動かすとき痛む（柔軟性不足）</a:t>
            </a:r>
            <a:r>
              <a:rPr lang="en-US" altLang="ja-JP" sz="2800" dirty="0" smtClean="0"/>
              <a:t/>
            </a:r>
            <a:br>
              <a:rPr lang="en-US" altLang="ja-JP" sz="2800" dirty="0" smtClean="0"/>
            </a:br>
            <a:r>
              <a:rPr lang="ja-JP" altLang="en-US" sz="2800" dirty="0" smtClean="0"/>
              <a:t>　筋力</a:t>
            </a:r>
            <a:r>
              <a:rPr lang="ja-JP" altLang="en-US" sz="2800" dirty="0"/>
              <a:t>不足（体力不足</a:t>
            </a:r>
            <a:r>
              <a:rPr lang="ja-JP" altLang="en-US" sz="2800" dirty="0" smtClean="0"/>
              <a:t>）</a:t>
            </a:r>
            <a:endParaRPr lang="en-US" altLang="ja-JP" sz="2800" dirty="0" smtClean="0"/>
          </a:p>
          <a:p>
            <a:pPr marL="342900" indent="-342900">
              <a:buFontTx/>
              <a:buAutoNum type="arabicPeriod"/>
            </a:pPr>
            <a:r>
              <a:rPr lang="ja-JP" altLang="en-US" sz="2800" dirty="0" smtClean="0"/>
              <a:t>日常</a:t>
            </a:r>
            <a:r>
              <a:rPr lang="ja-JP" altLang="en-US" sz="2800" dirty="0"/>
              <a:t>生活</a:t>
            </a:r>
            <a:r>
              <a:rPr lang="ja-JP" altLang="en-US" sz="2800" dirty="0" smtClean="0"/>
              <a:t>の</a:t>
            </a:r>
            <a:r>
              <a:rPr lang="ja-JP" altLang="en-US" sz="2800" dirty="0"/>
              <a:t>過ごし方</a:t>
            </a:r>
            <a:r>
              <a:rPr lang="ja-JP" altLang="en-US" sz="2800" dirty="0" smtClean="0"/>
              <a:t>の問題</a:t>
            </a:r>
            <a:r>
              <a:rPr lang="en-US" altLang="ja-JP" sz="2800" dirty="0" smtClean="0"/>
              <a:t/>
            </a:r>
            <a:br>
              <a:rPr lang="en-US" altLang="ja-JP" sz="2800" dirty="0" smtClean="0"/>
            </a:br>
            <a:r>
              <a:rPr lang="ja-JP" altLang="en-US" sz="2800" dirty="0" smtClean="0"/>
              <a:t>　姿勢</a:t>
            </a:r>
            <a:r>
              <a:rPr lang="ja-JP" altLang="en-US" sz="2800" dirty="0"/>
              <a:t>が悪い</a:t>
            </a:r>
            <a:r>
              <a:rPr lang="ja-JP" altLang="en-US" sz="2800" dirty="0" smtClean="0"/>
              <a:t>、</a:t>
            </a:r>
            <a:r>
              <a:rPr lang="en-US" altLang="ja-JP" sz="2800" dirty="0" smtClean="0"/>
              <a:t/>
            </a:r>
            <a:br>
              <a:rPr lang="en-US" altLang="ja-JP" sz="2800" dirty="0" smtClean="0"/>
            </a:br>
            <a:r>
              <a:rPr lang="ja-JP" altLang="en-US" sz="2800" dirty="0" smtClean="0"/>
              <a:t>　体</a:t>
            </a:r>
            <a:r>
              <a:rPr lang="ja-JP" altLang="en-US" sz="2800" dirty="0"/>
              <a:t>の使い方が下手　、</a:t>
            </a:r>
            <a:r>
              <a:rPr lang="ja-JP" altLang="en-US" sz="2800" dirty="0" smtClean="0"/>
              <a:t>腰</a:t>
            </a:r>
            <a:r>
              <a:rPr lang="ja-JP" altLang="en-US" sz="2800" dirty="0"/>
              <a:t>に悪い動きをしている　　</a:t>
            </a:r>
            <a:r>
              <a:rPr lang="en-US" altLang="ja-JP" sz="2800" dirty="0" smtClean="0"/>
              <a:t/>
            </a:r>
            <a:br>
              <a:rPr lang="en-US" altLang="ja-JP" sz="2800" dirty="0" smtClean="0"/>
            </a:br>
            <a:r>
              <a:rPr lang="ja-JP" altLang="en-US" sz="2800" dirty="0" smtClean="0"/>
              <a:t>　座って</a:t>
            </a:r>
            <a:r>
              <a:rPr lang="ja-JP" altLang="en-US" sz="2800" dirty="0"/>
              <a:t>いる時間が</a:t>
            </a:r>
            <a:r>
              <a:rPr lang="ja-JP" altLang="en-US" sz="2800" dirty="0" smtClean="0"/>
              <a:t>長い</a:t>
            </a:r>
            <a:endParaRPr lang="en-US" altLang="ja-JP" sz="2800" dirty="0" smtClean="0"/>
          </a:p>
          <a:p>
            <a:pPr marL="342900" indent="-342900">
              <a:buFontTx/>
              <a:buAutoNum type="arabicPeriod"/>
            </a:pPr>
            <a:r>
              <a:rPr lang="ja-JP" altLang="en-US" sz="2800" dirty="0" smtClean="0"/>
              <a:t>腰</a:t>
            </a:r>
            <a:r>
              <a:rPr lang="ja-JP" altLang="en-US" sz="2800" dirty="0"/>
              <a:t>のメンテナンスが</a:t>
            </a:r>
            <a:r>
              <a:rPr lang="ja-JP" altLang="en-US" sz="2800" dirty="0" smtClean="0"/>
              <a:t>下手</a:t>
            </a:r>
            <a:endParaRPr lang="ja-JP" altLang="en-US" sz="2800" dirty="0"/>
          </a:p>
        </p:txBody>
      </p:sp>
    </p:spTree>
    <p:custDataLst>
      <p:tags r:id="rId1"/>
    </p:custDataLst>
    <p:extLst>
      <p:ext uri="{BB962C8B-B14F-4D97-AF65-F5344CB8AC3E}">
        <p14:creationId xmlns:p14="http://schemas.microsoft.com/office/powerpoint/2010/main" val="316264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body" idx="1"/>
          </p:nvPr>
        </p:nvSpPr>
        <p:spPr>
          <a:xfrm>
            <a:off x="1773102" y="1462088"/>
            <a:ext cx="1714500" cy="571500"/>
          </a:xfrm>
        </p:spPr>
        <p:txBody>
          <a:bodyPr/>
          <a:lstStyle/>
          <a:p>
            <a:pPr eaLnBrk="1" hangingPunct="1">
              <a:buFontTx/>
              <a:buNone/>
            </a:pPr>
            <a:r>
              <a:rPr lang="ja-JP" altLang="en-US" dirty="0" smtClean="0"/>
              <a:t>立ち座り</a:t>
            </a:r>
            <a:endParaRPr lang="ja-JP" altLang="ja-JP" dirty="0" smtClean="0"/>
          </a:p>
        </p:txBody>
      </p:sp>
      <p:sp>
        <p:nvSpPr>
          <p:cNvPr id="48132" name="テキスト ボックス 5"/>
          <p:cNvSpPr txBox="1">
            <a:spLocks noChangeArrowheads="1"/>
          </p:cNvSpPr>
          <p:nvPr/>
        </p:nvSpPr>
        <p:spPr bwMode="auto">
          <a:xfrm>
            <a:off x="1773102" y="2839107"/>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pPr eaLnBrk="1" hangingPunct="1"/>
            <a:r>
              <a:rPr lang="ja-JP" altLang="en-US" sz="2800" dirty="0">
                <a:solidFill>
                  <a:schemeClr val="tx1"/>
                </a:solidFill>
              </a:rPr>
              <a:t>前屈み</a:t>
            </a:r>
            <a:endParaRPr lang="en-US" altLang="ja-JP" sz="2800" dirty="0">
              <a:solidFill>
                <a:schemeClr val="tx1"/>
              </a:solidFill>
            </a:endParaRPr>
          </a:p>
        </p:txBody>
      </p:sp>
      <p:sp>
        <p:nvSpPr>
          <p:cNvPr id="48133" name="テキスト ボックス 6"/>
          <p:cNvSpPr txBox="1">
            <a:spLocks noChangeArrowheads="1"/>
          </p:cNvSpPr>
          <p:nvPr/>
        </p:nvSpPr>
        <p:spPr bwMode="auto">
          <a:xfrm>
            <a:off x="1888990" y="5053669"/>
            <a:ext cx="14750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pPr eaLnBrk="1" hangingPunct="1"/>
            <a:r>
              <a:rPr lang="ja-JP" altLang="en-US" sz="2800" dirty="0">
                <a:solidFill>
                  <a:schemeClr val="tx1"/>
                </a:solidFill>
              </a:rPr>
              <a:t>しゃがむ</a:t>
            </a:r>
          </a:p>
        </p:txBody>
      </p:sp>
      <p:pic>
        <p:nvPicPr>
          <p:cNvPr id="4813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6126" y="1176339"/>
            <a:ext cx="1014413"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6289" y="890588"/>
            <a:ext cx="1227137"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テキスト ボックス 9"/>
          <p:cNvSpPr txBox="1">
            <a:spLocks noChangeArrowheads="1"/>
          </p:cNvSpPr>
          <p:nvPr/>
        </p:nvSpPr>
        <p:spPr bwMode="auto">
          <a:xfrm>
            <a:off x="2139951" y="2059316"/>
            <a:ext cx="4813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pPr algn="l" eaLnBrk="1" hangingPunct="1"/>
            <a:r>
              <a:rPr lang="ja-JP" altLang="en-US" sz="1800" dirty="0">
                <a:solidFill>
                  <a:srgbClr val="C00000"/>
                </a:solidFill>
              </a:rPr>
              <a:t>背スジを伸ばしたまま</a:t>
            </a:r>
            <a:r>
              <a:rPr lang="ja-JP" altLang="en-US" sz="1800" dirty="0">
                <a:solidFill>
                  <a:schemeClr val="tx1"/>
                </a:solidFill>
              </a:rPr>
              <a:t>、少し前傾して立つ</a:t>
            </a:r>
            <a:endParaRPr lang="en-US" altLang="ja-JP" sz="1800" dirty="0">
              <a:solidFill>
                <a:schemeClr val="tx1"/>
              </a:solidFill>
            </a:endParaRPr>
          </a:p>
          <a:p>
            <a:pPr algn="l" eaLnBrk="1" hangingPunct="1"/>
            <a:r>
              <a:rPr lang="ja-JP" altLang="en-US" sz="1800" dirty="0">
                <a:solidFill>
                  <a:schemeClr val="tx1"/>
                </a:solidFill>
              </a:rPr>
              <a:t>背スジを伸ばしたまま，膝，股関節を曲げて座る</a:t>
            </a:r>
          </a:p>
        </p:txBody>
      </p:sp>
      <p:sp>
        <p:nvSpPr>
          <p:cNvPr id="48137" name="テキスト ボックス 10"/>
          <p:cNvSpPr txBox="1">
            <a:spLocks noChangeArrowheads="1"/>
          </p:cNvSpPr>
          <p:nvPr/>
        </p:nvSpPr>
        <p:spPr bwMode="auto">
          <a:xfrm>
            <a:off x="8253414" y="1747838"/>
            <a:ext cx="4921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pPr eaLnBrk="1" hangingPunct="1"/>
            <a:r>
              <a:rPr lang="ja-JP" altLang="en-US" sz="2400">
                <a:solidFill>
                  <a:schemeClr val="tx1"/>
                </a:solidFill>
              </a:rPr>
              <a:t>→</a:t>
            </a:r>
            <a:endParaRPr lang="en-US" altLang="ja-JP" sz="2400">
              <a:solidFill>
                <a:schemeClr val="tx1"/>
              </a:solidFill>
            </a:endParaRPr>
          </a:p>
          <a:p>
            <a:pPr eaLnBrk="1" hangingPunct="1"/>
            <a:r>
              <a:rPr lang="ja-JP" altLang="en-US" sz="2400">
                <a:solidFill>
                  <a:schemeClr val="tx1"/>
                </a:solidFill>
              </a:rPr>
              <a:t>←</a:t>
            </a:r>
          </a:p>
        </p:txBody>
      </p:sp>
      <p:pic>
        <p:nvPicPr>
          <p:cNvPr id="4813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08900" y="3032125"/>
            <a:ext cx="1119188"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40801" y="2876550"/>
            <a:ext cx="10842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1813" y="2944814"/>
            <a:ext cx="912812"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1" name="正方形/長方形 14"/>
          <p:cNvSpPr>
            <a:spLocks noChangeArrowheads="1"/>
          </p:cNvSpPr>
          <p:nvPr/>
        </p:nvSpPr>
        <p:spPr bwMode="auto">
          <a:xfrm>
            <a:off x="8596314" y="3606801"/>
            <a:ext cx="714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pPr eaLnBrk="1" hangingPunct="1"/>
            <a:r>
              <a:rPr lang="ja-JP" altLang="en-US" sz="2400">
                <a:solidFill>
                  <a:schemeClr val="tx1"/>
                </a:solidFill>
              </a:rPr>
              <a:t>→</a:t>
            </a:r>
            <a:endParaRPr lang="en-US" altLang="ja-JP" sz="2400">
              <a:solidFill>
                <a:schemeClr val="tx1"/>
              </a:solidFill>
            </a:endParaRPr>
          </a:p>
          <a:p>
            <a:pPr eaLnBrk="1" hangingPunct="1"/>
            <a:r>
              <a:rPr lang="ja-JP" altLang="en-US" sz="2400">
                <a:solidFill>
                  <a:schemeClr val="tx1"/>
                </a:solidFill>
              </a:rPr>
              <a:t>←</a:t>
            </a:r>
          </a:p>
        </p:txBody>
      </p:sp>
      <p:sp>
        <p:nvSpPr>
          <p:cNvPr id="31758" name="テキスト ボックス 15"/>
          <p:cNvSpPr txBox="1">
            <a:spLocks noChangeArrowheads="1"/>
          </p:cNvSpPr>
          <p:nvPr/>
        </p:nvSpPr>
        <p:spPr bwMode="auto">
          <a:xfrm>
            <a:off x="2095501" y="3433763"/>
            <a:ext cx="4905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pPr algn="l" eaLnBrk="1" hangingPunct="1"/>
            <a:r>
              <a:rPr lang="ja-JP" altLang="en-US" sz="1800" dirty="0">
                <a:solidFill>
                  <a:schemeClr val="tx1"/>
                </a:solidFill>
              </a:rPr>
              <a:t>軽く膝を曲げ、お尻を後に引きながら、</a:t>
            </a:r>
            <a:endParaRPr lang="en-US" altLang="ja-JP" sz="1800" dirty="0">
              <a:solidFill>
                <a:schemeClr val="tx1"/>
              </a:solidFill>
            </a:endParaRPr>
          </a:p>
          <a:p>
            <a:pPr algn="l" eaLnBrk="1" hangingPunct="1"/>
            <a:r>
              <a:rPr lang="ja-JP" altLang="en-US" sz="1800" dirty="0">
                <a:solidFill>
                  <a:srgbClr val="C00000"/>
                </a:solidFill>
              </a:rPr>
              <a:t>背スジを伸ばしたまま股関節だけで前傾していく</a:t>
            </a:r>
            <a:endParaRPr lang="en-US" altLang="ja-JP" sz="1800" dirty="0">
              <a:solidFill>
                <a:srgbClr val="C00000"/>
              </a:solidFill>
            </a:endParaRPr>
          </a:p>
          <a:p>
            <a:pPr algn="l" eaLnBrk="1" hangingPunct="1"/>
            <a:r>
              <a:rPr lang="ja-JP" altLang="en-US" sz="1800" dirty="0">
                <a:solidFill>
                  <a:schemeClr val="tx1"/>
                </a:solidFill>
              </a:rPr>
              <a:t>腰痛が落ち着いている時は、膝を伸ばしても良い</a:t>
            </a:r>
            <a:endParaRPr lang="en-US" altLang="ja-JP" sz="1800" dirty="0">
              <a:solidFill>
                <a:schemeClr val="tx1"/>
              </a:solidFill>
            </a:endParaRPr>
          </a:p>
          <a:p>
            <a:pPr algn="l" eaLnBrk="1" hangingPunct="1"/>
            <a:r>
              <a:rPr lang="ja-JP" altLang="en-US" sz="1800" dirty="0">
                <a:solidFill>
                  <a:schemeClr val="tx1"/>
                </a:solidFill>
              </a:rPr>
              <a:t>深く屈む時は、膝、股関節を十分に曲げる</a:t>
            </a:r>
          </a:p>
        </p:txBody>
      </p:sp>
      <p:sp>
        <p:nvSpPr>
          <p:cNvPr id="48143" name="テキスト ボックス 16"/>
          <p:cNvSpPr txBox="1">
            <a:spLocks noChangeArrowheads="1"/>
          </p:cNvSpPr>
          <p:nvPr/>
        </p:nvSpPr>
        <p:spPr bwMode="auto">
          <a:xfrm>
            <a:off x="1952626" y="5576889"/>
            <a:ext cx="50006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pPr algn="l" eaLnBrk="1" hangingPunct="1"/>
            <a:r>
              <a:rPr lang="ja-JP" altLang="en-US" sz="1800" dirty="0">
                <a:solidFill>
                  <a:schemeClr val="tx1"/>
                </a:solidFill>
              </a:rPr>
              <a:t>右足を後に引き、</a:t>
            </a:r>
            <a:r>
              <a:rPr lang="ja-JP" altLang="en-US" sz="1800" dirty="0">
                <a:solidFill>
                  <a:srgbClr val="C00000"/>
                </a:solidFill>
              </a:rPr>
              <a:t>背スジをまっすぐにしたまま</a:t>
            </a:r>
            <a:r>
              <a:rPr lang="ja-JP" altLang="en-US" sz="1800" dirty="0">
                <a:solidFill>
                  <a:schemeClr val="tx1"/>
                </a:solidFill>
              </a:rPr>
              <a:t>、</a:t>
            </a:r>
            <a:endParaRPr lang="en-US" altLang="ja-JP" sz="1800" dirty="0">
              <a:solidFill>
                <a:schemeClr val="tx1"/>
              </a:solidFill>
            </a:endParaRPr>
          </a:p>
          <a:p>
            <a:pPr algn="l" eaLnBrk="1" hangingPunct="1"/>
            <a:r>
              <a:rPr lang="ja-JP" altLang="en-US" sz="1800" dirty="0">
                <a:solidFill>
                  <a:schemeClr val="tx1"/>
                </a:solidFill>
              </a:rPr>
              <a:t>お尻を下ろし、股関節、膝を曲げて右膝を床に着く</a:t>
            </a:r>
            <a:endParaRPr lang="en-US" altLang="ja-JP" sz="1800" dirty="0">
              <a:solidFill>
                <a:schemeClr val="tx1"/>
              </a:solidFill>
            </a:endParaRPr>
          </a:p>
          <a:p>
            <a:pPr algn="l" eaLnBrk="1" hangingPunct="1"/>
            <a:r>
              <a:rPr lang="ja-JP" altLang="en-US" sz="1800" dirty="0">
                <a:solidFill>
                  <a:schemeClr val="tx1"/>
                </a:solidFill>
              </a:rPr>
              <a:t>お尻は少し後ろに引くとやりよい</a:t>
            </a:r>
          </a:p>
        </p:txBody>
      </p:sp>
      <p:pic>
        <p:nvPicPr>
          <p:cNvPr id="4814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16738" y="4854575"/>
            <a:ext cx="96520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5"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53439" y="5114925"/>
            <a:ext cx="1273175"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6" name="正方形/長方形 19"/>
          <p:cNvSpPr>
            <a:spLocks noChangeArrowheads="1"/>
          </p:cNvSpPr>
          <p:nvPr/>
        </p:nvSpPr>
        <p:spPr bwMode="auto">
          <a:xfrm>
            <a:off x="7810501" y="5499101"/>
            <a:ext cx="714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2"/>
                </a:solidFill>
                <a:latin typeface="Arial" panose="020B0604020202020204" pitchFamily="34" charset="0"/>
                <a:ea typeface="ＭＳ Ｐゴシック" panose="020B0600070205080204" pitchFamily="50" charset="-128"/>
              </a:defRPr>
            </a:lvl1pPr>
            <a:lvl2pPr marL="742950" indent="-285750">
              <a:defRPr kumimoji="1" sz="3200">
                <a:solidFill>
                  <a:schemeClr val="tx2"/>
                </a:solidFill>
                <a:latin typeface="Arial" panose="020B0604020202020204" pitchFamily="34" charset="0"/>
                <a:ea typeface="ＭＳ Ｐゴシック" panose="020B0600070205080204" pitchFamily="50" charset="-128"/>
              </a:defRPr>
            </a:lvl2pPr>
            <a:lvl3pPr marL="1143000" indent="-228600">
              <a:defRPr kumimoji="1" sz="3200">
                <a:solidFill>
                  <a:schemeClr val="tx2"/>
                </a:solidFill>
                <a:latin typeface="Arial" panose="020B0604020202020204" pitchFamily="34" charset="0"/>
                <a:ea typeface="ＭＳ Ｐゴシック" panose="020B0600070205080204" pitchFamily="50" charset="-128"/>
              </a:defRPr>
            </a:lvl3pPr>
            <a:lvl4pPr marL="1600200" indent="-228600">
              <a:defRPr kumimoji="1" sz="3200">
                <a:solidFill>
                  <a:schemeClr val="tx2"/>
                </a:solidFill>
                <a:latin typeface="Arial" panose="020B0604020202020204" pitchFamily="34" charset="0"/>
                <a:ea typeface="ＭＳ Ｐゴシック" panose="020B0600070205080204" pitchFamily="50" charset="-128"/>
              </a:defRPr>
            </a:lvl4pPr>
            <a:lvl5pPr marL="2057400" indent="-228600">
              <a:defRPr kumimoji="1" sz="3200">
                <a:solidFill>
                  <a:schemeClr val="tx2"/>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3200">
                <a:solidFill>
                  <a:schemeClr val="tx2"/>
                </a:solidFill>
                <a:latin typeface="Arial" panose="020B0604020202020204" pitchFamily="34" charset="0"/>
                <a:ea typeface="ＭＳ Ｐゴシック" panose="020B0600070205080204" pitchFamily="50" charset="-128"/>
              </a:defRPr>
            </a:lvl9pPr>
          </a:lstStyle>
          <a:p>
            <a:pPr eaLnBrk="1" hangingPunct="1"/>
            <a:r>
              <a:rPr lang="ja-JP" altLang="en-US" sz="2400">
                <a:solidFill>
                  <a:schemeClr val="tx1"/>
                </a:solidFill>
              </a:rPr>
              <a:t>→</a:t>
            </a:r>
            <a:endParaRPr lang="en-US" altLang="ja-JP" sz="2400">
              <a:solidFill>
                <a:schemeClr val="tx1"/>
              </a:solidFill>
            </a:endParaRPr>
          </a:p>
          <a:p>
            <a:pPr eaLnBrk="1" hangingPunct="1"/>
            <a:r>
              <a:rPr lang="ja-JP" altLang="en-US" sz="2400">
                <a:solidFill>
                  <a:schemeClr val="tx1"/>
                </a:solidFill>
              </a:rPr>
              <a:t>←</a:t>
            </a:r>
          </a:p>
        </p:txBody>
      </p:sp>
      <p:cxnSp>
        <p:nvCxnSpPr>
          <p:cNvPr id="48147" name="直線コネクタ 19"/>
          <p:cNvCxnSpPr>
            <a:cxnSpLocks noChangeShapeType="1"/>
          </p:cNvCxnSpPr>
          <p:nvPr/>
        </p:nvCxnSpPr>
        <p:spPr bwMode="auto">
          <a:xfrm rot="16200000" flipH="1">
            <a:off x="7703345" y="1893095"/>
            <a:ext cx="642937" cy="142875"/>
          </a:xfrm>
          <a:prstGeom prst="line">
            <a:avLst/>
          </a:prstGeom>
          <a:noFill/>
          <a:ln w="22225" algn="ctr">
            <a:solidFill>
              <a:srgbClr val="FF0000"/>
            </a:solidFill>
            <a:round/>
            <a:headEnd/>
            <a:tailEnd/>
          </a:ln>
          <a:extLst>
            <a:ext uri="{909E8E84-426E-40DD-AFC4-6F175D3DCCD1}">
              <a14:hiddenFill xmlns:a14="http://schemas.microsoft.com/office/drawing/2010/main">
                <a:noFill/>
              </a14:hiddenFill>
            </a:ext>
          </a:extLst>
        </p:spPr>
      </p:cxnSp>
      <p:cxnSp>
        <p:nvCxnSpPr>
          <p:cNvPr id="48148" name="直線コネクタ 20"/>
          <p:cNvCxnSpPr>
            <a:cxnSpLocks noChangeShapeType="1"/>
          </p:cNvCxnSpPr>
          <p:nvPr/>
        </p:nvCxnSpPr>
        <p:spPr bwMode="auto">
          <a:xfrm rot="16200000" flipH="1">
            <a:off x="7453314" y="3571876"/>
            <a:ext cx="357187" cy="214313"/>
          </a:xfrm>
          <a:prstGeom prst="line">
            <a:avLst/>
          </a:prstGeom>
          <a:noFill/>
          <a:ln w="22225" algn="ctr">
            <a:solidFill>
              <a:srgbClr val="FF0000"/>
            </a:solidFill>
            <a:round/>
            <a:headEnd/>
            <a:tailEnd/>
          </a:ln>
          <a:extLst>
            <a:ext uri="{909E8E84-426E-40DD-AFC4-6F175D3DCCD1}">
              <a14:hiddenFill xmlns:a14="http://schemas.microsoft.com/office/drawing/2010/main">
                <a:noFill/>
              </a14:hiddenFill>
            </a:ext>
          </a:extLst>
        </p:spPr>
      </p:cxnSp>
      <p:cxnSp>
        <p:nvCxnSpPr>
          <p:cNvPr id="48149" name="直線コネクタ 22"/>
          <p:cNvCxnSpPr>
            <a:cxnSpLocks noChangeShapeType="1"/>
          </p:cNvCxnSpPr>
          <p:nvPr/>
        </p:nvCxnSpPr>
        <p:spPr bwMode="auto">
          <a:xfrm rot="16200000" flipH="1">
            <a:off x="8382001" y="3571876"/>
            <a:ext cx="428625" cy="285750"/>
          </a:xfrm>
          <a:prstGeom prst="line">
            <a:avLst/>
          </a:prstGeom>
          <a:noFill/>
          <a:ln w="22225" algn="ctr">
            <a:solidFill>
              <a:srgbClr val="FF0000"/>
            </a:solidFill>
            <a:round/>
            <a:headEnd/>
            <a:tailEnd/>
          </a:ln>
          <a:extLst>
            <a:ext uri="{909E8E84-426E-40DD-AFC4-6F175D3DCCD1}">
              <a14:hiddenFill xmlns:a14="http://schemas.microsoft.com/office/drawing/2010/main">
                <a:noFill/>
              </a14:hiddenFill>
            </a:ext>
          </a:extLst>
        </p:spPr>
      </p:cxnSp>
      <p:sp>
        <p:nvSpPr>
          <p:cNvPr id="2" name="テキスト ボックス 1"/>
          <p:cNvSpPr txBox="1"/>
          <p:nvPr/>
        </p:nvSpPr>
        <p:spPr>
          <a:xfrm>
            <a:off x="975919" y="572530"/>
            <a:ext cx="3467616" cy="584775"/>
          </a:xfrm>
          <a:prstGeom prst="rect">
            <a:avLst/>
          </a:prstGeom>
          <a:noFill/>
        </p:spPr>
        <p:txBody>
          <a:bodyPr wrap="none" rtlCol="0">
            <a:spAutoFit/>
          </a:bodyPr>
          <a:lstStyle/>
          <a:p>
            <a:r>
              <a:rPr lang="ja-JP" altLang="en-US" sz="3200" dirty="0" smtClean="0"/>
              <a:t>腰痛予防動作</a:t>
            </a:r>
            <a:r>
              <a:rPr lang="ja-JP" altLang="en-US" sz="3200" dirty="0"/>
              <a:t>訓練</a:t>
            </a:r>
            <a:endParaRPr kumimoji="1" lang="ja-JP" altLang="en-US" sz="3200" dirty="0"/>
          </a:p>
        </p:txBody>
      </p:sp>
    </p:spTree>
    <p:extLst>
      <p:ext uri="{BB962C8B-B14F-4D97-AF65-F5344CB8AC3E}">
        <p14:creationId xmlns:p14="http://schemas.microsoft.com/office/powerpoint/2010/main" val="37325185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667375" y="214313"/>
            <a:ext cx="4929188" cy="792162"/>
          </a:xfrm>
          <a:solidFill>
            <a:srgbClr val="CCFFFF"/>
          </a:solidFill>
        </p:spPr>
        <p:txBody>
          <a:bodyPr/>
          <a:lstStyle/>
          <a:p>
            <a:r>
              <a:rPr lang="ja-JP" altLang="en-US" sz="3200"/>
              <a:t>よい動作と悪い動作</a:t>
            </a:r>
            <a:r>
              <a:rPr lang="en-US" altLang="ja-JP" sz="3200"/>
              <a:t>(</a:t>
            </a:r>
            <a:r>
              <a:rPr lang="ja-JP" altLang="en-US" sz="3200"/>
              <a:t>屈む）</a:t>
            </a:r>
          </a:p>
        </p:txBody>
      </p:sp>
      <p:sp>
        <p:nvSpPr>
          <p:cNvPr id="4099" name="Oval 9"/>
          <p:cNvSpPr>
            <a:spLocks noChangeArrowheads="1"/>
          </p:cNvSpPr>
          <p:nvPr/>
        </p:nvSpPr>
        <p:spPr bwMode="auto">
          <a:xfrm rot="-1961968">
            <a:off x="6527800" y="5300663"/>
            <a:ext cx="914400" cy="914400"/>
          </a:xfrm>
          <a:prstGeom prst="ellipse">
            <a:avLst/>
          </a:prstGeom>
          <a:noFill/>
          <a:ln w="9525" algn="ctr">
            <a:noFill/>
            <a:round/>
            <a:headEnd/>
            <a:tailEnd/>
          </a:ln>
        </p:spPr>
        <p:txBody>
          <a:bodyPr wrap="none" anchor="ctr"/>
          <a:lstStyle/>
          <a:p>
            <a:endParaRPr lang="ja-JP" altLang="en-US"/>
          </a:p>
        </p:txBody>
      </p:sp>
      <p:sp>
        <p:nvSpPr>
          <p:cNvPr id="4100" name="Oval 10"/>
          <p:cNvSpPr>
            <a:spLocks noChangeArrowheads="1"/>
          </p:cNvSpPr>
          <p:nvPr/>
        </p:nvSpPr>
        <p:spPr bwMode="auto">
          <a:xfrm>
            <a:off x="6456363" y="6021388"/>
            <a:ext cx="914400" cy="914400"/>
          </a:xfrm>
          <a:prstGeom prst="ellipse">
            <a:avLst/>
          </a:prstGeom>
          <a:noFill/>
          <a:ln w="9525" algn="ctr">
            <a:noFill/>
            <a:round/>
            <a:headEnd/>
            <a:tailEnd/>
          </a:ln>
        </p:spPr>
        <p:txBody>
          <a:bodyPr wrap="none" anchor="ctr"/>
          <a:lstStyle/>
          <a:p>
            <a:endParaRPr lang="ja-JP" altLang="en-US"/>
          </a:p>
        </p:txBody>
      </p:sp>
      <p:grpSp>
        <p:nvGrpSpPr>
          <p:cNvPr id="2" name="Group 16"/>
          <p:cNvGrpSpPr>
            <a:grpSpLocks/>
          </p:cNvGrpSpPr>
          <p:nvPr/>
        </p:nvGrpSpPr>
        <p:grpSpPr bwMode="auto">
          <a:xfrm>
            <a:off x="3432175" y="3473450"/>
            <a:ext cx="2236788" cy="3384550"/>
            <a:chOff x="1202" y="2188"/>
            <a:chExt cx="1409" cy="2132"/>
          </a:xfrm>
        </p:grpSpPr>
        <p:pic>
          <p:nvPicPr>
            <p:cNvPr id="4113" name="Picture 4" descr="IMG_0532"/>
            <p:cNvPicPr>
              <a:picLocks noChangeAspect="1" noChangeArrowheads="1"/>
            </p:cNvPicPr>
            <p:nvPr/>
          </p:nvPicPr>
          <p:blipFill>
            <a:blip r:embed="rId3"/>
            <a:srcRect l="2808" t="1913"/>
            <a:stretch>
              <a:fillRect/>
            </a:stretch>
          </p:blipFill>
          <p:spPr bwMode="auto">
            <a:xfrm>
              <a:off x="1202" y="2188"/>
              <a:ext cx="1409" cy="2132"/>
            </a:xfrm>
            <a:prstGeom prst="rect">
              <a:avLst/>
            </a:prstGeom>
            <a:noFill/>
            <a:ln w="9525">
              <a:noFill/>
              <a:miter lim="800000"/>
              <a:headEnd/>
              <a:tailEnd/>
            </a:ln>
          </p:spPr>
        </p:pic>
        <p:sp>
          <p:nvSpPr>
            <p:cNvPr id="4114" name="Oval 11"/>
            <p:cNvSpPr>
              <a:spLocks noChangeArrowheads="1"/>
            </p:cNvSpPr>
            <p:nvPr/>
          </p:nvSpPr>
          <p:spPr bwMode="auto">
            <a:xfrm rot="2880000">
              <a:off x="2132" y="2319"/>
              <a:ext cx="182" cy="317"/>
            </a:xfrm>
            <a:prstGeom prst="ellipse">
              <a:avLst/>
            </a:prstGeom>
            <a:solidFill>
              <a:schemeClr val="tx1"/>
            </a:solidFill>
            <a:ln w="9525" algn="ctr">
              <a:solidFill>
                <a:schemeClr val="tx1"/>
              </a:solidFill>
              <a:round/>
              <a:headEnd/>
              <a:tailEnd/>
            </a:ln>
          </p:spPr>
          <p:txBody>
            <a:bodyPr wrap="none" anchor="ctr"/>
            <a:lstStyle/>
            <a:p>
              <a:endParaRPr lang="ja-JP" altLang="en-US"/>
            </a:p>
          </p:txBody>
        </p:sp>
      </p:grpSp>
      <p:grpSp>
        <p:nvGrpSpPr>
          <p:cNvPr id="3" name="Group 15"/>
          <p:cNvGrpSpPr>
            <a:grpSpLocks/>
          </p:cNvGrpSpPr>
          <p:nvPr/>
        </p:nvGrpSpPr>
        <p:grpSpPr bwMode="auto">
          <a:xfrm>
            <a:off x="1631950" y="3481388"/>
            <a:ext cx="1727200" cy="3376612"/>
            <a:chOff x="68" y="2193"/>
            <a:chExt cx="1088" cy="2127"/>
          </a:xfrm>
        </p:grpSpPr>
        <p:pic>
          <p:nvPicPr>
            <p:cNvPr id="4111" name="Picture 5" descr="IMG_0530"/>
            <p:cNvPicPr>
              <a:picLocks noChangeAspect="1" noChangeArrowheads="1"/>
            </p:cNvPicPr>
            <p:nvPr/>
          </p:nvPicPr>
          <p:blipFill>
            <a:blip r:embed="rId4"/>
            <a:srcRect l="16008" r="7263"/>
            <a:stretch>
              <a:fillRect/>
            </a:stretch>
          </p:blipFill>
          <p:spPr bwMode="auto">
            <a:xfrm>
              <a:off x="68" y="2193"/>
              <a:ext cx="1088" cy="2127"/>
            </a:xfrm>
            <a:prstGeom prst="rect">
              <a:avLst/>
            </a:prstGeom>
            <a:noFill/>
            <a:ln w="9525">
              <a:noFill/>
              <a:miter lim="800000"/>
              <a:headEnd/>
              <a:tailEnd/>
            </a:ln>
          </p:spPr>
        </p:pic>
        <p:sp>
          <p:nvSpPr>
            <p:cNvPr id="4112" name="Oval 13"/>
            <p:cNvSpPr>
              <a:spLocks noChangeArrowheads="1"/>
            </p:cNvSpPr>
            <p:nvPr/>
          </p:nvSpPr>
          <p:spPr bwMode="auto">
            <a:xfrm rot="2880000">
              <a:off x="861" y="2410"/>
              <a:ext cx="182" cy="317"/>
            </a:xfrm>
            <a:prstGeom prst="ellipse">
              <a:avLst/>
            </a:prstGeom>
            <a:solidFill>
              <a:schemeClr val="tx1"/>
            </a:solidFill>
            <a:ln w="9525" algn="ctr">
              <a:solidFill>
                <a:schemeClr val="tx1"/>
              </a:solidFill>
              <a:round/>
              <a:headEnd/>
              <a:tailEnd/>
            </a:ln>
          </p:spPr>
          <p:txBody>
            <a:bodyPr wrap="none" anchor="ctr"/>
            <a:lstStyle/>
            <a:p>
              <a:endParaRPr lang="ja-JP" altLang="en-US"/>
            </a:p>
          </p:txBody>
        </p:sp>
      </p:grpSp>
      <p:grpSp>
        <p:nvGrpSpPr>
          <p:cNvPr id="4" name="Group 17"/>
          <p:cNvGrpSpPr>
            <a:grpSpLocks/>
          </p:cNvGrpSpPr>
          <p:nvPr/>
        </p:nvGrpSpPr>
        <p:grpSpPr bwMode="auto">
          <a:xfrm>
            <a:off x="5881688" y="1214438"/>
            <a:ext cx="2786062" cy="3071812"/>
            <a:chOff x="2744" y="935"/>
            <a:chExt cx="1609" cy="1829"/>
          </a:xfrm>
        </p:grpSpPr>
        <p:pic>
          <p:nvPicPr>
            <p:cNvPr id="4109" name="Picture 7" descr="RIMG0088"/>
            <p:cNvPicPr>
              <a:picLocks noChangeAspect="1" noChangeArrowheads="1"/>
            </p:cNvPicPr>
            <p:nvPr/>
          </p:nvPicPr>
          <p:blipFill>
            <a:blip r:embed="rId5"/>
            <a:srcRect l="7794" t="21400"/>
            <a:stretch>
              <a:fillRect/>
            </a:stretch>
          </p:blipFill>
          <p:spPr bwMode="auto">
            <a:xfrm>
              <a:off x="2744" y="935"/>
              <a:ext cx="1609" cy="1829"/>
            </a:xfrm>
            <a:prstGeom prst="rect">
              <a:avLst/>
            </a:prstGeom>
            <a:noFill/>
            <a:ln w="9525">
              <a:noFill/>
              <a:miter lim="800000"/>
              <a:headEnd/>
              <a:tailEnd/>
            </a:ln>
          </p:spPr>
        </p:pic>
        <p:sp>
          <p:nvSpPr>
            <p:cNvPr id="4110" name="Oval 14"/>
            <p:cNvSpPr>
              <a:spLocks noChangeArrowheads="1"/>
            </p:cNvSpPr>
            <p:nvPr/>
          </p:nvSpPr>
          <p:spPr bwMode="auto">
            <a:xfrm rot="2880000">
              <a:off x="3946" y="1230"/>
              <a:ext cx="182" cy="317"/>
            </a:xfrm>
            <a:prstGeom prst="ellipse">
              <a:avLst/>
            </a:prstGeom>
            <a:solidFill>
              <a:schemeClr val="tx1"/>
            </a:solidFill>
            <a:ln w="9525" algn="ctr">
              <a:solidFill>
                <a:schemeClr val="tx1"/>
              </a:solidFill>
              <a:round/>
              <a:headEnd/>
              <a:tailEnd/>
            </a:ln>
          </p:spPr>
          <p:txBody>
            <a:bodyPr wrap="none" anchor="ctr"/>
            <a:lstStyle/>
            <a:p>
              <a:endParaRPr lang="ja-JP" altLang="en-US"/>
            </a:p>
          </p:txBody>
        </p:sp>
      </p:grpSp>
      <p:grpSp>
        <p:nvGrpSpPr>
          <p:cNvPr id="5" name="Group 18"/>
          <p:cNvGrpSpPr>
            <a:grpSpLocks/>
          </p:cNvGrpSpPr>
          <p:nvPr/>
        </p:nvGrpSpPr>
        <p:grpSpPr bwMode="auto">
          <a:xfrm>
            <a:off x="7953376" y="2928938"/>
            <a:ext cx="2663825" cy="3929062"/>
            <a:chOff x="4082" y="1993"/>
            <a:chExt cx="1542" cy="2327"/>
          </a:xfrm>
        </p:grpSpPr>
        <p:pic>
          <p:nvPicPr>
            <p:cNvPr id="4107" name="Picture 6" descr="RIMG0090"/>
            <p:cNvPicPr>
              <a:picLocks noChangeAspect="1" noChangeArrowheads="1"/>
            </p:cNvPicPr>
            <p:nvPr/>
          </p:nvPicPr>
          <p:blipFill>
            <a:blip r:embed="rId6"/>
            <a:srcRect l="7794" r="3839"/>
            <a:stretch>
              <a:fillRect/>
            </a:stretch>
          </p:blipFill>
          <p:spPr bwMode="auto">
            <a:xfrm>
              <a:off x="4082" y="1993"/>
              <a:ext cx="1542" cy="2327"/>
            </a:xfrm>
            <a:prstGeom prst="rect">
              <a:avLst/>
            </a:prstGeom>
            <a:noFill/>
            <a:ln w="9525">
              <a:noFill/>
              <a:miter lim="800000"/>
              <a:headEnd/>
              <a:tailEnd/>
            </a:ln>
          </p:spPr>
        </p:pic>
        <p:sp>
          <p:nvSpPr>
            <p:cNvPr id="4108" name="Oval 12"/>
            <p:cNvSpPr>
              <a:spLocks noChangeArrowheads="1"/>
            </p:cNvSpPr>
            <p:nvPr/>
          </p:nvSpPr>
          <p:spPr bwMode="auto">
            <a:xfrm rot="2880000">
              <a:off x="5307" y="2183"/>
              <a:ext cx="182" cy="317"/>
            </a:xfrm>
            <a:prstGeom prst="ellipse">
              <a:avLst/>
            </a:prstGeom>
            <a:solidFill>
              <a:schemeClr val="tx1"/>
            </a:solidFill>
            <a:ln w="9525" algn="ctr">
              <a:solidFill>
                <a:schemeClr val="tx1"/>
              </a:solidFill>
              <a:round/>
              <a:headEnd/>
              <a:tailEnd/>
            </a:ln>
          </p:spPr>
          <p:txBody>
            <a:bodyPr wrap="none" anchor="ctr"/>
            <a:lstStyle/>
            <a:p>
              <a:endParaRPr lang="ja-JP" altLang="en-US"/>
            </a:p>
          </p:txBody>
        </p:sp>
      </p:grpSp>
      <p:pic>
        <p:nvPicPr>
          <p:cNvPr id="4105" name="Picture 21" descr="E:\ロコモと腰痛\ロコモと腰痛\姿勢画像101001\IMG_1685.JPG"/>
          <p:cNvPicPr>
            <a:picLocks noChangeAspect="1" noChangeArrowheads="1"/>
          </p:cNvPicPr>
          <p:nvPr/>
        </p:nvPicPr>
        <p:blipFill>
          <a:blip r:embed="rId7"/>
          <a:srcRect l="7010" t="9346" r="1868" b="4202"/>
          <a:stretch>
            <a:fillRect/>
          </a:stretch>
        </p:blipFill>
        <p:spPr bwMode="auto">
          <a:xfrm>
            <a:off x="3667126" y="785814"/>
            <a:ext cx="1857375" cy="2643187"/>
          </a:xfrm>
          <a:prstGeom prst="rect">
            <a:avLst/>
          </a:prstGeom>
          <a:noFill/>
          <a:ln w="9525">
            <a:noFill/>
            <a:miter lim="800000"/>
            <a:headEnd/>
            <a:tailEnd/>
          </a:ln>
        </p:spPr>
      </p:pic>
      <p:pic>
        <p:nvPicPr>
          <p:cNvPr id="4106" name="Picture 22" descr="E:\ロコモと腰痛\ロコモと腰痛\姿勢画像101001\IMG_1684.JPG"/>
          <p:cNvPicPr>
            <a:picLocks noChangeAspect="1" noChangeArrowheads="1"/>
          </p:cNvPicPr>
          <p:nvPr/>
        </p:nvPicPr>
        <p:blipFill>
          <a:blip r:embed="rId8"/>
          <a:srcRect t="11682" r="8876" b="1868"/>
          <a:stretch>
            <a:fillRect/>
          </a:stretch>
        </p:blipFill>
        <p:spPr bwMode="auto">
          <a:xfrm>
            <a:off x="1738314" y="785814"/>
            <a:ext cx="1857375" cy="2643187"/>
          </a:xfrm>
          <a:prstGeom prst="rect">
            <a:avLst/>
          </a:prstGeom>
          <a:noFill/>
          <a:ln w="9525">
            <a:noFill/>
            <a:miter lim="800000"/>
            <a:headEnd/>
            <a:tailEnd/>
          </a:ln>
        </p:spPr>
      </p:pic>
    </p:spTree>
    <p:extLst>
      <p:ext uri="{BB962C8B-B14F-4D97-AF65-F5344CB8AC3E}">
        <p14:creationId xmlns:p14="http://schemas.microsoft.com/office/powerpoint/2010/main" val="26320606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a:xfrm>
            <a:off x="1952626" y="214313"/>
            <a:ext cx="7929563" cy="857250"/>
          </a:xfrm>
        </p:spPr>
        <p:txBody>
          <a:bodyPr/>
          <a:lstStyle/>
          <a:p>
            <a:r>
              <a:rPr lang="ja-JP" altLang="en-US" sz="3600"/>
              <a:t>よい動作と悪い動作（体回旋）</a:t>
            </a:r>
          </a:p>
        </p:txBody>
      </p:sp>
      <p:pic>
        <p:nvPicPr>
          <p:cNvPr id="5123" name="図 3" descr="RIMG0078.JPG"/>
          <p:cNvPicPr>
            <a:picLocks noChangeAspect="1"/>
          </p:cNvPicPr>
          <p:nvPr/>
        </p:nvPicPr>
        <p:blipFill>
          <a:blip r:embed="rId4"/>
          <a:srcRect l="25288" r="25465"/>
          <a:stretch>
            <a:fillRect/>
          </a:stretch>
        </p:blipFill>
        <p:spPr bwMode="auto">
          <a:xfrm>
            <a:off x="6621464" y="1071563"/>
            <a:ext cx="3189287" cy="4857750"/>
          </a:xfrm>
          <a:prstGeom prst="rect">
            <a:avLst/>
          </a:prstGeom>
          <a:noFill/>
          <a:ln w="9525">
            <a:noFill/>
            <a:miter lim="800000"/>
            <a:headEnd/>
            <a:tailEnd/>
          </a:ln>
        </p:spPr>
      </p:pic>
      <p:pic>
        <p:nvPicPr>
          <p:cNvPr id="5124" name="図 4" descr="RIMG0075.JPG"/>
          <p:cNvPicPr>
            <a:picLocks noChangeAspect="1"/>
          </p:cNvPicPr>
          <p:nvPr/>
        </p:nvPicPr>
        <p:blipFill>
          <a:blip r:embed="rId5"/>
          <a:srcRect l="25156" r="28259"/>
          <a:stretch>
            <a:fillRect/>
          </a:stretch>
        </p:blipFill>
        <p:spPr bwMode="auto">
          <a:xfrm>
            <a:off x="2371725" y="1071564"/>
            <a:ext cx="3009900" cy="4846637"/>
          </a:xfrm>
          <a:prstGeom prst="rect">
            <a:avLst/>
          </a:prstGeom>
          <a:noFill/>
          <a:ln w="9525">
            <a:noFill/>
            <a:miter lim="800000"/>
            <a:headEnd/>
            <a:tailEnd/>
          </a:ln>
        </p:spPr>
      </p:pic>
      <p:sp>
        <p:nvSpPr>
          <p:cNvPr id="6" name="テキスト ボックス 5"/>
          <p:cNvSpPr txBox="1">
            <a:spLocks noChangeArrowheads="1"/>
          </p:cNvSpPr>
          <p:nvPr/>
        </p:nvSpPr>
        <p:spPr bwMode="auto">
          <a:xfrm>
            <a:off x="2095501" y="6143625"/>
            <a:ext cx="3629025" cy="369888"/>
          </a:xfrm>
          <a:prstGeom prst="rect">
            <a:avLst/>
          </a:prstGeom>
          <a:noFill/>
          <a:ln w="9525">
            <a:noFill/>
            <a:miter lim="800000"/>
            <a:headEnd/>
            <a:tailEnd/>
          </a:ln>
        </p:spPr>
        <p:txBody>
          <a:bodyPr wrap="none">
            <a:spAutoFit/>
          </a:bodyPr>
          <a:lstStyle/>
          <a:p>
            <a:pPr eaLnBrk="1" hangingPunct="1"/>
            <a:r>
              <a:rPr lang="en-US" altLang="ja-JP" dirty="0"/>
              <a:t>×</a:t>
            </a:r>
            <a:r>
              <a:rPr lang="ja-JP" altLang="en-US" dirty="0"/>
              <a:t>骨盤が動かず、肩から回している</a:t>
            </a:r>
          </a:p>
        </p:txBody>
      </p:sp>
      <p:sp>
        <p:nvSpPr>
          <p:cNvPr id="7" name="テキスト ボックス 6"/>
          <p:cNvSpPr txBox="1">
            <a:spLocks noChangeArrowheads="1"/>
          </p:cNvSpPr>
          <p:nvPr/>
        </p:nvSpPr>
        <p:spPr bwMode="auto">
          <a:xfrm>
            <a:off x="6596063" y="6143625"/>
            <a:ext cx="3668712" cy="369888"/>
          </a:xfrm>
          <a:prstGeom prst="rect">
            <a:avLst/>
          </a:prstGeom>
          <a:noFill/>
          <a:ln w="9525">
            <a:noFill/>
            <a:miter lim="800000"/>
            <a:headEnd/>
            <a:tailEnd/>
          </a:ln>
        </p:spPr>
        <p:txBody>
          <a:bodyPr wrap="none">
            <a:spAutoFit/>
          </a:bodyPr>
          <a:lstStyle/>
          <a:p>
            <a:pPr eaLnBrk="1" hangingPunct="1"/>
            <a:r>
              <a:rPr lang="ja-JP" altLang="en-US" dirty="0"/>
              <a:t>○軸足を中心に回旋し、骨盤が回る</a:t>
            </a:r>
          </a:p>
        </p:txBody>
      </p:sp>
    </p:spTree>
    <p:custDataLst>
      <p:tags r:id="rId1"/>
    </p:custDataLst>
    <p:extLst>
      <p:ext uri="{BB962C8B-B14F-4D97-AF65-F5344CB8AC3E}">
        <p14:creationId xmlns:p14="http://schemas.microsoft.com/office/powerpoint/2010/main" val="78026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7"/>
          <p:cNvSpPr txBox="1">
            <a:spLocks noChangeArrowheads="1"/>
          </p:cNvSpPr>
          <p:nvPr/>
        </p:nvSpPr>
        <p:spPr bwMode="auto">
          <a:xfrm>
            <a:off x="1524000" y="188914"/>
            <a:ext cx="9145588" cy="547687"/>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ja-JP" altLang="en-US" sz="3200">
                <a:solidFill>
                  <a:srgbClr val="FFFFFF"/>
                </a:solidFill>
              </a:rPr>
              <a:t>　</a:t>
            </a:r>
            <a:r>
              <a:rPr lang="ja-JP" altLang="en-US" sz="4400">
                <a:solidFill>
                  <a:srgbClr val="FFFF00"/>
                </a:solidFill>
              </a:rPr>
              <a:t>運動器不安定症（運動機能検査）</a:t>
            </a:r>
          </a:p>
        </p:txBody>
      </p:sp>
      <p:sp>
        <p:nvSpPr>
          <p:cNvPr id="8" name="Text Box 3"/>
          <p:cNvSpPr txBox="1">
            <a:spLocks noChangeArrowheads="1"/>
          </p:cNvSpPr>
          <p:nvPr/>
        </p:nvSpPr>
        <p:spPr bwMode="auto">
          <a:xfrm>
            <a:off x="837762" y="981075"/>
            <a:ext cx="4140200" cy="652486"/>
          </a:xfrm>
          <a:prstGeom prst="rect">
            <a:avLst/>
          </a:prstGeom>
          <a:solidFill>
            <a:srgbClr val="92D050"/>
          </a:solidFill>
          <a:ln>
            <a:noFill/>
          </a:ln>
          <a:effectLst/>
        </p:spPr>
        <p:txBody>
          <a:bodyPr>
            <a:spAutoFit/>
          </a:bodyPr>
          <a:lstStyle>
            <a:lvl1pPr marL="363538" indent="-363538" eaLnBrk="0" hangingPunct="0">
              <a:defRPr kumimoji="1" sz="2800">
                <a:solidFill>
                  <a:schemeClr val="tx1"/>
                </a:solidFill>
                <a:latin typeface="HGPｺﾞｼｯｸE" pitchFamily="50" charset="-128"/>
                <a:ea typeface="HGPｺﾞｼｯｸE" pitchFamily="50" charset="-128"/>
              </a:defRPr>
            </a:lvl1pPr>
            <a:lvl2pPr marL="742950" indent="-285750" eaLnBrk="0" hangingPunct="0">
              <a:defRPr kumimoji="1" sz="2800">
                <a:solidFill>
                  <a:schemeClr val="tx1"/>
                </a:solidFill>
                <a:latin typeface="HGPｺﾞｼｯｸE" pitchFamily="50" charset="-128"/>
                <a:ea typeface="HGPｺﾞｼｯｸE" pitchFamily="50" charset="-128"/>
              </a:defRPr>
            </a:lvl2pPr>
            <a:lvl3pPr marL="1143000" indent="-228600" eaLnBrk="0" hangingPunct="0">
              <a:defRPr kumimoji="1" sz="2800">
                <a:solidFill>
                  <a:schemeClr val="tx1"/>
                </a:solidFill>
                <a:latin typeface="HGPｺﾞｼｯｸE" pitchFamily="50" charset="-128"/>
                <a:ea typeface="HGPｺﾞｼｯｸE" pitchFamily="50" charset="-128"/>
              </a:defRPr>
            </a:lvl3pPr>
            <a:lvl4pPr marL="1600200" indent="-228600" eaLnBrk="0" hangingPunct="0">
              <a:defRPr kumimoji="1" sz="2800">
                <a:solidFill>
                  <a:schemeClr val="tx1"/>
                </a:solidFill>
                <a:latin typeface="HGPｺﾞｼｯｸE" pitchFamily="50" charset="-128"/>
                <a:ea typeface="HGPｺﾞｼｯｸE" pitchFamily="50" charset="-128"/>
              </a:defRPr>
            </a:lvl4pPr>
            <a:lvl5pPr marL="2057400" indent="-228600" eaLnBrk="0" hangingPunct="0">
              <a:defRPr kumimoji="1" sz="28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28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28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28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2800">
                <a:solidFill>
                  <a:schemeClr val="tx1"/>
                </a:solidFill>
                <a:latin typeface="HGPｺﾞｼｯｸE" pitchFamily="50" charset="-128"/>
                <a:ea typeface="HGPｺﾞｼｯｸE" pitchFamily="50" charset="-128"/>
              </a:defRPr>
            </a:lvl9pPr>
          </a:lstStyle>
          <a:p>
            <a:pPr algn="ctr" eaLnBrk="1" fontAlgn="base" hangingPunct="1">
              <a:lnSpc>
                <a:spcPct val="130000"/>
              </a:lnSpc>
              <a:spcBef>
                <a:spcPct val="0"/>
              </a:spcBef>
              <a:spcAft>
                <a:spcPct val="0"/>
              </a:spcAft>
              <a:defRPr/>
            </a:pPr>
            <a:r>
              <a:rPr lang="ja-JP" altLang="en-US" dirty="0">
                <a:effectLst>
                  <a:outerShdw blurRad="38100" dist="38100" dir="2700000" algn="tl">
                    <a:srgbClr val="000000">
                      <a:alpha val="43137"/>
                    </a:srgbClr>
                  </a:outerShdw>
                </a:effectLst>
              </a:rPr>
              <a:t>開眼片脚起立時間</a:t>
            </a:r>
          </a:p>
        </p:txBody>
      </p:sp>
      <p:pic>
        <p:nvPicPr>
          <p:cNvPr id="25604"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1" y="1773238"/>
            <a:ext cx="1655763"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3"/>
          <p:cNvSpPr txBox="1">
            <a:spLocks noChangeArrowheads="1"/>
          </p:cNvSpPr>
          <p:nvPr/>
        </p:nvSpPr>
        <p:spPr bwMode="auto">
          <a:xfrm>
            <a:off x="1524000" y="5464450"/>
            <a:ext cx="8496300" cy="106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lnSpc>
                <a:spcPct val="110000"/>
              </a:lnSpc>
              <a:spcBef>
                <a:spcPct val="0"/>
              </a:spcBef>
              <a:spcAft>
                <a:spcPct val="0"/>
              </a:spcAft>
            </a:pPr>
            <a:r>
              <a:rPr lang="ja-JP" altLang="en-US" sz="2000" b="1" dirty="0">
                <a:latin typeface="ＭＳ Ｐゴシック" panose="020B0600070205080204" pitchFamily="50" charset="-128"/>
              </a:rPr>
              <a:t>靴、あるいは素足で滑らない配慮のもと、ある程度の固さのあるしっかりした床で行います。転びそうになったら即座に掴まれる物のそばで実施します。</a:t>
            </a:r>
            <a:endParaRPr lang="en-US" altLang="ja-JP" sz="2000" b="1" dirty="0">
              <a:latin typeface="ＭＳ Ｐゴシック" panose="020B0600070205080204" pitchFamily="50" charset="-128"/>
            </a:endParaRPr>
          </a:p>
          <a:p>
            <a:pPr eaLnBrk="1" fontAlgn="base" hangingPunct="1">
              <a:lnSpc>
                <a:spcPct val="110000"/>
              </a:lnSpc>
              <a:spcBef>
                <a:spcPct val="0"/>
              </a:spcBef>
              <a:spcAft>
                <a:spcPct val="0"/>
              </a:spcAft>
            </a:pPr>
            <a:r>
              <a:rPr lang="ja-JP" altLang="en-US" sz="2000" b="1" dirty="0">
                <a:latin typeface="ＭＳ Ｐゴシック" panose="020B0600070205080204" pitchFamily="50" charset="-128"/>
              </a:rPr>
              <a:t>検者が傍に立ち、倒れそうになったら支える体制でも構いません</a:t>
            </a:r>
            <a:r>
              <a:rPr lang="ja-JP" altLang="en-US" sz="2000" b="1" dirty="0" smtClean="0">
                <a:latin typeface="ＭＳ Ｐゴシック" panose="020B0600070205080204" pitchFamily="50" charset="-128"/>
              </a:rPr>
              <a:t>。</a:t>
            </a:r>
            <a:endParaRPr lang="en-US" altLang="ja-JP" sz="2000" b="1" dirty="0">
              <a:latin typeface="ＭＳ Ｐゴシック" panose="020B0600070205080204" pitchFamily="50" charset="-128"/>
            </a:endParaRPr>
          </a:p>
        </p:txBody>
      </p:sp>
      <p:sp>
        <p:nvSpPr>
          <p:cNvPr id="9" name="Text Box 3"/>
          <p:cNvSpPr txBox="1">
            <a:spLocks noChangeArrowheads="1"/>
          </p:cNvSpPr>
          <p:nvPr/>
        </p:nvSpPr>
        <p:spPr bwMode="auto">
          <a:xfrm>
            <a:off x="6527800" y="981075"/>
            <a:ext cx="4140200" cy="573042"/>
          </a:xfrm>
          <a:prstGeom prst="rect">
            <a:avLst/>
          </a:prstGeom>
          <a:solidFill>
            <a:srgbClr val="92D050"/>
          </a:solidFill>
          <a:ln>
            <a:noFill/>
          </a:ln>
          <a:effectLst/>
        </p:spPr>
        <p:txBody>
          <a:bodyPr>
            <a:spAutoFit/>
          </a:bodyPr>
          <a:lstStyle>
            <a:lvl1pPr marL="363538" indent="-363538" eaLnBrk="0" hangingPunct="0">
              <a:defRPr kumimoji="1" sz="2800">
                <a:solidFill>
                  <a:schemeClr val="tx1"/>
                </a:solidFill>
                <a:latin typeface="HGPｺﾞｼｯｸE" pitchFamily="50" charset="-128"/>
                <a:ea typeface="HGPｺﾞｼｯｸE" pitchFamily="50" charset="-128"/>
              </a:defRPr>
            </a:lvl1pPr>
            <a:lvl2pPr marL="742950" indent="-285750" eaLnBrk="0" hangingPunct="0">
              <a:defRPr kumimoji="1" sz="2800">
                <a:solidFill>
                  <a:schemeClr val="tx1"/>
                </a:solidFill>
                <a:latin typeface="HGPｺﾞｼｯｸE" pitchFamily="50" charset="-128"/>
                <a:ea typeface="HGPｺﾞｼｯｸE" pitchFamily="50" charset="-128"/>
              </a:defRPr>
            </a:lvl2pPr>
            <a:lvl3pPr marL="1143000" indent="-228600" eaLnBrk="0" hangingPunct="0">
              <a:defRPr kumimoji="1" sz="2800">
                <a:solidFill>
                  <a:schemeClr val="tx1"/>
                </a:solidFill>
                <a:latin typeface="HGPｺﾞｼｯｸE" pitchFamily="50" charset="-128"/>
                <a:ea typeface="HGPｺﾞｼｯｸE" pitchFamily="50" charset="-128"/>
              </a:defRPr>
            </a:lvl3pPr>
            <a:lvl4pPr marL="1600200" indent="-228600" eaLnBrk="0" hangingPunct="0">
              <a:defRPr kumimoji="1" sz="2800">
                <a:solidFill>
                  <a:schemeClr val="tx1"/>
                </a:solidFill>
                <a:latin typeface="HGPｺﾞｼｯｸE" pitchFamily="50" charset="-128"/>
                <a:ea typeface="HGPｺﾞｼｯｸE" pitchFamily="50" charset="-128"/>
              </a:defRPr>
            </a:lvl4pPr>
            <a:lvl5pPr marL="2057400" indent="-228600" eaLnBrk="0" hangingPunct="0">
              <a:defRPr kumimoji="1" sz="2800">
                <a:solidFill>
                  <a:schemeClr val="tx1"/>
                </a:solidFill>
                <a:latin typeface="HGPｺﾞｼｯｸE" pitchFamily="50" charset="-128"/>
                <a:ea typeface="HGPｺﾞｼｯｸE" pitchFamily="50" charset="-128"/>
              </a:defRPr>
            </a:lvl5pPr>
            <a:lvl6pPr marL="2514600" indent="-228600" eaLnBrk="0" fontAlgn="base" hangingPunct="0">
              <a:spcBef>
                <a:spcPct val="0"/>
              </a:spcBef>
              <a:spcAft>
                <a:spcPct val="0"/>
              </a:spcAft>
              <a:defRPr kumimoji="1" sz="2800">
                <a:solidFill>
                  <a:schemeClr val="tx1"/>
                </a:solidFill>
                <a:latin typeface="HGPｺﾞｼｯｸE" pitchFamily="50" charset="-128"/>
                <a:ea typeface="HGPｺﾞｼｯｸE" pitchFamily="50" charset="-128"/>
              </a:defRPr>
            </a:lvl6pPr>
            <a:lvl7pPr marL="2971800" indent="-228600" eaLnBrk="0" fontAlgn="base" hangingPunct="0">
              <a:spcBef>
                <a:spcPct val="0"/>
              </a:spcBef>
              <a:spcAft>
                <a:spcPct val="0"/>
              </a:spcAft>
              <a:defRPr kumimoji="1" sz="2800">
                <a:solidFill>
                  <a:schemeClr val="tx1"/>
                </a:solidFill>
                <a:latin typeface="HGPｺﾞｼｯｸE" pitchFamily="50" charset="-128"/>
                <a:ea typeface="HGPｺﾞｼｯｸE" pitchFamily="50" charset="-128"/>
              </a:defRPr>
            </a:lvl7pPr>
            <a:lvl8pPr marL="3429000" indent="-228600" eaLnBrk="0" fontAlgn="base" hangingPunct="0">
              <a:spcBef>
                <a:spcPct val="0"/>
              </a:spcBef>
              <a:spcAft>
                <a:spcPct val="0"/>
              </a:spcAft>
              <a:defRPr kumimoji="1" sz="2800">
                <a:solidFill>
                  <a:schemeClr val="tx1"/>
                </a:solidFill>
                <a:latin typeface="HGPｺﾞｼｯｸE" pitchFamily="50" charset="-128"/>
                <a:ea typeface="HGPｺﾞｼｯｸE" pitchFamily="50" charset="-128"/>
              </a:defRPr>
            </a:lvl8pPr>
            <a:lvl9pPr marL="3886200" indent="-228600" eaLnBrk="0" fontAlgn="base" hangingPunct="0">
              <a:spcBef>
                <a:spcPct val="0"/>
              </a:spcBef>
              <a:spcAft>
                <a:spcPct val="0"/>
              </a:spcAft>
              <a:defRPr kumimoji="1" sz="2800">
                <a:solidFill>
                  <a:schemeClr val="tx1"/>
                </a:solidFill>
                <a:latin typeface="HGPｺﾞｼｯｸE" pitchFamily="50" charset="-128"/>
                <a:ea typeface="HGPｺﾞｼｯｸE" pitchFamily="50" charset="-128"/>
              </a:defRPr>
            </a:lvl9pPr>
          </a:lstStyle>
          <a:p>
            <a:pPr eaLnBrk="1" fontAlgn="base" hangingPunct="1">
              <a:lnSpc>
                <a:spcPct val="130000"/>
              </a:lnSpc>
              <a:spcBef>
                <a:spcPct val="0"/>
              </a:spcBef>
              <a:spcAft>
                <a:spcPct val="0"/>
              </a:spcAft>
              <a:defRPr/>
            </a:pPr>
            <a:r>
              <a:rPr lang="ja-JP" altLang="en-US" dirty="0">
                <a:effectLst>
                  <a:outerShdw blurRad="38100" dist="38100" dir="2700000" algn="tl">
                    <a:srgbClr val="000000">
                      <a:alpha val="43137"/>
                    </a:srgbClr>
                  </a:outerShdw>
                </a:effectLst>
              </a:rPr>
              <a:t>３</a:t>
            </a:r>
            <a:r>
              <a:rPr lang="en-US" altLang="ja-JP" dirty="0">
                <a:effectLst>
                  <a:outerShdw blurRad="38100" dist="38100" dir="2700000" algn="tl">
                    <a:srgbClr val="000000">
                      <a:alpha val="43137"/>
                    </a:srgbClr>
                  </a:outerShdw>
                </a:effectLst>
              </a:rPr>
              <a:t>m Timed up and go test</a:t>
            </a:r>
          </a:p>
        </p:txBody>
      </p:sp>
      <p:sp>
        <p:nvSpPr>
          <p:cNvPr id="31751" name="Text Box 3"/>
          <p:cNvSpPr txBox="1">
            <a:spLocks noChangeArrowheads="1"/>
          </p:cNvSpPr>
          <p:nvPr/>
        </p:nvSpPr>
        <p:spPr bwMode="auto">
          <a:xfrm>
            <a:off x="6635749" y="1773239"/>
            <a:ext cx="4683891" cy="3140075"/>
          </a:xfrm>
          <a:prstGeom prst="rect">
            <a:avLst/>
          </a:prstGeom>
          <a:noFill/>
          <a:ln w="9525">
            <a:noFill/>
            <a:miter lim="800000"/>
            <a:headEnd/>
            <a:tailEnd/>
          </a:ln>
        </p:spPr>
        <p:txBody>
          <a:bodyPr wrap="square">
            <a:spAutoFit/>
          </a:bodyPr>
          <a:lstStyle/>
          <a:p>
            <a:pPr fontAlgn="base">
              <a:lnSpc>
                <a:spcPct val="110000"/>
              </a:lnSpc>
              <a:spcBef>
                <a:spcPct val="0"/>
              </a:spcBef>
              <a:spcAft>
                <a:spcPct val="0"/>
              </a:spcAft>
              <a:defRPr/>
            </a:pPr>
            <a:r>
              <a:rPr lang="ja-JP" altLang="en-US" sz="2000" dirty="0">
                <a:latin typeface="ＭＳ Ｐゴシック" panose="020B0600070205080204" pitchFamily="50" charset="-128"/>
              </a:rPr>
              <a:t>椅子に座った姿勢から立ち上がり、</a:t>
            </a:r>
            <a:endParaRPr lang="en-US" altLang="ja-JP" sz="2000" dirty="0">
              <a:latin typeface="ＭＳ Ｐゴシック" panose="020B0600070205080204" pitchFamily="50" charset="-128"/>
            </a:endParaRPr>
          </a:p>
          <a:p>
            <a:pPr fontAlgn="base">
              <a:lnSpc>
                <a:spcPct val="110000"/>
              </a:lnSpc>
              <a:spcBef>
                <a:spcPct val="0"/>
              </a:spcBef>
              <a:spcAft>
                <a:spcPct val="0"/>
              </a:spcAft>
              <a:defRPr/>
            </a:pPr>
            <a:r>
              <a:rPr lang="ja-JP" altLang="en-US" sz="2000" dirty="0">
                <a:latin typeface="ＭＳ Ｐゴシック" panose="020B0600070205080204" pitchFamily="50" charset="-128"/>
              </a:rPr>
              <a:t>３</a:t>
            </a:r>
            <a:r>
              <a:rPr lang="en-US" altLang="ja-JP" sz="2000" dirty="0">
                <a:latin typeface="ＭＳ Ｐゴシック" panose="020B0600070205080204" pitchFamily="50" charset="-128"/>
              </a:rPr>
              <a:t>m</a:t>
            </a:r>
            <a:r>
              <a:rPr lang="ja-JP" altLang="en-US" sz="2000" dirty="0">
                <a:latin typeface="ＭＳ Ｐゴシック" panose="020B0600070205080204" pitchFamily="50" charset="-128"/>
              </a:rPr>
              <a:t>先の目印で折り返し、再び椅子に座るまでの時間を測定します。</a:t>
            </a:r>
            <a:endParaRPr lang="en-US" altLang="ja-JP" sz="2000" dirty="0">
              <a:latin typeface="ＭＳ Ｐゴシック" panose="020B0600070205080204" pitchFamily="50" charset="-128"/>
            </a:endParaRPr>
          </a:p>
          <a:p>
            <a:pPr fontAlgn="base">
              <a:lnSpc>
                <a:spcPct val="110000"/>
              </a:lnSpc>
              <a:spcBef>
                <a:spcPct val="0"/>
              </a:spcBef>
              <a:spcAft>
                <a:spcPct val="0"/>
              </a:spcAft>
              <a:defRPr/>
            </a:pPr>
            <a:endParaRPr lang="en-US" altLang="ja-JP" sz="2000" b="1" dirty="0">
              <a:latin typeface="ＭＳ Ｐゴシック" panose="020B0600070205080204" pitchFamily="50" charset="-128"/>
            </a:endParaRPr>
          </a:p>
          <a:p>
            <a:pPr fontAlgn="base">
              <a:lnSpc>
                <a:spcPct val="110000"/>
              </a:lnSpc>
              <a:spcBef>
                <a:spcPct val="0"/>
              </a:spcBef>
              <a:spcAft>
                <a:spcPct val="0"/>
              </a:spcAft>
              <a:defRPr/>
            </a:pPr>
            <a:r>
              <a:rPr lang="ja-JP" altLang="en-US" sz="2000" b="1" dirty="0">
                <a:latin typeface="ＭＳ Ｐゴシック" panose="020B0600070205080204" pitchFamily="50" charset="-128"/>
              </a:rPr>
              <a:t>危険のない範囲で出来るだけ</a:t>
            </a:r>
            <a:endParaRPr lang="en-US" altLang="ja-JP" sz="2000" b="1" dirty="0">
              <a:latin typeface="ＭＳ Ｐゴシック" panose="020B0600070205080204" pitchFamily="50" charset="-128"/>
            </a:endParaRPr>
          </a:p>
          <a:p>
            <a:pPr fontAlgn="base">
              <a:lnSpc>
                <a:spcPct val="110000"/>
              </a:lnSpc>
              <a:spcBef>
                <a:spcPct val="0"/>
              </a:spcBef>
              <a:spcAft>
                <a:spcPct val="0"/>
              </a:spcAft>
              <a:defRPr/>
            </a:pPr>
            <a:r>
              <a:rPr lang="ja-JP" altLang="en-US" sz="2000" b="1" dirty="0">
                <a:latin typeface="ＭＳ Ｐゴシック" panose="020B0600070205080204" pitchFamily="50" charset="-128"/>
              </a:rPr>
              <a:t>速く歩くように指示します。</a:t>
            </a:r>
            <a:endParaRPr lang="en-US" altLang="ja-JP" sz="2000" b="1" dirty="0">
              <a:latin typeface="ＭＳ Ｐゴシック" panose="020B0600070205080204" pitchFamily="50" charset="-128"/>
            </a:endParaRPr>
          </a:p>
          <a:p>
            <a:pPr fontAlgn="base">
              <a:lnSpc>
                <a:spcPct val="110000"/>
              </a:lnSpc>
              <a:spcBef>
                <a:spcPct val="0"/>
              </a:spcBef>
              <a:spcAft>
                <a:spcPct val="0"/>
              </a:spcAft>
              <a:defRPr/>
            </a:pPr>
            <a:r>
              <a:rPr lang="ja-JP" altLang="en-US" sz="2000" b="1" dirty="0">
                <a:latin typeface="ＭＳ Ｐゴシック" panose="020B0600070205080204" pitchFamily="50" charset="-128"/>
              </a:rPr>
              <a:t>転倒に対する予防がとくに大切で、</a:t>
            </a:r>
            <a:endParaRPr lang="en-US" altLang="ja-JP" sz="2000" b="1" dirty="0">
              <a:latin typeface="ＭＳ Ｐゴシック" panose="020B0600070205080204" pitchFamily="50" charset="-128"/>
            </a:endParaRPr>
          </a:p>
          <a:p>
            <a:pPr fontAlgn="base">
              <a:lnSpc>
                <a:spcPct val="110000"/>
              </a:lnSpc>
              <a:spcBef>
                <a:spcPct val="0"/>
              </a:spcBef>
              <a:spcAft>
                <a:spcPct val="0"/>
              </a:spcAft>
              <a:defRPr/>
            </a:pPr>
            <a:r>
              <a:rPr lang="ja-JP" altLang="en-US" sz="2000" b="1" dirty="0">
                <a:latin typeface="ＭＳ Ｐゴシック" panose="020B0600070205080204" pitchFamily="50" charset="-128"/>
              </a:rPr>
              <a:t>医療・介護施設職員が付き添って歩くなどの予防策が必要です。</a:t>
            </a:r>
          </a:p>
        </p:txBody>
      </p:sp>
      <p:sp>
        <p:nvSpPr>
          <p:cNvPr id="31752" name="正方形/長方形 10"/>
          <p:cNvSpPr>
            <a:spLocks noChangeArrowheads="1"/>
          </p:cNvSpPr>
          <p:nvPr/>
        </p:nvSpPr>
        <p:spPr bwMode="auto">
          <a:xfrm>
            <a:off x="583324" y="1844676"/>
            <a:ext cx="4649076" cy="3262432"/>
          </a:xfrm>
          <a:prstGeom prst="rect">
            <a:avLst/>
          </a:prstGeom>
          <a:noFill/>
          <a:ln w="9525">
            <a:noFill/>
            <a:miter lim="800000"/>
            <a:headEnd/>
            <a:tailEnd/>
          </a:ln>
        </p:spPr>
        <p:txBody>
          <a:bodyPr wrap="square">
            <a:spAutoFit/>
          </a:bodyPr>
          <a:lstStyle/>
          <a:p>
            <a:pPr fontAlgn="base">
              <a:lnSpc>
                <a:spcPct val="110000"/>
              </a:lnSpc>
              <a:spcBef>
                <a:spcPct val="0"/>
              </a:spcBef>
              <a:spcAft>
                <a:spcPct val="0"/>
              </a:spcAft>
              <a:defRPr/>
            </a:pPr>
            <a:r>
              <a:rPr lang="ja-JP" altLang="en-US" sz="2000" dirty="0">
                <a:latin typeface="ＭＳ Ｐゴシック" panose="020B0600070205080204" pitchFamily="50" charset="-128"/>
              </a:rPr>
              <a:t>両手を腰に当て、片足を</a:t>
            </a:r>
            <a:r>
              <a:rPr lang="ja-JP" altLang="en-US" sz="2000" dirty="0" smtClean="0">
                <a:latin typeface="ＭＳ Ｐゴシック" panose="020B0600070205080204" pitchFamily="50" charset="-128"/>
              </a:rPr>
              <a:t>床から</a:t>
            </a:r>
            <a:r>
              <a:rPr lang="en-US" altLang="ja-JP" sz="2000" dirty="0">
                <a:latin typeface="ＭＳ Ｐゴシック" panose="020B0600070205080204" pitchFamily="50" charset="-128"/>
              </a:rPr>
              <a:t>5cm</a:t>
            </a:r>
            <a:r>
              <a:rPr lang="ja-JP" altLang="en-US" sz="2000" dirty="0" smtClean="0">
                <a:latin typeface="ＭＳ Ｐゴシック" panose="020B0600070205080204" pitchFamily="50" charset="-128"/>
              </a:rPr>
              <a:t>程</a:t>
            </a:r>
            <a:endParaRPr lang="en-US" altLang="ja-JP" sz="2000" dirty="0" smtClean="0">
              <a:latin typeface="ＭＳ Ｐゴシック" panose="020B0600070205080204" pitchFamily="50" charset="-128"/>
            </a:endParaRPr>
          </a:p>
          <a:p>
            <a:pPr fontAlgn="base">
              <a:lnSpc>
                <a:spcPct val="110000"/>
              </a:lnSpc>
              <a:spcBef>
                <a:spcPct val="0"/>
              </a:spcBef>
              <a:spcAft>
                <a:spcPct val="0"/>
              </a:spcAft>
              <a:defRPr/>
            </a:pPr>
            <a:r>
              <a:rPr lang="ja-JP" altLang="en-US" sz="2000" dirty="0" smtClean="0">
                <a:latin typeface="ＭＳ Ｐゴシック" panose="020B0600070205080204" pitchFamily="50" charset="-128"/>
              </a:rPr>
              <a:t>挙げ</a:t>
            </a:r>
            <a:r>
              <a:rPr lang="ja-JP" altLang="en-US" sz="2000" dirty="0">
                <a:latin typeface="ＭＳ Ｐゴシック" panose="020B0600070205080204" pitchFamily="50" charset="-128"/>
              </a:rPr>
              <a:t>、立って</a:t>
            </a:r>
            <a:r>
              <a:rPr lang="ja-JP" altLang="en-US" sz="2000" dirty="0" smtClean="0">
                <a:latin typeface="ＭＳ Ｐゴシック" panose="020B0600070205080204" pitchFamily="50" charset="-128"/>
              </a:rPr>
              <a:t>いられる</a:t>
            </a:r>
            <a:r>
              <a:rPr lang="ja-JP" altLang="en-US" sz="2000" dirty="0">
                <a:latin typeface="ＭＳ Ｐゴシック" panose="020B0600070205080204" pitchFamily="50" charset="-128"/>
              </a:rPr>
              <a:t>時間を測定します。</a:t>
            </a:r>
            <a:endParaRPr lang="en-US" altLang="ja-JP" sz="2000" dirty="0">
              <a:latin typeface="ＭＳ Ｐゴシック" panose="020B0600070205080204" pitchFamily="50" charset="-128"/>
            </a:endParaRPr>
          </a:p>
          <a:p>
            <a:pPr fontAlgn="base">
              <a:lnSpc>
                <a:spcPct val="110000"/>
              </a:lnSpc>
              <a:spcBef>
                <a:spcPct val="0"/>
              </a:spcBef>
              <a:spcAft>
                <a:spcPct val="0"/>
              </a:spcAft>
              <a:defRPr/>
            </a:pPr>
            <a:endParaRPr lang="en-US" altLang="ja-JP" sz="2000" dirty="0">
              <a:latin typeface="ＭＳ Ｐゴシック" panose="020B0600070205080204" pitchFamily="50" charset="-128"/>
            </a:endParaRPr>
          </a:p>
          <a:p>
            <a:pPr fontAlgn="base">
              <a:spcBef>
                <a:spcPct val="0"/>
              </a:spcBef>
              <a:spcAft>
                <a:spcPct val="0"/>
              </a:spcAft>
              <a:defRPr/>
            </a:pPr>
            <a:r>
              <a:rPr lang="ja-JP" altLang="en-US" sz="2000" b="1" dirty="0">
                <a:latin typeface="ＭＳ Ｐゴシック" panose="020B0600070205080204" pitchFamily="50" charset="-128"/>
              </a:rPr>
              <a:t>大きく体が揺れて</a:t>
            </a:r>
            <a:r>
              <a:rPr lang="ja-JP" altLang="en-US" sz="2000" b="1" dirty="0" smtClean="0">
                <a:latin typeface="ＭＳ Ｐゴシック" panose="020B0600070205080204" pitchFamily="50" charset="-128"/>
              </a:rPr>
              <a:t>倒れそうに</a:t>
            </a:r>
            <a:r>
              <a:rPr lang="ja-JP" altLang="en-US" sz="2000" b="1" dirty="0">
                <a:latin typeface="ＭＳ Ｐゴシック" panose="020B0600070205080204" pitchFamily="50" charset="-128"/>
              </a:rPr>
              <a:t>なるか</a:t>
            </a:r>
            <a:r>
              <a:rPr lang="ja-JP" altLang="en-US" sz="2000" b="1" dirty="0" smtClean="0">
                <a:latin typeface="ＭＳ Ｐゴシック" panose="020B0600070205080204" pitchFamily="50" charset="-128"/>
              </a:rPr>
              <a:t>、</a:t>
            </a:r>
            <a:endParaRPr lang="en-US" altLang="ja-JP" sz="2000" b="1" dirty="0" smtClean="0">
              <a:latin typeface="ＭＳ Ｐゴシック" panose="020B0600070205080204" pitchFamily="50" charset="-128"/>
            </a:endParaRPr>
          </a:p>
          <a:p>
            <a:pPr fontAlgn="base">
              <a:spcBef>
                <a:spcPct val="0"/>
              </a:spcBef>
              <a:spcAft>
                <a:spcPct val="0"/>
              </a:spcAft>
              <a:defRPr/>
            </a:pPr>
            <a:r>
              <a:rPr lang="ja-JP" altLang="en-US" sz="2000" b="1" dirty="0" smtClean="0">
                <a:latin typeface="ＭＳ Ｐゴシック" panose="020B0600070205080204" pitchFamily="50" charset="-128"/>
              </a:rPr>
              <a:t>挙げた</a:t>
            </a:r>
            <a:r>
              <a:rPr lang="ja-JP" altLang="en-US" sz="2000" b="1" dirty="0">
                <a:latin typeface="ＭＳ Ｐゴシック" panose="020B0600070205080204" pitchFamily="50" charset="-128"/>
              </a:rPr>
              <a:t>足が床</a:t>
            </a:r>
            <a:r>
              <a:rPr lang="ja-JP" altLang="en-US" sz="2000" b="1" dirty="0" smtClean="0">
                <a:latin typeface="ＭＳ Ｐゴシック" panose="020B0600070205080204" pitchFamily="50" charset="-128"/>
              </a:rPr>
              <a:t>に接地</a:t>
            </a:r>
            <a:r>
              <a:rPr lang="ja-JP" altLang="en-US" sz="2000" b="1" dirty="0">
                <a:latin typeface="ＭＳ Ｐゴシック" panose="020B0600070205080204" pitchFamily="50" charset="-128"/>
              </a:rPr>
              <a:t>するまで</a:t>
            </a:r>
            <a:r>
              <a:rPr lang="ja-JP" altLang="en-US" sz="2000" b="1" dirty="0" smtClean="0">
                <a:latin typeface="ＭＳ Ｐゴシック" panose="020B0600070205080204" pitchFamily="50" charset="-128"/>
              </a:rPr>
              <a:t>の</a:t>
            </a:r>
            <a:endParaRPr lang="en-US" altLang="ja-JP" sz="2000" b="1" dirty="0" smtClean="0">
              <a:latin typeface="ＭＳ Ｐゴシック" panose="020B0600070205080204" pitchFamily="50" charset="-128"/>
            </a:endParaRPr>
          </a:p>
          <a:p>
            <a:pPr fontAlgn="base">
              <a:spcBef>
                <a:spcPct val="0"/>
              </a:spcBef>
              <a:spcAft>
                <a:spcPct val="0"/>
              </a:spcAft>
              <a:defRPr/>
            </a:pPr>
            <a:r>
              <a:rPr lang="ja-JP" altLang="en-US" sz="2000" b="1" dirty="0" smtClean="0">
                <a:latin typeface="ＭＳ Ｐゴシック" panose="020B0600070205080204" pitchFamily="50" charset="-128"/>
              </a:rPr>
              <a:t>時間</a:t>
            </a:r>
            <a:r>
              <a:rPr lang="ja-JP" altLang="en-US" sz="2000" b="1" dirty="0">
                <a:latin typeface="ＭＳ Ｐゴシック" panose="020B0600070205080204" pitchFamily="50" charset="-128"/>
              </a:rPr>
              <a:t>を</a:t>
            </a:r>
            <a:r>
              <a:rPr lang="ja-JP" altLang="en-US" sz="2000" b="1" dirty="0" smtClean="0">
                <a:latin typeface="ＭＳ Ｐゴシック" panose="020B0600070205080204" pitchFamily="50" charset="-128"/>
              </a:rPr>
              <a:t>測定します。</a:t>
            </a:r>
            <a:endParaRPr lang="en-US" altLang="ja-JP" sz="2000" b="1" dirty="0" smtClean="0">
              <a:latin typeface="ＭＳ Ｐゴシック" panose="020B0600070205080204" pitchFamily="50" charset="-128"/>
            </a:endParaRPr>
          </a:p>
          <a:p>
            <a:pPr fontAlgn="base">
              <a:spcBef>
                <a:spcPct val="0"/>
              </a:spcBef>
              <a:spcAft>
                <a:spcPct val="0"/>
              </a:spcAft>
              <a:defRPr/>
            </a:pPr>
            <a:r>
              <a:rPr lang="ja-JP" altLang="en-US" sz="2000" b="1" dirty="0" smtClean="0">
                <a:latin typeface="ＭＳ Ｐゴシック" panose="020B0600070205080204" pitchFamily="50" charset="-128"/>
              </a:rPr>
              <a:t>立ち足</a:t>
            </a:r>
            <a:r>
              <a:rPr lang="ja-JP" altLang="en-US" sz="2000" b="1" dirty="0">
                <a:latin typeface="ＭＳ Ｐゴシック" panose="020B0600070205080204" pitchFamily="50" charset="-128"/>
              </a:rPr>
              <a:t>がずれても</a:t>
            </a:r>
            <a:r>
              <a:rPr lang="ja-JP" altLang="en-US" sz="2000" b="1" dirty="0" smtClean="0">
                <a:latin typeface="ＭＳ Ｐゴシック" panose="020B0600070205080204" pitchFamily="50" charset="-128"/>
              </a:rPr>
              <a:t>終了</a:t>
            </a:r>
            <a:r>
              <a:rPr lang="ja-JP" altLang="en-US" sz="2000" b="1" dirty="0">
                <a:latin typeface="ＭＳ Ｐゴシック" panose="020B0600070205080204" pitchFamily="50" charset="-128"/>
              </a:rPr>
              <a:t>とします。</a:t>
            </a:r>
            <a:endParaRPr lang="en-US" altLang="ja-JP" sz="2000" b="1" dirty="0">
              <a:latin typeface="ＭＳ Ｐゴシック" panose="020B0600070205080204" pitchFamily="50" charset="-128"/>
            </a:endParaRPr>
          </a:p>
          <a:p>
            <a:pPr fontAlgn="base">
              <a:spcBef>
                <a:spcPct val="0"/>
              </a:spcBef>
              <a:spcAft>
                <a:spcPct val="0"/>
              </a:spcAft>
              <a:defRPr/>
            </a:pPr>
            <a:r>
              <a:rPr lang="ja-JP" altLang="en-US" sz="2000" b="1" dirty="0">
                <a:latin typeface="ＭＳ Ｐゴシック" panose="020B0600070205080204" pitchFamily="50" charset="-128"/>
              </a:rPr>
              <a:t>１～２回練習させてから左右</a:t>
            </a:r>
            <a:endParaRPr lang="en-US" altLang="ja-JP" sz="2000" b="1" dirty="0">
              <a:latin typeface="ＭＳ Ｐゴシック" panose="020B0600070205080204" pitchFamily="50" charset="-128"/>
            </a:endParaRPr>
          </a:p>
          <a:p>
            <a:pPr fontAlgn="base">
              <a:spcBef>
                <a:spcPct val="0"/>
              </a:spcBef>
              <a:spcAft>
                <a:spcPct val="0"/>
              </a:spcAft>
              <a:defRPr/>
            </a:pPr>
            <a:r>
              <a:rPr lang="ja-JP" altLang="en-US" sz="2000" b="1" dirty="0">
                <a:latin typeface="ＭＳ Ｐゴシック" panose="020B0600070205080204" pitchFamily="50" charset="-128"/>
              </a:rPr>
              <a:t>それぞれ２回ずつ測定を</a:t>
            </a:r>
            <a:r>
              <a:rPr lang="ja-JP" altLang="en-US" sz="2000" b="1" dirty="0" smtClean="0">
                <a:latin typeface="ＭＳ Ｐゴシック" panose="020B0600070205080204" pitchFamily="50" charset="-128"/>
              </a:rPr>
              <a:t>行い、</a:t>
            </a:r>
            <a:endParaRPr lang="en-US" altLang="ja-JP" sz="2000" b="1" dirty="0" smtClean="0">
              <a:latin typeface="ＭＳ Ｐゴシック" panose="020B0600070205080204" pitchFamily="50" charset="-128"/>
            </a:endParaRPr>
          </a:p>
          <a:p>
            <a:pPr fontAlgn="base">
              <a:spcBef>
                <a:spcPct val="0"/>
              </a:spcBef>
              <a:spcAft>
                <a:spcPct val="0"/>
              </a:spcAft>
              <a:defRPr/>
            </a:pPr>
            <a:r>
              <a:rPr lang="ja-JP" altLang="en-US" sz="2000" b="1" dirty="0" smtClean="0">
                <a:latin typeface="ＭＳ Ｐゴシック" panose="020B0600070205080204" pitchFamily="50" charset="-128"/>
              </a:rPr>
              <a:t>最も</a:t>
            </a:r>
            <a:r>
              <a:rPr lang="ja-JP" altLang="en-US" sz="2000" b="1" dirty="0">
                <a:latin typeface="ＭＳ Ｐゴシック" panose="020B0600070205080204" pitchFamily="50" charset="-128"/>
              </a:rPr>
              <a:t>いい記録を選びます。</a:t>
            </a:r>
          </a:p>
        </p:txBody>
      </p:sp>
    </p:spTree>
    <p:extLst>
      <p:ext uri="{BB962C8B-B14F-4D97-AF65-F5344CB8AC3E}">
        <p14:creationId xmlns:p14="http://schemas.microsoft.com/office/powerpoint/2010/main" val="38984425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8624530" y="6281095"/>
            <a:ext cx="3361524" cy="421409"/>
          </a:xfrm>
        </p:spPr>
        <p:txBody>
          <a:bodyPr>
            <a:normAutofit/>
          </a:bodyPr>
          <a:lstStyle/>
          <a:p>
            <a:r>
              <a:rPr kumimoji="1" lang="ja-JP" altLang="en-US" sz="1800" dirty="0" smtClean="0"/>
              <a:t>ＴＨＡ，ＴＫＡ　ｉｎ　Ｊａｐａｎ（２０１１）</a:t>
            </a:r>
            <a:endParaRPr kumimoji="1" lang="ja-JP" altLang="en-US" sz="1800" dirty="0"/>
          </a:p>
        </p:txBody>
      </p:sp>
      <p:sp>
        <p:nvSpPr>
          <p:cNvPr id="8" name="テキスト プレースホルダー 7"/>
          <p:cNvSpPr>
            <a:spLocks noGrp="1"/>
          </p:cNvSpPr>
          <p:nvPr>
            <p:ph type="body" idx="1"/>
          </p:nvPr>
        </p:nvSpPr>
        <p:spPr>
          <a:xfrm>
            <a:off x="1278446" y="2486424"/>
            <a:ext cx="3148517" cy="589284"/>
          </a:xfrm>
        </p:spPr>
        <p:txBody>
          <a:bodyPr>
            <a:noAutofit/>
          </a:bodyPr>
          <a:lstStyle/>
          <a:p>
            <a:r>
              <a:rPr kumimoji="1" lang="ja-JP" altLang="en-US" dirty="0" smtClean="0"/>
              <a:t>ＴＨＡ　４３，５８４件</a:t>
            </a:r>
            <a:r>
              <a:rPr kumimoji="1" lang="en-US" altLang="ja-JP" dirty="0" smtClean="0"/>
              <a:t>/</a:t>
            </a:r>
            <a:r>
              <a:rPr kumimoji="1" lang="ja-JP" altLang="en-US" dirty="0" smtClean="0"/>
              <a:t>年</a:t>
            </a:r>
            <a:endParaRPr kumimoji="1" lang="ja-JP" altLang="en-US" dirty="0"/>
          </a:p>
        </p:txBody>
      </p:sp>
      <p:pic>
        <p:nvPicPr>
          <p:cNvPr id="2" name="コンテンツ プレースホルダー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407730" y="3075708"/>
            <a:ext cx="2777408" cy="3626795"/>
          </a:xfrm>
        </p:spPr>
      </p:pic>
      <p:sp>
        <p:nvSpPr>
          <p:cNvPr id="10" name="テキスト プレースホルダー 9"/>
          <p:cNvSpPr>
            <a:spLocks noGrp="1"/>
          </p:cNvSpPr>
          <p:nvPr>
            <p:ph type="body" sz="quarter" idx="3"/>
          </p:nvPr>
        </p:nvSpPr>
        <p:spPr>
          <a:xfrm>
            <a:off x="5372179" y="2432390"/>
            <a:ext cx="3167510" cy="589284"/>
          </a:xfrm>
        </p:spPr>
        <p:txBody>
          <a:bodyPr>
            <a:noAutofit/>
          </a:bodyPr>
          <a:lstStyle/>
          <a:p>
            <a:r>
              <a:rPr kumimoji="1" lang="ja-JP" altLang="en-US" dirty="0" smtClean="0"/>
              <a:t>ＴＫＡ　６９，１７８件</a:t>
            </a:r>
            <a:r>
              <a:rPr kumimoji="1" lang="en-US" altLang="ja-JP" dirty="0" smtClean="0"/>
              <a:t>/</a:t>
            </a:r>
            <a:r>
              <a:rPr kumimoji="1" lang="ja-JP" altLang="en-US" dirty="0" smtClean="0"/>
              <a:t>年</a:t>
            </a:r>
            <a:endParaRPr kumimoji="1" lang="ja-JP" altLang="en-US" dirty="0"/>
          </a:p>
        </p:txBody>
      </p:sp>
      <p:pic>
        <p:nvPicPr>
          <p:cNvPr id="3" name="コンテンツ プレースホルダー 2"/>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5650523" y="3075708"/>
            <a:ext cx="2750386" cy="3626795"/>
          </a:xfrm>
        </p:spPr>
      </p:pic>
      <p:sp>
        <p:nvSpPr>
          <p:cNvPr id="4" name="テキスト ボックス 3"/>
          <p:cNvSpPr txBox="1"/>
          <p:nvPr/>
        </p:nvSpPr>
        <p:spPr>
          <a:xfrm flipH="1">
            <a:off x="258030" y="247176"/>
            <a:ext cx="9950738" cy="2246769"/>
          </a:xfrm>
          <a:prstGeom prst="rect">
            <a:avLst/>
          </a:prstGeom>
          <a:noFill/>
        </p:spPr>
        <p:txBody>
          <a:bodyPr wrap="square" rtlCol="0">
            <a:spAutoFit/>
          </a:bodyPr>
          <a:lstStyle/>
          <a:p>
            <a:r>
              <a:rPr kumimoji="1" lang="ja-JP" altLang="en-US" sz="3600" dirty="0" smtClean="0"/>
              <a:t>変形性関節症</a:t>
            </a:r>
            <a:endParaRPr kumimoji="1" lang="en-US" altLang="ja-JP" sz="3600" dirty="0" smtClean="0"/>
          </a:p>
          <a:p>
            <a:r>
              <a:rPr lang="ja-JP" altLang="en-US" sz="3200" dirty="0"/>
              <a:t>　</a:t>
            </a:r>
            <a:r>
              <a:rPr kumimoji="1" lang="ja-JP" altLang="en-US" sz="2400" dirty="0" smtClean="0"/>
              <a:t>関節が変形し、可動域制限、疼痛をきたし、日常生活に支障をきたす疾患</a:t>
            </a:r>
            <a:endParaRPr kumimoji="1" lang="en-US" altLang="ja-JP" sz="2400" dirty="0" smtClean="0"/>
          </a:p>
          <a:p>
            <a:r>
              <a:rPr lang="ja-JP" altLang="en-US" sz="2400" dirty="0"/>
              <a:t>　</a:t>
            </a:r>
            <a:r>
              <a:rPr lang="ja-JP" altLang="en-US" sz="2400" dirty="0" smtClean="0"/>
              <a:t>下肢で問題となる関節は、股関節と膝関節</a:t>
            </a:r>
            <a:endParaRPr kumimoji="1" lang="en-US" altLang="ja-JP" sz="2400" dirty="0" smtClean="0"/>
          </a:p>
          <a:p>
            <a:r>
              <a:rPr lang="ja-JP" altLang="en-US" sz="2400" dirty="0"/>
              <a:t>　</a:t>
            </a:r>
            <a:r>
              <a:rPr lang="ja-JP" altLang="en-US" sz="2400" dirty="0" smtClean="0"/>
              <a:t>関節破壊が進行すると、自前の関節での生活が困難となり</a:t>
            </a:r>
            <a:endParaRPr lang="en-US" altLang="ja-JP" sz="2400" dirty="0" smtClean="0"/>
          </a:p>
          <a:p>
            <a:r>
              <a:rPr kumimoji="1" lang="ja-JP" altLang="en-US" sz="2400" dirty="0"/>
              <a:t>　</a:t>
            </a:r>
            <a:r>
              <a:rPr kumimoji="1" lang="ja-JP" altLang="en-US" sz="2400" dirty="0" smtClean="0"/>
              <a:t>人工関節置換術が行われる</a:t>
            </a:r>
            <a:endParaRPr kumimoji="1" lang="ja-JP" altLang="en-US" sz="2400" dirty="0"/>
          </a:p>
        </p:txBody>
      </p:sp>
    </p:spTree>
    <p:extLst>
      <p:ext uri="{BB962C8B-B14F-4D97-AF65-F5344CB8AC3E}">
        <p14:creationId xmlns:p14="http://schemas.microsoft.com/office/powerpoint/2010/main" val="11194100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Text Box 2"/>
          <p:cNvSpPr txBox="1">
            <a:spLocks noChangeArrowheads="1"/>
          </p:cNvSpPr>
          <p:nvPr/>
        </p:nvSpPr>
        <p:spPr bwMode="auto">
          <a:xfrm>
            <a:off x="624417" y="364352"/>
            <a:ext cx="342754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ja-JP" altLang="en-US" sz="3600" b="1" dirty="0">
                <a:solidFill>
                  <a:srgbClr val="000000"/>
                </a:solidFill>
                <a:effectLst>
                  <a:outerShdw blurRad="38100" dist="38100" dir="2700000" algn="tl">
                    <a:srgbClr val="C0C0C0"/>
                  </a:outerShdw>
                </a:effectLst>
              </a:rPr>
              <a:t>変形性股関節症</a:t>
            </a:r>
          </a:p>
        </p:txBody>
      </p:sp>
      <p:sp>
        <p:nvSpPr>
          <p:cNvPr id="378883" name="Text Box 3"/>
          <p:cNvSpPr txBox="1">
            <a:spLocks noChangeArrowheads="1"/>
          </p:cNvSpPr>
          <p:nvPr/>
        </p:nvSpPr>
        <p:spPr bwMode="auto">
          <a:xfrm>
            <a:off x="624416" y="1196976"/>
            <a:ext cx="10805583" cy="4967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kumimoji="1" lang="en-US" altLang="ja-JP" sz="2400" dirty="0">
                <a:solidFill>
                  <a:srgbClr val="FF3399"/>
                </a:solidFill>
                <a:effectLst>
                  <a:outerShdw blurRad="38100" dist="38100" dir="2700000" algn="tl">
                    <a:srgbClr val="C0C0C0"/>
                  </a:outerShdw>
                </a:effectLst>
              </a:rPr>
              <a:t>●</a:t>
            </a:r>
            <a:r>
              <a:rPr kumimoji="1" lang="ja-JP" altLang="en-US" sz="2400" dirty="0">
                <a:solidFill>
                  <a:srgbClr val="FF3399"/>
                </a:solidFill>
                <a:effectLst>
                  <a:outerShdw blurRad="38100" dist="38100" dir="2700000" algn="tl">
                    <a:srgbClr val="C0C0C0"/>
                  </a:outerShdw>
                </a:effectLst>
              </a:rPr>
              <a:t>病態</a:t>
            </a:r>
          </a:p>
          <a:p>
            <a:pPr>
              <a:lnSpc>
                <a:spcPct val="120000"/>
              </a:lnSpc>
            </a:pPr>
            <a:r>
              <a:rPr kumimoji="1" lang="ja-JP" altLang="en-US" sz="2400" dirty="0">
                <a:solidFill>
                  <a:srgbClr val="000000"/>
                </a:solidFill>
                <a:effectLst>
                  <a:outerShdw blurRad="38100" dist="38100" dir="2700000" algn="tl">
                    <a:srgbClr val="C0C0C0"/>
                  </a:outerShdw>
                </a:effectLst>
              </a:rPr>
              <a:t>　　原因不明の一次性のものと，先天性股関節脱臼や臼蓋形成不全に</a:t>
            </a:r>
            <a:r>
              <a:rPr kumimoji="1" lang="ja-JP" altLang="en-US" sz="2400" dirty="0" smtClean="0">
                <a:solidFill>
                  <a:srgbClr val="000000"/>
                </a:solidFill>
                <a:effectLst>
                  <a:outerShdw blurRad="38100" dist="38100" dir="2700000" algn="tl">
                    <a:srgbClr val="C0C0C0"/>
                  </a:outerShdw>
                </a:effectLst>
              </a:rPr>
              <a:t>基づいた</a:t>
            </a:r>
            <a:r>
              <a:rPr kumimoji="1" lang="en-US" altLang="ja-JP" sz="2400" dirty="0" smtClean="0">
                <a:solidFill>
                  <a:srgbClr val="000000"/>
                </a:solidFill>
                <a:effectLst>
                  <a:outerShdw blurRad="38100" dist="38100" dir="2700000" algn="tl">
                    <a:srgbClr val="C0C0C0"/>
                  </a:outerShdw>
                </a:effectLst>
              </a:rPr>
              <a:t/>
            </a:r>
            <a:br>
              <a:rPr kumimoji="1" lang="en-US" altLang="ja-JP" sz="2400" dirty="0" smtClean="0">
                <a:solidFill>
                  <a:srgbClr val="000000"/>
                </a:solidFill>
                <a:effectLst>
                  <a:outerShdw blurRad="38100" dist="38100" dir="2700000" algn="tl">
                    <a:srgbClr val="C0C0C0"/>
                  </a:outerShdw>
                </a:effectLst>
              </a:rPr>
            </a:br>
            <a:r>
              <a:rPr kumimoji="1" lang="ja-JP" altLang="en-US" sz="2400" dirty="0" smtClean="0">
                <a:solidFill>
                  <a:srgbClr val="000000"/>
                </a:solidFill>
                <a:effectLst>
                  <a:outerShdw blurRad="38100" dist="38100" dir="2700000" algn="tl">
                    <a:srgbClr val="C0C0C0"/>
                  </a:outerShdw>
                </a:effectLst>
              </a:rPr>
              <a:t>　　二</a:t>
            </a:r>
            <a:r>
              <a:rPr kumimoji="1" lang="ja-JP" altLang="en-US" sz="2400" dirty="0">
                <a:solidFill>
                  <a:srgbClr val="000000"/>
                </a:solidFill>
                <a:effectLst>
                  <a:outerShdw blurRad="38100" dist="38100" dir="2700000" algn="tl">
                    <a:srgbClr val="C0C0C0"/>
                  </a:outerShdw>
                </a:effectLst>
              </a:rPr>
              <a:t>次性のものがある．</a:t>
            </a:r>
          </a:p>
          <a:p>
            <a:pPr>
              <a:lnSpc>
                <a:spcPct val="120000"/>
              </a:lnSpc>
            </a:pPr>
            <a:endParaRPr kumimoji="1" lang="ja-JP" altLang="en-US" sz="2400" dirty="0">
              <a:solidFill>
                <a:srgbClr val="000000"/>
              </a:solidFill>
              <a:effectLst>
                <a:outerShdw blurRad="38100" dist="38100" dir="2700000" algn="tl">
                  <a:srgbClr val="C0C0C0"/>
                </a:outerShdw>
              </a:effectLst>
            </a:endParaRPr>
          </a:p>
          <a:p>
            <a:pPr>
              <a:lnSpc>
                <a:spcPct val="120000"/>
              </a:lnSpc>
            </a:pPr>
            <a:r>
              <a:rPr kumimoji="1" lang="ja-JP" altLang="en-US" sz="2400" dirty="0">
                <a:solidFill>
                  <a:srgbClr val="FF3399"/>
                </a:solidFill>
                <a:effectLst>
                  <a:outerShdw blurRad="38100" dist="38100" dir="2700000" algn="tl">
                    <a:srgbClr val="C0C0C0"/>
                  </a:outerShdw>
                </a:effectLst>
              </a:rPr>
              <a:t>●日常生活動作の障害</a:t>
            </a:r>
          </a:p>
          <a:p>
            <a:pPr>
              <a:lnSpc>
                <a:spcPct val="120000"/>
              </a:lnSpc>
            </a:pPr>
            <a:r>
              <a:rPr kumimoji="1" lang="ja-JP" altLang="en-US" sz="2400" dirty="0">
                <a:solidFill>
                  <a:srgbClr val="000000"/>
                </a:solidFill>
                <a:effectLst>
                  <a:outerShdw blurRad="38100" dist="38100" dir="2700000" algn="tl">
                    <a:srgbClr val="C0C0C0"/>
                  </a:outerShdw>
                </a:effectLst>
              </a:rPr>
              <a:t>　　長時間歩行や階段昇降をはじめ，胡坐（あぐら），靴下着脱，足部爪切など</a:t>
            </a:r>
          </a:p>
          <a:p>
            <a:pPr>
              <a:lnSpc>
                <a:spcPct val="120000"/>
              </a:lnSpc>
            </a:pPr>
            <a:r>
              <a:rPr kumimoji="1" lang="ja-JP" altLang="en-US" sz="2400" dirty="0">
                <a:solidFill>
                  <a:srgbClr val="000000"/>
                </a:solidFill>
                <a:effectLst>
                  <a:outerShdw blurRad="38100" dist="38100" dir="2700000" algn="tl">
                    <a:srgbClr val="C0C0C0"/>
                  </a:outerShdw>
                </a:effectLst>
              </a:rPr>
              <a:t>　　が障害される．</a:t>
            </a:r>
          </a:p>
          <a:p>
            <a:pPr>
              <a:lnSpc>
                <a:spcPct val="120000"/>
              </a:lnSpc>
            </a:pPr>
            <a:endParaRPr kumimoji="1" lang="ja-JP" altLang="en-US" sz="2400" dirty="0">
              <a:solidFill>
                <a:srgbClr val="000000"/>
              </a:solidFill>
              <a:effectLst>
                <a:outerShdw blurRad="38100" dist="38100" dir="2700000" algn="tl">
                  <a:srgbClr val="C0C0C0"/>
                </a:outerShdw>
              </a:effectLst>
            </a:endParaRPr>
          </a:p>
          <a:p>
            <a:pPr>
              <a:lnSpc>
                <a:spcPct val="120000"/>
              </a:lnSpc>
            </a:pPr>
            <a:r>
              <a:rPr kumimoji="1" lang="ja-JP" altLang="en-US" sz="2400" dirty="0">
                <a:solidFill>
                  <a:srgbClr val="FF3399"/>
                </a:solidFill>
                <a:effectLst>
                  <a:outerShdw blurRad="38100" dist="38100" dir="2700000" algn="tl">
                    <a:srgbClr val="C0C0C0"/>
                  </a:outerShdw>
                </a:effectLst>
              </a:rPr>
              <a:t>●日常生活指導</a:t>
            </a:r>
          </a:p>
          <a:p>
            <a:pPr>
              <a:lnSpc>
                <a:spcPct val="120000"/>
              </a:lnSpc>
            </a:pPr>
            <a:r>
              <a:rPr kumimoji="1" lang="ja-JP" altLang="en-US" sz="2400" dirty="0">
                <a:solidFill>
                  <a:srgbClr val="000000"/>
                </a:solidFill>
                <a:effectLst>
                  <a:outerShdw blurRad="38100" dist="38100" dir="2700000" algn="tl">
                    <a:srgbClr val="C0C0C0"/>
                  </a:outerShdw>
                </a:effectLst>
              </a:rPr>
              <a:t>　　関節負荷を軽減させるために</a:t>
            </a:r>
            <a:r>
              <a:rPr kumimoji="1" lang="ja-JP" altLang="en-US" sz="2400" dirty="0" smtClean="0">
                <a:solidFill>
                  <a:srgbClr val="000000"/>
                </a:solidFill>
                <a:effectLst>
                  <a:outerShdw blurRad="38100" dist="38100" dir="2700000" algn="tl">
                    <a:srgbClr val="C0C0C0"/>
                  </a:outerShdw>
                </a:effectLst>
              </a:rPr>
              <a:t>，筋力トレーニング、ダイエット、</a:t>
            </a:r>
            <a:endParaRPr kumimoji="1" lang="en-US" altLang="ja-JP" sz="2400" dirty="0" smtClean="0">
              <a:solidFill>
                <a:srgbClr val="000000"/>
              </a:solidFill>
              <a:effectLst>
                <a:outerShdw blurRad="38100" dist="38100" dir="2700000" algn="tl">
                  <a:srgbClr val="C0C0C0"/>
                </a:outerShdw>
              </a:effectLst>
            </a:endParaRPr>
          </a:p>
          <a:p>
            <a:pPr>
              <a:lnSpc>
                <a:spcPct val="120000"/>
              </a:lnSpc>
            </a:pPr>
            <a:r>
              <a:rPr lang="ja-JP" altLang="en-US" sz="2400" dirty="0">
                <a:solidFill>
                  <a:srgbClr val="000000"/>
                </a:solidFill>
                <a:effectLst>
                  <a:outerShdw blurRad="38100" dist="38100" dir="2700000" algn="tl">
                    <a:srgbClr val="C0C0C0"/>
                  </a:outerShdw>
                </a:effectLst>
              </a:rPr>
              <a:t>　</a:t>
            </a:r>
            <a:r>
              <a:rPr kumimoji="1" lang="ja-JP" altLang="en-US" sz="2400" dirty="0" smtClean="0">
                <a:solidFill>
                  <a:srgbClr val="000000"/>
                </a:solidFill>
                <a:effectLst>
                  <a:outerShdw blurRad="38100" dist="38100" dir="2700000" algn="tl">
                    <a:srgbClr val="C0C0C0"/>
                  </a:outerShdw>
                </a:effectLst>
              </a:rPr>
              <a:t>安静</a:t>
            </a:r>
            <a:r>
              <a:rPr kumimoji="1" lang="ja-JP" altLang="en-US" sz="2400" dirty="0">
                <a:solidFill>
                  <a:srgbClr val="000000"/>
                </a:solidFill>
                <a:effectLst>
                  <a:outerShdw blurRad="38100" dist="38100" dir="2700000" algn="tl">
                    <a:srgbClr val="C0C0C0"/>
                  </a:outerShdw>
                </a:effectLst>
              </a:rPr>
              <a:t>や立位での荷重制限，歩行制限</a:t>
            </a:r>
            <a:r>
              <a:rPr kumimoji="1" lang="ja-JP" altLang="en-US" sz="2400" dirty="0" smtClean="0">
                <a:solidFill>
                  <a:srgbClr val="000000"/>
                </a:solidFill>
                <a:effectLst>
                  <a:outerShdw blurRad="38100" dist="38100" dir="2700000" algn="tl">
                    <a:srgbClr val="C0C0C0"/>
                  </a:outerShdw>
                </a:effectLst>
              </a:rPr>
              <a:t>，重量物</a:t>
            </a:r>
            <a:r>
              <a:rPr kumimoji="1" lang="ja-JP" altLang="en-US" sz="2400" dirty="0">
                <a:solidFill>
                  <a:srgbClr val="000000"/>
                </a:solidFill>
                <a:effectLst>
                  <a:outerShdw blurRad="38100" dist="38100" dir="2700000" algn="tl">
                    <a:srgbClr val="C0C0C0"/>
                  </a:outerShdw>
                </a:effectLst>
              </a:rPr>
              <a:t>運搬の制限，杖の使用などの</a:t>
            </a:r>
            <a:r>
              <a:rPr kumimoji="1" lang="ja-JP" altLang="en-US" sz="2400" dirty="0" smtClean="0">
                <a:solidFill>
                  <a:srgbClr val="000000"/>
                </a:solidFill>
                <a:effectLst>
                  <a:outerShdw blurRad="38100" dist="38100" dir="2700000" algn="tl">
                    <a:srgbClr val="C0C0C0"/>
                  </a:outerShdw>
                </a:effectLst>
              </a:rPr>
              <a:t>指導</a:t>
            </a:r>
            <a:endParaRPr kumimoji="1" lang="ja-JP" altLang="en-US" sz="2400" dirty="0">
              <a:solidFill>
                <a:srgbClr val="000000"/>
              </a:solidFill>
              <a:effectLst>
                <a:outerShdw blurRad="38100" dist="38100" dir="2700000" algn="tl">
                  <a:srgbClr val="C0C0C0"/>
                </a:outerShdw>
              </a:effectLst>
            </a:endParaRPr>
          </a:p>
        </p:txBody>
      </p:sp>
    </p:spTree>
    <p:extLst>
      <p:ext uri="{BB962C8B-B14F-4D97-AF65-F5344CB8AC3E}">
        <p14:creationId xmlns:p14="http://schemas.microsoft.com/office/powerpoint/2010/main" val="10404032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256308" y="378980"/>
            <a:ext cx="6625281" cy="685199"/>
          </a:xfrm>
        </p:spPr>
        <p:txBody>
          <a:bodyPr>
            <a:normAutofit/>
          </a:bodyPr>
          <a:lstStyle/>
          <a:p>
            <a:r>
              <a:rPr kumimoji="1" lang="ja-JP" altLang="en-US" sz="3600" dirty="0" smtClean="0"/>
              <a:t>変形性股関節症レントゲン所見</a:t>
            </a:r>
            <a:endParaRPr kumimoji="1" lang="ja-JP" altLang="en-US" sz="3600" dirty="0"/>
          </a:p>
        </p:txBody>
      </p:sp>
      <p:pic>
        <p:nvPicPr>
          <p:cNvPr id="10" name="コンテンツ プレースホルダー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8664" y="1581002"/>
            <a:ext cx="4056474" cy="4516484"/>
          </a:xfrm>
        </p:spPr>
      </p:pic>
      <p:pic>
        <p:nvPicPr>
          <p:cNvPr id="11" name="コンテンツ プレースホルダー 10"/>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72000" y="1623677"/>
            <a:ext cx="3978832" cy="4473809"/>
          </a:xfrm>
        </p:spPr>
      </p:pic>
      <p:pic>
        <p:nvPicPr>
          <p:cNvPr id="5" name="Picture 7" descr="変形性股関節症原因"/>
          <p:cNvPicPr>
            <a:picLocks noChangeAspect="1" noChangeArrowheads="1"/>
          </p:cNvPicPr>
          <p:nvPr/>
        </p:nvPicPr>
        <p:blipFill rotWithShape="1">
          <a:blip r:embed="rId5">
            <a:extLst>
              <a:ext uri="{28A0092B-C50C-407E-A947-70E740481C1C}">
                <a14:useLocalDpi xmlns:a14="http://schemas.microsoft.com/office/drawing/2010/main" val="0"/>
              </a:ext>
            </a:extLst>
          </a:blip>
          <a:srcRect l="62892" t="5525" r="2882" b="7041"/>
          <a:stretch/>
        </p:blipFill>
        <p:spPr bwMode="auto">
          <a:xfrm>
            <a:off x="8686800" y="1964723"/>
            <a:ext cx="3505200" cy="342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2597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7" name="Text Box 3"/>
          <p:cNvSpPr txBox="1">
            <a:spLocks noChangeArrowheads="1"/>
          </p:cNvSpPr>
          <p:nvPr/>
        </p:nvSpPr>
        <p:spPr bwMode="auto">
          <a:xfrm>
            <a:off x="428029" y="537424"/>
            <a:ext cx="10604414" cy="179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kumimoji="1" lang="en-US" altLang="ja-JP" sz="3200" dirty="0" smtClean="0">
                <a:solidFill>
                  <a:srgbClr val="FF3399"/>
                </a:solidFill>
                <a:effectLst>
                  <a:outerShdw blurRad="38100" dist="38100" dir="2700000" algn="tl">
                    <a:srgbClr val="C0C0C0"/>
                  </a:outerShdw>
                </a:effectLst>
              </a:rPr>
              <a:t>●</a:t>
            </a:r>
            <a:r>
              <a:rPr kumimoji="1" lang="ja-JP" altLang="en-US" sz="3200" dirty="0" smtClean="0">
                <a:solidFill>
                  <a:srgbClr val="FF3399"/>
                </a:solidFill>
                <a:effectLst>
                  <a:outerShdw blurRad="38100" dist="38100" dir="2700000" algn="tl">
                    <a:srgbClr val="C0C0C0"/>
                  </a:outerShdw>
                </a:effectLst>
              </a:rPr>
              <a:t>変形性股関節症保存的治療法</a:t>
            </a:r>
            <a:endParaRPr kumimoji="1" lang="ja-JP" altLang="en-US" sz="3200" dirty="0">
              <a:solidFill>
                <a:srgbClr val="FF3399"/>
              </a:solidFill>
              <a:effectLst>
                <a:outerShdw blurRad="38100" dist="38100" dir="2700000" algn="tl">
                  <a:srgbClr val="C0C0C0"/>
                </a:outerShdw>
              </a:effectLst>
            </a:endParaRPr>
          </a:p>
          <a:p>
            <a:pPr>
              <a:lnSpc>
                <a:spcPct val="120000"/>
              </a:lnSpc>
            </a:pPr>
            <a:r>
              <a:rPr kumimoji="1" lang="ja-JP" altLang="en-US" sz="2000" dirty="0">
                <a:solidFill>
                  <a:srgbClr val="000000"/>
                </a:solidFill>
                <a:effectLst>
                  <a:outerShdw blurRad="38100" dist="38100" dir="2700000" algn="tl">
                    <a:srgbClr val="C0C0C0"/>
                  </a:outerShdw>
                </a:effectLst>
                <a:latin typeface="ＭＳ Ｐゴシック" pitchFamily="50" charset="-128"/>
              </a:rPr>
              <a:t>　</a:t>
            </a:r>
            <a:r>
              <a:rPr lang="ja-JP" altLang="en-US" sz="2000" dirty="0">
                <a:solidFill>
                  <a:srgbClr val="000000"/>
                </a:solidFill>
                <a:effectLst>
                  <a:outerShdw blurRad="38100" dist="38100" dir="2700000" algn="tl">
                    <a:srgbClr val="C0C0C0"/>
                  </a:outerShdw>
                </a:effectLst>
                <a:latin typeface="ＭＳ Ｐゴシック" pitchFamily="50" charset="-128"/>
              </a:rPr>
              <a:t>　</a:t>
            </a:r>
            <a:r>
              <a:rPr lang="ja-JP" altLang="en-US" sz="2000" dirty="0" smtClean="0">
                <a:solidFill>
                  <a:srgbClr val="000000"/>
                </a:solidFill>
                <a:effectLst>
                  <a:outerShdw blurRad="38100" dist="38100" dir="2700000" algn="tl">
                    <a:srgbClr val="C0C0C0"/>
                  </a:outerShdw>
                </a:effectLst>
                <a:latin typeface="ＭＳ Ｐゴシック" pitchFamily="50" charset="-128"/>
              </a:rPr>
              <a:t>　</a:t>
            </a:r>
            <a:r>
              <a:rPr kumimoji="1" lang="ja-JP" altLang="en-US" sz="2000" dirty="0" smtClean="0">
                <a:solidFill>
                  <a:srgbClr val="000000"/>
                </a:solidFill>
                <a:effectLst>
                  <a:outerShdw blurRad="38100" dist="38100" dir="2700000" algn="tl">
                    <a:srgbClr val="C0C0C0"/>
                  </a:outerShdw>
                </a:effectLst>
                <a:latin typeface="ＭＳ Ｐゴシック" pitchFamily="50" charset="-128"/>
              </a:rPr>
              <a:t>筋力</a:t>
            </a:r>
            <a:r>
              <a:rPr kumimoji="1" lang="ja-JP" altLang="en-US" sz="2000" dirty="0">
                <a:solidFill>
                  <a:srgbClr val="000000"/>
                </a:solidFill>
                <a:effectLst>
                  <a:outerShdw blurRad="38100" dist="38100" dir="2700000" algn="tl">
                    <a:srgbClr val="C0C0C0"/>
                  </a:outerShdw>
                </a:effectLst>
                <a:latin typeface="ＭＳ Ｐゴシック" pitchFamily="50" charset="-128"/>
              </a:rPr>
              <a:t>増強訓練は中殿筋などの外転筋筋力増強が肝要であり，</a:t>
            </a:r>
            <a:r>
              <a:rPr kumimoji="1" lang="ja-JP" altLang="en-US" sz="2000" dirty="0" smtClean="0">
                <a:solidFill>
                  <a:srgbClr val="000000"/>
                </a:solidFill>
                <a:effectLst>
                  <a:outerShdw blurRad="38100" dist="38100" dir="2700000" algn="tl">
                    <a:srgbClr val="C0C0C0"/>
                  </a:outerShdw>
                </a:effectLst>
                <a:latin typeface="ＭＳ Ｐゴシック" pitchFamily="50" charset="-128"/>
              </a:rPr>
              <a:t>ゴムチューブ</a:t>
            </a:r>
            <a:r>
              <a:rPr kumimoji="1" lang="ja-JP" altLang="en-US" sz="2000" dirty="0">
                <a:solidFill>
                  <a:srgbClr val="000000"/>
                </a:solidFill>
                <a:effectLst>
                  <a:outerShdw blurRad="38100" dist="38100" dir="2700000" algn="tl">
                    <a:srgbClr val="C0C0C0"/>
                  </a:outerShdw>
                </a:effectLst>
                <a:latin typeface="ＭＳ Ｐゴシック" pitchFamily="50" charset="-128"/>
              </a:rPr>
              <a:t>を</a:t>
            </a:r>
            <a:r>
              <a:rPr kumimoji="1" lang="ja-JP" altLang="en-US" sz="2000" dirty="0" smtClean="0">
                <a:solidFill>
                  <a:srgbClr val="000000"/>
                </a:solidFill>
                <a:effectLst>
                  <a:outerShdw blurRad="38100" dist="38100" dir="2700000" algn="tl">
                    <a:srgbClr val="C0C0C0"/>
                  </a:outerShdw>
                </a:effectLst>
                <a:latin typeface="ＭＳ Ｐゴシック" pitchFamily="50" charset="-128"/>
              </a:rPr>
              <a:t>使った</a:t>
            </a:r>
            <a:endParaRPr kumimoji="1" lang="en-US" altLang="ja-JP" sz="2000" dirty="0" smtClean="0">
              <a:solidFill>
                <a:srgbClr val="000000"/>
              </a:solidFill>
              <a:effectLst>
                <a:outerShdw blurRad="38100" dist="38100" dir="2700000" algn="tl">
                  <a:srgbClr val="C0C0C0"/>
                </a:outerShdw>
              </a:effectLst>
              <a:latin typeface="ＭＳ Ｐゴシック" pitchFamily="50" charset="-128"/>
            </a:endParaRPr>
          </a:p>
          <a:p>
            <a:pPr>
              <a:lnSpc>
                <a:spcPct val="120000"/>
              </a:lnSpc>
            </a:pPr>
            <a:r>
              <a:rPr lang="ja-JP" altLang="en-US" sz="2000" dirty="0">
                <a:solidFill>
                  <a:srgbClr val="000000"/>
                </a:solidFill>
                <a:effectLst>
                  <a:outerShdw blurRad="38100" dist="38100" dir="2700000" algn="tl">
                    <a:srgbClr val="C0C0C0"/>
                  </a:outerShdw>
                </a:effectLst>
                <a:latin typeface="ＭＳ Ｐゴシック" pitchFamily="50" charset="-128"/>
              </a:rPr>
              <a:t>　</a:t>
            </a:r>
            <a:r>
              <a:rPr lang="ja-JP" altLang="en-US" sz="2000" dirty="0" smtClean="0">
                <a:solidFill>
                  <a:srgbClr val="000000"/>
                </a:solidFill>
                <a:effectLst>
                  <a:outerShdw blurRad="38100" dist="38100" dir="2700000" algn="tl">
                    <a:srgbClr val="C0C0C0"/>
                  </a:outerShdw>
                </a:effectLst>
                <a:latin typeface="ＭＳ Ｐゴシック" pitchFamily="50" charset="-128"/>
              </a:rPr>
              <a:t>　</a:t>
            </a:r>
            <a:r>
              <a:rPr kumimoji="1" lang="ja-JP" altLang="en-US" sz="2000" dirty="0" smtClean="0">
                <a:solidFill>
                  <a:srgbClr val="000000"/>
                </a:solidFill>
                <a:effectLst>
                  <a:outerShdw blurRad="38100" dist="38100" dir="2700000" algn="tl">
                    <a:srgbClr val="C0C0C0"/>
                  </a:outerShdw>
                </a:effectLst>
                <a:latin typeface="ＭＳ Ｐゴシック" pitchFamily="50" charset="-128"/>
              </a:rPr>
              <a:t>トレーニング</a:t>
            </a:r>
            <a:r>
              <a:rPr kumimoji="1" lang="ja-JP" altLang="en-US" sz="2000" dirty="0">
                <a:solidFill>
                  <a:srgbClr val="000000"/>
                </a:solidFill>
                <a:effectLst>
                  <a:outerShdw blurRad="38100" dist="38100" dir="2700000" algn="tl">
                    <a:srgbClr val="C0C0C0"/>
                  </a:outerShdw>
                </a:effectLst>
                <a:latin typeface="ＭＳ Ｐゴシック" pitchFamily="50" charset="-128"/>
              </a:rPr>
              <a:t>などがよく用いられている．</a:t>
            </a:r>
          </a:p>
          <a:p>
            <a:pPr>
              <a:lnSpc>
                <a:spcPct val="120000"/>
              </a:lnSpc>
            </a:pPr>
            <a:r>
              <a:rPr kumimoji="1" lang="ja-JP" altLang="en-US" sz="2000" dirty="0">
                <a:solidFill>
                  <a:srgbClr val="000000"/>
                </a:solidFill>
                <a:effectLst>
                  <a:outerShdw blurRad="38100" dist="38100" dir="2700000" algn="tl">
                    <a:srgbClr val="C0C0C0"/>
                  </a:outerShdw>
                </a:effectLst>
                <a:latin typeface="ＭＳ Ｐゴシック" pitchFamily="50" charset="-128"/>
              </a:rPr>
              <a:t>　　 また，仰臥位にて健側からの対側性対称性連合反応を利用 してみるの</a:t>
            </a:r>
            <a:r>
              <a:rPr kumimoji="1" lang="ja-JP" altLang="en-US" sz="2000" dirty="0" smtClean="0">
                <a:solidFill>
                  <a:srgbClr val="000000"/>
                </a:solidFill>
                <a:effectLst>
                  <a:outerShdw blurRad="38100" dist="38100" dir="2700000" algn="tl">
                    <a:srgbClr val="C0C0C0"/>
                  </a:outerShdw>
                </a:effectLst>
                <a:latin typeface="ＭＳ Ｐゴシック" pitchFamily="50" charset="-128"/>
              </a:rPr>
              <a:t>も一法</a:t>
            </a:r>
            <a:r>
              <a:rPr kumimoji="1" lang="ja-JP" altLang="en-US" sz="2000" dirty="0">
                <a:solidFill>
                  <a:srgbClr val="000000"/>
                </a:solidFill>
                <a:effectLst>
                  <a:outerShdw blurRad="38100" dist="38100" dir="2700000" algn="tl">
                    <a:srgbClr val="C0C0C0"/>
                  </a:outerShdw>
                </a:effectLst>
                <a:latin typeface="ＭＳ Ｐゴシック" pitchFamily="50" charset="-128"/>
              </a:rPr>
              <a:t>である．</a:t>
            </a:r>
          </a:p>
        </p:txBody>
      </p:sp>
      <p:grpSp>
        <p:nvGrpSpPr>
          <p:cNvPr id="379912" name="Group 8"/>
          <p:cNvGrpSpPr>
            <a:grpSpLocks/>
          </p:cNvGrpSpPr>
          <p:nvPr/>
        </p:nvGrpSpPr>
        <p:grpSpPr bwMode="auto">
          <a:xfrm>
            <a:off x="117970" y="2328684"/>
            <a:ext cx="7384799" cy="4252149"/>
            <a:chOff x="793" y="2097"/>
            <a:chExt cx="3993" cy="1705"/>
          </a:xfrm>
        </p:grpSpPr>
        <p:pic>
          <p:nvPicPr>
            <p:cNvPr id="379908" name="Picture 4" descr="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 y="2097"/>
              <a:ext cx="3993" cy="1492"/>
            </a:xfrm>
            <a:prstGeom prst="rect">
              <a:avLst/>
            </a:prstGeom>
            <a:noFill/>
            <a:extLst>
              <a:ext uri="{909E8E84-426E-40DD-AFC4-6F175D3DCCD1}">
                <a14:hiddenFill xmlns:a14="http://schemas.microsoft.com/office/drawing/2010/main">
                  <a:solidFill>
                    <a:srgbClr val="FFFFFF"/>
                  </a:solidFill>
                </a14:hiddenFill>
              </a:ext>
            </a:extLst>
          </p:spPr>
        </p:pic>
        <p:sp>
          <p:nvSpPr>
            <p:cNvPr id="379911" name="Text Box 7"/>
            <p:cNvSpPr txBox="1">
              <a:spLocks noChangeArrowheads="1"/>
            </p:cNvSpPr>
            <p:nvPr/>
          </p:nvSpPr>
          <p:spPr bwMode="auto">
            <a:xfrm>
              <a:off x="2110" y="3589"/>
              <a:ext cx="1541"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ja-JP" altLang="en-US" sz="1600" dirty="0">
                  <a:solidFill>
                    <a:srgbClr val="000000"/>
                  </a:solidFill>
                  <a:effectLst>
                    <a:outerShdw blurRad="38100" dist="38100" dir="2700000" algn="tl">
                      <a:srgbClr val="C0C0C0"/>
                    </a:outerShdw>
                  </a:effectLst>
                </a:rPr>
                <a:t>股関節外転筋筋力増強訓練の一例</a:t>
              </a:r>
            </a:p>
          </p:txBody>
        </p:sp>
      </p:grpSp>
      <p:pic>
        <p:nvPicPr>
          <p:cNvPr id="7" name="Picture 4" descr="変形性股関節症の治療"/>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5498" t="36238" r="62939" b="3151"/>
          <a:stretch/>
        </p:blipFill>
        <p:spPr bwMode="auto">
          <a:xfrm>
            <a:off x="7758546" y="2328684"/>
            <a:ext cx="3273898" cy="425199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0294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315784" y="76200"/>
            <a:ext cx="3984368" cy="76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0" lang="ja-JP" altLang="en-US" sz="3600" dirty="0">
                <a:solidFill>
                  <a:schemeClr val="accent1">
                    <a:lumMod val="75000"/>
                  </a:schemeClr>
                </a:solidFill>
                <a:effectLst/>
              </a:rPr>
              <a:t>人工股関節置換術</a:t>
            </a:r>
          </a:p>
        </p:txBody>
      </p:sp>
      <p:pic>
        <p:nvPicPr>
          <p:cNvPr id="33796" name="Picture 4" descr="THA"/>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300153" y="76200"/>
            <a:ext cx="5799812" cy="6756742"/>
          </a:xfrm>
          <a:noFill/>
          <a:extLst>
            <a:ext uri="{909E8E84-426E-40DD-AFC4-6F175D3DCCD1}">
              <a14:hiddenFill xmlns:a14="http://schemas.microsoft.com/office/drawing/2010/main">
                <a:solidFill>
                  <a:srgbClr val="FFFFFF"/>
                </a:solidFill>
              </a14:hiddenFill>
            </a:ext>
          </a:extLst>
        </p:spPr>
      </p:pic>
      <p:sp>
        <p:nvSpPr>
          <p:cNvPr id="33797" name="Rectangle 5"/>
          <p:cNvSpPr>
            <a:spLocks noChangeArrowheads="1"/>
          </p:cNvSpPr>
          <p:nvPr/>
        </p:nvSpPr>
        <p:spPr bwMode="auto">
          <a:xfrm>
            <a:off x="508000" y="4598075"/>
            <a:ext cx="29464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1400" dirty="0">
                <a:ea typeface="ＭＳ Ｐゴシック" pitchFamily="50" charset="-128"/>
              </a:rPr>
              <a:t>矢部</a:t>
            </a:r>
            <a:r>
              <a:rPr lang="en-US" altLang="ja-JP" sz="1400" dirty="0">
                <a:ea typeface="ＭＳ Ｐゴシック" pitchFamily="50" charset="-128"/>
              </a:rPr>
              <a:t> </a:t>
            </a:r>
            <a:r>
              <a:rPr lang="ja-JP" altLang="en-US" sz="1400" dirty="0">
                <a:ea typeface="ＭＳ Ｐゴシック" pitchFamily="50" charset="-128"/>
              </a:rPr>
              <a:t>裕</a:t>
            </a:r>
            <a:r>
              <a:rPr lang="en-US" altLang="ja-JP" sz="1400" dirty="0">
                <a:ea typeface="ＭＳ Ｐゴシック" pitchFamily="50" charset="-128"/>
              </a:rPr>
              <a:t> </a:t>
            </a:r>
            <a:r>
              <a:rPr lang="ja-JP" altLang="en-US" sz="1400" dirty="0">
                <a:ea typeface="ＭＳ Ｐゴシック" pitchFamily="50" charset="-128"/>
              </a:rPr>
              <a:t>監修</a:t>
            </a:r>
            <a:r>
              <a:rPr lang="en-US" altLang="ja-JP" sz="1400" dirty="0">
                <a:ea typeface="ＭＳ Ｐゴシック" pitchFamily="50" charset="-128"/>
              </a:rPr>
              <a:t>,</a:t>
            </a:r>
            <a:r>
              <a:rPr lang="ja-JP" altLang="en-US" sz="1400" dirty="0">
                <a:ea typeface="ＭＳ Ｐゴシック" pitchFamily="50" charset="-128"/>
              </a:rPr>
              <a:t>筋骨格</a:t>
            </a:r>
            <a:r>
              <a:rPr lang="en-US" altLang="ja-JP" sz="1400" dirty="0">
                <a:ea typeface="ＭＳ Ｐゴシック" pitchFamily="50" charset="-128"/>
              </a:rPr>
              <a:t> </a:t>
            </a:r>
            <a:r>
              <a:rPr lang="ja-JP" altLang="en-US" sz="1400" dirty="0">
                <a:ea typeface="ＭＳ Ｐゴシック" pitchFamily="50" charset="-128"/>
              </a:rPr>
              <a:t>第２部</a:t>
            </a:r>
            <a:r>
              <a:rPr lang="en-US" altLang="ja-JP" sz="1400" dirty="0">
                <a:ea typeface="ＭＳ Ｐゴシック" pitchFamily="50" charset="-128"/>
              </a:rPr>
              <a:t> </a:t>
            </a:r>
            <a:r>
              <a:rPr lang="ja-JP" altLang="en-US" sz="1400" dirty="0">
                <a:ea typeface="ＭＳ Ｐゴシック" pitchFamily="50" charset="-128"/>
              </a:rPr>
              <a:t>先天性および発育疾患、</a:t>
            </a:r>
            <a:endParaRPr lang="en-US" altLang="ja-JP" sz="1400" dirty="0">
              <a:ea typeface="ＭＳ Ｐゴシック" pitchFamily="50" charset="-128"/>
            </a:endParaRPr>
          </a:p>
          <a:p>
            <a:r>
              <a:rPr lang="ja-JP" altLang="en-US" sz="1400" dirty="0">
                <a:ea typeface="ＭＳ Ｐゴシック" pitchFamily="50" charset="-128"/>
              </a:rPr>
              <a:t>腫瘍、リウマチ性疾患、関節置換術</a:t>
            </a:r>
            <a:endParaRPr lang="en-US" altLang="ja-JP" sz="1400" dirty="0">
              <a:ea typeface="ＭＳ Ｐゴシック" pitchFamily="50" charset="-128"/>
            </a:endParaRPr>
          </a:p>
          <a:p>
            <a:r>
              <a:rPr lang="en-US" altLang="ja-JP" sz="1400" dirty="0">
                <a:ea typeface="ＭＳ Ｐゴシック" pitchFamily="50" charset="-128"/>
              </a:rPr>
              <a:t>The Ciba collection of medical illustrations volume 8</a:t>
            </a:r>
          </a:p>
          <a:p>
            <a:r>
              <a:rPr lang="en-US" altLang="ja-JP" sz="1400" dirty="0">
                <a:ea typeface="ＭＳ Ｐゴシック" pitchFamily="50" charset="-128"/>
              </a:rPr>
              <a:t>Musculoskeletal system Part 2 Developmental </a:t>
            </a:r>
          </a:p>
          <a:p>
            <a:r>
              <a:rPr lang="en-US" altLang="ja-JP" sz="1400" dirty="0" err="1">
                <a:ea typeface="ＭＳ Ｐゴシック" pitchFamily="50" charset="-128"/>
              </a:rPr>
              <a:t>disorders.Tumors,Rheumatic</a:t>
            </a:r>
            <a:r>
              <a:rPr lang="en-US" altLang="ja-JP" sz="1400" dirty="0">
                <a:ea typeface="ＭＳ Ｐゴシック" pitchFamily="50" charset="-128"/>
              </a:rPr>
              <a:t> Diseases,</a:t>
            </a:r>
          </a:p>
          <a:p>
            <a:r>
              <a:rPr lang="en-US" altLang="ja-JP" sz="1400" dirty="0">
                <a:ea typeface="ＭＳ Ｐゴシック" pitchFamily="50" charset="-128"/>
              </a:rPr>
              <a:t>and Joint replacement</a:t>
            </a:r>
            <a:endParaRPr lang="ja-JP" altLang="en-US" sz="1400" dirty="0">
              <a:ea typeface="ＭＳ Ｐゴシック" pitchFamily="50" charset="-128"/>
            </a:endParaRPr>
          </a:p>
        </p:txBody>
      </p:sp>
      <p:pic>
        <p:nvPicPr>
          <p:cNvPr id="5" name="Picture 10" descr="01"/>
          <p:cNvPicPr>
            <a:picLocks noChangeAspect="1" noChangeArrowheads="1"/>
          </p:cNvPicPr>
          <p:nvPr/>
        </p:nvPicPr>
        <p:blipFill>
          <a:blip r:embed="rId4" cstate="print"/>
          <a:stretch>
            <a:fillRect/>
          </a:stretch>
        </p:blipFill>
        <p:spPr>
          <a:xfrm>
            <a:off x="1258793" y="1826122"/>
            <a:ext cx="1472051" cy="2941278"/>
          </a:xfrm>
          <a:prstGeom prst="rect">
            <a:avLst/>
          </a:prstGeom>
          <a:noFill/>
          <a:ln/>
        </p:spPr>
      </p:pic>
      <p:pic>
        <p:nvPicPr>
          <p:cNvPr id="6" name="Picture 4"/>
          <p:cNvPicPr>
            <a:picLocks noChangeAspect="1" noChangeArrowheads="1"/>
          </p:cNvPicPr>
          <p:nvPr/>
        </p:nvPicPr>
        <p:blipFill>
          <a:blip r:embed="rId5" cstate="print"/>
          <a:srcRect/>
          <a:stretch>
            <a:fillRect/>
          </a:stretch>
        </p:blipFill>
        <p:spPr bwMode="auto">
          <a:xfrm>
            <a:off x="1235280" y="904821"/>
            <a:ext cx="1072688" cy="1090626"/>
          </a:xfrm>
          <a:prstGeom prst="rect">
            <a:avLst/>
          </a:prstGeom>
          <a:noFill/>
          <a:ln w="9525">
            <a:noFill/>
            <a:miter lim="800000"/>
            <a:headEnd/>
            <a:tailEnd/>
          </a:ln>
        </p:spPr>
      </p:pic>
    </p:spTree>
    <p:extLst>
      <p:ext uri="{BB962C8B-B14F-4D97-AF65-F5344CB8AC3E}">
        <p14:creationId xmlns:p14="http://schemas.microsoft.com/office/powerpoint/2010/main" val="35300584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Rectangle 7"/>
          <p:cNvSpPr>
            <a:spLocks noGrp="1" noChangeArrowheads="1"/>
          </p:cNvSpPr>
          <p:nvPr>
            <p:ph type="title"/>
          </p:nvPr>
        </p:nvSpPr>
        <p:spPr>
          <a:xfrm>
            <a:off x="838200" y="365125"/>
            <a:ext cx="4977384" cy="1325563"/>
          </a:xfrm>
        </p:spPr>
        <p:txBody>
          <a:bodyPr/>
          <a:lstStyle/>
          <a:p>
            <a:r>
              <a:rPr lang="ja-JP" altLang="en-US" dirty="0" smtClean="0"/>
              <a:t>変形性膝関節症</a:t>
            </a:r>
            <a:endParaRPr lang="ja-JP" altLang="en-US" dirty="0"/>
          </a:p>
        </p:txBody>
      </p:sp>
      <p:pic>
        <p:nvPicPr>
          <p:cNvPr id="19460" name="Picture 4" descr="792b"/>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19456" y="1739773"/>
            <a:ext cx="5826177" cy="47442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4" descr="792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347791" y="1739773"/>
            <a:ext cx="5643041" cy="47231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671576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a:xfrm>
            <a:off x="1524001" y="142876"/>
            <a:ext cx="6329363" cy="796925"/>
          </a:xfrm>
        </p:spPr>
        <p:txBody>
          <a:bodyPr/>
          <a:lstStyle/>
          <a:p>
            <a:r>
              <a:rPr lang="ja-JP" altLang="en-US" smtClean="0"/>
              <a:t>変形性膝関節症の症状</a:t>
            </a:r>
          </a:p>
        </p:txBody>
      </p:sp>
      <p:pic>
        <p:nvPicPr>
          <p:cNvPr id="7171" name="コンテンツ プレースホルダ 3" descr="img34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498458" y="857250"/>
            <a:ext cx="5095875" cy="6000750"/>
          </a:xfrm>
        </p:spPr>
      </p:pic>
      <p:sp>
        <p:nvSpPr>
          <p:cNvPr id="5" name="テキスト ボックス 4"/>
          <p:cNvSpPr txBox="1">
            <a:spLocks noChangeArrowheads="1"/>
          </p:cNvSpPr>
          <p:nvPr/>
        </p:nvSpPr>
        <p:spPr bwMode="auto">
          <a:xfrm>
            <a:off x="1738314" y="3071813"/>
            <a:ext cx="34686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dirty="0"/>
              <a:t>立ち上がり、歩き出しなど</a:t>
            </a:r>
            <a:endParaRPr lang="en-US" altLang="ja-JP" sz="2400" dirty="0"/>
          </a:p>
          <a:p>
            <a:pPr eaLnBrk="1" hangingPunct="1"/>
            <a:r>
              <a:rPr lang="ja-JP" altLang="en-US" sz="2400" dirty="0"/>
              <a:t>動き始めが痛む</a:t>
            </a:r>
          </a:p>
        </p:txBody>
      </p:sp>
      <p:sp>
        <p:nvSpPr>
          <p:cNvPr id="6" name="テキスト ボックス 5"/>
          <p:cNvSpPr txBox="1">
            <a:spLocks noChangeArrowheads="1"/>
          </p:cNvSpPr>
          <p:nvPr/>
        </p:nvSpPr>
        <p:spPr bwMode="auto">
          <a:xfrm>
            <a:off x="1738314" y="6000751"/>
            <a:ext cx="420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dirty="0"/>
              <a:t>階段の上りより下りの方が痛い</a:t>
            </a:r>
          </a:p>
        </p:txBody>
      </p:sp>
      <p:sp>
        <p:nvSpPr>
          <p:cNvPr id="7" name="テキスト ボックス 6"/>
          <p:cNvSpPr txBox="1">
            <a:spLocks noChangeArrowheads="1"/>
          </p:cNvSpPr>
          <p:nvPr/>
        </p:nvSpPr>
        <p:spPr bwMode="auto">
          <a:xfrm>
            <a:off x="1881188" y="4143376"/>
            <a:ext cx="2322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dirty="0"/>
              <a:t>膝の内側が痛い</a:t>
            </a:r>
          </a:p>
        </p:txBody>
      </p:sp>
      <p:sp>
        <p:nvSpPr>
          <p:cNvPr id="8" name="テキスト ボックス 7"/>
          <p:cNvSpPr txBox="1">
            <a:spLocks noChangeArrowheads="1"/>
          </p:cNvSpPr>
          <p:nvPr/>
        </p:nvSpPr>
        <p:spPr bwMode="auto">
          <a:xfrm>
            <a:off x="1809751" y="5000626"/>
            <a:ext cx="2455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dirty="0"/>
              <a:t>膝が　はれている</a:t>
            </a:r>
          </a:p>
        </p:txBody>
      </p:sp>
    </p:spTree>
    <p:extLst>
      <p:ext uri="{BB962C8B-B14F-4D97-AF65-F5344CB8AC3E}">
        <p14:creationId xmlns:p14="http://schemas.microsoft.com/office/powerpoint/2010/main" val="3931304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a:xfrm>
            <a:off x="1981200" y="274638"/>
            <a:ext cx="7900988" cy="868362"/>
          </a:xfrm>
        </p:spPr>
        <p:txBody>
          <a:bodyPr/>
          <a:lstStyle/>
          <a:p>
            <a:pPr eaLnBrk="1" hangingPunct="1"/>
            <a:r>
              <a:rPr lang="ja-JP" altLang="en-US" dirty="0" smtClean="0"/>
              <a:t>変形性膝関節症はなぜ痛い？</a:t>
            </a:r>
          </a:p>
        </p:txBody>
      </p:sp>
      <p:sp>
        <p:nvSpPr>
          <p:cNvPr id="4099" name="コンテンツ プレースホルダ 2"/>
          <p:cNvSpPr>
            <a:spLocks noGrp="1"/>
          </p:cNvSpPr>
          <p:nvPr>
            <p:ph idx="1"/>
          </p:nvPr>
        </p:nvSpPr>
        <p:spPr>
          <a:xfrm>
            <a:off x="2024064" y="1214438"/>
            <a:ext cx="7858125" cy="1143000"/>
          </a:xfrm>
        </p:spPr>
        <p:txBody>
          <a:bodyPr>
            <a:noAutofit/>
          </a:bodyPr>
          <a:lstStyle/>
          <a:p>
            <a:pPr eaLnBrk="1" hangingPunct="1">
              <a:buFont typeface="Arial" charset="0"/>
              <a:buNone/>
              <a:defRPr/>
            </a:pPr>
            <a:r>
              <a:rPr lang="ja-JP" altLang="en-US" sz="3200" dirty="0">
                <a:latin typeface="+mn-ea"/>
              </a:rPr>
              <a:t>軟骨がすり減っているから　？</a:t>
            </a:r>
            <a:endParaRPr lang="en-US" altLang="ja-JP" sz="3200" dirty="0">
              <a:latin typeface="+mn-ea"/>
            </a:endParaRPr>
          </a:p>
          <a:p>
            <a:pPr eaLnBrk="1" hangingPunct="1">
              <a:buFont typeface="Arial" charset="0"/>
              <a:buNone/>
              <a:defRPr/>
            </a:pPr>
            <a:r>
              <a:rPr lang="ja-JP" altLang="en-US" sz="3200" dirty="0">
                <a:latin typeface="+mn-ea"/>
              </a:rPr>
              <a:t>　　　　　　　↓</a:t>
            </a:r>
            <a:endParaRPr lang="en-US" altLang="ja-JP" sz="3200" dirty="0">
              <a:latin typeface="+mn-ea"/>
            </a:endParaRPr>
          </a:p>
          <a:p>
            <a:pPr eaLnBrk="1" hangingPunct="1">
              <a:buFont typeface="Arial" charset="0"/>
              <a:buNone/>
              <a:defRPr/>
            </a:pPr>
            <a:endParaRPr lang="en-US" altLang="ja-JP" sz="3200" dirty="0"/>
          </a:p>
          <a:p>
            <a:pPr eaLnBrk="1" hangingPunct="1">
              <a:buFont typeface="Arial" charset="0"/>
              <a:buNone/>
              <a:defRPr/>
            </a:pPr>
            <a:r>
              <a:rPr lang="ja-JP" altLang="en-US" sz="3200" dirty="0"/>
              <a:t>　　</a:t>
            </a:r>
          </a:p>
        </p:txBody>
      </p:sp>
      <p:sp>
        <p:nvSpPr>
          <p:cNvPr id="4" name="テキスト ボックス 3"/>
          <p:cNvSpPr txBox="1"/>
          <p:nvPr/>
        </p:nvSpPr>
        <p:spPr>
          <a:xfrm>
            <a:off x="2095500" y="2286001"/>
            <a:ext cx="8572500" cy="1077913"/>
          </a:xfrm>
          <a:prstGeom prst="rect">
            <a:avLst/>
          </a:prstGeom>
          <a:noFill/>
        </p:spPr>
        <p:txBody>
          <a:bodyPr>
            <a:spAutoFit/>
          </a:bodyPr>
          <a:lstStyle/>
          <a:p>
            <a:pPr>
              <a:buFont typeface="Arial" charset="0"/>
              <a:buNone/>
              <a:defRPr/>
            </a:pPr>
            <a:r>
              <a:rPr lang="ja-JP" altLang="en-US" sz="3600" dirty="0">
                <a:latin typeface="+mn-ea"/>
              </a:rPr>
              <a:t>膝の無理が利きにくくなっている</a:t>
            </a:r>
            <a:endParaRPr lang="en-US" altLang="ja-JP" sz="3600" dirty="0">
              <a:latin typeface="+mn-ea"/>
            </a:endParaRPr>
          </a:p>
          <a:p>
            <a:pPr>
              <a:buFont typeface="Arial" charset="0"/>
              <a:buNone/>
              <a:defRPr/>
            </a:pPr>
            <a:r>
              <a:rPr lang="ja-JP" altLang="en-US" sz="2800" dirty="0">
                <a:latin typeface="+mn-ea"/>
              </a:rPr>
              <a:t>　　　　　　 ↓</a:t>
            </a:r>
            <a:endParaRPr lang="en-US" altLang="ja-JP" sz="2800" dirty="0">
              <a:latin typeface="+mn-ea"/>
            </a:endParaRPr>
          </a:p>
        </p:txBody>
      </p:sp>
      <p:sp>
        <p:nvSpPr>
          <p:cNvPr id="5" name="テキスト ボックス 4"/>
          <p:cNvSpPr txBox="1"/>
          <p:nvPr/>
        </p:nvSpPr>
        <p:spPr>
          <a:xfrm>
            <a:off x="2095501" y="3214689"/>
            <a:ext cx="6981825" cy="1754187"/>
          </a:xfrm>
          <a:prstGeom prst="rect">
            <a:avLst/>
          </a:prstGeom>
          <a:noFill/>
          <a:ln>
            <a:noFill/>
          </a:ln>
        </p:spPr>
        <p:txBody>
          <a:bodyPr wrap="none">
            <a:spAutoFit/>
          </a:bodyPr>
          <a:lstStyle/>
          <a:p>
            <a:pPr>
              <a:buFont typeface="Arial" charset="0"/>
              <a:buNone/>
              <a:defRPr/>
            </a:pPr>
            <a:r>
              <a:rPr lang="ja-JP" altLang="en-US" sz="3600" dirty="0">
                <a:latin typeface="+mn-ea"/>
              </a:rPr>
              <a:t>無理がたまって、限界点に達すると</a:t>
            </a:r>
            <a:endParaRPr lang="en-US" altLang="ja-JP" sz="3600" dirty="0">
              <a:latin typeface="+mn-ea"/>
            </a:endParaRPr>
          </a:p>
          <a:p>
            <a:pPr>
              <a:buFont typeface="Arial" charset="0"/>
              <a:buNone/>
              <a:defRPr/>
            </a:pPr>
            <a:r>
              <a:rPr lang="ja-JP" altLang="en-US" sz="3600" dirty="0">
                <a:latin typeface="+mn-ea"/>
              </a:rPr>
              <a:t>　　　</a:t>
            </a:r>
            <a:r>
              <a:rPr lang="ja-JP" altLang="en-US" sz="3600" dirty="0">
                <a:solidFill>
                  <a:srgbClr val="C00000"/>
                </a:solidFill>
                <a:effectLst>
                  <a:outerShdw blurRad="38100" dist="38100" dir="2700000" algn="tl">
                    <a:srgbClr val="000000">
                      <a:alpha val="43137"/>
                    </a:srgbClr>
                  </a:outerShdw>
                </a:effectLst>
                <a:latin typeface="+mn-ea"/>
              </a:rPr>
              <a:t>関節炎</a:t>
            </a:r>
            <a:r>
              <a:rPr lang="ja-JP" altLang="en-US" sz="3600" dirty="0">
                <a:solidFill>
                  <a:srgbClr val="C00000"/>
                </a:solidFill>
                <a:latin typeface="+mn-ea"/>
              </a:rPr>
              <a:t>になる</a:t>
            </a:r>
            <a:endParaRPr lang="en-US" altLang="ja-JP" sz="3600" dirty="0">
              <a:solidFill>
                <a:srgbClr val="C00000"/>
              </a:solidFill>
              <a:latin typeface="+mn-ea"/>
            </a:endParaRPr>
          </a:p>
          <a:p>
            <a:pPr>
              <a:buFont typeface="Arial" charset="0"/>
              <a:buNone/>
              <a:defRPr/>
            </a:pPr>
            <a:r>
              <a:rPr lang="ja-JP" altLang="en-US" sz="2800" dirty="0">
                <a:latin typeface="+mn-ea"/>
              </a:rPr>
              <a:t>　　　　　　</a:t>
            </a:r>
            <a:r>
              <a:rPr lang="ja-JP" altLang="en-US" sz="3600" dirty="0">
                <a:solidFill>
                  <a:srgbClr val="C00000"/>
                </a:solidFill>
                <a:latin typeface="+mn-ea"/>
              </a:rPr>
              <a:t>↓</a:t>
            </a:r>
          </a:p>
        </p:txBody>
      </p:sp>
      <p:sp>
        <p:nvSpPr>
          <p:cNvPr id="6" name="テキスト ボックス 5"/>
          <p:cNvSpPr txBox="1"/>
          <p:nvPr/>
        </p:nvSpPr>
        <p:spPr>
          <a:xfrm>
            <a:off x="1881188" y="4845050"/>
            <a:ext cx="7643812" cy="584200"/>
          </a:xfrm>
          <a:prstGeom prst="rect">
            <a:avLst/>
          </a:prstGeom>
          <a:noFill/>
          <a:ln>
            <a:solidFill>
              <a:srgbClr val="FF0000"/>
            </a:solidFill>
          </a:ln>
        </p:spPr>
        <p:txBody>
          <a:bodyPr>
            <a:spAutoFit/>
          </a:bodyPr>
          <a:lstStyle/>
          <a:p>
            <a:pPr>
              <a:defRPr/>
            </a:pPr>
            <a:r>
              <a:rPr lang="ja-JP" altLang="en-US" sz="3200" dirty="0">
                <a:solidFill>
                  <a:schemeClr val="accent4">
                    <a:lumMod val="50000"/>
                  </a:schemeClr>
                </a:solidFill>
                <a:latin typeface="+mn-ea"/>
              </a:rPr>
              <a:t>痛む、はれる、水がたまる、曲がりにくくなる</a:t>
            </a:r>
            <a:endParaRPr lang="en-US" altLang="ja-JP" sz="3200" dirty="0">
              <a:solidFill>
                <a:schemeClr val="accent4">
                  <a:lumMod val="50000"/>
                </a:schemeClr>
              </a:solidFill>
              <a:latin typeface="+mn-ea"/>
            </a:endParaRPr>
          </a:p>
        </p:txBody>
      </p:sp>
      <p:sp>
        <p:nvSpPr>
          <p:cNvPr id="3079" name="テキスト ボックス 6"/>
          <p:cNvSpPr txBox="1">
            <a:spLocks noChangeArrowheads="1"/>
          </p:cNvSpPr>
          <p:nvPr/>
        </p:nvSpPr>
        <p:spPr bwMode="auto">
          <a:xfrm>
            <a:off x="1492082" y="5535159"/>
            <a:ext cx="70977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dirty="0">
                <a:solidFill>
                  <a:srgbClr val="C00000"/>
                </a:solidFill>
              </a:rPr>
              <a:t>→</a:t>
            </a:r>
            <a:r>
              <a:rPr lang="ja-JP" altLang="en-US" sz="3200" dirty="0">
                <a:solidFill>
                  <a:srgbClr val="C00000"/>
                </a:solidFill>
              </a:rPr>
              <a:t>膝をかばって筋肉、スジのかばい痛み</a:t>
            </a:r>
            <a:endParaRPr lang="en-US" altLang="ja-JP" sz="3200" dirty="0">
              <a:solidFill>
                <a:srgbClr val="C00000"/>
              </a:solidFill>
            </a:endParaRPr>
          </a:p>
          <a:p>
            <a:pPr eaLnBrk="1" hangingPunct="1"/>
            <a:r>
              <a:rPr lang="ja-JP" altLang="en-US" sz="3200" dirty="0">
                <a:solidFill>
                  <a:srgbClr val="C00000"/>
                </a:solidFill>
              </a:rPr>
              <a:t>　　関節がこわばり、動かすと痛い</a:t>
            </a:r>
          </a:p>
        </p:txBody>
      </p:sp>
      <p:sp>
        <p:nvSpPr>
          <p:cNvPr id="2" name="テキスト ボックス 1"/>
          <p:cNvSpPr txBox="1"/>
          <p:nvPr/>
        </p:nvSpPr>
        <p:spPr>
          <a:xfrm>
            <a:off x="7619735" y="6042475"/>
            <a:ext cx="4408579" cy="523220"/>
          </a:xfrm>
          <a:prstGeom prst="rect">
            <a:avLst/>
          </a:prstGeom>
          <a:noFill/>
        </p:spPr>
        <p:txBody>
          <a:bodyPr wrap="none" rtlCol="0">
            <a:spAutoFit/>
          </a:bodyPr>
          <a:lstStyle/>
          <a:p>
            <a:r>
              <a:rPr kumimoji="1" lang="ja-JP" altLang="en-US" sz="2800" dirty="0" smtClean="0">
                <a:solidFill>
                  <a:srgbClr val="002060"/>
                </a:solidFill>
              </a:rPr>
              <a:t>→痛みが痛みを呼ぶ悪循環</a:t>
            </a:r>
            <a:endParaRPr kumimoji="1" lang="ja-JP" altLang="en-US" sz="2800" dirty="0">
              <a:solidFill>
                <a:srgbClr val="002060"/>
              </a:solidFill>
            </a:endParaRPr>
          </a:p>
        </p:txBody>
      </p:sp>
    </p:spTree>
    <p:extLst>
      <p:ext uri="{BB962C8B-B14F-4D97-AF65-F5344CB8AC3E}">
        <p14:creationId xmlns:p14="http://schemas.microsoft.com/office/powerpoint/2010/main" val="233276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checkerboard(across)">
                                      <p:cBhvr>
                                        <p:cTn id="7" dur="500"/>
                                        <p:tgtEl>
                                          <p:spTgt spid="40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checkerboard(across)">
                                      <p:cBhvr>
                                        <p:cTn id="12" dur="500"/>
                                        <p:tgtEl>
                                          <p:spTgt spid="40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099">
                                            <p:txEl>
                                              <p:pRg st="3" end="3"/>
                                            </p:txEl>
                                          </p:spTgt>
                                        </p:tgtEl>
                                        <p:attrNameLst>
                                          <p:attrName>style.visibility</p:attrName>
                                        </p:attrNameLst>
                                      </p:cBhvr>
                                      <p:to>
                                        <p:strVal val="visible"/>
                                      </p:to>
                                    </p:set>
                                    <p:animEffect transition="in" filter="checkerboard(across)">
                                      <p:cBhvr>
                                        <p:cTn id="17" dur="500"/>
                                        <p:tgtEl>
                                          <p:spTgt spid="409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079"/>
                                        </p:tgtEl>
                                        <p:attrNameLst>
                                          <p:attrName>style.visibility</p:attrName>
                                        </p:attrNameLst>
                                      </p:cBhvr>
                                      <p:to>
                                        <p:strVal val="visible"/>
                                      </p:to>
                                    </p:set>
                                    <p:animEffect transition="in" filter="checkerboard(across)">
                                      <p:cBhvr>
                                        <p:cTn id="37"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P spid="4" grpId="0"/>
      <p:bldP spid="5" grpId="0"/>
      <p:bldP spid="6" grpId="0" animBg="1"/>
      <p:bldP spid="307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a:xfrm>
            <a:off x="338138" y="-31235"/>
            <a:ext cx="10515600" cy="1325563"/>
          </a:xfrm>
        </p:spPr>
        <p:txBody>
          <a:bodyPr/>
          <a:lstStyle/>
          <a:p>
            <a:pPr eaLnBrk="1" hangingPunct="1"/>
            <a:r>
              <a:rPr lang="ja-JP" altLang="en-US" dirty="0" smtClean="0"/>
              <a:t>変形性</a:t>
            </a:r>
            <a:r>
              <a:rPr lang="ja-JP" altLang="en-US" dirty="0"/>
              <a:t>膝</a:t>
            </a:r>
            <a:r>
              <a:rPr lang="ja-JP" altLang="en-US" dirty="0" smtClean="0"/>
              <a:t>関節症の主要因</a:t>
            </a:r>
          </a:p>
        </p:txBody>
      </p:sp>
      <p:sp>
        <p:nvSpPr>
          <p:cNvPr id="18435" name="コンテンツ プレースホルダ 2"/>
          <p:cNvSpPr>
            <a:spLocks noGrp="1"/>
          </p:cNvSpPr>
          <p:nvPr>
            <p:ph idx="1"/>
          </p:nvPr>
        </p:nvSpPr>
        <p:spPr>
          <a:xfrm>
            <a:off x="1081087" y="1500189"/>
            <a:ext cx="4214812" cy="714375"/>
          </a:xfrm>
        </p:spPr>
        <p:txBody>
          <a:bodyPr/>
          <a:lstStyle/>
          <a:p>
            <a:pPr eaLnBrk="1" hangingPunct="1">
              <a:buFont typeface="Arial" panose="020B0604020202020204" pitchFamily="34" charset="0"/>
              <a:buNone/>
            </a:pPr>
            <a:r>
              <a:rPr lang="ja-JP" altLang="en-US" sz="4000" b="1" dirty="0"/>
              <a:t>①　年齢</a:t>
            </a:r>
            <a:endParaRPr lang="en-US" altLang="ja-JP" sz="4000" b="1" dirty="0"/>
          </a:p>
          <a:p>
            <a:pPr eaLnBrk="1" hangingPunct="1">
              <a:buFont typeface="Arial" panose="020B0604020202020204" pitchFamily="34" charset="0"/>
              <a:buNone/>
            </a:pPr>
            <a:endParaRPr lang="en-US" altLang="ja-JP" sz="3600" dirty="0"/>
          </a:p>
        </p:txBody>
      </p:sp>
      <p:sp>
        <p:nvSpPr>
          <p:cNvPr id="5124" name="テキスト ボックス 3"/>
          <p:cNvSpPr txBox="1">
            <a:spLocks noChangeArrowheads="1"/>
          </p:cNvSpPr>
          <p:nvPr/>
        </p:nvSpPr>
        <p:spPr bwMode="auto">
          <a:xfrm flipH="1">
            <a:off x="1081087" y="4779964"/>
            <a:ext cx="7383463"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Arial" panose="020B0604020202020204" pitchFamily="34" charset="0"/>
              <a:buNone/>
            </a:pPr>
            <a:r>
              <a:rPr lang="ja-JP" altLang="en-US" sz="3200" dirty="0"/>
              <a:t>⑤</a:t>
            </a:r>
            <a:r>
              <a:rPr lang="en-US" altLang="ja-JP" sz="3200" dirty="0"/>
              <a:t>O</a:t>
            </a:r>
            <a:r>
              <a:rPr lang="ja-JP" altLang="en-US" sz="3200" dirty="0"/>
              <a:t>脚</a:t>
            </a:r>
            <a:endParaRPr lang="en-US" altLang="ja-JP" sz="3200" dirty="0"/>
          </a:p>
          <a:p>
            <a:pPr eaLnBrk="1" hangingPunct="1">
              <a:buFont typeface="Arial" panose="020B0604020202020204" pitchFamily="34" charset="0"/>
              <a:buNone/>
            </a:pPr>
            <a:r>
              <a:rPr lang="ja-JP" altLang="en-US" sz="3200" dirty="0"/>
              <a:t>⑥各動作における膝の使い方</a:t>
            </a:r>
            <a:endParaRPr lang="en-US" altLang="ja-JP" sz="3200" dirty="0"/>
          </a:p>
          <a:p>
            <a:pPr eaLnBrk="1" hangingPunct="1">
              <a:buFont typeface="Arial" panose="020B0604020202020204" pitchFamily="34" charset="0"/>
              <a:buNone/>
            </a:pPr>
            <a:r>
              <a:rPr lang="ja-JP" altLang="en-US" sz="3200" dirty="0"/>
              <a:t>⑦筋力不足</a:t>
            </a:r>
          </a:p>
          <a:p>
            <a:pPr eaLnBrk="1" hangingPunct="1"/>
            <a:endParaRPr lang="ja-JP" altLang="en-US" dirty="0"/>
          </a:p>
        </p:txBody>
      </p:sp>
      <p:sp>
        <p:nvSpPr>
          <p:cNvPr id="18437" name="テキスト ボックス 4"/>
          <p:cNvSpPr txBox="1">
            <a:spLocks noChangeArrowheads="1"/>
          </p:cNvSpPr>
          <p:nvPr/>
        </p:nvSpPr>
        <p:spPr bwMode="auto">
          <a:xfrm>
            <a:off x="1081088" y="2786063"/>
            <a:ext cx="500062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4000" b="1"/>
              <a:t>③　体質　</a:t>
            </a:r>
            <a:endParaRPr lang="en-US" altLang="ja-JP" sz="4000" b="1">
              <a:solidFill>
                <a:srgbClr val="C00000"/>
              </a:solidFill>
            </a:endParaRPr>
          </a:p>
          <a:p>
            <a:pPr eaLnBrk="1" hangingPunct="1"/>
            <a:endParaRPr lang="ja-JP" altLang="en-US"/>
          </a:p>
        </p:txBody>
      </p:sp>
      <p:sp>
        <p:nvSpPr>
          <p:cNvPr id="18438" name="テキスト ボックス 5"/>
          <p:cNvSpPr txBox="1">
            <a:spLocks noChangeArrowheads="1"/>
          </p:cNvSpPr>
          <p:nvPr/>
        </p:nvSpPr>
        <p:spPr bwMode="auto">
          <a:xfrm>
            <a:off x="1081087" y="2143125"/>
            <a:ext cx="2500312"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4000" b="1" dirty="0"/>
              <a:t>②　女性</a:t>
            </a:r>
            <a:endParaRPr lang="en-US" altLang="ja-JP" sz="4000" b="1" dirty="0"/>
          </a:p>
          <a:p>
            <a:pPr eaLnBrk="1" hangingPunct="1"/>
            <a:endParaRPr lang="ja-JP" altLang="en-US" dirty="0"/>
          </a:p>
        </p:txBody>
      </p:sp>
      <p:sp>
        <p:nvSpPr>
          <p:cNvPr id="7" name="テキスト ボックス 6"/>
          <p:cNvSpPr txBox="1">
            <a:spLocks noChangeArrowheads="1"/>
          </p:cNvSpPr>
          <p:nvPr/>
        </p:nvSpPr>
        <p:spPr bwMode="auto">
          <a:xfrm>
            <a:off x="1081087" y="3429001"/>
            <a:ext cx="3143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4000" b="1" dirty="0"/>
              <a:t>④</a:t>
            </a:r>
            <a:r>
              <a:rPr lang="ja-JP" altLang="en-US" sz="4000" dirty="0"/>
              <a:t>　</a:t>
            </a:r>
            <a:r>
              <a:rPr lang="ja-JP" altLang="en-US" sz="4000" b="1" dirty="0"/>
              <a:t>体重</a:t>
            </a:r>
          </a:p>
        </p:txBody>
      </p:sp>
      <p:pic>
        <p:nvPicPr>
          <p:cNvPr id="8" name="Picture 3" descr="kansetsu_1314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755138" y="1294329"/>
            <a:ext cx="6778068" cy="238712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3"/>
          <p:cNvSpPr txBox="1">
            <a:spLocks noChangeArrowheads="1"/>
          </p:cNvSpPr>
          <p:nvPr/>
        </p:nvSpPr>
        <p:spPr>
          <a:xfrm>
            <a:off x="9432056" y="5718691"/>
            <a:ext cx="2759944" cy="11393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smtClean="0"/>
              <a:t>Ｏ脚変形による</a:t>
            </a:r>
            <a:endParaRPr lang="en-US" altLang="ja-JP" sz="2000" dirty="0" smtClean="0"/>
          </a:p>
          <a:p>
            <a:r>
              <a:rPr lang="ja-JP" altLang="en-US" sz="2000" dirty="0" smtClean="0"/>
              <a:t>内側の関節軟骨の磨耗</a:t>
            </a:r>
            <a:endParaRPr lang="ja-JP" altLang="en-US" sz="2000" dirty="0"/>
          </a:p>
        </p:txBody>
      </p:sp>
      <p:pic>
        <p:nvPicPr>
          <p:cNvPr id="10" name="Picture 2" descr="793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719061" y="4013201"/>
            <a:ext cx="4837443" cy="19216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88886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7">
                                            <p:txEl>
                                              <p:pRg st="0" end="0"/>
                                            </p:txEl>
                                          </p:spTgt>
                                        </p:tgtEl>
                                        <p:attrNameLst>
                                          <p:attrName>style.color</p:attrName>
                                        </p:attrNameLst>
                                      </p:cBhvr>
                                      <p:to>
                                        <a:schemeClr val="accent2"/>
                                      </p:to>
                                    </p:animClr>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5124"/>
                                        </p:tgtEl>
                                        <p:attrNameLst>
                                          <p:attrName>style.visibility</p:attrName>
                                        </p:attrNameLst>
                                      </p:cBhvr>
                                      <p:to>
                                        <p:strVal val="visible"/>
                                      </p:to>
                                    </p:set>
                                    <p:animEffect transition="in" filter="checkerboard(across)">
                                      <p:cBhvr>
                                        <p:cTn id="11"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745912" y="188142"/>
            <a:ext cx="7172325"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6000" dirty="0">
              <a:solidFill>
                <a:srgbClr val="C00000"/>
              </a:solidFill>
            </a:endParaRPr>
          </a:p>
          <a:p>
            <a:pPr eaLnBrk="1" hangingPunct="1">
              <a:buFont typeface="Times" panose="02020603050405020304" pitchFamily="18" charset="0"/>
              <a:buAutoNum type="arabicPeriod"/>
            </a:pPr>
            <a:r>
              <a:rPr lang="ja-JP" altLang="en-US" sz="3200" dirty="0"/>
              <a:t>日常生活動作の注意</a:t>
            </a:r>
          </a:p>
          <a:p>
            <a:pPr eaLnBrk="1" hangingPunct="1">
              <a:buFont typeface="Times" panose="02020603050405020304" pitchFamily="18" charset="0"/>
              <a:buAutoNum type="arabicPeriod"/>
            </a:pPr>
            <a:r>
              <a:rPr lang="ja-JP" altLang="en-US" sz="3200" dirty="0"/>
              <a:t>飲み薬：消炎鎮痛剤、漢方薬など</a:t>
            </a:r>
          </a:p>
          <a:p>
            <a:pPr eaLnBrk="1" hangingPunct="1">
              <a:buFont typeface="Times" panose="02020603050405020304" pitchFamily="18" charset="0"/>
              <a:buAutoNum type="arabicPeriod"/>
            </a:pPr>
            <a:r>
              <a:rPr lang="ja-JP" altLang="en-US" sz="3200" dirty="0"/>
              <a:t>外用剤（湿布、塗り薬）</a:t>
            </a:r>
          </a:p>
          <a:p>
            <a:pPr eaLnBrk="1" hangingPunct="1">
              <a:buFont typeface="Times" panose="02020603050405020304" pitchFamily="18" charset="0"/>
              <a:buAutoNum type="arabicPeriod"/>
            </a:pPr>
            <a:r>
              <a:rPr lang="ja-JP" altLang="en-US" sz="3200" dirty="0"/>
              <a:t>ヒアルロン酸関節内注射</a:t>
            </a:r>
            <a:endParaRPr lang="en-US" altLang="ja-JP" sz="3200" dirty="0"/>
          </a:p>
          <a:p>
            <a:pPr eaLnBrk="1" hangingPunct="1">
              <a:buFont typeface="Times" panose="02020603050405020304" pitchFamily="18" charset="0"/>
              <a:buAutoNum type="arabicPeriod"/>
            </a:pPr>
            <a:r>
              <a:rPr lang="ja-JP" altLang="en-US" sz="3200" dirty="0"/>
              <a:t>ステロイド関節内注射　</a:t>
            </a:r>
          </a:p>
          <a:p>
            <a:pPr eaLnBrk="1" hangingPunct="1">
              <a:buFont typeface="Times" panose="02020603050405020304" pitchFamily="18" charset="0"/>
              <a:buAutoNum type="arabicPeriod"/>
            </a:pPr>
            <a:r>
              <a:rPr lang="ja-JP" altLang="en-US" sz="3200" dirty="0"/>
              <a:t>リハビリ：運動療法　　　　　　</a:t>
            </a:r>
          </a:p>
          <a:p>
            <a:pPr eaLnBrk="1" hangingPunct="1">
              <a:buFont typeface="Times" panose="02020603050405020304" pitchFamily="18" charset="0"/>
              <a:buAutoNum type="arabicPeriod"/>
            </a:pPr>
            <a:r>
              <a:rPr lang="ja-JP" altLang="en-US" sz="3200" dirty="0"/>
              <a:t>足底板</a:t>
            </a:r>
            <a:endParaRPr lang="en-US" altLang="ja-JP" sz="3200" dirty="0"/>
          </a:p>
          <a:p>
            <a:pPr eaLnBrk="1" hangingPunct="1">
              <a:buFont typeface="Times" panose="02020603050405020304" pitchFamily="18" charset="0"/>
              <a:buAutoNum type="arabicPeriod"/>
            </a:pPr>
            <a:r>
              <a:rPr lang="ja-JP" altLang="en-US" sz="3200" dirty="0"/>
              <a:t>手術：人工関節置換術</a:t>
            </a:r>
            <a:endParaRPr lang="en-US" altLang="ja-JP" sz="3200" dirty="0"/>
          </a:p>
          <a:p>
            <a:pPr eaLnBrk="1" hangingPunct="1"/>
            <a:r>
              <a:rPr lang="ja-JP" altLang="en-US" sz="3200" dirty="0"/>
              <a:t>　　　　　　骨切り術</a:t>
            </a:r>
            <a:endParaRPr lang="en-US" altLang="ja-JP" sz="3200" dirty="0"/>
          </a:p>
          <a:p>
            <a:pPr eaLnBrk="1" hangingPunct="1"/>
            <a:r>
              <a:rPr lang="ja-JP" altLang="en-US" sz="3200" dirty="0"/>
              <a:t>　　　　　　関節鏡視下クリーニング手術</a:t>
            </a:r>
          </a:p>
        </p:txBody>
      </p:sp>
      <p:sp>
        <p:nvSpPr>
          <p:cNvPr id="23555" name="テキスト ボックス 3"/>
          <p:cNvSpPr txBox="1">
            <a:spLocks noChangeArrowheads="1"/>
          </p:cNvSpPr>
          <p:nvPr/>
        </p:nvSpPr>
        <p:spPr bwMode="auto">
          <a:xfrm>
            <a:off x="566739" y="188142"/>
            <a:ext cx="3000375"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4400" dirty="0">
                <a:solidFill>
                  <a:srgbClr val="C00000"/>
                </a:solidFill>
              </a:rPr>
              <a:t>治療</a:t>
            </a:r>
            <a:endParaRPr lang="en-US" altLang="ja-JP" sz="4400" dirty="0">
              <a:solidFill>
                <a:srgbClr val="C00000"/>
              </a:solidFill>
            </a:endParaRPr>
          </a:p>
          <a:p>
            <a:pPr eaLnBrk="1" hangingPunct="1"/>
            <a:endParaRPr lang="ja-JP" altLang="en-US" dirty="0"/>
          </a:p>
        </p:txBody>
      </p:sp>
      <p:pic>
        <p:nvPicPr>
          <p:cNvPr id="4" name="Picture 3" descr="C:\Documents and Settings\MIYATA\デスクトップ\介護講演\ひざ痛\outer wedge1.jpg"/>
          <p:cNvPicPr>
            <a:picLocks noChangeAspect="1" noChangeArrowheads="1"/>
          </p:cNvPicPr>
          <p:nvPr/>
        </p:nvPicPr>
        <p:blipFill>
          <a:blip r:embed="rId3" cstate="print">
            <a:extLst>
              <a:ext uri="{28A0092B-C50C-407E-A947-70E740481C1C}">
                <a14:useLocalDpi xmlns:a14="http://schemas.microsoft.com/office/drawing/2010/main" val="0"/>
              </a:ext>
            </a:extLst>
          </a:blip>
          <a:srcRect t="12000" b="21333"/>
          <a:stretch>
            <a:fillRect/>
          </a:stretch>
        </p:blipFill>
        <p:spPr bwMode="auto">
          <a:xfrm>
            <a:off x="5774339" y="3681058"/>
            <a:ext cx="2409568" cy="120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544198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a:xfrm>
            <a:off x="529976" y="139094"/>
            <a:ext cx="10515600" cy="1325563"/>
          </a:xfrm>
        </p:spPr>
        <p:txBody>
          <a:bodyPr/>
          <a:lstStyle/>
          <a:p>
            <a:pPr eaLnBrk="1" hangingPunct="1"/>
            <a:r>
              <a:rPr lang="ja-JP" altLang="en-US" dirty="0" smtClean="0">
                <a:solidFill>
                  <a:srgbClr val="C00000"/>
                </a:solidFill>
              </a:rPr>
              <a:t>運動器不安定症の患者さんとは</a:t>
            </a:r>
          </a:p>
        </p:txBody>
      </p:sp>
      <p:sp>
        <p:nvSpPr>
          <p:cNvPr id="11267" name="コンテンツ プレースホルダ 2"/>
          <p:cNvSpPr>
            <a:spLocks noGrp="1"/>
          </p:cNvSpPr>
          <p:nvPr>
            <p:ph idx="1"/>
          </p:nvPr>
        </p:nvSpPr>
        <p:spPr>
          <a:xfrm>
            <a:off x="1704601" y="1326972"/>
            <a:ext cx="7929562" cy="5214938"/>
          </a:xfrm>
        </p:spPr>
        <p:txBody>
          <a:bodyPr/>
          <a:lstStyle/>
          <a:p>
            <a:pPr eaLnBrk="1" hangingPunct="1">
              <a:buFont typeface="Arial" panose="020B0604020202020204" pitchFamily="34" charset="0"/>
              <a:buNone/>
            </a:pPr>
            <a:r>
              <a:rPr lang="ja-JP" altLang="en-US" u="sng" dirty="0" smtClean="0"/>
              <a:t>現疾患が何であれ</a:t>
            </a:r>
            <a:r>
              <a:rPr lang="en-US" altLang="ja-JP" u="sng" dirty="0" smtClean="0"/>
              <a:t/>
            </a:r>
            <a:br>
              <a:rPr lang="en-US" altLang="ja-JP" u="sng" dirty="0" smtClean="0"/>
            </a:br>
            <a:r>
              <a:rPr lang="ja-JP" altLang="en-US" sz="2400" dirty="0"/>
              <a:t>（変形性膝関節症、骨粗鬆症、腰部脊柱管狭窄症など）</a:t>
            </a:r>
            <a:endParaRPr lang="en-US" altLang="ja-JP" sz="2400" dirty="0"/>
          </a:p>
          <a:p>
            <a:pPr eaLnBrk="1" hangingPunct="1">
              <a:buFont typeface="Arial" panose="020B0604020202020204" pitchFamily="34" charset="0"/>
              <a:buNone/>
            </a:pPr>
            <a:r>
              <a:rPr lang="ja-JP" altLang="en-US" dirty="0" smtClean="0"/>
              <a:t>　　</a:t>
            </a:r>
            <a:r>
              <a:rPr lang="ja-JP" altLang="en-US" dirty="0"/>
              <a:t>歩きにくい</a:t>
            </a:r>
            <a:endParaRPr lang="en-US" altLang="ja-JP" dirty="0"/>
          </a:p>
          <a:p>
            <a:pPr eaLnBrk="1" hangingPunct="1">
              <a:buFont typeface="Arial" panose="020B0604020202020204" pitchFamily="34" charset="0"/>
              <a:buNone/>
            </a:pPr>
            <a:r>
              <a:rPr lang="ja-JP" altLang="en-US" dirty="0"/>
              <a:t>　　歩行に不安がある（転倒不安）</a:t>
            </a:r>
            <a:endParaRPr lang="en-US" altLang="ja-JP" dirty="0"/>
          </a:p>
          <a:p>
            <a:pPr eaLnBrk="1" hangingPunct="1">
              <a:buFont typeface="Arial" panose="020B0604020202020204" pitchFamily="34" charset="0"/>
              <a:buNone/>
            </a:pPr>
            <a:r>
              <a:rPr lang="ja-JP" altLang="en-US" dirty="0"/>
              <a:t>　　躓きやすい</a:t>
            </a:r>
            <a:endParaRPr lang="en-US" altLang="ja-JP" dirty="0"/>
          </a:p>
          <a:p>
            <a:pPr eaLnBrk="1" hangingPunct="1">
              <a:buFont typeface="Arial" panose="020B0604020202020204" pitchFamily="34" charset="0"/>
              <a:buNone/>
            </a:pPr>
            <a:r>
              <a:rPr lang="ja-JP" altLang="en-US" dirty="0"/>
              <a:t>　　立ちあがりにくい</a:t>
            </a:r>
            <a:endParaRPr lang="en-US" altLang="ja-JP" dirty="0"/>
          </a:p>
          <a:p>
            <a:pPr eaLnBrk="1" hangingPunct="1">
              <a:buFont typeface="Arial" panose="020B0604020202020204" pitchFamily="34" charset="0"/>
              <a:buNone/>
            </a:pPr>
            <a:r>
              <a:rPr lang="ja-JP" altLang="en-US" dirty="0"/>
              <a:t>　　起き上がりにくい</a:t>
            </a:r>
            <a:endParaRPr lang="en-US" altLang="ja-JP" dirty="0"/>
          </a:p>
          <a:p>
            <a:pPr eaLnBrk="1" hangingPunct="1">
              <a:buFont typeface="Arial" panose="020B0604020202020204" pitchFamily="34" charset="0"/>
              <a:buNone/>
            </a:pPr>
            <a:r>
              <a:rPr lang="ja-JP" altLang="en-US" dirty="0"/>
              <a:t>　　寝返りしにくい</a:t>
            </a:r>
            <a:endParaRPr lang="en-US" altLang="ja-JP" dirty="0"/>
          </a:p>
          <a:p>
            <a:pPr eaLnBrk="1" hangingPunct="1">
              <a:buFont typeface="Arial" panose="020B0604020202020204" pitchFamily="34" charset="0"/>
              <a:buNone/>
            </a:pPr>
            <a:r>
              <a:rPr lang="ja-JP" altLang="en-US" dirty="0"/>
              <a:t>　　家事作業に支障がある</a:t>
            </a:r>
            <a:endParaRPr lang="en-US" altLang="ja-JP" dirty="0"/>
          </a:p>
          <a:p>
            <a:pPr eaLnBrk="1" hangingPunct="1">
              <a:buFont typeface="Arial" panose="020B0604020202020204" pitchFamily="34" charset="0"/>
              <a:buNone/>
            </a:pPr>
            <a:r>
              <a:rPr lang="ja-JP" altLang="en-US" dirty="0"/>
              <a:t>という　高齢者の方々</a:t>
            </a:r>
          </a:p>
        </p:txBody>
      </p:sp>
      <p:sp>
        <p:nvSpPr>
          <p:cNvPr id="2" name="テキスト ボックス 1"/>
          <p:cNvSpPr txBox="1"/>
          <p:nvPr/>
        </p:nvSpPr>
        <p:spPr>
          <a:xfrm>
            <a:off x="6778752" y="4602918"/>
            <a:ext cx="5230368" cy="1938992"/>
          </a:xfrm>
          <a:prstGeom prst="rect">
            <a:avLst/>
          </a:prstGeom>
          <a:noFill/>
        </p:spPr>
        <p:txBody>
          <a:bodyPr wrap="square" rtlCol="0">
            <a:spAutoFit/>
          </a:bodyPr>
          <a:lstStyle/>
          <a:p>
            <a:r>
              <a:rPr kumimoji="1" lang="ja-JP" altLang="en-US" sz="2400" dirty="0" smtClean="0">
                <a:solidFill>
                  <a:srgbClr val="0070C0"/>
                </a:solidFill>
              </a:rPr>
              <a:t>運動器不安定症に対する治療は、</a:t>
            </a:r>
            <a:endParaRPr kumimoji="1" lang="en-US" altLang="ja-JP" sz="2400" dirty="0" smtClean="0">
              <a:solidFill>
                <a:srgbClr val="0070C0"/>
              </a:solidFill>
            </a:endParaRPr>
          </a:p>
          <a:p>
            <a:r>
              <a:rPr lang="ja-JP" altLang="en-US" sz="2400" dirty="0">
                <a:solidFill>
                  <a:srgbClr val="0070C0"/>
                </a:solidFill>
              </a:rPr>
              <a:t>　</a:t>
            </a:r>
            <a:r>
              <a:rPr lang="ja-JP" altLang="en-US" sz="2400" dirty="0" smtClean="0">
                <a:solidFill>
                  <a:srgbClr val="0070C0"/>
                </a:solidFill>
              </a:rPr>
              <a:t>筋力トレーニング</a:t>
            </a:r>
            <a:endParaRPr lang="en-US" altLang="ja-JP" sz="2400" dirty="0" smtClean="0">
              <a:solidFill>
                <a:srgbClr val="0070C0"/>
              </a:solidFill>
            </a:endParaRPr>
          </a:p>
          <a:p>
            <a:r>
              <a:rPr kumimoji="1" lang="ja-JP" altLang="en-US" sz="2400" dirty="0">
                <a:solidFill>
                  <a:srgbClr val="0070C0"/>
                </a:solidFill>
              </a:rPr>
              <a:t>　</a:t>
            </a:r>
            <a:r>
              <a:rPr kumimoji="1" lang="ja-JP" altLang="en-US" sz="2400" dirty="0" smtClean="0">
                <a:solidFill>
                  <a:srgbClr val="0070C0"/>
                </a:solidFill>
              </a:rPr>
              <a:t>バランストレーニング</a:t>
            </a:r>
            <a:endParaRPr kumimoji="1" lang="en-US" altLang="ja-JP" sz="2400" dirty="0" smtClean="0">
              <a:solidFill>
                <a:srgbClr val="0070C0"/>
              </a:solidFill>
            </a:endParaRPr>
          </a:p>
          <a:p>
            <a:r>
              <a:rPr lang="ja-JP" altLang="en-US" sz="2400" dirty="0">
                <a:solidFill>
                  <a:srgbClr val="0070C0"/>
                </a:solidFill>
              </a:rPr>
              <a:t>　</a:t>
            </a:r>
            <a:r>
              <a:rPr lang="ja-JP" altLang="en-US" sz="2400" dirty="0" smtClean="0">
                <a:solidFill>
                  <a:srgbClr val="0070C0"/>
                </a:solidFill>
              </a:rPr>
              <a:t>関節可動域改善訓練</a:t>
            </a:r>
            <a:endParaRPr lang="en-US" altLang="ja-JP" sz="2400" dirty="0" smtClean="0">
              <a:solidFill>
                <a:srgbClr val="0070C0"/>
              </a:solidFill>
            </a:endParaRPr>
          </a:p>
          <a:p>
            <a:r>
              <a:rPr kumimoji="1" lang="ja-JP" altLang="en-US" sz="2400" dirty="0">
                <a:solidFill>
                  <a:srgbClr val="0070C0"/>
                </a:solidFill>
              </a:rPr>
              <a:t>　</a:t>
            </a:r>
            <a:r>
              <a:rPr kumimoji="1" lang="ja-JP" altLang="en-US" sz="2400" dirty="0" smtClean="0">
                <a:solidFill>
                  <a:srgbClr val="0070C0"/>
                </a:solidFill>
              </a:rPr>
              <a:t>持久力トレーニングなど</a:t>
            </a:r>
            <a:endParaRPr kumimoji="1" lang="ja-JP" altLang="en-US" sz="2400" dirty="0">
              <a:solidFill>
                <a:srgbClr val="0070C0"/>
              </a:solidFill>
            </a:endParaRPr>
          </a:p>
        </p:txBody>
      </p:sp>
    </p:spTree>
    <p:extLst>
      <p:ext uri="{BB962C8B-B14F-4D97-AF65-F5344CB8AC3E}">
        <p14:creationId xmlns:p14="http://schemas.microsoft.com/office/powerpoint/2010/main" val="338851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365125"/>
            <a:ext cx="9860280" cy="969899"/>
          </a:xfrm>
        </p:spPr>
        <p:txBody>
          <a:bodyPr/>
          <a:lstStyle/>
          <a:p>
            <a:r>
              <a:rPr lang="ja-JP" altLang="en-US" dirty="0"/>
              <a:t>人工膝関節置換術</a:t>
            </a:r>
          </a:p>
        </p:txBody>
      </p:sp>
      <p:pic>
        <p:nvPicPr>
          <p:cNvPr id="97284" name="Picture 4" descr="pac0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219392" y="1590967"/>
            <a:ext cx="5987444" cy="45986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TKA"/>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6808561" y="115744"/>
            <a:ext cx="4819532" cy="5509202"/>
          </a:xfr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7214339" y="5624946"/>
            <a:ext cx="46451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1000" dirty="0">
                <a:ea typeface="ＭＳ ゴシック" pitchFamily="-106" charset="-128"/>
              </a:rPr>
              <a:t>矢部</a:t>
            </a:r>
            <a:r>
              <a:rPr lang="en-US" altLang="ja-JP" sz="1000" dirty="0">
                <a:ea typeface="ＭＳ ゴシック" pitchFamily="-106" charset="-128"/>
              </a:rPr>
              <a:t> </a:t>
            </a:r>
            <a:r>
              <a:rPr lang="ja-JP" altLang="en-US" sz="1000" dirty="0">
                <a:ea typeface="ＭＳ ゴシック" pitchFamily="-106" charset="-128"/>
              </a:rPr>
              <a:t>裕</a:t>
            </a:r>
            <a:r>
              <a:rPr lang="en-US" altLang="ja-JP" sz="1000" dirty="0">
                <a:ea typeface="ＭＳ ゴシック" pitchFamily="-106" charset="-128"/>
              </a:rPr>
              <a:t> </a:t>
            </a:r>
            <a:r>
              <a:rPr lang="ja-JP" altLang="en-US" sz="1000" dirty="0">
                <a:ea typeface="ＭＳ ゴシック" pitchFamily="-106" charset="-128"/>
              </a:rPr>
              <a:t>監修</a:t>
            </a:r>
            <a:r>
              <a:rPr lang="en-US" altLang="ja-JP" sz="1000" dirty="0">
                <a:ea typeface="ＭＳ ゴシック" pitchFamily="-106" charset="-128"/>
              </a:rPr>
              <a:t>,</a:t>
            </a:r>
            <a:r>
              <a:rPr lang="ja-JP" altLang="en-US" sz="1000" dirty="0">
                <a:ea typeface="ＭＳ ゴシック" pitchFamily="-106" charset="-128"/>
              </a:rPr>
              <a:t>筋骨格</a:t>
            </a:r>
            <a:r>
              <a:rPr lang="en-US" altLang="ja-JP" sz="1000" dirty="0">
                <a:ea typeface="ＭＳ ゴシック" pitchFamily="-106" charset="-128"/>
              </a:rPr>
              <a:t> </a:t>
            </a:r>
            <a:r>
              <a:rPr lang="ja-JP" altLang="en-US" sz="1000" dirty="0">
                <a:ea typeface="ＭＳ ゴシック" pitchFamily="-106" charset="-128"/>
              </a:rPr>
              <a:t>第２部</a:t>
            </a:r>
            <a:r>
              <a:rPr lang="en-US" altLang="ja-JP" sz="1000" dirty="0">
                <a:ea typeface="ＭＳ ゴシック" pitchFamily="-106" charset="-128"/>
              </a:rPr>
              <a:t> </a:t>
            </a:r>
            <a:r>
              <a:rPr lang="ja-JP" altLang="en-US" sz="1000" dirty="0">
                <a:ea typeface="ＭＳ ゴシック" pitchFamily="-106" charset="-128"/>
              </a:rPr>
              <a:t>先天性および発育疾患、</a:t>
            </a:r>
            <a:endParaRPr lang="en-US" altLang="ja-JP" sz="1000" dirty="0">
              <a:ea typeface="ＭＳ ゴシック" pitchFamily="-106" charset="-128"/>
            </a:endParaRPr>
          </a:p>
          <a:p>
            <a:r>
              <a:rPr lang="ja-JP" altLang="en-US" sz="1000" dirty="0">
                <a:ea typeface="ＭＳ ゴシック" pitchFamily="-106" charset="-128"/>
              </a:rPr>
              <a:t>腫瘍、リウマチ性疾患、関節置換術</a:t>
            </a:r>
            <a:endParaRPr lang="en-US" altLang="ja-JP" sz="1000" dirty="0">
              <a:ea typeface="ＭＳ ゴシック" pitchFamily="-106" charset="-128"/>
            </a:endParaRPr>
          </a:p>
          <a:p>
            <a:r>
              <a:rPr lang="en-US" altLang="ja-JP" sz="1000" dirty="0">
                <a:ea typeface="ＭＳ ゴシック" pitchFamily="-106" charset="-128"/>
              </a:rPr>
              <a:t>The Ciba collection of medical illustrations volume 8</a:t>
            </a:r>
          </a:p>
          <a:p>
            <a:r>
              <a:rPr lang="en-US" altLang="ja-JP" sz="1000" dirty="0">
                <a:ea typeface="ＭＳ ゴシック" pitchFamily="-106" charset="-128"/>
              </a:rPr>
              <a:t>Musculoskeletal system Part 2 Developmental </a:t>
            </a:r>
          </a:p>
          <a:p>
            <a:r>
              <a:rPr lang="en-US" altLang="ja-JP" sz="1000" dirty="0" err="1">
                <a:ea typeface="ＭＳ ゴシック" pitchFamily="-106" charset="-128"/>
              </a:rPr>
              <a:t>disorders.Tumors,Rheumatic</a:t>
            </a:r>
            <a:r>
              <a:rPr lang="en-US" altLang="ja-JP" sz="1000" dirty="0">
                <a:ea typeface="ＭＳ ゴシック" pitchFamily="-106" charset="-128"/>
              </a:rPr>
              <a:t> Diseases,</a:t>
            </a:r>
          </a:p>
          <a:p>
            <a:r>
              <a:rPr lang="en-US" altLang="ja-JP" sz="1000" dirty="0">
                <a:ea typeface="ＭＳ ゴシック" pitchFamily="-106" charset="-128"/>
              </a:rPr>
              <a:t>and Joint replacement</a:t>
            </a:r>
            <a:endParaRPr lang="ja-JP" altLang="en-US" sz="1000" dirty="0">
              <a:ea typeface="ＭＳ ゴシック" pitchFamily="-106" charset="-128"/>
            </a:endParaRPr>
          </a:p>
        </p:txBody>
      </p:sp>
    </p:spTree>
    <p:extLst>
      <p:ext uri="{BB962C8B-B14F-4D97-AF65-F5344CB8AC3E}">
        <p14:creationId xmlns:p14="http://schemas.microsoft.com/office/powerpoint/2010/main" val="47956040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1"/>
          <p:cNvSpPr>
            <a:spLocks noGrp="1"/>
          </p:cNvSpPr>
          <p:nvPr>
            <p:ph type="title"/>
          </p:nvPr>
        </p:nvSpPr>
        <p:spPr>
          <a:xfrm>
            <a:off x="4800601" y="1196975"/>
            <a:ext cx="2232025" cy="1143000"/>
          </a:xfrm>
        </p:spPr>
        <p:txBody>
          <a:bodyPr/>
          <a:lstStyle/>
          <a:p>
            <a:r>
              <a:rPr lang="en-US" altLang="ja-JP" sz="3600"/>
              <a:t>Knee in</a:t>
            </a:r>
            <a:br>
              <a:rPr lang="en-US" altLang="ja-JP" sz="3600"/>
            </a:br>
            <a:r>
              <a:rPr lang="ja-JP" altLang="en-US" sz="3600"/>
              <a:t>ﾆｰｲﾝ</a:t>
            </a:r>
          </a:p>
        </p:txBody>
      </p:sp>
      <p:sp>
        <p:nvSpPr>
          <p:cNvPr id="37891" name="テキスト ボックス 3"/>
          <p:cNvSpPr txBox="1">
            <a:spLocks noChangeArrowheads="1"/>
          </p:cNvSpPr>
          <p:nvPr/>
        </p:nvSpPr>
        <p:spPr bwMode="auto">
          <a:xfrm>
            <a:off x="7535864" y="1052514"/>
            <a:ext cx="29241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3600"/>
              <a:t>Lateral thrust</a:t>
            </a:r>
          </a:p>
          <a:p>
            <a:pPr eaLnBrk="1" hangingPunct="1"/>
            <a:r>
              <a:rPr lang="ja-JP" altLang="en-US" sz="3600"/>
              <a:t>　　ﾗﾃﾗﾙｽﾗｽﾄ</a:t>
            </a:r>
          </a:p>
        </p:txBody>
      </p:sp>
      <p:sp>
        <p:nvSpPr>
          <p:cNvPr id="37892" name="テキスト ボックス 4"/>
          <p:cNvSpPr txBox="1">
            <a:spLocks noChangeArrowheads="1"/>
          </p:cNvSpPr>
          <p:nvPr/>
        </p:nvSpPr>
        <p:spPr bwMode="auto">
          <a:xfrm>
            <a:off x="3167064" y="142875"/>
            <a:ext cx="42941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4400" dirty="0"/>
              <a:t>良くない膝の動き</a:t>
            </a:r>
          </a:p>
        </p:txBody>
      </p:sp>
      <p:pic>
        <p:nvPicPr>
          <p:cNvPr id="37893" name="Picture 7" descr="RIMG0069"/>
          <p:cNvPicPr>
            <a:picLocks noChangeAspect="1" noChangeArrowheads="1"/>
          </p:cNvPicPr>
          <p:nvPr/>
        </p:nvPicPr>
        <p:blipFill rotWithShape="1">
          <a:blip r:embed="rId3">
            <a:extLst>
              <a:ext uri="{28A0092B-C50C-407E-A947-70E740481C1C}">
                <a14:useLocalDpi xmlns:a14="http://schemas.microsoft.com/office/drawing/2010/main" val="0"/>
              </a:ext>
            </a:extLst>
          </a:blip>
          <a:srcRect l="26912" t="17545" r="28008"/>
          <a:stretch/>
        </p:blipFill>
        <p:spPr bwMode="auto">
          <a:xfrm>
            <a:off x="4408689" y="2398354"/>
            <a:ext cx="3127175" cy="4290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8" descr="RIMG0070"/>
          <p:cNvPicPr>
            <a:picLocks noChangeAspect="1" noChangeArrowheads="1"/>
          </p:cNvPicPr>
          <p:nvPr/>
        </p:nvPicPr>
        <p:blipFill rotWithShape="1">
          <a:blip r:embed="rId4">
            <a:extLst>
              <a:ext uri="{28A0092B-C50C-407E-A947-70E740481C1C}">
                <a14:useLocalDpi xmlns:a14="http://schemas.microsoft.com/office/drawing/2010/main" val="0"/>
              </a:ext>
            </a:extLst>
          </a:blip>
          <a:srcRect l="23425" t="17756" r="27295" b="-17756"/>
          <a:stretch/>
        </p:blipFill>
        <p:spPr bwMode="auto">
          <a:xfrm>
            <a:off x="674557" y="2398354"/>
            <a:ext cx="3420714" cy="520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9" descr="RIMG0071"/>
          <p:cNvPicPr>
            <a:picLocks noChangeAspect="1" noChangeArrowheads="1"/>
          </p:cNvPicPr>
          <p:nvPr/>
        </p:nvPicPr>
        <p:blipFill rotWithShape="1">
          <a:blip r:embed="rId5">
            <a:extLst>
              <a:ext uri="{28A0092B-C50C-407E-A947-70E740481C1C}">
                <a14:useLocalDpi xmlns:a14="http://schemas.microsoft.com/office/drawing/2010/main" val="0"/>
              </a:ext>
            </a:extLst>
          </a:blip>
          <a:srcRect l="28406" t="16286" r="27856" b="7178"/>
          <a:stretch/>
        </p:blipFill>
        <p:spPr bwMode="auto">
          <a:xfrm>
            <a:off x="7849282" y="2398353"/>
            <a:ext cx="3268074" cy="429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Text Box 10"/>
          <p:cNvSpPr txBox="1">
            <a:spLocks noChangeArrowheads="1"/>
          </p:cNvSpPr>
          <p:nvPr/>
        </p:nvSpPr>
        <p:spPr bwMode="auto">
          <a:xfrm>
            <a:off x="1847851" y="1249363"/>
            <a:ext cx="20161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200"/>
              <a:t>正常な</a:t>
            </a:r>
          </a:p>
          <a:p>
            <a:pPr eaLnBrk="1" hangingPunct="1"/>
            <a:r>
              <a:rPr lang="ja-JP" altLang="en-US" sz="3200"/>
              <a:t>　膝の動き</a:t>
            </a:r>
          </a:p>
        </p:txBody>
      </p:sp>
    </p:spTree>
    <p:extLst>
      <p:ext uri="{BB962C8B-B14F-4D97-AF65-F5344CB8AC3E}">
        <p14:creationId xmlns:p14="http://schemas.microsoft.com/office/powerpoint/2010/main" val="31385131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382016" y="225552"/>
            <a:ext cx="7372096" cy="91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kumimoji="0" lang="ja-JP" altLang="en-US" sz="3600" dirty="0">
                <a:effectLst/>
              </a:rPr>
              <a:t>変形性膝関節</a:t>
            </a:r>
            <a:r>
              <a:rPr kumimoji="0" lang="ja-JP" altLang="en-US" sz="3600" dirty="0" smtClean="0">
                <a:effectLst/>
              </a:rPr>
              <a:t>症のリハビリ</a:t>
            </a:r>
            <a:endParaRPr kumimoji="0" lang="ja-JP" altLang="en-US" sz="3600" dirty="0">
              <a:effectLst/>
            </a:endParaRPr>
          </a:p>
        </p:txBody>
      </p:sp>
      <p:pic>
        <p:nvPicPr>
          <p:cNvPr id="27654" name="Picture 6" descr="膝関節機能を維持するために"/>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039" t="4132" r="4560" b="3103"/>
          <a:stretch/>
        </p:blipFill>
        <p:spPr bwMode="auto">
          <a:xfrm>
            <a:off x="384048" y="964838"/>
            <a:ext cx="5541264" cy="5209452"/>
          </a:xfrm>
          <a:noFill/>
          <a:extLst>
            <a:ext uri="{909E8E84-426E-40DD-AFC4-6F175D3DCCD1}">
              <a14:hiddenFill xmlns:a14="http://schemas.microsoft.com/office/drawing/2010/main">
                <a:solidFill>
                  <a:srgbClr val="FFFFFF"/>
                </a:solidFill>
              </a14:hiddenFill>
            </a:ext>
          </a:extLst>
        </p:spPr>
      </p:pic>
      <p:sp>
        <p:nvSpPr>
          <p:cNvPr id="27655" name="Rectangle 7"/>
          <p:cNvSpPr>
            <a:spLocks noChangeArrowheads="1"/>
          </p:cNvSpPr>
          <p:nvPr/>
        </p:nvSpPr>
        <p:spPr bwMode="auto">
          <a:xfrm>
            <a:off x="696385" y="6174289"/>
            <a:ext cx="40233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1400" dirty="0" smtClean="0">
                <a:latin typeface="ＭＳ Ｐゴシック" charset="-128"/>
                <a:ea typeface="ＭＳ Ｐゴシック" charset="-128"/>
              </a:rPr>
              <a:t>変形性</a:t>
            </a:r>
            <a:r>
              <a:rPr lang="ja-JP" altLang="en-US" sz="1400" dirty="0">
                <a:latin typeface="ＭＳ Ｐゴシック" charset="-128"/>
                <a:ea typeface="ＭＳ Ｐゴシック" charset="-128"/>
              </a:rPr>
              <a:t>膝</a:t>
            </a:r>
            <a:r>
              <a:rPr lang="ja-JP" altLang="en-US" sz="1400" dirty="0" smtClean="0">
                <a:latin typeface="ＭＳ Ｐゴシック" charset="-128"/>
                <a:ea typeface="ＭＳ Ｐゴシック" charset="-128"/>
              </a:rPr>
              <a:t>関節症</a:t>
            </a:r>
            <a:r>
              <a:rPr lang="ja-JP" altLang="ja-JP" sz="1400" dirty="0" smtClean="0">
                <a:latin typeface="ＭＳ Ｐゴシック" charset="-128"/>
                <a:ea typeface="ＭＳ Ｐゴシック" charset="-128"/>
              </a:rPr>
              <a:t>-</a:t>
            </a:r>
            <a:r>
              <a:rPr lang="ja-JP" altLang="ja-JP" sz="1400" dirty="0">
                <a:latin typeface="ＭＳ Ｐゴシック" charset="-128"/>
                <a:ea typeface="ＭＳ Ｐゴシック" charset="-128"/>
              </a:rPr>
              <a:t>知っておきたい４つのポイント-</a:t>
            </a:r>
          </a:p>
          <a:p>
            <a:r>
              <a:rPr lang="ja-JP" altLang="en-US" sz="1400" dirty="0" smtClean="0">
                <a:latin typeface="ＭＳ Ｐゴシック" charset="-128"/>
                <a:ea typeface="ＭＳ Ｐゴシック" charset="-128"/>
              </a:rPr>
              <a:t>　</a:t>
            </a:r>
            <a:r>
              <a:rPr lang="ja-JP" altLang="ja-JP" sz="1400" dirty="0">
                <a:latin typeface="ＭＳ Ｐゴシック" charset="-128"/>
                <a:ea typeface="ＭＳ Ｐゴシック" charset="-128"/>
              </a:rPr>
              <a:t>大森 豪 </a:t>
            </a:r>
            <a:r>
              <a:rPr lang="ja-JP" altLang="ja-JP" sz="1400" dirty="0" smtClean="0">
                <a:latin typeface="ＭＳ Ｐゴシック" charset="-128"/>
                <a:ea typeface="ＭＳ Ｐゴシック" charset="-128"/>
              </a:rPr>
              <a:t>監修</a:t>
            </a:r>
            <a:r>
              <a:rPr lang="ja-JP" altLang="en-US" sz="1400" dirty="0" smtClean="0">
                <a:latin typeface="ＭＳ Ｐゴシック" charset="-128"/>
                <a:ea typeface="ＭＳ Ｐゴシック" charset="-128"/>
              </a:rPr>
              <a:t>　　　　</a:t>
            </a:r>
            <a:r>
              <a:rPr lang="ja-JP" altLang="ja-JP" sz="1400" dirty="0" smtClean="0">
                <a:latin typeface="ＭＳ Ｐゴシック" charset="-128"/>
                <a:ea typeface="ＭＳ Ｐゴシック" charset="-128"/>
              </a:rPr>
              <a:t>中外</a:t>
            </a:r>
            <a:r>
              <a:rPr lang="ja-JP" altLang="ja-JP" sz="1400" dirty="0">
                <a:latin typeface="ＭＳ Ｐゴシック" charset="-128"/>
                <a:ea typeface="ＭＳ Ｐゴシック" charset="-128"/>
              </a:rPr>
              <a:t>製薬株式会社</a:t>
            </a:r>
            <a:endParaRPr lang="ja-JP" altLang="en-US" sz="1400" dirty="0">
              <a:latin typeface="ＭＳ Ｐゴシック" charset="-128"/>
              <a:ea typeface="ＭＳ Ｐゴシック" charset="-128"/>
            </a:endParaRPr>
          </a:p>
        </p:txBody>
      </p:sp>
      <p:pic>
        <p:nvPicPr>
          <p:cNvPr id="6" name="Picture 4" descr="四頭筋訓練"/>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5193" y="951221"/>
            <a:ext cx="6032723" cy="5484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7729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5"/>
          <p:cNvSpPr txBox="1">
            <a:spLocks noChangeArrowheads="1"/>
          </p:cNvSpPr>
          <p:nvPr/>
        </p:nvSpPr>
        <p:spPr bwMode="auto">
          <a:xfrm>
            <a:off x="1773215" y="851536"/>
            <a:ext cx="7631832" cy="46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t" anchorCtr="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lnSpc>
                <a:spcPct val="85000"/>
              </a:lnSpc>
              <a:spcBef>
                <a:spcPct val="0"/>
              </a:spcBef>
              <a:spcAft>
                <a:spcPct val="0"/>
              </a:spcAft>
            </a:pPr>
            <a:r>
              <a:rPr lang="en-US" altLang="ja-JP" sz="2800" dirty="0">
                <a:latin typeface="HGP創英角ｺﾞｼｯｸUB" pitchFamily="50" charset="-128"/>
                <a:ea typeface="HGP創英角ｺﾞｼｯｸUB" pitchFamily="50" charset="-128"/>
              </a:rPr>
              <a:t>2012</a:t>
            </a:r>
            <a:r>
              <a:rPr lang="ja-JP" altLang="en-US" sz="2800" dirty="0">
                <a:latin typeface="HGP創英角ｺﾞｼｯｸUB" pitchFamily="50" charset="-128"/>
                <a:ea typeface="HGP創英角ｺﾞｼｯｸUB" pitchFamily="50" charset="-128"/>
              </a:rPr>
              <a:t>年の認知症高齢者数は、推計約</a:t>
            </a:r>
            <a:r>
              <a:rPr lang="en-US" altLang="ja-JP" sz="2800" dirty="0">
                <a:latin typeface="HGP創英角ｺﾞｼｯｸUB" pitchFamily="50" charset="-128"/>
                <a:ea typeface="HGP創英角ｺﾞｼｯｸUB" pitchFamily="50" charset="-128"/>
              </a:rPr>
              <a:t>462</a:t>
            </a:r>
            <a:r>
              <a:rPr lang="ja-JP" altLang="en-US" sz="2800" dirty="0">
                <a:latin typeface="HGP創英角ｺﾞｼｯｸUB" pitchFamily="50" charset="-128"/>
                <a:ea typeface="HGP創英角ｺﾞｼｯｸUB" pitchFamily="50" charset="-128"/>
              </a:rPr>
              <a:t>万人</a:t>
            </a:r>
          </a:p>
        </p:txBody>
      </p:sp>
      <p:sp>
        <p:nvSpPr>
          <p:cNvPr id="7" name="Text Box 71"/>
          <p:cNvSpPr txBox="1">
            <a:spLocks noChangeArrowheads="1"/>
          </p:cNvSpPr>
          <p:nvPr/>
        </p:nvSpPr>
        <p:spPr bwMode="auto">
          <a:xfrm>
            <a:off x="2941021" y="6583752"/>
            <a:ext cx="7629652" cy="258532"/>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1176" algn="ctr">
                <a:solidFill>
                  <a:schemeClr val="tx1"/>
                </a:solidFill>
                <a:miter lim="800000"/>
                <a:headEnd/>
                <a:tailEnd/>
              </a14:hiddenLine>
            </a:ext>
            <a:ext uri="{AF507438-7753-43E0-B8FC-AC1667EBCBE1}">
              <a14:hiddenEffects xmlns:a14="http://schemas.microsoft.com/office/drawing/2010/main">
                <a:effectLst>
                  <a:outerShdw dist="71842" dir="18900000" algn="ctr" rotWithShape="0">
                    <a:schemeClr val="bg1"/>
                  </a:outerShdw>
                </a:effectLst>
              </a14:hiddenEffects>
            </a:ext>
          </a:extLst>
        </p:spPr>
        <p:txBody>
          <a:bodyPr wrap="square" anchor="b">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fontAlgn="base" hangingPunct="1">
              <a:lnSpc>
                <a:spcPct val="90000"/>
              </a:lnSpc>
              <a:spcBef>
                <a:spcPct val="0"/>
              </a:spcBef>
              <a:spcAft>
                <a:spcPct val="0"/>
              </a:spcAft>
              <a:defRPr/>
            </a:pPr>
            <a:r>
              <a:rPr lang="ja-JP" altLang="en-US" sz="1200" b="1" dirty="0">
                <a:latin typeface="ＭＳ Ｐゴシック" pitchFamily="50" charset="-128"/>
              </a:rPr>
              <a:t>「都市部における認知症有病率と認知症の生活機能障害への対応」（平成</a:t>
            </a:r>
            <a:r>
              <a:rPr lang="en-US" altLang="ja-JP" sz="1200" b="1" dirty="0">
                <a:latin typeface="ＭＳ Ｐゴシック" pitchFamily="50" charset="-128"/>
              </a:rPr>
              <a:t>23</a:t>
            </a:r>
            <a:r>
              <a:rPr lang="ja-JP" altLang="en-US" sz="1200" b="1" dirty="0">
                <a:latin typeface="ＭＳ Ｐゴシック" pitchFamily="50" charset="-128"/>
              </a:rPr>
              <a:t>年度～平成</a:t>
            </a:r>
            <a:r>
              <a:rPr lang="en-US" altLang="ja-JP" sz="1200" b="1" dirty="0">
                <a:latin typeface="ＭＳ Ｐゴシック" pitchFamily="50" charset="-128"/>
              </a:rPr>
              <a:t>24</a:t>
            </a:r>
            <a:r>
              <a:rPr lang="ja-JP" altLang="en-US" sz="1200" b="1" dirty="0">
                <a:latin typeface="ＭＳ Ｐゴシック" pitchFamily="50" charset="-128"/>
              </a:rPr>
              <a:t>年度）総合研究報告書</a:t>
            </a:r>
            <a:endParaRPr kumimoji="0" lang="en-US" altLang="ja-JP" sz="1200" b="1" dirty="0">
              <a:latin typeface="ＭＳ Ｐゴシック" pitchFamily="50" charset="-128"/>
              <a:cs typeface="Arial" charset="0"/>
            </a:endParaRPr>
          </a:p>
        </p:txBody>
      </p:sp>
      <p:grpSp>
        <p:nvGrpSpPr>
          <p:cNvPr id="6" name="グループ化 5"/>
          <p:cNvGrpSpPr/>
          <p:nvPr/>
        </p:nvGrpSpPr>
        <p:grpSpPr>
          <a:xfrm>
            <a:off x="1079292" y="1394085"/>
            <a:ext cx="8393311" cy="5158841"/>
            <a:chOff x="1769734" y="1049361"/>
            <a:chExt cx="8704160" cy="5577341"/>
          </a:xfrm>
        </p:grpSpPr>
        <p:sp>
          <p:nvSpPr>
            <p:cNvPr id="131" name="Rectangle 6"/>
            <p:cNvSpPr>
              <a:spLocks noChangeArrowheads="1"/>
            </p:cNvSpPr>
            <p:nvPr/>
          </p:nvSpPr>
          <p:spPr bwMode="auto">
            <a:xfrm>
              <a:off x="2495600" y="1196752"/>
              <a:ext cx="7701356" cy="4689908"/>
            </a:xfrm>
            <a:prstGeom prst="rect">
              <a:avLst/>
            </a:prstGeom>
            <a:solidFill>
              <a:srgbClr val="E6F4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grpSp>
          <p:nvGrpSpPr>
            <p:cNvPr id="2" name="グループ化 1"/>
            <p:cNvGrpSpPr/>
            <p:nvPr/>
          </p:nvGrpSpPr>
          <p:grpSpPr>
            <a:xfrm>
              <a:off x="2487556" y="1406660"/>
              <a:ext cx="7707706" cy="3981392"/>
              <a:chOff x="963556" y="1406660"/>
              <a:chExt cx="7707706" cy="3981392"/>
            </a:xfrm>
          </p:grpSpPr>
          <p:sp>
            <p:nvSpPr>
              <p:cNvPr id="132" name="Line 7"/>
              <p:cNvSpPr>
                <a:spLocks noChangeShapeType="1"/>
              </p:cNvSpPr>
              <p:nvPr/>
            </p:nvSpPr>
            <p:spPr bwMode="auto">
              <a:xfrm>
                <a:off x="963556" y="4890844"/>
                <a:ext cx="7707706" cy="0"/>
              </a:xfrm>
              <a:prstGeom prst="line">
                <a:avLst/>
              </a:prstGeom>
              <a:noFill/>
              <a:ln w="190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33" name="Line 8"/>
              <p:cNvSpPr>
                <a:spLocks noChangeShapeType="1"/>
              </p:cNvSpPr>
              <p:nvPr/>
            </p:nvSpPr>
            <p:spPr bwMode="auto">
              <a:xfrm>
                <a:off x="963556" y="4393171"/>
                <a:ext cx="7707706" cy="0"/>
              </a:xfrm>
              <a:prstGeom prst="line">
                <a:avLst/>
              </a:prstGeom>
              <a:noFill/>
              <a:ln w="190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34" name="Line 9"/>
              <p:cNvSpPr>
                <a:spLocks noChangeShapeType="1"/>
              </p:cNvSpPr>
              <p:nvPr/>
            </p:nvSpPr>
            <p:spPr bwMode="auto">
              <a:xfrm>
                <a:off x="963556" y="2401541"/>
                <a:ext cx="7707706" cy="0"/>
              </a:xfrm>
              <a:prstGeom prst="line">
                <a:avLst/>
              </a:prstGeom>
              <a:noFill/>
              <a:ln w="190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35" name="Line 10"/>
              <p:cNvSpPr>
                <a:spLocks noChangeShapeType="1"/>
              </p:cNvSpPr>
              <p:nvPr/>
            </p:nvSpPr>
            <p:spPr bwMode="auto">
              <a:xfrm>
                <a:off x="963556" y="1904334"/>
                <a:ext cx="7707706" cy="0"/>
              </a:xfrm>
              <a:prstGeom prst="line">
                <a:avLst/>
              </a:prstGeom>
              <a:noFill/>
              <a:ln w="190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36" name="Line 11"/>
              <p:cNvSpPr>
                <a:spLocks noChangeShapeType="1"/>
              </p:cNvSpPr>
              <p:nvPr/>
            </p:nvSpPr>
            <p:spPr bwMode="auto">
              <a:xfrm>
                <a:off x="963556" y="1406660"/>
                <a:ext cx="7707706" cy="0"/>
              </a:xfrm>
              <a:prstGeom prst="line">
                <a:avLst/>
              </a:prstGeom>
              <a:noFill/>
              <a:ln w="190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37" name="Line 12"/>
              <p:cNvSpPr>
                <a:spLocks noChangeShapeType="1"/>
              </p:cNvSpPr>
              <p:nvPr/>
            </p:nvSpPr>
            <p:spPr bwMode="auto">
              <a:xfrm>
                <a:off x="963556" y="2900149"/>
                <a:ext cx="7707706" cy="0"/>
              </a:xfrm>
              <a:prstGeom prst="line">
                <a:avLst/>
              </a:prstGeom>
              <a:noFill/>
              <a:ln w="190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38" name="Line 13"/>
              <p:cNvSpPr>
                <a:spLocks noChangeShapeType="1"/>
              </p:cNvSpPr>
              <p:nvPr/>
            </p:nvSpPr>
            <p:spPr bwMode="auto">
              <a:xfrm>
                <a:off x="963556" y="3895030"/>
                <a:ext cx="7707706" cy="0"/>
              </a:xfrm>
              <a:prstGeom prst="line">
                <a:avLst/>
              </a:prstGeom>
              <a:noFill/>
              <a:ln w="190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39" name="Line 14"/>
              <p:cNvSpPr>
                <a:spLocks noChangeShapeType="1"/>
              </p:cNvSpPr>
              <p:nvPr/>
            </p:nvSpPr>
            <p:spPr bwMode="auto">
              <a:xfrm>
                <a:off x="963556" y="5388052"/>
                <a:ext cx="7707706" cy="0"/>
              </a:xfrm>
              <a:prstGeom prst="line">
                <a:avLst/>
              </a:prstGeom>
              <a:noFill/>
              <a:ln w="190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40" name="Line 15"/>
              <p:cNvSpPr>
                <a:spLocks noChangeShapeType="1"/>
              </p:cNvSpPr>
              <p:nvPr/>
            </p:nvSpPr>
            <p:spPr bwMode="auto">
              <a:xfrm>
                <a:off x="963556" y="3397356"/>
                <a:ext cx="7707706" cy="0"/>
              </a:xfrm>
              <a:prstGeom prst="line">
                <a:avLst/>
              </a:prstGeom>
              <a:noFill/>
              <a:ln w="190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grpSp>
        <p:sp>
          <p:nvSpPr>
            <p:cNvPr id="34" name="テキスト ボックス 34"/>
            <p:cNvSpPr txBox="1">
              <a:spLocks noChangeArrowheads="1"/>
            </p:cNvSpPr>
            <p:nvPr/>
          </p:nvSpPr>
          <p:spPr bwMode="auto">
            <a:xfrm>
              <a:off x="2132060" y="1268761"/>
              <a:ext cx="3219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fontAlgn="base" hangingPunct="1">
                <a:spcBef>
                  <a:spcPct val="0"/>
                </a:spcBef>
                <a:spcAft>
                  <a:spcPct val="0"/>
                </a:spcAft>
              </a:pPr>
              <a:r>
                <a:rPr lang="en-US" altLang="ja-JP" sz="1600" b="1" dirty="0">
                  <a:latin typeface="ＭＳ Ｐゴシック" pitchFamily="50" charset="-128"/>
                  <a:ea typeface="ＭＳ Ｐゴシック" pitchFamily="50" charset="-128"/>
                </a:rPr>
                <a:t>90</a:t>
              </a:r>
              <a:endParaRPr lang="ja-JP" altLang="en-US" sz="1600" b="1" dirty="0">
                <a:latin typeface="ＭＳ Ｐゴシック" pitchFamily="50" charset="-128"/>
                <a:ea typeface="ＭＳ Ｐゴシック" pitchFamily="50" charset="-128"/>
              </a:endParaRPr>
            </a:p>
          </p:txBody>
        </p:sp>
        <p:sp>
          <p:nvSpPr>
            <p:cNvPr id="35" name="テキスト ボックス 42"/>
            <p:cNvSpPr txBox="1">
              <a:spLocks noChangeArrowheads="1"/>
            </p:cNvSpPr>
            <p:nvPr/>
          </p:nvSpPr>
          <p:spPr bwMode="auto">
            <a:xfrm>
              <a:off x="2132060" y="5751485"/>
              <a:ext cx="3219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fontAlgn="base" hangingPunct="1">
                <a:spcBef>
                  <a:spcPct val="0"/>
                </a:spcBef>
                <a:spcAft>
                  <a:spcPct val="0"/>
                </a:spcAft>
              </a:pPr>
              <a:r>
                <a:rPr lang="en-US" altLang="ja-JP" sz="1600" b="1" dirty="0">
                  <a:latin typeface="ＭＳ Ｐゴシック" pitchFamily="50" charset="-128"/>
                  <a:ea typeface="ＭＳ Ｐゴシック" pitchFamily="50" charset="-128"/>
                </a:rPr>
                <a:t>0</a:t>
              </a:r>
              <a:endParaRPr lang="ja-JP" altLang="en-US" sz="1600" b="1" dirty="0">
                <a:latin typeface="ＭＳ Ｐゴシック" pitchFamily="50" charset="-128"/>
                <a:ea typeface="ＭＳ Ｐゴシック" pitchFamily="50" charset="-128"/>
              </a:endParaRPr>
            </a:p>
          </p:txBody>
        </p:sp>
        <p:sp>
          <p:nvSpPr>
            <p:cNvPr id="48" name="テキスト ボックス 34"/>
            <p:cNvSpPr txBox="1">
              <a:spLocks noChangeArrowheads="1"/>
            </p:cNvSpPr>
            <p:nvPr/>
          </p:nvSpPr>
          <p:spPr bwMode="auto">
            <a:xfrm>
              <a:off x="2132060" y="2763001"/>
              <a:ext cx="3219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fontAlgn="base" hangingPunct="1">
                <a:spcBef>
                  <a:spcPct val="0"/>
                </a:spcBef>
                <a:spcAft>
                  <a:spcPct val="0"/>
                </a:spcAft>
              </a:pPr>
              <a:r>
                <a:rPr lang="en-US" altLang="ja-JP" sz="1600" b="1" dirty="0">
                  <a:latin typeface="ＭＳ Ｐゴシック" pitchFamily="50" charset="-128"/>
                  <a:ea typeface="ＭＳ Ｐゴシック" pitchFamily="50" charset="-128"/>
                </a:rPr>
                <a:t>60</a:t>
              </a:r>
              <a:endParaRPr lang="ja-JP" altLang="en-US" sz="1600" b="1" dirty="0">
                <a:latin typeface="ＭＳ Ｐゴシック" pitchFamily="50" charset="-128"/>
                <a:ea typeface="ＭＳ Ｐゴシック" pitchFamily="50" charset="-128"/>
              </a:endParaRPr>
            </a:p>
          </p:txBody>
        </p:sp>
        <p:sp>
          <p:nvSpPr>
            <p:cNvPr id="49" name="テキスト ボックス 34"/>
            <p:cNvSpPr txBox="1">
              <a:spLocks noChangeArrowheads="1"/>
            </p:cNvSpPr>
            <p:nvPr/>
          </p:nvSpPr>
          <p:spPr bwMode="auto">
            <a:xfrm>
              <a:off x="2132060" y="3759161"/>
              <a:ext cx="3219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fontAlgn="base" hangingPunct="1">
                <a:spcBef>
                  <a:spcPct val="0"/>
                </a:spcBef>
                <a:spcAft>
                  <a:spcPct val="0"/>
                </a:spcAft>
              </a:pPr>
              <a:r>
                <a:rPr lang="en-US" altLang="ja-JP" sz="1600" b="1" dirty="0">
                  <a:latin typeface="ＭＳ Ｐゴシック" pitchFamily="50" charset="-128"/>
                  <a:ea typeface="ＭＳ Ｐゴシック" pitchFamily="50" charset="-128"/>
                </a:rPr>
                <a:t>40</a:t>
              </a:r>
              <a:endParaRPr lang="ja-JP" altLang="en-US" sz="1600" b="1" dirty="0">
                <a:latin typeface="ＭＳ Ｐゴシック" pitchFamily="50" charset="-128"/>
                <a:ea typeface="ＭＳ Ｐゴシック" pitchFamily="50" charset="-128"/>
              </a:endParaRPr>
            </a:p>
          </p:txBody>
        </p:sp>
        <p:sp>
          <p:nvSpPr>
            <p:cNvPr id="50" name="テキスト ボックス 34"/>
            <p:cNvSpPr txBox="1">
              <a:spLocks noChangeArrowheads="1"/>
            </p:cNvSpPr>
            <p:nvPr/>
          </p:nvSpPr>
          <p:spPr bwMode="auto">
            <a:xfrm>
              <a:off x="2132060" y="4755321"/>
              <a:ext cx="3219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fontAlgn="base" hangingPunct="1">
                <a:spcBef>
                  <a:spcPct val="0"/>
                </a:spcBef>
                <a:spcAft>
                  <a:spcPct val="0"/>
                </a:spcAft>
              </a:pPr>
              <a:r>
                <a:rPr lang="en-US" altLang="ja-JP" sz="1600" b="1" dirty="0">
                  <a:latin typeface="ＭＳ Ｐゴシック" pitchFamily="50" charset="-128"/>
                  <a:ea typeface="ＭＳ Ｐゴシック" pitchFamily="50" charset="-128"/>
                </a:rPr>
                <a:t>20</a:t>
              </a:r>
              <a:endParaRPr lang="ja-JP" altLang="en-US" sz="1600" b="1" dirty="0">
                <a:latin typeface="ＭＳ Ｐゴシック" pitchFamily="50" charset="-128"/>
                <a:ea typeface="ＭＳ Ｐゴシック" pitchFamily="50" charset="-128"/>
              </a:endParaRPr>
            </a:p>
          </p:txBody>
        </p:sp>
        <p:sp>
          <p:nvSpPr>
            <p:cNvPr id="56" name="テキスト ボックス 34"/>
            <p:cNvSpPr txBox="1">
              <a:spLocks noChangeArrowheads="1"/>
            </p:cNvSpPr>
            <p:nvPr/>
          </p:nvSpPr>
          <p:spPr bwMode="auto">
            <a:xfrm>
              <a:off x="2132060" y="2264921"/>
              <a:ext cx="3219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fontAlgn="base" hangingPunct="1">
                <a:spcBef>
                  <a:spcPct val="0"/>
                </a:spcBef>
                <a:spcAft>
                  <a:spcPct val="0"/>
                </a:spcAft>
              </a:pPr>
              <a:r>
                <a:rPr lang="en-US" altLang="ja-JP" sz="1600" b="1" dirty="0">
                  <a:latin typeface="ＭＳ Ｐゴシック" pitchFamily="50" charset="-128"/>
                  <a:ea typeface="ＭＳ Ｐゴシック" pitchFamily="50" charset="-128"/>
                </a:rPr>
                <a:t>70</a:t>
              </a:r>
              <a:endParaRPr lang="ja-JP" altLang="en-US" sz="1600" b="1" dirty="0">
                <a:latin typeface="ＭＳ Ｐゴシック" pitchFamily="50" charset="-128"/>
                <a:ea typeface="ＭＳ Ｐゴシック" pitchFamily="50" charset="-128"/>
              </a:endParaRPr>
            </a:p>
          </p:txBody>
        </p:sp>
        <p:sp>
          <p:nvSpPr>
            <p:cNvPr id="57" name="テキスト ボックス 34"/>
            <p:cNvSpPr txBox="1">
              <a:spLocks noChangeArrowheads="1"/>
            </p:cNvSpPr>
            <p:nvPr/>
          </p:nvSpPr>
          <p:spPr bwMode="auto">
            <a:xfrm>
              <a:off x="2132060" y="3261081"/>
              <a:ext cx="3219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fontAlgn="base" hangingPunct="1">
                <a:spcBef>
                  <a:spcPct val="0"/>
                </a:spcBef>
                <a:spcAft>
                  <a:spcPct val="0"/>
                </a:spcAft>
              </a:pPr>
              <a:r>
                <a:rPr lang="en-US" altLang="ja-JP" sz="1600" b="1" dirty="0">
                  <a:latin typeface="ＭＳ Ｐゴシック" pitchFamily="50" charset="-128"/>
                  <a:ea typeface="ＭＳ Ｐゴシック" pitchFamily="50" charset="-128"/>
                </a:rPr>
                <a:t>50</a:t>
              </a:r>
              <a:endParaRPr lang="ja-JP" altLang="en-US" sz="1600" b="1" dirty="0">
                <a:latin typeface="ＭＳ Ｐゴシック" pitchFamily="50" charset="-128"/>
                <a:ea typeface="ＭＳ Ｐゴシック" pitchFamily="50" charset="-128"/>
              </a:endParaRPr>
            </a:p>
          </p:txBody>
        </p:sp>
        <p:sp>
          <p:nvSpPr>
            <p:cNvPr id="58" name="テキスト ボックス 34"/>
            <p:cNvSpPr txBox="1">
              <a:spLocks noChangeArrowheads="1"/>
            </p:cNvSpPr>
            <p:nvPr/>
          </p:nvSpPr>
          <p:spPr bwMode="auto">
            <a:xfrm>
              <a:off x="2132060" y="4257241"/>
              <a:ext cx="3219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fontAlgn="base" hangingPunct="1">
                <a:spcBef>
                  <a:spcPct val="0"/>
                </a:spcBef>
                <a:spcAft>
                  <a:spcPct val="0"/>
                </a:spcAft>
              </a:pPr>
              <a:r>
                <a:rPr lang="en-US" altLang="ja-JP" sz="1600" b="1" dirty="0">
                  <a:latin typeface="ＭＳ Ｐゴシック" pitchFamily="50" charset="-128"/>
                  <a:ea typeface="ＭＳ Ｐゴシック" pitchFamily="50" charset="-128"/>
                </a:rPr>
                <a:t>30</a:t>
              </a:r>
              <a:endParaRPr lang="ja-JP" altLang="en-US" sz="1600" b="1" dirty="0">
                <a:latin typeface="ＭＳ Ｐゴシック" pitchFamily="50" charset="-128"/>
                <a:ea typeface="ＭＳ Ｐゴシック" pitchFamily="50" charset="-128"/>
              </a:endParaRPr>
            </a:p>
          </p:txBody>
        </p:sp>
        <p:sp>
          <p:nvSpPr>
            <p:cNvPr id="59" name="テキスト ボックス 34"/>
            <p:cNvSpPr txBox="1">
              <a:spLocks noChangeArrowheads="1"/>
            </p:cNvSpPr>
            <p:nvPr/>
          </p:nvSpPr>
          <p:spPr bwMode="auto">
            <a:xfrm>
              <a:off x="2132060" y="5253401"/>
              <a:ext cx="3219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fontAlgn="base" hangingPunct="1">
                <a:spcBef>
                  <a:spcPct val="0"/>
                </a:spcBef>
                <a:spcAft>
                  <a:spcPct val="0"/>
                </a:spcAft>
              </a:pPr>
              <a:r>
                <a:rPr lang="en-US" altLang="ja-JP" sz="1600" b="1" dirty="0">
                  <a:latin typeface="ＭＳ Ｐゴシック" pitchFamily="50" charset="-128"/>
                  <a:ea typeface="ＭＳ Ｐゴシック" pitchFamily="50" charset="-128"/>
                </a:rPr>
                <a:t>10</a:t>
              </a:r>
              <a:endParaRPr lang="ja-JP" altLang="en-US" sz="1600" b="1" dirty="0">
                <a:latin typeface="ＭＳ Ｐゴシック" pitchFamily="50" charset="-128"/>
                <a:ea typeface="ＭＳ Ｐゴシック" pitchFamily="50" charset="-128"/>
              </a:endParaRPr>
            </a:p>
          </p:txBody>
        </p:sp>
        <p:sp>
          <p:nvSpPr>
            <p:cNvPr id="95" name="テキスト ボックス 34"/>
            <p:cNvSpPr txBox="1">
              <a:spLocks noChangeArrowheads="1"/>
            </p:cNvSpPr>
            <p:nvPr/>
          </p:nvSpPr>
          <p:spPr bwMode="auto">
            <a:xfrm>
              <a:off x="2007182" y="1049361"/>
              <a:ext cx="45091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fontAlgn="base" hangingPunct="1">
                <a:spcBef>
                  <a:spcPct val="0"/>
                </a:spcBef>
                <a:spcAft>
                  <a:spcPct val="0"/>
                </a:spcAft>
              </a:pPr>
              <a:r>
                <a:rPr lang="ja-JP" altLang="en-US" sz="1400" b="1" dirty="0">
                  <a:latin typeface="ＭＳ Ｐゴシック" pitchFamily="50" charset="-128"/>
                  <a:ea typeface="ＭＳ Ｐゴシック" pitchFamily="50" charset="-128"/>
                </a:rPr>
                <a:t>（％）</a:t>
              </a:r>
            </a:p>
          </p:txBody>
        </p:sp>
        <p:sp>
          <p:nvSpPr>
            <p:cNvPr id="195" name="テキスト ボックス 42"/>
            <p:cNvSpPr txBox="1">
              <a:spLocks noChangeArrowheads="1"/>
            </p:cNvSpPr>
            <p:nvPr/>
          </p:nvSpPr>
          <p:spPr bwMode="auto">
            <a:xfrm>
              <a:off x="9908924" y="5887005"/>
              <a:ext cx="56497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base" hangingPunct="1">
                <a:spcBef>
                  <a:spcPct val="0"/>
                </a:spcBef>
                <a:spcAft>
                  <a:spcPct val="0"/>
                </a:spcAft>
              </a:pPr>
              <a:r>
                <a:rPr lang="ja-JP" altLang="en-US" sz="1600" b="1" dirty="0">
                  <a:latin typeface="ＭＳ Ｐゴシック" pitchFamily="50" charset="-128"/>
                </a:rPr>
                <a:t>（歳）</a:t>
              </a:r>
            </a:p>
          </p:txBody>
        </p:sp>
        <p:sp>
          <p:nvSpPr>
            <p:cNvPr id="197" name="テキスト ボックス 1"/>
            <p:cNvSpPr txBox="1">
              <a:spLocks noChangeArrowheads="1"/>
            </p:cNvSpPr>
            <p:nvPr/>
          </p:nvSpPr>
          <p:spPr bwMode="auto">
            <a:xfrm>
              <a:off x="1769734" y="2293481"/>
              <a:ext cx="307777" cy="258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base" hangingPunct="1">
                <a:spcBef>
                  <a:spcPct val="0"/>
                </a:spcBef>
                <a:spcAft>
                  <a:spcPct val="0"/>
                </a:spcAft>
              </a:pPr>
              <a:r>
                <a:rPr lang="ja-JP" altLang="en-US" sz="2000" b="1" dirty="0">
                  <a:latin typeface="ＭＳ Ｐゴシック" pitchFamily="50" charset="-128"/>
                </a:rPr>
                <a:t>認知症患者の割合</a:t>
              </a:r>
            </a:p>
          </p:txBody>
        </p:sp>
        <p:sp>
          <p:nvSpPr>
            <p:cNvPr id="76" name="テキスト ボックス 42"/>
            <p:cNvSpPr txBox="1">
              <a:spLocks noChangeArrowheads="1"/>
            </p:cNvSpPr>
            <p:nvPr/>
          </p:nvSpPr>
          <p:spPr bwMode="auto">
            <a:xfrm>
              <a:off x="2602708" y="5887005"/>
              <a:ext cx="864474"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base" hangingPunct="1">
                <a:spcBef>
                  <a:spcPct val="0"/>
                </a:spcBef>
                <a:spcAft>
                  <a:spcPct val="0"/>
                </a:spcAft>
              </a:pPr>
              <a:r>
                <a:rPr lang="en-US" altLang="ja-JP" sz="1600" b="1" dirty="0">
                  <a:latin typeface="ＭＳ Ｐゴシック" pitchFamily="50" charset="-128"/>
                </a:rPr>
                <a:t>65</a:t>
              </a:r>
              <a:r>
                <a:rPr lang="ja-JP" altLang="en-US" sz="1600" b="1" dirty="0">
                  <a:latin typeface="ＭＳ Ｐゴシック" pitchFamily="50" charset="-128"/>
                </a:rPr>
                <a:t>～</a:t>
              </a:r>
              <a:r>
                <a:rPr lang="en-US" altLang="ja-JP" sz="1600" b="1" dirty="0">
                  <a:latin typeface="ＭＳ Ｐゴシック" pitchFamily="50" charset="-128"/>
                </a:rPr>
                <a:t>69</a:t>
              </a:r>
              <a:endParaRPr lang="ja-JP" altLang="en-US" sz="1600" b="1" dirty="0">
                <a:latin typeface="ＭＳ Ｐゴシック" pitchFamily="50" charset="-128"/>
              </a:endParaRPr>
            </a:p>
          </p:txBody>
        </p:sp>
        <p:sp>
          <p:nvSpPr>
            <p:cNvPr id="189" name="テキスト ボックス 42"/>
            <p:cNvSpPr txBox="1">
              <a:spLocks noChangeArrowheads="1"/>
            </p:cNvSpPr>
            <p:nvPr/>
          </p:nvSpPr>
          <p:spPr bwMode="auto">
            <a:xfrm>
              <a:off x="3703118" y="5887005"/>
              <a:ext cx="864474"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base" hangingPunct="1">
                <a:spcBef>
                  <a:spcPct val="0"/>
                </a:spcBef>
                <a:spcAft>
                  <a:spcPct val="0"/>
                </a:spcAft>
              </a:pPr>
              <a:r>
                <a:rPr lang="en-US" altLang="ja-JP" sz="1600" b="1" dirty="0">
                  <a:latin typeface="ＭＳ Ｐゴシック" pitchFamily="50" charset="-128"/>
                </a:rPr>
                <a:t>70</a:t>
              </a:r>
              <a:r>
                <a:rPr lang="ja-JP" altLang="en-US" sz="1600" b="1" dirty="0">
                  <a:latin typeface="ＭＳ Ｐゴシック" pitchFamily="50" charset="-128"/>
                </a:rPr>
                <a:t>～</a:t>
              </a:r>
              <a:r>
                <a:rPr lang="en-US" altLang="ja-JP" sz="1600" b="1" dirty="0">
                  <a:latin typeface="ＭＳ Ｐゴシック" pitchFamily="50" charset="-128"/>
                </a:rPr>
                <a:t>74</a:t>
              </a:r>
              <a:endParaRPr lang="ja-JP" altLang="en-US" sz="1600" b="1" dirty="0">
                <a:latin typeface="ＭＳ Ｐゴシック" pitchFamily="50" charset="-128"/>
              </a:endParaRPr>
            </a:p>
          </p:txBody>
        </p:sp>
        <p:sp>
          <p:nvSpPr>
            <p:cNvPr id="190" name="テキスト ボックス 42"/>
            <p:cNvSpPr txBox="1">
              <a:spLocks noChangeArrowheads="1"/>
            </p:cNvSpPr>
            <p:nvPr/>
          </p:nvSpPr>
          <p:spPr bwMode="auto">
            <a:xfrm>
              <a:off x="4803528" y="5887005"/>
              <a:ext cx="864474"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base" hangingPunct="1">
                <a:spcBef>
                  <a:spcPct val="0"/>
                </a:spcBef>
                <a:spcAft>
                  <a:spcPct val="0"/>
                </a:spcAft>
              </a:pPr>
              <a:r>
                <a:rPr lang="en-US" altLang="ja-JP" sz="1600" b="1" dirty="0">
                  <a:latin typeface="ＭＳ Ｐゴシック" pitchFamily="50" charset="-128"/>
                </a:rPr>
                <a:t>75</a:t>
              </a:r>
              <a:r>
                <a:rPr lang="ja-JP" altLang="en-US" sz="1600" b="1" dirty="0">
                  <a:latin typeface="ＭＳ Ｐゴシック" pitchFamily="50" charset="-128"/>
                </a:rPr>
                <a:t>～</a:t>
              </a:r>
              <a:r>
                <a:rPr lang="en-US" altLang="ja-JP" sz="1600" b="1" dirty="0">
                  <a:latin typeface="ＭＳ Ｐゴシック" pitchFamily="50" charset="-128"/>
                </a:rPr>
                <a:t>79</a:t>
              </a:r>
              <a:endParaRPr lang="ja-JP" altLang="en-US" sz="1600" b="1" dirty="0">
                <a:latin typeface="ＭＳ Ｐゴシック" pitchFamily="50" charset="-128"/>
              </a:endParaRPr>
            </a:p>
          </p:txBody>
        </p:sp>
        <p:sp>
          <p:nvSpPr>
            <p:cNvPr id="191" name="テキスト ボックス 42"/>
            <p:cNvSpPr txBox="1">
              <a:spLocks noChangeArrowheads="1"/>
            </p:cNvSpPr>
            <p:nvPr/>
          </p:nvSpPr>
          <p:spPr bwMode="auto">
            <a:xfrm>
              <a:off x="5903939" y="5887005"/>
              <a:ext cx="864474"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base" hangingPunct="1">
                <a:spcBef>
                  <a:spcPct val="0"/>
                </a:spcBef>
                <a:spcAft>
                  <a:spcPct val="0"/>
                </a:spcAft>
              </a:pPr>
              <a:r>
                <a:rPr lang="en-US" altLang="ja-JP" sz="1600" b="1" dirty="0">
                  <a:latin typeface="ＭＳ Ｐゴシック" pitchFamily="50" charset="-128"/>
                </a:rPr>
                <a:t>80</a:t>
              </a:r>
              <a:r>
                <a:rPr lang="ja-JP" altLang="en-US" sz="1600" b="1" dirty="0">
                  <a:latin typeface="ＭＳ Ｐゴシック" pitchFamily="50" charset="-128"/>
                </a:rPr>
                <a:t>～</a:t>
              </a:r>
              <a:r>
                <a:rPr lang="en-US" altLang="ja-JP" sz="1600" b="1" dirty="0">
                  <a:latin typeface="ＭＳ Ｐゴシック" pitchFamily="50" charset="-128"/>
                </a:rPr>
                <a:t>84</a:t>
              </a:r>
              <a:endParaRPr lang="ja-JP" altLang="en-US" sz="1600" b="1" dirty="0">
                <a:latin typeface="ＭＳ Ｐゴシック" pitchFamily="50" charset="-128"/>
              </a:endParaRPr>
            </a:p>
          </p:txBody>
        </p:sp>
        <p:sp>
          <p:nvSpPr>
            <p:cNvPr id="192" name="テキスト ボックス 42"/>
            <p:cNvSpPr txBox="1">
              <a:spLocks noChangeArrowheads="1"/>
            </p:cNvSpPr>
            <p:nvPr/>
          </p:nvSpPr>
          <p:spPr bwMode="auto">
            <a:xfrm>
              <a:off x="7004349" y="5887005"/>
              <a:ext cx="864474"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base" hangingPunct="1">
                <a:spcBef>
                  <a:spcPct val="0"/>
                </a:spcBef>
                <a:spcAft>
                  <a:spcPct val="0"/>
                </a:spcAft>
              </a:pPr>
              <a:r>
                <a:rPr lang="en-US" altLang="ja-JP" sz="1600" b="1" dirty="0">
                  <a:latin typeface="ＭＳ Ｐゴシック" pitchFamily="50" charset="-128"/>
                </a:rPr>
                <a:t>85</a:t>
              </a:r>
              <a:r>
                <a:rPr lang="ja-JP" altLang="en-US" sz="1600" b="1" dirty="0">
                  <a:latin typeface="ＭＳ Ｐゴシック" pitchFamily="50" charset="-128"/>
                </a:rPr>
                <a:t>～</a:t>
              </a:r>
              <a:r>
                <a:rPr lang="en-US" altLang="ja-JP" sz="1600" b="1" dirty="0">
                  <a:latin typeface="ＭＳ Ｐゴシック" pitchFamily="50" charset="-128"/>
                </a:rPr>
                <a:t>89</a:t>
              </a:r>
              <a:endParaRPr lang="ja-JP" altLang="en-US" sz="1600" b="1" dirty="0">
                <a:latin typeface="ＭＳ Ｐゴシック" pitchFamily="50" charset="-128"/>
              </a:endParaRPr>
            </a:p>
          </p:txBody>
        </p:sp>
        <p:sp>
          <p:nvSpPr>
            <p:cNvPr id="193" name="テキスト ボックス 42"/>
            <p:cNvSpPr txBox="1">
              <a:spLocks noChangeArrowheads="1"/>
            </p:cNvSpPr>
            <p:nvPr/>
          </p:nvSpPr>
          <p:spPr bwMode="auto">
            <a:xfrm>
              <a:off x="8104759" y="5887005"/>
              <a:ext cx="864474"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base" hangingPunct="1">
                <a:spcBef>
                  <a:spcPct val="0"/>
                </a:spcBef>
                <a:spcAft>
                  <a:spcPct val="0"/>
                </a:spcAft>
              </a:pPr>
              <a:r>
                <a:rPr lang="en-US" altLang="ja-JP" sz="1600" b="1" dirty="0">
                  <a:latin typeface="ＭＳ Ｐゴシック" pitchFamily="50" charset="-128"/>
                </a:rPr>
                <a:t>90</a:t>
              </a:r>
              <a:r>
                <a:rPr lang="ja-JP" altLang="en-US" sz="1600" b="1" dirty="0">
                  <a:latin typeface="ＭＳ Ｐゴシック" pitchFamily="50" charset="-128"/>
                </a:rPr>
                <a:t>～</a:t>
              </a:r>
              <a:r>
                <a:rPr lang="en-US" altLang="ja-JP" sz="1600" b="1" dirty="0">
                  <a:latin typeface="ＭＳ Ｐゴシック" pitchFamily="50" charset="-128"/>
                </a:rPr>
                <a:t>94</a:t>
              </a:r>
              <a:endParaRPr lang="ja-JP" altLang="en-US" sz="1600" b="1" dirty="0">
                <a:latin typeface="ＭＳ Ｐゴシック" pitchFamily="50" charset="-128"/>
              </a:endParaRPr>
            </a:p>
          </p:txBody>
        </p:sp>
        <p:sp>
          <p:nvSpPr>
            <p:cNvPr id="194" name="テキスト ボックス 42"/>
            <p:cNvSpPr txBox="1">
              <a:spLocks noChangeArrowheads="1"/>
            </p:cNvSpPr>
            <p:nvPr/>
          </p:nvSpPr>
          <p:spPr bwMode="auto">
            <a:xfrm>
              <a:off x="9205172" y="5887005"/>
              <a:ext cx="864474"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base" hangingPunct="1">
                <a:spcBef>
                  <a:spcPct val="0"/>
                </a:spcBef>
                <a:spcAft>
                  <a:spcPct val="0"/>
                </a:spcAft>
              </a:pPr>
              <a:r>
                <a:rPr lang="en-US" altLang="ja-JP" sz="1600" b="1" dirty="0">
                  <a:latin typeface="ＭＳ Ｐゴシック" pitchFamily="50" charset="-128"/>
                </a:rPr>
                <a:t>95</a:t>
              </a:r>
              <a:r>
                <a:rPr lang="ja-JP" altLang="en-US" sz="1600" b="1" dirty="0">
                  <a:latin typeface="ＭＳ Ｐゴシック" pitchFamily="50" charset="-128"/>
                </a:rPr>
                <a:t>～</a:t>
              </a:r>
            </a:p>
          </p:txBody>
        </p:sp>
        <p:sp>
          <p:nvSpPr>
            <p:cNvPr id="196" name="テキスト ボックス 42"/>
            <p:cNvSpPr txBox="1">
              <a:spLocks noChangeArrowheads="1"/>
            </p:cNvSpPr>
            <p:nvPr/>
          </p:nvSpPr>
          <p:spPr bwMode="auto">
            <a:xfrm>
              <a:off x="5762178" y="6184667"/>
              <a:ext cx="1147999" cy="44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base" hangingPunct="1">
                <a:spcBef>
                  <a:spcPct val="0"/>
                </a:spcBef>
                <a:spcAft>
                  <a:spcPct val="0"/>
                </a:spcAft>
              </a:pPr>
              <a:r>
                <a:rPr lang="ja-JP" altLang="en-US" sz="2400" b="1" dirty="0">
                  <a:latin typeface="ＭＳ Ｐゴシック" pitchFamily="50" charset="-128"/>
                </a:rPr>
                <a:t>年齢層</a:t>
              </a:r>
            </a:p>
          </p:txBody>
        </p:sp>
        <p:sp>
          <p:nvSpPr>
            <p:cNvPr id="141" name="Freeform 16"/>
            <p:cNvSpPr>
              <a:spLocks/>
            </p:cNvSpPr>
            <p:nvPr/>
          </p:nvSpPr>
          <p:spPr bwMode="auto">
            <a:xfrm>
              <a:off x="2495600" y="1196752"/>
              <a:ext cx="7693312" cy="4689908"/>
            </a:xfrm>
            <a:custGeom>
              <a:avLst/>
              <a:gdLst>
                <a:gd name="T0" fmla="*/ 0 w 18172"/>
                <a:gd name="T1" fmla="*/ 0 h 9851"/>
                <a:gd name="T2" fmla="*/ 0 w 18172"/>
                <a:gd name="T3" fmla="*/ 3260 h 9851"/>
                <a:gd name="T4" fmla="*/ 0 w 18172"/>
                <a:gd name="T5" fmla="*/ 9851 h 9851"/>
                <a:gd name="T6" fmla="*/ 7953 w 18172"/>
                <a:gd name="T7" fmla="*/ 9851 h 9851"/>
                <a:gd name="T8" fmla="*/ 18172 w 18172"/>
                <a:gd name="T9" fmla="*/ 9851 h 9851"/>
              </a:gdLst>
              <a:ahLst/>
              <a:cxnLst>
                <a:cxn ang="0">
                  <a:pos x="T0" y="T1"/>
                </a:cxn>
                <a:cxn ang="0">
                  <a:pos x="T2" y="T3"/>
                </a:cxn>
                <a:cxn ang="0">
                  <a:pos x="T4" y="T5"/>
                </a:cxn>
                <a:cxn ang="0">
                  <a:pos x="T6" y="T7"/>
                </a:cxn>
                <a:cxn ang="0">
                  <a:pos x="T8" y="T9"/>
                </a:cxn>
              </a:cxnLst>
              <a:rect l="0" t="0" r="r" b="b"/>
              <a:pathLst>
                <a:path w="18172" h="9851">
                  <a:moveTo>
                    <a:pt x="0" y="0"/>
                  </a:moveTo>
                  <a:lnTo>
                    <a:pt x="0" y="3260"/>
                  </a:lnTo>
                  <a:lnTo>
                    <a:pt x="0" y="9851"/>
                  </a:lnTo>
                  <a:lnTo>
                    <a:pt x="7953" y="9851"/>
                  </a:lnTo>
                  <a:lnTo>
                    <a:pt x="18172" y="9851"/>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grpSp>
          <p:nvGrpSpPr>
            <p:cNvPr id="4" name="グループ化 3"/>
            <p:cNvGrpSpPr/>
            <p:nvPr/>
          </p:nvGrpSpPr>
          <p:grpSpPr>
            <a:xfrm>
              <a:off x="2956297" y="3268848"/>
              <a:ext cx="6762618" cy="2498151"/>
              <a:chOff x="1432297" y="3268847"/>
              <a:chExt cx="6762618" cy="2498151"/>
            </a:xfrm>
          </p:grpSpPr>
          <p:sp>
            <p:nvSpPr>
              <p:cNvPr id="161" name="Freeform 36"/>
              <p:cNvSpPr>
                <a:spLocks/>
              </p:cNvSpPr>
              <p:nvPr/>
            </p:nvSpPr>
            <p:spPr bwMode="auto">
              <a:xfrm>
                <a:off x="1514349" y="3347869"/>
                <a:ext cx="6600618" cy="2335707"/>
              </a:xfrm>
              <a:custGeom>
                <a:avLst/>
                <a:gdLst>
                  <a:gd name="T0" fmla="*/ 0 w 15591"/>
                  <a:gd name="T1" fmla="*/ 5003 h 5003"/>
                  <a:gd name="T2" fmla="*/ 2592 w 15591"/>
                  <a:gd name="T3" fmla="*/ 4902 h 5003"/>
                  <a:gd name="T4" fmla="*/ 5190 w 15591"/>
                  <a:gd name="T5" fmla="*/ 4153 h 5003"/>
                  <a:gd name="T6" fmla="*/ 7791 w 15591"/>
                  <a:gd name="T7" fmla="*/ 3631 h 5003"/>
                  <a:gd name="T8" fmla="*/ 10387 w 15591"/>
                  <a:gd name="T9" fmla="*/ 1701 h 5003"/>
                  <a:gd name="T10" fmla="*/ 12986 w 15591"/>
                  <a:gd name="T11" fmla="*/ 210 h 5003"/>
                  <a:gd name="T12" fmla="*/ 15591 w 15591"/>
                  <a:gd name="T13" fmla="*/ 0 h 5003"/>
                </a:gdLst>
                <a:ahLst/>
                <a:cxnLst>
                  <a:cxn ang="0">
                    <a:pos x="T0" y="T1"/>
                  </a:cxn>
                  <a:cxn ang="0">
                    <a:pos x="T2" y="T3"/>
                  </a:cxn>
                  <a:cxn ang="0">
                    <a:pos x="T4" y="T5"/>
                  </a:cxn>
                  <a:cxn ang="0">
                    <a:pos x="T6" y="T7"/>
                  </a:cxn>
                  <a:cxn ang="0">
                    <a:pos x="T8" y="T9"/>
                  </a:cxn>
                  <a:cxn ang="0">
                    <a:pos x="T10" y="T11"/>
                  </a:cxn>
                  <a:cxn ang="0">
                    <a:pos x="T12" y="T13"/>
                  </a:cxn>
                </a:cxnLst>
                <a:rect l="0" t="0" r="r" b="b"/>
                <a:pathLst>
                  <a:path w="15591" h="5003">
                    <a:moveTo>
                      <a:pt x="0" y="5003"/>
                    </a:moveTo>
                    <a:lnTo>
                      <a:pt x="2592" y="4902"/>
                    </a:lnTo>
                    <a:lnTo>
                      <a:pt x="5190" y="4153"/>
                    </a:lnTo>
                    <a:lnTo>
                      <a:pt x="7791" y="3631"/>
                    </a:lnTo>
                    <a:lnTo>
                      <a:pt x="10387" y="1701"/>
                    </a:lnTo>
                    <a:lnTo>
                      <a:pt x="12986" y="210"/>
                    </a:lnTo>
                    <a:lnTo>
                      <a:pt x="15591" y="0"/>
                    </a:lnTo>
                  </a:path>
                </a:pathLst>
              </a:custGeom>
              <a:noFill/>
              <a:ln w="57150" cap="flat">
                <a:solidFill>
                  <a:srgbClr val="3474D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grpSp>
            <p:nvGrpSpPr>
              <p:cNvPr id="3" name="グループ化 2"/>
              <p:cNvGrpSpPr/>
              <p:nvPr/>
            </p:nvGrpSpPr>
            <p:grpSpPr>
              <a:xfrm>
                <a:off x="1432297" y="3268847"/>
                <a:ext cx="6762618" cy="2498151"/>
                <a:chOff x="1432297" y="3268847"/>
                <a:chExt cx="6762618" cy="2498151"/>
              </a:xfrm>
            </p:grpSpPr>
            <p:sp>
              <p:nvSpPr>
                <p:cNvPr id="162" name="Oval 37"/>
                <p:cNvSpPr>
                  <a:spLocks noChangeArrowheads="1"/>
                </p:cNvSpPr>
                <p:nvPr/>
              </p:nvSpPr>
              <p:spPr bwMode="auto">
                <a:xfrm>
                  <a:off x="1432297" y="5604998"/>
                  <a:ext cx="162000" cy="162000"/>
                </a:xfrm>
                <a:prstGeom prst="ellipse">
                  <a:avLst/>
                </a:prstGeom>
                <a:solidFill>
                  <a:srgbClr val="3474DC"/>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63" name="Oval 38"/>
                <p:cNvSpPr>
                  <a:spLocks noChangeArrowheads="1"/>
                </p:cNvSpPr>
                <p:nvPr/>
              </p:nvSpPr>
              <p:spPr bwMode="auto">
                <a:xfrm>
                  <a:off x="2529225" y="5556445"/>
                  <a:ext cx="162000" cy="162000"/>
                </a:xfrm>
                <a:prstGeom prst="ellipse">
                  <a:avLst/>
                </a:prstGeom>
                <a:solidFill>
                  <a:srgbClr val="3474DC"/>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64" name="Oval 39"/>
                <p:cNvSpPr>
                  <a:spLocks noChangeArrowheads="1"/>
                </p:cNvSpPr>
                <p:nvPr/>
              </p:nvSpPr>
              <p:spPr bwMode="auto">
                <a:xfrm>
                  <a:off x="3629540" y="5207721"/>
                  <a:ext cx="162000" cy="162000"/>
                </a:xfrm>
                <a:prstGeom prst="ellipse">
                  <a:avLst/>
                </a:prstGeom>
                <a:solidFill>
                  <a:srgbClr val="3474DC"/>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65" name="Oval 40"/>
                <p:cNvSpPr>
                  <a:spLocks noChangeArrowheads="1"/>
                </p:cNvSpPr>
                <p:nvPr/>
              </p:nvSpPr>
              <p:spPr bwMode="auto">
                <a:xfrm>
                  <a:off x="4729431" y="4964019"/>
                  <a:ext cx="162000" cy="162000"/>
                </a:xfrm>
                <a:prstGeom prst="ellipse">
                  <a:avLst/>
                </a:prstGeom>
                <a:solidFill>
                  <a:srgbClr val="3474DC"/>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66" name="Oval 41"/>
                <p:cNvSpPr>
                  <a:spLocks noChangeArrowheads="1"/>
                </p:cNvSpPr>
                <p:nvPr/>
              </p:nvSpPr>
              <p:spPr bwMode="auto">
                <a:xfrm>
                  <a:off x="5829746" y="4062978"/>
                  <a:ext cx="162000" cy="162000"/>
                </a:xfrm>
                <a:prstGeom prst="ellipse">
                  <a:avLst/>
                </a:prstGeom>
                <a:solidFill>
                  <a:srgbClr val="3474DC"/>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67" name="Oval 42"/>
                <p:cNvSpPr>
                  <a:spLocks noChangeArrowheads="1"/>
                </p:cNvSpPr>
                <p:nvPr/>
              </p:nvSpPr>
              <p:spPr bwMode="auto">
                <a:xfrm>
                  <a:off x="6929637" y="3366887"/>
                  <a:ext cx="162000" cy="162000"/>
                </a:xfrm>
                <a:prstGeom prst="ellipse">
                  <a:avLst/>
                </a:prstGeom>
                <a:solidFill>
                  <a:srgbClr val="3474DC"/>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68" name="Oval 43"/>
                <p:cNvSpPr>
                  <a:spLocks noChangeArrowheads="1"/>
                </p:cNvSpPr>
                <p:nvPr/>
              </p:nvSpPr>
              <p:spPr bwMode="auto">
                <a:xfrm>
                  <a:off x="8032915" y="3268847"/>
                  <a:ext cx="162000" cy="162000"/>
                </a:xfrm>
                <a:prstGeom prst="ellipse">
                  <a:avLst/>
                </a:prstGeom>
                <a:solidFill>
                  <a:srgbClr val="3474DC"/>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grpSp>
        </p:grpSp>
        <p:grpSp>
          <p:nvGrpSpPr>
            <p:cNvPr id="1025" name="グループ化 1024"/>
            <p:cNvGrpSpPr/>
            <p:nvPr/>
          </p:nvGrpSpPr>
          <p:grpSpPr>
            <a:xfrm>
              <a:off x="2495600" y="1406660"/>
              <a:ext cx="87360" cy="4480000"/>
              <a:chOff x="816087" y="1610446"/>
              <a:chExt cx="84614" cy="4185356"/>
            </a:xfrm>
          </p:grpSpPr>
          <p:sp>
            <p:nvSpPr>
              <p:cNvPr id="142" name="Line 17"/>
              <p:cNvSpPr>
                <a:spLocks noChangeShapeType="1"/>
              </p:cNvSpPr>
              <p:nvPr/>
            </p:nvSpPr>
            <p:spPr bwMode="auto">
              <a:xfrm>
                <a:off x="816087" y="5329987"/>
                <a:ext cx="84614"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49" name="Line 24"/>
              <p:cNvSpPr>
                <a:spLocks noChangeShapeType="1"/>
              </p:cNvSpPr>
              <p:nvPr/>
            </p:nvSpPr>
            <p:spPr bwMode="auto">
              <a:xfrm>
                <a:off x="816087" y="4400538"/>
                <a:ext cx="84614"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50" name="Line 25"/>
              <p:cNvSpPr>
                <a:spLocks noChangeShapeType="1"/>
              </p:cNvSpPr>
              <p:nvPr/>
            </p:nvSpPr>
            <p:spPr bwMode="auto">
              <a:xfrm>
                <a:off x="816087" y="4865480"/>
                <a:ext cx="84614"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51" name="Line 26"/>
              <p:cNvSpPr>
                <a:spLocks noChangeShapeType="1"/>
              </p:cNvSpPr>
              <p:nvPr/>
            </p:nvSpPr>
            <p:spPr bwMode="auto">
              <a:xfrm>
                <a:off x="816087" y="3005710"/>
                <a:ext cx="84614"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52" name="Line 27"/>
              <p:cNvSpPr>
                <a:spLocks noChangeShapeType="1"/>
              </p:cNvSpPr>
              <p:nvPr/>
            </p:nvSpPr>
            <p:spPr bwMode="auto">
              <a:xfrm>
                <a:off x="816087" y="3470217"/>
                <a:ext cx="84614"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53" name="Line 28"/>
              <p:cNvSpPr>
                <a:spLocks noChangeShapeType="1"/>
              </p:cNvSpPr>
              <p:nvPr/>
            </p:nvSpPr>
            <p:spPr bwMode="auto">
              <a:xfrm>
                <a:off x="816087" y="2539895"/>
                <a:ext cx="84614"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54" name="Line 29"/>
              <p:cNvSpPr>
                <a:spLocks noChangeShapeType="1"/>
              </p:cNvSpPr>
              <p:nvPr/>
            </p:nvSpPr>
            <p:spPr bwMode="auto">
              <a:xfrm>
                <a:off x="816087" y="3935159"/>
                <a:ext cx="84614"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55" name="Line 30"/>
              <p:cNvSpPr>
                <a:spLocks noChangeShapeType="1"/>
              </p:cNvSpPr>
              <p:nvPr/>
            </p:nvSpPr>
            <p:spPr bwMode="auto">
              <a:xfrm>
                <a:off x="816087" y="1610446"/>
                <a:ext cx="84614"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56" name="Line 31"/>
              <p:cNvSpPr>
                <a:spLocks noChangeShapeType="1"/>
              </p:cNvSpPr>
              <p:nvPr/>
            </p:nvSpPr>
            <p:spPr bwMode="auto">
              <a:xfrm>
                <a:off x="816087" y="2075389"/>
                <a:ext cx="84614"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98" name="Line 17"/>
              <p:cNvSpPr>
                <a:spLocks noChangeShapeType="1"/>
              </p:cNvSpPr>
              <p:nvPr/>
            </p:nvSpPr>
            <p:spPr bwMode="auto">
              <a:xfrm>
                <a:off x="816087" y="5795802"/>
                <a:ext cx="84614"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grpSp>
        <p:grpSp>
          <p:nvGrpSpPr>
            <p:cNvPr id="1027" name="グループ化 1026"/>
            <p:cNvGrpSpPr/>
            <p:nvPr/>
          </p:nvGrpSpPr>
          <p:grpSpPr>
            <a:xfrm>
              <a:off x="2495600" y="5796660"/>
              <a:ext cx="7693312" cy="90000"/>
              <a:chOff x="816087" y="5705802"/>
              <a:chExt cx="7925834" cy="90000"/>
            </a:xfrm>
          </p:grpSpPr>
          <p:sp>
            <p:nvSpPr>
              <p:cNvPr id="143" name="Line 18"/>
              <p:cNvSpPr>
                <a:spLocks noChangeShapeType="1"/>
              </p:cNvSpPr>
              <p:nvPr/>
            </p:nvSpPr>
            <p:spPr bwMode="auto">
              <a:xfrm flipV="1">
                <a:off x="1942243" y="5705802"/>
                <a:ext cx="0" cy="9000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44" name="Line 19"/>
              <p:cNvSpPr>
                <a:spLocks noChangeShapeType="1"/>
              </p:cNvSpPr>
              <p:nvPr/>
            </p:nvSpPr>
            <p:spPr bwMode="auto">
              <a:xfrm flipV="1">
                <a:off x="3075377" y="5705802"/>
                <a:ext cx="0" cy="9000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45" name="Line 20"/>
              <p:cNvSpPr>
                <a:spLocks noChangeShapeType="1"/>
              </p:cNvSpPr>
              <p:nvPr/>
            </p:nvSpPr>
            <p:spPr bwMode="auto">
              <a:xfrm flipV="1">
                <a:off x="4208947" y="5705802"/>
                <a:ext cx="0" cy="9000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46" name="Line 21"/>
              <p:cNvSpPr>
                <a:spLocks noChangeShapeType="1"/>
              </p:cNvSpPr>
              <p:nvPr/>
            </p:nvSpPr>
            <p:spPr bwMode="auto">
              <a:xfrm flipV="1">
                <a:off x="5342082" y="5705802"/>
                <a:ext cx="0" cy="9000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47" name="Line 22"/>
              <p:cNvSpPr>
                <a:spLocks noChangeShapeType="1"/>
              </p:cNvSpPr>
              <p:nvPr/>
            </p:nvSpPr>
            <p:spPr bwMode="auto">
              <a:xfrm flipV="1">
                <a:off x="6475216" y="5705802"/>
                <a:ext cx="0" cy="9000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48" name="Line 23"/>
              <p:cNvSpPr>
                <a:spLocks noChangeShapeType="1"/>
              </p:cNvSpPr>
              <p:nvPr/>
            </p:nvSpPr>
            <p:spPr bwMode="auto">
              <a:xfrm flipV="1">
                <a:off x="8741921" y="5705802"/>
                <a:ext cx="0" cy="9000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60" name="Line 35"/>
              <p:cNvSpPr>
                <a:spLocks noChangeShapeType="1"/>
              </p:cNvSpPr>
              <p:nvPr/>
            </p:nvSpPr>
            <p:spPr bwMode="auto">
              <a:xfrm flipV="1">
                <a:off x="7608787" y="5705802"/>
                <a:ext cx="0" cy="9000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200" name="Line 18"/>
              <p:cNvSpPr>
                <a:spLocks noChangeShapeType="1"/>
              </p:cNvSpPr>
              <p:nvPr/>
            </p:nvSpPr>
            <p:spPr bwMode="auto">
              <a:xfrm flipV="1">
                <a:off x="816087" y="5705802"/>
                <a:ext cx="0" cy="9000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grpSp>
        <p:sp>
          <p:nvSpPr>
            <p:cNvPr id="203" name="テキスト ボックス 34"/>
            <p:cNvSpPr txBox="1">
              <a:spLocks noChangeArrowheads="1"/>
            </p:cNvSpPr>
            <p:nvPr/>
          </p:nvSpPr>
          <p:spPr bwMode="auto">
            <a:xfrm>
              <a:off x="2132060" y="1766841"/>
              <a:ext cx="3219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fontAlgn="base" hangingPunct="1">
                <a:spcBef>
                  <a:spcPct val="0"/>
                </a:spcBef>
                <a:spcAft>
                  <a:spcPct val="0"/>
                </a:spcAft>
              </a:pPr>
              <a:r>
                <a:rPr lang="en-US" altLang="ja-JP" sz="1600" b="1" dirty="0">
                  <a:latin typeface="ＭＳ Ｐゴシック" pitchFamily="50" charset="-128"/>
                  <a:ea typeface="ＭＳ Ｐゴシック" pitchFamily="50" charset="-128"/>
                </a:rPr>
                <a:t>80</a:t>
              </a:r>
              <a:endParaRPr lang="ja-JP" altLang="en-US" sz="1600" b="1" dirty="0">
                <a:latin typeface="ＭＳ Ｐゴシック" pitchFamily="50" charset="-128"/>
                <a:ea typeface="ＭＳ Ｐゴシック" pitchFamily="50" charset="-128"/>
              </a:endParaRPr>
            </a:p>
          </p:txBody>
        </p:sp>
        <p:grpSp>
          <p:nvGrpSpPr>
            <p:cNvPr id="5" name="グループ化 4"/>
            <p:cNvGrpSpPr/>
            <p:nvPr/>
          </p:nvGrpSpPr>
          <p:grpSpPr>
            <a:xfrm>
              <a:off x="8949309" y="4479528"/>
              <a:ext cx="360041" cy="162000"/>
              <a:chOff x="7425308" y="4479528"/>
              <a:chExt cx="360041" cy="162000"/>
            </a:xfrm>
          </p:grpSpPr>
          <p:sp>
            <p:nvSpPr>
              <p:cNvPr id="216" name="Line 29"/>
              <p:cNvSpPr>
                <a:spLocks noChangeShapeType="1"/>
              </p:cNvSpPr>
              <p:nvPr/>
            </p:nvSpPr>
            <p:spPr bwMode="auto">
              <a:xfrm>
                <a:off x="7425308" y="4560528"/>
                <a:ext cx="360041" cy="0"/>
              </a:xfrm>
              <a:prstGeom prst="line">
                <a:avLst/>
              </a:prstGeom>
              <a:noFill/>
              <a:ln w="57150" cap="flat">
                <a:solidFill>
                  <a:srgbClr val="3474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217" name="Oval 43"/>
              <p:cNvSpPr>
                <a:spLocks noChangeArrowheads="1"/>
              </p:cNvSpPr>
              <p:nvPr/>
            </p:nvSpPr>
            <p:spPr bwMode="auto">
              <a:xfrm>
                <a:off x="7524328" y="4479528"/>
                <a:ext cx="162000" cy="162000"/>
              </a:xfrm>
              <a:prstGeom prst="ellipse">
                <a:avLst/>
              </a:prstGeom>
              <a:solidFill>
                <a:srgbClr val="3474DC"/>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grpSp>
        <p:grpSp>
          <p:nvGrpSpPr>
            <p:cNvPr id="218" name="グループ化 217"/>
            <p:cNvGrpSpPr/>
            <p:nvPr/>
          </p:nvGrpSpPr>
          <p:grpSpPr>
            <a:xfrm>
              <a:off x="8949309" y="4813598"/>
              <a:ext cx="360041" cy="162000"/>
              <a:chOff x="7425308" y="4869160"/>
              <a:chExt cx="360041" cy="162000"/>
            </a:xfrm>
          </p:grpSpPr>
          <p:sp>
            <p:nvSpPr>
              <p:cNvPr id="219" name="Line 29"/>
              <p:cNvSpPr>
                <a:spLocks noChangeShapeType="1"/>
              </p:cNvSpPr>
              <p:nvPr/>
            </p:nvSpPr>
            <p:spPr bwMode="auto">
              <a:xfrm>
                <a:off x="7425308" y="4950160"/>
                <a:ext cx="360041" cy="0"/>
              </a:xfrm>
              <a:prstGeom prst="line">
                <a:avLst/>
              </a:prstGeom>
              <a:noFill/>
              <a:ln w="57150" cap="flat">
                <a:solidFill>
                  <a:srgbClr val="E2537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220" name="Oval 46"/>
              <p:cNvSpPr>
                <a:spLocks noChangeArrowheads="1"/>
              </p:cNvSpPr>
              <p:nvPr/>
            </p:nvSpPr>
            <p:spPr bwMode="auto">
              <a:xfrm>
                <a:off x="7524328" y="4869160"/>
                <a:ext cx="162000" cy="162000"/>
              </a:xfrm>
              <a:prstGeom prst="ellipse">
                <a:avLst/>
              </a:prstGeom>
              <a:solidFill>
                <a:srgbClr val="E25378"/>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grpSp>
        <p:grpSp>
          <p:nvGrpSpPr>
            <p:cNvPr id="221" name="グループ化 220"/>
            <p:cNvGrpSpPr/>
            <p:nvPr/>
          </p:nvGrpSpPr>
          <p:grpSpPr>
            <a:xfrm>
              <a:off x="8949309" y="5147667"/>
              <a:ext cx="360041" cy="162000"/>
              <a:chOff x="7425308" y="5157192"/>
              <a:chExt cx="360041" cy="162000"/>
            </a:xfrm>
          </p:grpSpPr>
          <p:sp>
            <p:nvSpPr>
              <p:cNvPr id="222" name="Line 29"/>
              <p:cNvSpPr>
                <a:spLocks noChangeShapeType="1"/>
              </p:cNvSpPr>
              <p:nvPr/>
            </p:nvSpPr>
            <p:spPr bwMode="auto">
              <a:xfrm>
                <a:off x="7425308" y="5238192"/>
                <a:ext cx="360041" cy="0"/>
              </a:xfrm>
              <a:prstGeom prst="line">
                <a:avLst/>
              </a:prstGeom>
              <a:noFill/>
              <a:ln w="57150" cap="flat">
                <a:solidFill>
                  <a:srgbClr val="8CA3B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223" name="Oval 54"/>
              <p:cNvSpPr>
                <a:spLocks noChangeArrowheads="1"/>
              </p:cNvSpPr>
              <p:nvPr/>
            </p:nvSpPr>
            <p:spPr bwMode="auto">
              <a:xfrm>
                <a:off x="7524328" y="5157192"/>
                <a:ext cx="162000" cy="162000"/>
              </a:xfrm>
              <a:prstGeom prst="ellipse">
                <a:avLst/>
              </a:prstGeom>
              <a:solidFill>
                <a:srgbClr val="8CA3B8"/>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grpSp>
        <p:grpSp>
          <p:nvGrpSpPr>
            <p:cNvPr id="240" name="グループ化 239"/>
            <p:cNvGrpSpPr/>
            <p:nvPr/>
          </p:nvGrpSpPr>
          <p:grpSpPr>
            <a:xfrm>
              <a:off x="2955027" y="1621294"/>
              <a:ext cx="6762618" cy="4146661"/>
              <a:chOff x="1431027" y="1621293"/>
              <a:chExt cx="6762618" cy="4146661"/>
            </a:xfrm>
          </p:grpSpPr>
          <p:sp>
            <p:nvSpPr>
              <p:cNvPr id="241" name="Freeform 44"/>
              <p:cNvSpPr>
                <a:spLocks/>
              </p:cNvSpPr>
              <p:nvPr/>
            </p:nvSpPr>
            <p:spPr bwMode="auto">
              <a:xfrm>
                <a:off x="1513502" y="1700315"/>
                <a:ext cx="6601465" cy="3984660"/>
              </a:xfrm>
              <a:custGeom>
                <a:avLst/>
                <a:gdLst>
                  <a:gd name="T0" fmla="*/ 0 w 15593"/>
                  <a:gd name="T1" fmla="*/ 8535 h 8535"/>
                  <a:gd name="T2" fmla="*/ 2601 w 15593"/>
                  <a:gd name="T3" fmla="*/ 8532 h 8535"/>
                  <a:gd name="T4" fmla="*/ 5199 w 15593"/>
                  <a:gd name="T5" fmla="*/ 7472 h 8535"/>
                  <a:gd name="T6" fmla="*/ 7798 w 15593"/>
                  <a:gd name="T7" fmla="*/ 6406 h 8535"/>
                  <a:gd name="T8" fmla="*/ 10396 w 15593"/>
                  <a:gd name="T9" fmla="*/ 4275 h 8535"/>
                  <a:gd name="T10" fmla="*/ 12995 w 15593"/>
                  <a:gd name="T11" fmla="*/ 2029 h 8535"/>
                  <a:gd name="T12" fmla="*/ 15593 w 15593"/>
                  <a:gd name="T13" fmla="*/ 0 h 8535"/>
                </a:gdLst>
                <a:ahLst/>
                <a:cxnLst>
                  <a:cxn ang="0">
                    <a:pos x="T0" y="T1"/>
                  </a:cxn>
                  <a:cxn ang="0">
                    <a:pos x="T2" y="T3"/>
                  </a:cxn>
                  <a:cxn ang="0">
                    <a:pos x="T4" y="T5"/>
                  </a:cxn>
                  <a:cxn ang="0">
                    <a:pos x="T6" y="T7"/>
                  </a:cxn>
                  <a:cxn ang="0">
                    <a:pos x="T8" y="T9"/>
                  </a:cxn>
                  <a:cxn ang="0">
                    <a:pos x="T10" y="T11"/>
                  </a:cxn>
                  <a:cxn ang="0">
                    <a:pos x="T12" y="T13"/>
                  </a:cxn>
                </a:cxnLst>
                <a:rect l="0" t="0" r="r" b="b"/>
                <a:pathLst>
                  <a:path w="15593" h="8535">
                    <a:moveTo>
                      <a:pt x="0" y="8535"/>
                    </a:moveTo>
                    <a:lnTo>
                      <a:pt x="2601" y="8532"/>
                    </a:lnTo>
                    <a:lnTo>
                      <a:pt x="5199" y="7472"/>
                    </a:lnTo>
                    <a:lnTo>
                      <a:pt x="7798" y="6406"/>
                    </a:lnTo>
                    <a:lnTo>
                      <a:pt x="10396" y="4275"/>
                    </a:lnTo>
                    <a:lnTo>
                      <a:pt x="12995" y="2029"/>
                    </a:lnTo>
                    <a:lnTo>
                      <a:pt x="15593" y="0"/>
                    </a:lnTo>
                  </a:path>
                </a:pathLst>
              </a:custGeom>
              <a:noFill/>
              <a:ln w="57150" cap="flat">
                <a:solidFill>
                  <a:srgbClr val="E253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grpSp>
            <p:nvGrpSpPr>
              <p:cNvPr id="242" name="グループ化 241"/>
              <p:cNvGrpSpPr/>
              <p:nvPr/>
            </p:nvGrpSpPr>
            <p:grpSpPr>
              <a:xfrm>
                <a:off x="1431027" y="1621293"/>
                <a:ext cx="6762618" cy="4146661"/>
                <a:chOff x="1431027" y="1621293"/>
                <a:chExt cx="6762618" cy="4146661"/>
              </a:xfrm>
            </p:grpSpPr>
            <p:sp>
              <p:nvSpPr>
                <p:cNvPr id="243" name="Oval 46"/>
                <p:cNvSpPr>
                  <a:spLocks noChangeArrowheads="1"/>
                </p:cNvSpPr>
                <p:nvPr/>
              </p:nvSpPr>
              <p:spPr bwMode="auto">
                <a:xfrm>
                  <a:off x="8031645" y="1621293"/>
                  <a:ext cx="162000" cy="162000"/>
                </a:xfrm>
                <a:prstGeom prst="ellipse">
                  <a:avLst/>
                </a:prstGeom>
                <a:solidFill>
                  <a:srgbClr val="E25378"/>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244" name="Oval 47"/>
                <p:cNvSpPr>
                  <a:spLocks noChangeArrowheads="1"/>
                </p:cNvSpPr>
                <p:nvPr/>
              </p:nvSpPr>
              <p:spPr bwMode="auto">
                <a:xfrm>
                  <a:off x="6931754" y="2568555"/>
                  <a:ext cx="162000" cy="162000"/>
                </a:xfrm>
                <a:prstGeom prst="ellipse">
                  <a:avLst/>
                </a:prstGeom>
                <a:solidFill>
                  <a:srgbClr val="E25378"/>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245" name="Oval 48"/>
                <p:cNvSpPr>
                  <a:spLocks noChangeArrowheads="1"/>
                </p:cNvSpPr>
                <p:nvPr/>
              </p:nvSpPr>
              <p:spPr bwMode="auto">
                <a:xfrm>
                  <a:off x="5831439" y="3616191"/>
                  <a:ext cx="162000" cy="162000"/>
                </a:xfrm>
                <a:prstGeom prst="ellipse">
                  <a:avLst/>
                </a:prstGeom>
                <a:solidFill>
                  <a:srgbClr val="E25378"/>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246" name="Oval 49"/>
                <p:cNvSpPr>
                  <a:spLocks noChangeArrowheads="1"/>
                </p:cNvSpPr>
                <p:nvPr/>
              </p:nvSpPr>
              <p:spPr bwMode="auto">
                <a:xfrm>
                  <a:off x="4731548" y="4611073"/>
                  <a:ext cx="162000" cy="162000"/>
                </a:xfrm>
                <a:prstGeom prst="ellipse">
                  <a:avLst/>
                </a:prstGeom>
                <a:solidFill>
                  <a:srgbClr val="E25378"/>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247" name="Oval 50"/>
                <p:cNvSpPr>
                  <a:spLocks noChangeArrowheads="1"/>
                </p:cNvSpPr>
                <p:nvPr/>
              </p:nvSpPr>
              <p:spPr bwMode="auto">
                <a:xfrm>
                  <a:off x="3631234" y="5109680"/>
                  <a:ext cx="162000" cy="162000"/>
                </a:xfrm>
                <a:prstGeom prst="ellipse">
                  <a:avLst/>
                </a:prstGeom>
                <a:solidFill>
                  <a:srgbClr val="E25378"/>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248" name="Oval 51"/>
                <p:cNvSpPr>
                  <a:spLocks noChangeArrowheads="1"/>
                </p:cNvSpPr>
                <p:nvPr/>
              </p:nvSpPr>
              <p:spPr bwMode="auto">
                <a:xfrm>
                  <a:off x="2531342" y="5603663"/>
                  <a:ext cx="162000" cy="162000"/>
                </a:xfrm>
                <a:prstGeom prst="ellipse">
                  <a:avLst/>
                </a:prstGeom>
                <a:solidFill>
                  <a:srgbClr val="E25378"/>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249" name="Oval 52"/>
                <p:cNvSpPr>
                  <a:spLocks noChangeArrowheads="1"/>
                </p:cNvSpPr>
                <p:nvPr/>
              </p:nvSpPr>
              <p:spPr bwMode="auto">
                <a:xfrm>
                  <a:off x="1431027" y="5605954"/>
                  <a:ext cx="162000" cy="162000"/>
                </a:xfrm>
                <a:prstGeom prst="ellipse">
                  <a:avLst/>
                </a:prstGeom>
                <a:solidFill>
                  <a:srgbClr val="E25378"/>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grpSp>
        </p:grpSp>
        <p:grpSp>
          <p:nvGrpSpPr>
            <p:cNvPr id="250" name="グループ化 249"/>
            <p:cNvGrpSpPr/>
            <p:nvPr/>
          </p:nvGrpSpPr>
          <p:grpSpPr>
            <a:xfrm>
              <a:off x="2955027" y="1825311"/>
              <a:ext cx="6762618" cy="3995398"/>
              <a:chOff x="1431027" y="1825311"/>
              <a:chExt cx="6762618" cy="3995398"/>
            </a:xfrm>
          </p:grpSpPr>
          <p:sp>
            <p:nvSpPr>
              <p:cNvPr id="251" name="Freeform 53"/>
              <p:cNvSpPr>
                <a:spLocks/>
              </p:cNvSpPr>
              <p:nvPr/>
            </p:nvSpPr>
            <p:spPr bwMode="auto">
              <a:xfrm>
                <a:off x="1513502" y="1904334"/>
                <a:ext cx="6601465" cy="3833398"/>
              </a:xfrm>
              <a:custGeom>
                <a:avLst/>
                <a:gdLst>
                  <a:gd name="T0" fmla="*/ 0 w 15593"/>
                  <a:gd name="T1" fmla="*/ 8211 h 8211"/>
                  <a:gd name="T2" fmla="*/ 2601 w 15593"/>
                  <a:gd name="T3" fmla="*/ 8090 h 8211"/>
                  <a:gd name="T4" fmla="*/ 5199 w 15593"/>
                  <a:gd name="T5" fmla="*/ 7094 h 8211"/>
                  <a:gd name="T6" fmla="*/ 7798 w 15593"/>
                  <a:gd name="T7" fmla="*/ 6177 h 8211"/>
                  <a:gd name="T8" fmla="*/ 10396 w 15593"/>
                  <a:gd name="T9" fmla="*/ 4051 h 8211"/>
                  <a:gd name="T10" fmla="*/ 12995 w 15593"/>
                  <a:gd name="T11" fmla="*/ 2024 h 8211"/>
                  <a:gd name="T12" fmla="*/ 15593 w 15593"/>
                  <a:gd name="T13" fmla="*/ 0 h 8211"/>
                </a:gdLst>
                <a:ahLst/>
                <a:cxnLst>
                  <a:cxn ang="0">
                    <a:pos x="T0" y="T1"/>
                  </a:cxn>
                  <a:cxn ang="0">
                    <a:pos x="T2" y="T3"/>
                  </a:cxn>
                  <a:cxn ang="0">
                    <a:pos x="T4" y="T5"/>
                  </a:cxn>
                  <a:cxn ang="0">
                    <a:pos x="T6" y="T7"/>
                  </a:cxn>
                  <a:cxn ang="0">
                    <a:pos x="T8" y="T9"/>
                  </a:cxn>
                  <a:cxn ang="0">
                    <a:pos x="T10" y="T11"/>
                  </a:cxn>
                  <a:cxn ang="0">
                    <a:pos x="T12" y="T13"/>
                  </a:cxn>
                </a:cxnLst>
                <a:rect l="0" t="0" r="r" b="b"/>
                <a:pathLst>
                  <a:path w="15593" h="8211">
                    <a:moveTo>
                      <a:pt x="0" y="8211"/>
                    </a:moveTo>
                    <a:lnTo>
                      <a:pt x="2601" y="8090"/>
                    </a:lnTo>
                    <a:lnTo>
                      <a:pt x="5199" y="7094"/>
                    </a:lnTo>
                    <a:lnTo>
                      <a:pt x="7798" y="6177"/>
                    </a:lnTo>
                    <a:lnTo>
                      <a:pt x="10396" y="4051"/>
                    </a:lnTo>
                    <a:lnTo>
                      <a:pt x="12995" y="2024"/>
                    </a:lnTo>
                    <a:lnTo>
                      <a:pt x="15593" y="0"/>
                    </a:lnTo>
                  </a:path>
                </a:pathLst>
              </a:custGeom>
              <a:noFill/>
              <a:ln w="57150" cap="flat">
                <a:solidFill>
                  <a:srgbClr val="8CA3B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grpSp>
            <p:nvGrpSpPr>
              <p:cNvPr id="252" name="グループ化 251"/>
              <p:cNvGrpSpPr/>
              <p:nvPr/>
            </p:nvGrpSpPr>
            <p:grpSpPr>
              <a:xfrm>
                <a:off x="1431027" y="1825311"/>
                <a:ext cx="6762618" cy="3995398"/>
                <a:chOff x="1431027" y="1825311"/>
                <a:chExt cx="6762618" cy="3995398"/>
              </a:xfrm>
            </p:grpSpPr>
            <p:sp>
              <p:nvSpPr>
                <p:cNvPr id="253" name="Oval 54"/>
                <p:cNvSpPr>
                  <a:spLocks noChangeArrowheads="1"/>
                </p:cNvSpPr>
                <p:nvPr/>
              </p:nvSpPr>
              <p:spPr bwMode="auto">
                <a:xfrm>
                  <a:off x="8031645" y="1825311"/>
                  <a:ext cx="162000" cy="162000"/>
                </a:xfrm>
                <a:prstGeom prst="ellipse">
                  <a:avLst/>
                </a:prstGeom>
                <a:solidFill>
                  <a:srgbClr val="8CA3B8"/>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254" name="Oval 55"/>
                <p:cNvSpPr>
                  <a:spLocks noChangeArrowheads="1"/>
                </p:cNvSpPr>
                <p:nvPr/>
              </p:nvSpPr>
              <p:spPr bwMode="auto">
                <a:xfrm>
                  <a:off x="6931754" y="2769305"/>
                  <a:ext cx="162000" cy="162000"/>
                </a:xfrm>
                <a:prstGeom prst="ellipse">
                  <a:avLst/>
                </a:prstGeom>
                <a:solidFill>
                  <a:srgbClr val="8CA3B8"/>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255" name="Oval 56"/>
                <p:cNvSpPr>
                  <a:spLocks noChangeArrowheads="1"/>
                </p:cNvSpPr>
                <p:nvPr/>
              </p:nvSpPr>
              <p:spPr bwMode="auto">
                <a:xfrm>
                  <a:off x="5831439" y="3715632"/>
                  <a:ext cx="162000" cy="162000"/>
                </a:xfrm>
                <a:prstGeom prst="ellipse">
                  <a:avLst/>
                </a:prstGeom>
                <a:solidFill>
                  <a:srgbClr val="8CA3B8"/>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256" name="Oval 57"/>
                <p:cNvSpPr>
                  <a:spLocks noChangeArrowheads="1"/>
                </p:cNvSpPr>
                <p:nvPr/>
              </p:nvSpPr>
              <p:spPr bwMode="auto">
                <a:xfrm>
                  <a:off x="4731548" y="4709114"/>
                  <a:ext cx="162000" cy="162000"/>
                </a:xfrm>
                <a:prstGeom prst="ellipse">
                  <a:avLst/>
                </a:prstGeom>
                <a:solidFill>
                  <a:srgbClr val="8CA3B8"/>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257" name="Oval 58"/>
                <p:cNvSpPr>
                  <a:spLocks noChangeArrowheads="1"/>
                </p:cNvSpPr>
                <p:nvPr/>
              </p:nvSpPr>
              <p:spPr bwMode="auto">
                <a:xfrm>
                  <a:off x="3631234" y="5136270"/>
                  <a:ext cx="162000" cy="162000"/>
                </a:xfrm>
                <a:prstGeom prst="ellipse">
                  <a:avLst/>
                </a:prstGeom>
                <a:solidFill>
                  <a:srgbClr val="8CA3B8"/>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258" name="Oval 59"/>
                <p:cNvSpPr>
                  <a:spLocks noChangeArrowheads="1"/>
                </p:cNvSpPr>
                <p:nvPr/>
              </p:nvSpPr>
              <p:spPr bwMode="auto">
                <a:xfrm>
                  <a:off x="2531342" y="5601730"/>
                  <a:ext cx="162000" cy="162000"/>
                </a:xfrm>
                <a:prstGeom prst="ellipse">
                  <a:avLst/>
                </a:prstGeom>
                <a:solidFill>
                  <a:srgbClr val="8CA3B8"/>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259" name="Oval 60"/>
                <p:cNvSpPr>
                  <a:spLocks noChangeArrowheads="1"/>
                </p:cNvSpPr>
                <p:nvPr/>
              </p:nvSpPr>
              <p:spPr bwMode="auto">
                <a:xfrm>
                  <a:off x="1431027" y="5658709"/>
                  <a:ext cx="162000" cy="162000"/>
                </a:xfrm>
                <a:prstGeom prst="ellipse">
                  <a:avLst/>
                </a:prstGeom>
                <a:solidFill>
                  <a:srgbClr val="8CA3B8"/>
                </a:solidFill>
                <a:ln>
                  <a:noFill/>
                </a:ln>
                <a:effectLst>
                  <a:outerShdw blurRad="38100" dist="12700" dir="2700000" algn="tl" rotWithShape="0">
                    <a:prstClr val="black">
                      <a:alpha val="50000"/>
                    </a:prstClr>
                  </a:outerShdw>
                </a:effectLst>
                <a:scene3d>
                  <a:camera prst="orthographicFront"/>
                  <a:lightRig rig="threePt" dir="t"/>
                </a:scene3d>
                <a:sp3d prstMaterial="plastic">
                  <a:bevelT w="82550" h="508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grpSp>
        </p:grpSp>
        <p:sp>
          <p:nvSpPr>
            <p:cNvPr id="260" name="テキスト ボックス 42"/>
            <p:cNvSpPr txBox="1">
              <a:spLocks noChangeArrowheads="1"/>
            </p:cNvSpPr>
            <p:nvPr/>
          </p:nvSpPr>
          <p:spPr bwMode="auto">
            <a:xfrm>
              <a:off x="3477048" y="1234852"/>
              <a:ext cx="3738685" cy="58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base" hangingPunct="1">
                <a:lnSpc>
                  <a:spcPct val="92000"/>
                </a:lnSpc>
                <a:spcBef>
                  <a:spcPct val="0"/>
                </a:spcBef>
                <a:spcAft>
                  <a:spcPct val="0"/>
                </a:spcAft>
              </a:pPr>
              <a:r>
                <a:rPr lang="ja-JP" altLang="en-US" sz="2000" dirty="0">
                  <a:latin typeface="HGP創英角ｺﾞｼｯｸUB" pitchFamily="50" charset="-128"/>
                  <a:ea typeface="HGP創英角ｺﾞｼｯｸUB" pitchFamily="50" charset="-128"/>
                </a:rPr>
                <a:t>認知症の基礎疾患の内訳</a:t>
              </a:r>
            </a:p>
            <a:p>
              <a:pPr algn="ctr" eaLnBrk="1" fontAlgn="base" hangingPunct="1">
                <a:lnSpc>
                  <a:spcPct val="92000"/>
                </a:lnSpc>
                <a:spcBef>
                  <a:spcPct val="0"/>
                </a:spcBef>
                <a:spcAft>
                  <a:spcPct val="0"/>
                </a:spcAft>
              </a:pPr>
              <a:r>
                <a:rPr lang="ja-JP" altLang="en-US" sz="1600" dirty="0">
                  <a:latin typeface="HGP創英角ｺﾞｼｯｸUB" pitchFamily="50" charset="-128"/>
                  <a:ea typeface="HGP創英角ｺﾞｼｯｸUB" pitchFamily="50" charset="-128"/>
                </a:rPr>
                <a:t>（面接調査で診断が確定した者 </a:t>
              </a:r>
              <a:r>
                <a:rPr lang="en-US" altLang="ja-JP" sz="1600" dirty="0">
                  <a:latin typeface="HGP創英角ｺﾞｼｯｸUB" pitchFamily="50" charset="-128"/>
                  <a:ea typeface="HGP創英角ｺﾞｼｯｸUB" pitchFamily="50" charset="-128"/>
                </a:rPr>
                <a:t>978</a:t>
              </a:r>
              <a:r>
                <a:rPr lang="ja-JP" altLang="en-US" sz="1600" dirty="0">
                  <a:latin typeface="HGP創英角ｺﾞｼｯｸUB" pitchFamily="50" charset="-128"/>
                  <a:ea typeface="HGP創英角ｺﾞｼｯｸUB" pitchFamily="50" charset="-128"/>
                </a:rPr>
                <a:t>名）</a:t>
              </a:r>
            </a:p>
          </p:txBody>
        </p:sp>
        <p:grpSp>
          <p:nvGrpSpPr>
            <p:cNvPr id="1050" name="グループ化 1049"/>
            <p:cNvGrpSpPr/>
            <p:nvPr/>
          </p:nvGrpSpPr>
          <p:grpSpPr>
            <a:xfrm>
              <a:off x="4393608" y="2449534"/>
              <a:ext cx="2278456" cy="2218520"/>
              <a:chOff x="2869608" y="2379684"/>
              <a:chExt cx="2278456" cy="2218520"/>
            </a:xfrm>
            <a:effectLst>
              <a:outerShdw blurRad="50800" dist="25400" dir="2700000" algn="tl" rotWithShape="0">
                <a:prstClr val="black">
                  <a:alpha val="70000"/>
                </a:prstClr>
              </a:outerShdw>
            </a:effectLst>
          </p:grpSpPr>
          <p:sp>
            <p:nvSpPr>
              <p:cNvPr id="1042" name="Freeform 65"/>
              <p:cNvSpPr>
                <a:spLocks/>
              </p:cNvSpPr>
              <p:nvPr/>
            </p:nvSpPr>
            <p:spPr bwMode="auto">
              <a:xfrm>
                <a:off x="3077507" y="2410588"/>
                <a:ext cx="2070557" cy="2187616"/>
              </a:xfrm>
              <a:custGeom>
                <a:avLst/>
                <a:gdLst>
                  <a:gd name="T0" fmla="*/ 884 w 936"/>
                  <a:gd name="T1" fmla="*/ 273 h 989"/>
                  <a:gd name="T2" fmla="*/ 442 w 936"/>
                  <a:gd name="T3" fmla="*/ 0 h 989"/>
                  <a:gd name="T4" fmla="*/ 442 w 936"/>
                  <a:gd name="T5" fmla="*/ 494 h 989"/>
                  <a:gd name="T6" fmla="*/ 442 w 936"/>
                  <a:gd name="T7" fmla="*/ 494 h 989"/>
                  <a:gd name="T8" fmla="*/ 442 w 936"/>
                  <a:gd name="T9" fmla="*/ 494 h 989"/>
                  <a:gd name="T10" fmla="*/ 442 w 936"/>
                  <a:gd name="T11" fmla="*/ 494 h 989"/>
                  <a:gd name="T12" fmla="*/ 442 w 936"/>
                  <a:gd name="T13" fmla="*/ 494 h 989"/>
                  <a:gd name="T14" fmla="*/ 0 w 936"/>
                  <a:gd name="T15" fmla="*/ 716 h 989"/>
                  <a:gd name="T16" fmla="*/ 442 w 936"/>
                  <a:gd name="T17" fmla="*/ 989 h 989"/>
                  <a:gd name="T18" fmla="*/ 562 w 936"/>
                  <a:gd name="T19" fmla="*/ 974 h 989"/>
                  <a:gd name="T20" fmla="*/ 574 w 936"/>
                  <a:gd name="T21" fmla="*/ 971 h 989"/>
                  <a:gd name="T22" fmla="*/ 603 w 936"/>
                  <a:gd name="T23" fmla="*/ 962 h 989"/>
                  <a:gd name="T24" fmla="*/ 696 w 936"/>
                  <a:gd name="T25" fmla="*/ 918 h 989"/>
                  <a:gd name="T26" fmla="*/ 800 w 936"/>
                  <a:gd name="T27" fmla="*/ 835 h 989"/>
                  <a:gd name="T28" fmla="*/ 936 w 936"/>
                  <a:gd name="T29" fmla="*/ 494 h 989"/>
                  <a:gd name="T30" fmla="*/ 884 w 936"/>
                  <a:gd name="T31" fmla="*/ 273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6" h="989">
                    <a:moveTo>
                      <a:pt x="884" y="273"/>
                    </a:moveTo>
                    <a:cubicBezTo>
                      <a:pt x="802" y="111"/>
                      <a:pt x="635" y="0"/>
                      <a:pt x="442" y="0"/>
                    </a:cubicBezTo>
                    <a:cubicBezTo>
                      <a:pt x="442" y="494"/>
                      <a:pt x="442" y="494"/>
                      <a:pt x="442" y="494"/>
                    </a:cubicBezTo>
                    <a:cubicBezTo>
                      <a:pt x="442" y="494"/>
                      <a:pt x="442" y="494"/>
                      <a:pt x="442" y="494"/>
                    </a:cubicBezTo>
                    <a:cubicBezTo>
                      <a:pt x="442" y="494"/>
                      <a:pt x="442" y="494"/>
                      <a:pt x="442" y="494"/>
                    </a:cubicBezTo>
                    <a:cubicBezTo>
                      <a:pt x="442" y="494"/>
                      <a:pt x="442" y="494"/>
                      <a:pt x="442" y="494"/>
                    </a:cubicBezTo>
                    <a:cubicBezTo>
                      <a:pt x="442" y="494"/>
                      <a:pt x="442" y="494"/>
                      <a:pt x="442" y="494"/>
                    </a:cubicBezTo>
                    <a:cubicBezTo>
                      <a:pt x="0" y="716"/>
                      <a:pt x="0" y="716"/>
                      <a:pt x="0" y="716"/>
                    </a:cubicBezTo>
                    <a:cubicBezTo>
                      <a:pt x="81" y="878"/>
                      <a:pt x="248" y="989"/>
                      <a:pt x="442" y="989"/>
                    </a:cubicBezTo>
                    <a:cubicBezTo>
                      <a:pt x="483" y="989"/>
                      <a:pt x="523" y="984"/>
                      <a:pt x="562" y="974"/>
                    </a:cubicBezTo>
                    <a:cubicBezTo>
                      <a:pt x="566" y="973"/>
                      <a:pt x="570" y="972"/>
                      <a:pt x="574" y="971"/>
                    </a:cubicBezTo>
                    <a:cubicBezTo>
                      <a:pt x="584" y="968"/>
                      <a:pt x="594" y="965"/>
                      <a:pt x="603" y="962"/>
                    </a:cubicBezTo>
                    <a:cubicBezTo>
                      <a:pt x="636" y="950"/>
                      <a:pt x="667" y="936"/>
                      <a:pt x="696" y="918"/>
                    </a:cubicBezTo>
                    <a:cubicBezTo>
                      <a:pt x="734" y="895"/>
                      <a:pt x="769" y="867"/>
                      <a:pt x="800" y="835"/>
                    </a:cubicBezTo>
                    <a:cubicBezTo>
                      <a:pt x="884" y="746"/>
                      <a:pt x="936" y="627"/>
                      <a:pt x="936" y="494"/>
                    </a:cubicBezTo>
                    <a:cubicBezTo>
                      <a:pt x="936" y="415"/>
                      <a:pt x="917" y="339"/>
                      <a:pt x="884" y="273"/>
                    </a:cubicBezTo>
                    <a:close/>
                  </a:path>
                </a:pathLst>
              </a:custGeom>
              <a:solidFill>
                <a:srgbClr val="CE2C3B"/>
              </a:solidFill>
              <a:ln>
                <a:noFill/>
              </a:ln>
              <a:scene3d>
                <a:camera prst="orthographicFront"/>
                <a:lightRig rig="threePt" dir="t"/>
              </a:scene3d>
              <a:sp3d prstMaterial="plastic">
                <a:bevelT w="19050" h="6350"/>
              </a:sp3d>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043" name="Freeform 66"/>
              <p:cNvSpPr>
                <a:spLocks/>
              </p:cNvSpPr>
              <p:nvPr/>
            </p:nvSpPr>
            <p:spPr bwMode="auto">
              <a:xfrm>
                <a:off x="3670298" y="2412460"/>
                <a:ext cx="292182" cy="1060095"/>
              </a:xfrm>
              <a:custGeom>
                <a:avLst/>
                <a:gdLst>
                  <a:gd name="T0" fmla="*/ 12 w 132"/>
                  <a:gd name="T1" fmla="*/ 0 h 479"/>
                  <a:gd name="T2" fmla="*/ 0 w 132"/>
                  <a:gd name="T3" fmla="*/ 3 h 479"/>
                  <a:gd name="T4" fmla="*/ 132 w 132"/>
                  <a:gd name="T5" fmla="*/ 479 h 479"/>
                  <a:gd name="T6" fmla="*/ 12 w 132"/>
                  <a:gd name="T7" fmla="*/ 0 h 479"/>
                </a:gdLst>
                <a:ahLst/>
                <a:cxnLst>
                  <a:cxn ang="0">
                    <a:pos x="T0" y="T1"/>
                  </a:cxn>
                  <a:cxn ang="0">
                    <a:pos x="T2" y="T3"/>
                  </a:cxn>
                  <a:cxn ang="0">
                    <a:pos x="T4" y="T5"/>
                  </a:cxn>
                  <a:cxn ang="0">
                    <a:pos x="T6" y="T7"/>
                  </a:cxn>
                </a:cxnLst>
                <a:rect l="0" t="0" r="r" b="b"/>
                <a:pathLst>
                  <a:path w="132" h="479">
                    <a:moveTo>
                      <a:pt x="12" y="0"/>
                    </a:moveTo>
                    <a:cubicBezTo>
                      <a:pt x="8" y="1"/>
                      <a:pt x="4" y="2"/>
                      <a:pt x="0" y="3"/>
                    </a:cubicBezTo>
                    <a:cubicBezTo>
                      <a:pt x="132" y="479"/>
                      <a:pt x="132" y="479"/>
                      <a:pt x="132" y="479"/>
                    </a:cubicBezTo>
                    <a:lnTo>
                      <a:pt x="12" y="0"/>
                    </a:lnTo>
                    <a:close/>
                  </a:path>
                </a:pathLst>
              </a:custGeom>
              <a:solidFill>
                <a:srgbClr val="187FC4"/>
              </a:solidFill>
              <a:ln>
                <a:noFill/>
              </a:ln>
              <a:scene3d>
                <a:camera prst="orthographicFront"/>
                <a:lightRig rig="threePt" dir="t"/>
              </a:scene3d>
              <a:sp3d prstMaterial="plastic">
                <a:bevelT w="19050" h="635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044" name="Freeform 67"/>
              <p:cNvSpPr>
                <a:spLocks/>
              </p:cNvSpPr>
              <p:nvPr/>
            </p:nvSpPr>
            <p:spPr bwMode="auto">
              <a:xfrm>
                <a:off x="3696520" y="2379684"/>
                <a:ext cx="265960" cy="1094744"/>
              </a:xfrm>
              <a:custGeom>
                <a:avLst/>
                <a:gdLst>
                  <a:gd name="T0" fmla="*/ 120 w 120"/>
                  <a:gd name="T1" fmla="*/ 495 h 495"/>
                  <a:gd name="T2" fmla="*/ 120 w 120"/>
                  <a:gd name="T3" fmla="*/ 0 h 495"/>
                  <a:gd name="T4" fmla="*/ 0 w 120"/>
                  <a:gd name="T5" fmla="*/ 15 h 495"/>
                  <a:gd name="T6" fmla="*/ 120 w 120"/>
                  <a:gd name="T7" fmla="*/ 494 h 495"/>
                  <a:gd name="T8" fmla="*/ 120 w 120"/>
                  <a:gd name="T9" fmla="*/ 495 h 495"/>
                </a:gdLst>
                <a:ahLst/>
                <a:cxnLst>
                  <a:cxn ang="0">
                    <a:pos x="T0" y="T1"/>
                  </a:cxn>
                  <a:cxn ang="0">
                    <a:pos x="T2" y="T3"/>
                  </a:cxn>
                  <a:cxn ang="0">
                    <a:pos x="T4" y="T5"/>
                  </a:cxn>
                  <a:cxn ang="0">
                    <a:pos x="T6" y="T7"/>
                  </a:cxn>
                  <a:cxn ang="0">
                    <a:pos x="T8" y="T9"/>
                  </a:cxn>
                </a:cxnLst>
                <a:rect l="0" t="0" r="r" b="b"/>
                <a:pathLst>
                  <a:path w="120" h="495">
                    <a:moveTo>
                      <a:pt x="120" y="495"/>
                    </a:moveTo>
                    <a:cubicBezTo>
                      <a:pt x="120" y="0"/>
                      <a:pt x="120" y="0"/>
                      <a:pt x="120" y="0"/>
                    </a:cubicBezTo>
                    <a:cubicBezTo>
                      <a:pt x="79" y="0"/>
                      <a:pt x="39" y="5"/>
                      <a:pt x="0" y="15"/>
                    </a:cubicBezTo>
                    <a:cubicBezTo>
                      <a:pt x="120" y="494"/>
                      <a:pt x="120" y="494"/>
                      <a:pt x="120" y="494"/>
                    </a:cubicBezTo>
                    <a:lnTo>
                      <a:pt x="120" y="495"/>
                    </a:lnTo>
                    <a:close/>
                  </a:path>
                </a:pathLst>
              </a:custGeom>
              <a:solidFill>
                <a:srgbClr val="379564"/>
              </a:solidFill>
              <a:ln>
                <a:noFill/>
              </a:ln>
              <a:scene3d>
                <a:camera prst="orthographicFront"/>
                <a:lightRig rig="threePt" dir="t"/>
              </a:scene3d>
              <a:sp3d prstMaterial="plastic">
                <a:bevelT w="19050" h="6350"/>
              </a:sp3d>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045" name="Freeform 68"/>
              <p:cNvSpPr>
                <a:spLocks/>
              </p:cNvSpPr>
              <p:nvPr/>
            </p:nvSpPr>
            <p:spPr bwMode="auto">
              <a:xfrm>
                <a:off x="3603808" y="2419016"/>
                <a:ext cx="358672" cy="1055412"/>
              </a:xfrm>
              <a:custGeom>
                <a:avLst/>
                <a:gdLst>
                  <a:gd name="T0" fmla="*/ 162 w 162"/>
                  <a:gd name="T1" fmla="*/ 476 h 477"/>
                  <a:gd name="T2" fmla="*/ 30 w 162"/>
                  <a:gd name="T3" fmla="*/ 0 h 477"/>
                  <a:gd name="T4" fmla="*/ 0 w 162"/>
                  <a:gd name="T5" fmla="*/ 9 h 477"/>
                  <a:gd name="T6" fmla="*/ 162 w 162"/>
                  <a:gd name="T7" fmla="*/ 477 h 477"/>
                  <a:gd name="T8" fmla="*/ 162 w 162"/>
                  <a:gd name="T9" fmla="*/ 476 h 477"/>
                </a:gdLst>
                <a:ahLst/>
                <a:cxnLst>
                  <a:cxn ang="0">
                    <a:pos x="T0" y="T1"/>
                  </a:cxn>
                  <a:cxn ang="0">
                    <a:pos x="T2" y="T3"/>
                  </a:cxn>
                  <a:cxn ang="0">
                    <a:pos x="T4" y="T5"/>
                  </a:cxn>
                  <a:cxn ang="0">
                    <a:pos x="T6" y="T7"/>
                  </a:cxn>
                  <a:cxn ang="0">
                    <a:pos x="T8" y="T9"/>
                  </a:cxn>
                </a:cxnLst>
                <a:rect l="0" t="0" r="r" b="b"/>
                <a:pathLst>
                  <a:path w="162" h="477">
                    <a:moveTo>
                      <a:pt x="162" y="476"/>
                    </a:moveTo>
                    <a:cubicBezTo>
                      <a:pt x="30" y="0"/>
                      <a:pt x="30" y="0"/>
                      <a:pt x="30" y="0"/>
                    </a:cubicBezTo>
                    <a:cubicBezTo>
                      <a:pt x="20" y="3"/>
                      <a:pt x="10" y="6"/>
                      <a:pt x="0" y="9"/>
                    </a:cubicBezTo>
                    <a:cubicBezTo>
                      <a:pt x="162" y="477"/>
                      <a:pt x="162" y="477"/>
                      <a:pt x="162" y="477"/>
                    </a:cubicBezTo>
                    <a:lnTo>
                      <a:pt x="162" y="476"/>
                    </a:lnTo>
                    <a:close/>
                  </a:path>
                </a:pathLst>
              </a:custGeom>
              <a:solidFill>
                <a:srgbClr val="CB67A4"/>
              </a:solidFill>
              <a:ln>
                <a:noFill/>
              </a:ln>
              <a:scene3d>
                <a:camera prst="orthographicFront"/>
                <a:lightRig rig="threePt" dir="t"/>
              </a:scene3d>
              <a:sp3d prstMaterial="plastic">
                <a:bevelT w="19050" h="635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046" name="Freeform 69"/>
              <p:cNvSpPr>
                <a:spLocks/>
              </p:cNvSpPr>
              <p:nvPr/>
            </p:nvSpPr>
            <p:spPr bwMode="auto">
              <a:xfrm>
                <a:off x="3400592" y="2439619"/>
                <a:ext cx="561888" cy="1034810"/>
              </a:xfrm>
              <a:custGeom>
                <a:avLst/>
                <a:gdLst>
                  <a:gd name="T0" fmla="*/ 254 w 254"/>
                  <a:gd name="T1" fmla="*/ 468 h 468"/>
                  <a:gd name="T2" fmla="*/ 92 w 254"/>
                  <a:gd name="T3" fmla="*/ 0 h 468"/>
                  <a:gd name="T4" fmla="*/ 0 w 254"/>
                  <a:gd name="T5" fmla="*/ 44 h 468"/>
                  <a:gd name="T6" fmla="*/ 254 w 254"/>
                  <a:gd name="T7" fmla="*/ 468 h 468"/>
                </a:gdLst>
                <a:ahLst/>
                <a:cxnLst>
                  <a:cxn ang="0">
                    <a:pos x="T0" y="T1"/>
                  </a:cxn>
                  <a:cxn ang="0">
                    <a:pos x="T2" y="T3"/>
                  </a:cxn>
                  <a:cxn ang="0">
                    <a:pos x="T4" y="T5"/>
                  </a:cxn>
                  <a:cxn ang="0">
                    <a:pos x="T6" y="T7"/>
                  </a:cxn>
                </a:cxnLst>
                <a:rect l="0" t="0" r="r" b="b"/>
                <a:pathLst>
                  <a:path w="254" h="468">
                    <a:moveTo>
                      <a:pt x="254" y="468"/>
                    </a:moveTo>
                    <a:cubicBezTo>
                      <a:pt x="92" y="0"/>
                      <a:pt x="92" y="0"/>
                      <a:pt x="92" y="0"/>
                    </a:cubicBezTo>
                    <a:cubicBezTo>
                      <a:pt x="60" y="12"/>
                      <a:pt x="29" y="26"/>
                      <a:pt x="0" y="44"/>
                    </a:cubicBezTo>
                    <a:cubicBezTo>
                      <a:pt x="254" y="468"/>
                      <a:pt x="254" y="468"/>
                      <a:pt x="254" y="468"/>
                    </a:cubicBezTo>
                    <a:close/>
                  </a:path>
                </a:pathLst>
              </a:custGeom>
              <a:solidFill>
                <a:srgbClr val="FDD23E"/>
              </a:solidFill>
              <a:ln>
                <a:noFill/>
              </a:ln>
              <a:scene3d>
                <a:camera prst="orthographicFront"/>
                <a:lightRig rig="threePt" dir="t"/>
              </a:scene3d>
              <a:sp3d prstMaterial="plastic">
                <a:bevelT w="19050" h="635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047" name="Freeform 70"/>
              <p:cNvSpPr>
                <a:spLocks/>
              </p:cNvSpPr>
              <p:nvPr/>
            </p:nvSpPr>
            <p:spPr bwMode="auto">
              <a:xfrm>
                <a:off x="2869608" y="2720563"/>
                <a:ext cx="1092872" cy="1242708"/>
              </a:xfrm>
              <a:custGeom>
                <a:avLst/>
                <a:gdLst>
                  <a:gd name="T0" fmla="*/ 494 w 494"/>
                  <a:gd name="T1" fmla="*/ 341 h 562"/>
                  <a:gd name="T2" fmla="*/ 494 w 494"/>
                  <a:gd name="T3" fmla="*/ 341 h 562"/>
                  <a:gd name="T4" fmla="*/ 136 w 494"/>
                  <a:gd name="T5" fmla="*/ 0 h 562"/>
                  <a:gd name="T6" fmla="*/ 0 w 494"/>
                  <a:gd name="T7" fmla="*/ 341 h 562"/>
                  <a:gd name="T8" fmla="*/ 52 w 494"/>
                  <a:gd name="T9" fmla="*/ 562 h 562"/>
                  <a:gd name="T10" fmla="*/ 494 w 494"/>
                  <a:gd name="T11" fmla="*/ 341 h 562"/>
                </a:gdLst>
                <a:ahLst/>
                <a:cxnLst>
                  <a:cxn ang="0">
                    <a:pos x="T0" y="T1"/>
                  </a:cxn>
                  <a:cxn ang="0">
                    <a:pos x="T2" y="T3"/>
                  </a:cxn>
                  <a:cxn ang="0">
                    <a:pos x="T4" y="T5"/>
                  </a:cxn>
                  <a:cxn ang="0">
                    <a:pos x="T6" y="T7"/>
                  </a:cxn>
                  <a:cxn ang="0">
                    <a:pos x="T8" y="T9"/>
                  </a:cxn>
                  <a:cxn ang="0">
                    <a:pos x="T10" y="T11"/>
                  </a:cxn>
                </a:cxnLst>
                <a:rect l="0" t="0" r="r" b="b"/>
                <a:pathLst>
                  <a:path w="494" h="562">
                    <a:moveTo>
                      <a:pt x="494" y="341"/>
                    </a:moveTo>
                    <a:cubicBezTo>
                      <a:pt x="494" y="341"/>
                      <a:pt x="494" y="341"/>
                      <a:pt x="494" y="341"/>
                    </a:cubicBezTo>
                    <a:cubicBezTo>
                      <a:pt x="136" y="0"/>
                      <a:pt x="136" y="0"/>
                      <a:pt x="136" y="0"/>
                    </a:cubicBezTo>
                    <a:cubicBezTo>
                      <a:pt x="51" y="89"/>
                      <a:pt x="0" y="209"/>
                      <a:pt x="0" y="341"/>
                    </a:cubicBezTo>
                    <a:cubicBezTo>
                      <a:pt x="0" y="420"/>
                      <a:pt x="19" y="496"/>
                      <a:pt x="52" y="562"/>
                    </a:cubicBezTo>
                    <a:cubicBezTo>
                      <a:pt x="494" y="341"/>
                      <a:pt x="494" y="341"/>
                      <a:pt x="494" y="341"/>
                    </a:cubicBezTo>
                    <a:close/>
                  </a:path>
                </a:pathLst>
              </a:custGeom>
              <a:solidFill>
                <a:srgbClr val="75B422"/>
              </a:solidFill>
              <a:ln>
                <a:noFill/>
              </a:ln>
              <a:scene3d>
                <a:camera prst="orthographicFront"/>
                <a:lightRig rig="threePt" dir="t"/>
              </a:scene3d>
              <a:sp3d prstMaterial="plastic">
                <a:bevelT w="19050" h="6350"/>
              </a:sp3d>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1048" name="Freeform 71"/>
              <p:cNvSpPr>
                <a:spLocks/>
              </p:cNvSpPr>
              <p:nvPr/>
            </p:nvSpPr>
            <p:spPr bwMode="auto">
              <a:xfrm>
                <a:off x="3168345" y="2536076"/>
                <a:ext cx="796008" cy="936480"/>
              </a:xfrm>
              <a:custGeom>
                <a:avLst/>
                <a:gdLst>
                  <a:gd name="T0" fmla="*/ 360 w 360"/>
                  <a:gd name="T1" fmla="*/ 423 h 423"/>
                  <a:gd name="T2" fmla="*/ 104 w 360"/>
                  <a:gd name="T3" fmla="*/ 0 h 423"/>
                  <a:gd name="T4" fmla="*/ 0 w 360"/>
                  <a:gd name="T5" fmla="*/ 84 h 423"/>
                  <a:gd name="T6" fmla="*/ 360 w 360"/>
                  <a:gd name="T7" fmla="*/ 423 h 423"/>
                </a:gdLst>
                <a:ahLst/>
                <a:cxnLst>
                  <a:cxn ang="0">
                    <a:pos x="T0" y="T1"/>
                  </a:cxn>
                  <a:cxn ang="0">
                    <a:pos x="T2" y="T3"/>
                  </a:cxn>
                  <a:cxn ang="0">
                    <a:pos x="T4" y="T5"/>
                  </a:cxn>
                  <a:cxn ang="0">
                    <a:pos x="T6" y="T7"/>
                  </a:cxn>
                </a:cxnLst>
                <a:rect l="0" t="0" r="r" b="b"/>
                <a:pathLst>
                  <a:path w="360" h="423">
                    <a:moveTo>
                      <a:pt x="360" y="423"/>
                    </a:moveTo>
                    <a:cubicBezTo>
                      <a:pt x="104" y="0"/>
                      <a:pt x="104" y="0"/>
                      <a:pt x="104" y="0"/>
                    </a:cubicBezTo>
                    <a:cubicBezTo>
                      <a:pt x="66" y="23"/>
                      <a:pt x="31" y="52"/>
                      <a:pt x="0" y="84"/>
                    </a:cubicBezTo>
                    <a:cubicBezTo>
                      <a:pt x="360" y="423"/>
                      <a:pt x="360" y="423"/>
                      <a:pt x="360" y="423"/>
                    </a:cubicBezTo>
                    <a:close/>
                  </a:path>
                </a:pathLst>
              </a:custGeom>
              <a:solidFill>
                <a:srgbClr val="86B2E0"/>
              </a:solidFill>
              <a:ln>
                <a:noFill/>
              </a:ln>
              <a:scene3d>
                <a:camera prst="orthographicFront"/>
                <a:lightRig rig="threePt" dir="t"/>
              </a:scene3d>
              <a:sp3d prstMaterial="plastic">
                <a:bevelT w="19050" h="635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grpSp>
        <p:sp>
          <p:nvSpPr>
            <p:cNvPr id="274" name="Line 25"/>
            <p:cNvSpPr>
              <a:spLocks noChangeShapeType="1"/>
            </p:cNvSpPr>
            <p:nvPr/>
          </p:nvSpPr>
          <p:spPr bwMode="auto">
            <a:xfrm>
              <a:off x="4238625" y="2724457"/>
              <a:ext cx="609912" cy="0"/>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275" name="テキスト ボックス 42"/>
            <p:cNvSpPr txBox="1">
              <a:spLocks noChangeArrowheads="1"/>
            </p:cNvSpPr>
            <p:nvPr/>
          </p:nvSpPr>
          <p:spPr bwMode="auto">
            <a:xfrm>
              <a:off x="4871864" y="3904062"/>
              <a:ext cx="16014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base" hangingPunct="1">
                <a:spcBef>
                  <a:spcPct val="0"/>
                </a:spcBef>
                <a:spcAft>
                  <a:spcPct val="0"/>
                </a:spcAft>
              </a:pPr>
              <a:r>
                <a:rPr lang="ja-JP" altLang="en-US" sz="1400" dirty="0">
                  <a:latin typeface="HGPｺﾞｼｯｸE" pitchFamily="50" charset="-128"/>
                  <a:ea typeface="HGPｺﾞｼｯｸE" pitchFamily="50" charset="-128"/>
                </a:rPr>
                <a:t>アルツハイマー型</a:t>
              </a:r>
            </a:p>
            <a:p>
              <a:pPr algn="ctr" eaLnBrk="1" fontAlgn="base" hangingPunct="1">
                <a:spcBef>
                  <a:spcPct val="0"/>
                </a:spcBef>
                <a:spcAft>
                  <a:spcPct val="0"/>
                </a:spcAft>
              </a:pPr>
              <a:r>
                <a:rPr lang="ja-JP" altLang="en-US" sz="1400" dirty="0">
                  <a:latin typeface="HGPｺﾞｼｯｸE" pitchFamily="50" charset="-128"/>
                  <a:ea typeface="HGPｺﾞｼｯｸE" pitchFamily="50" charset="-128"/>
                </a:rPr>
                <a:t>認知症（ＡＤ）</a:t>
              </a:r>
            </a:p>
            <a:p>
              <a:pPr algn="ctr" eaLnBrk="1" fontAlgn="base" hangingPunct="1">
                <a:spcBef>
                  <a:spcPct val="0"/>
                </a:spcBef>
                <a:spcAft>
                  <a:spcPct val="0"/>
                </a:spcAft>
              </a:pPr>
              <a:r>
                <a:rPr lang="ja-JP" altLang="en-US" sz="1400" dirty="0">
                  <a:latin typeface="HGPｺﾞｼｯｸE" pitchFamily="50" charset="-128"/>
                  <a:ea typeface="HGPｺﾞｼｯｸE" pitchFamily="50" charset="-128"/>
                </a:rPr>
                <a:t>６７</a:t>
              </a:r>
              <a:r>
                <a:rPr lang="en-US" altLang="ja-JP" sz="1400" dirty="0">
                  <a:latin typeface="HGPｺﾞｼｯｸE" pitchFamily="50" charset="-128"/>
                  <a:ea typeface="HGPｺﾞｼｯｸE" pitchFamily="50" charset="-128"/>
                </a:rPr>
                <a:t>.</a:t>
              </a:r>
              <a:r>
                <a:rPr lang="ja-JP" altLang="en-US" sz="1400" dirty="0">
                  <a:latin typeface="HGPｺﾞｼｯｸE" pitchFamily="50" charset="-128"/>
                  <a:ea typeface="HGPｺﾞｼｯｸE" pitchFamily="50" charset="-128"/>
                </a:rPr>
                <a:t>６</a:t>
              </a:r>
              <a:r>
                <a:rPr lang="ja-JP" altLang="en-US" sz="1200" dirty="0">
                  <a:latin typeface="HGPｺﾞｼｯｸE" pitchFamily="50" charset="-128"/>
                  <a:ea typeface="HGPｺﾞｼｯｸE" pitchFamily="50" charset="-128"/>
                </a:rPr>
                <a:t>％</a:t>
              </a:r>
              <a:endParaRPr lang="ja-JP" altLang="en-US" sz="1100" dirty="0">
                <a:latin typeface="HGPｺﾞｼｯｸE" pitchFamily="50" charset="-128"/>
                <a:ea typeface="HGPｺﾞｼｯｸE" pitchFamily="50" charset="-128"/>
              </a:endParaRPr>
            </a:p>
          </p:txBody>
        </p:sp>
        <p:sp>
          <p:nvSpPr>
            <p:cNvPr id="276" name="テキスト ボックス 42"/>
            <p:cNvSpPr txBox="1">
              <a:spLocks noChangeArrowheads="1"/>
            </p:cNvSpPr>
            <p:nvPr/>
          </p:nvSpPr>
          <p:spPr bwMode="auto">
            <a:xfrm>
              <a:off x="4329113" y="3204306"/>
              <a:ext cx="111399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base" hangingPunct="1">
                <a:spcBef>
                  <a:spcPct val="0"/>
                </a:spcBef>
                <a:spcAft>
                  <a:spcPct val="0"/>
                </a:spcAft>
              </a:pPr>
              <a:r>
                <a:rPr lang="zh-TW" altLang="en-US" sz="1200" dirty="0">
                  <a:latin typeface="HGPｺﾞｼｯｸE" pitchFamily="50" charset="-128"/>
                  <a:ea typeface="HGPｺﾞｼｯｸE" pitchFamily="50" charset="-128"/>
                </a:rPr>
                <a:t>脳血管性</a:t>
              </a:r>
            </a:p>
            <a:p>
              <a:pPr algn="ctr" eaLnBrk="1" fontAlgn="base" hangingPunct="1">
                <a:spcBef>
                  <a:spcPct val="0"/>
                </a:spcBef>
                <a:spcAft>
                  <a:spcPct val="0"/>
                </a:spcAft>
              </a:pPr>
              <a:r>
                <a:rPr lang="zh-TW" altLang="en-US" sz="1200" dirty="0">
                  <a:latin typeface="HGPｺﾞｼｯｸE" pitchFamily="50" charset="-128"/>
                  <a:ea typeface="HGPｺﾞｼｯｸE" pitchFamily="50" charset="-128"/>
                </a:rPr>
                <a:t>認知症（</a:t>
              </a:r>
              <a:r>
                <a:rPr lang="ja-JP" altLang="en-US" sz="1200" dirty="0">
                  <a:latin typeface="HGPｺﾞｼｯｸE" pitchFamily="50" charset="-128"/>
                  <a:ea typeface="HGPｺﾞｼｯｸE" pitchFamily="50" charset="-128"/>
                </a:rPr>
                <a:t>ＶａＤ</a:t>
              </a:r>
              <a:r>
                <a:rPr lang="zh-TW" altLang="en-US" sz="1200" dirty="0">
                  <a:latin typeface="HGPｺﾞｼｯｸE" pitchFamily="50" charset="-128"/>
                  <a:ea typeface="HGPｺﾞｼｯｸE" pitchFamily="50" charset="-128"/>
                </a:rPr>
                <a:t>）</a:t>
              </a:r>
            </a:p>
            <a:p>
              <a:pPr algn="ctr" eaLnBrk="1" fontAlgn="base" hangingPunct="1">
                <a:spcBef>
                  <a:spcPct val="0"/>
                </a:spcBef>
                <a:spcAft>
                  <a:spcPct val="0"/>
                </a:spcAft>
              </a:pPr>
              <a:r>
                <a:rPr lang="ja-JP" altLang="en-US" sz="1200" dirty="0">
                  <a:latin typeface="HGPｺﾞｼｯｸE" pitchFamily="50" charset="-128"/>
                  <a:ea typeface="HGPｺﾞｼｯｸE" pitchFamily="50" charset="-128"/>
                </a:rPr>
                <a:t>１９</a:t>
              </a:r>
              <a:r>
                <a:rPr lang="en-US" altLang="ja-JP" sz="1200" dirty="0">
                  <a:latin typeface="HGPｺﾞｼｯｸE" pitchFamily="50" charset="-128"/>
                  <a:ea typeface="HGPｺﾞｼｯｸE" pitchFamily="50" charset="-128"/>
                </a:rPr>
                <a:t>.</a:t>
              </a:r>
              <a:r>
                <a:rPr lang="ja-JP" altLang="en-US" sz="1200" dirty="0">
                  <a:latin typeface="HGPｺﾞｼｯｸE" pitchFamily="50" charset="-128"/>
                  <a:ea typeface="HGPｺﾞｼｯｸE" pitchFamily="50" charset="-128"/>
                </a:rPr>
                <a:t>５</a:t>
              </a:r>
              <a:r>
                <a:rPr lang="ja-JP" altLang="en-US" sz="1100" dirty="0">
                  <a:latin typeface="HGPｺﾞｼｯｸE" pitchFamily="50" charset="-128"/>
                  <a:ea typeface="HGPｺﾞｼｯｸE" pitchFamily="50" charset="-128"/>
                </a:rPr>
                <a:t>％</a:t>
              </a:r>
            </a:p>
          </p:txBody>
        </p:sp>
        <p:sp>
          <p:nvSpPr>
            <p:cNvPr id="277" name="テキスト ボックス 42"/>
            <p:cNvSpPr txBox="1">
              <a:spLocks noChangeArrowheads="1"/>
            </p:cNvSpPr>
            <p:nvPr/>
          </p:nvSpPr>
          <p:spPr bwMode="auto">
            <a:xfrm>
              <a:off x="2660402" y="2626815"/>
              <a:ext cx="18577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prstTxWarp prst="textPlain">
                <a:avLst/>
              </a:prstTxWarp>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ja-JP" altLang="en-US" sz="800" dirty="0">
                  <a:latin typeface="HGPｺﾞｼｯｸE" pitchFamily="50" charset="-128"/>
                  <a:ea typeface="HGPｺﾞｼｯｸE" pitchFamily="50" charset="-128"/>
                </a:rPr>
                <a:t>レビー小体型認知症（ＤＬＢ）／　</a:t>
              </a:r>
            </a:p>
            <a:p>
              <a:pPr eaLnBrk="1" fontAlgn="base" hangingPunct="1">
                <a:spcBef>
                  <a:spcPct val="0"/>
                </a:spcBef>
                <a:spcAft>
                  <a:spcPct val="0"/>
                </a:spcAft>
              </a:pPr>
              <a:r>
                <a:rPr lang="ja-JP" altLang="en-US" sz="800" dirty="0">
                  <a:latin typeface="HGPｺﾞｼｯｸE" pitchFamily="50" charset="-128"/>
                  <a:ea typeface="HGPｺﾞｼｯｸE" pitchFamily="50" charset="-128"/>
                </a:rPr>
                <a:t>パーキンソン病に伴う認知症（ＰＤＤ）　</a:t>
              </a:r>
            </a:p>
            <a:p>
              <a:pPr eaLnBrk="1" fontAlgn="base" hangingPunct="1">
                <a:spcBef>
                  <a:spcPct val="0"/>
                </a:spcBef>
                <a:spcAft>
                  <a:spcPct val="0"/>
                </a:spcAft>
              </a:pPr>
              <a:r>
                <a:rPr lang="ja-JP" altLang="en-US" sz="800" dirty="0">
                  <a:latin typeface="HGPｺﾞｼｯｸE" pitchFamily="50" charset="-128"/>
                  <a:ea typeface="HGPｺﾞｼｯｸE" pitchFamily="50" charset="-128"/>
                </a:rPr>
                <a:t>　　　　　　　　４</a:t>
              </a:r>
              <a:r>
                <a:rPr lang="en-US" altLang="ja-JP" sz="800" dirty="0">
                  <a:latin typeface="HGPｺﾞｼｯｸE" pitchFamily="50" charset="-128"/>
                  <a:ea typeface="HGPｺﾞｼｯｸE" pitchFamily="50" charset="-128"/>
                </a:rPr>
                <a:t>.</a:t>
              </a:r>
              <a:r>
                <a:rPr lang="ja-JP" altLang="en-US" sz="800" dirty="0">
                  <a:latin typeface="HGPｺﾞｼｯｸE" pitchFamily="50" charset="-128"/>
                  <a:ea typeface="HGPｺﾞｼｯｸE" pitchFamily="50" charset="-128"/>
                </a:rPr>
                <a:t>３</a:t>
              </a:r>
              <a:r>
                <a:rPr lang="ja-JP" altLang="en-US" sz="700" dirty="0">
                  <a:latin typeface="HGPｺﾞｼｯｸE" pitchFamily="50" charset="-128"/>
                  <a:ea typeface="HGPｺﾞｼｯｸE" pitchFamily="50" charset="-128"/>
                </a:rPr>
                <a:t>％　</a:t>
              </a:r>
            </a:p>
          </p:txBody>
        </p:sp>
        <p:sp>
          <p:nvSpPr>
            <p:cNvPr id="278" name="テキスト ボックス 42"/>
            <p:cNvSpPr txBox="1">
              <a:spLocks noChangeArrowheads="1"/>
            </p:cNvSpPr>
            <p:nvPr/>
          </p:nvSpPr>
          <p:spPr bwMode="auto">
            <a:xfrm>
              <a:off x="2857252" y="2355850"/>
              <a:ext cx="1686322"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prstTxWarp prst="textPlain">
                <a:avLst/>
              </a:prstTxWarp>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ja-JP" altLang="en-US" sz="800" dirty="0">
                  <a:latin typeface="HGPｺﾞｼｯｸE" pitchFamily="50" charset="-128"/>
                  <a:ea typeface="HGPｺﾞｼｯｸE" pitchFamily="50" charset="-128"/>
                </a:rPr>
                <a:t>混合型認知症（Ｍｉｘｅｄ）３</a:t>
              </a:r>
              <a:r>
                <a:rPr lang="en-US" altLang="ja-JP" sz="800" dirty="0">
                  <a:latin typeface="HGPｺﾞｼｯｸE" pitchFamily="50" charset="-128"/>
                  <a:ea typeface="HGPｺﾞｼｯｸE" pitchFamily="50" charset="-128"/>
                </a:rPr>
                <a:t>.</a:t>
              </a:r>
              <a:r>
                <a:rPr lang="ja-JP" altLang="en-US" sz="800" dirty="0">
                  <a:latin typeface="HGPｺﾞｼｯｸE" pitchFamily="50" charset="-128"/>
                  <a:ea typeface="HGPｺﾞｼｯｸE" pitchFamily="50" charset="-128"/>
                </a:rPr>
                <a:t>３</a:t>
              </a:r>
              <a:r>
                <a:rPr lang="ja-JP" altLang="en-US" sz="700" dirty="0">
                  <a:latin typeface="HGPｺﾞｼｯｸE" pitchFamily="50" charset="-128"/>
                  <a:ea typeface="HGPｺﾞｼｯｸE" pitchFamily="50" charset="-128"/>
                </a:rPr>
                <a:t>％</a:t>
              </a:r>
              <a:endParaRPr lang="ja-JP" altLang="en-US" sz="500" dirty="0">
                <a:latin typeface="HGPｺﾞｼｯｸE" pitchFamily="50" charset="-128"/>
                <a:ea typeface="HGPｺﾞｼｯｸE" pitchFamily="50" charset="-128"/>
              </a:endParaRPr>
            </a:p>
          </p:txBody>
        </p:sp>
        <p:grpSp>
          <p:nvGrpSpPr>
            <p:cNvPr id="1051" name="グループ化 1050"/>
            <p:cNvGrpSpPr/>
            <p:nvPr/>
          </p:nvGrpSpPr>
          <p:grpSpPr>
            <a:xfrm>
              <a:off x="4583836" y="2432051"/>
              <a:ext cx="480695" cy="190897"/>
              <a:chOff x="3057228" y="2132856"/>
              <a:chExt cx="362644" cy="144016"/>
            </a:xfrm>
          </p:grpSpPr>
          <p:sp>
            <p:nvSpPr>
              <p:cNvPr id="279" name="Line 25"/>
              <p:cNvSpPr>
                <a:spLocks noChangeShapeType="1"/>
              </p:cNvSpPr>
              <p:nvPr/>
            </p:nvSpPr>
            <p:spPr bwMode="auto">
              <a:xfrm>
                <a:off x="3057228" y="2132856"/>
                <a:ext cx="290635" cy="0"/>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280" name="Line 25"/>
              <p:cNvSpPr>
                <a:spLocks noChangeShapeType="1"/>
              </p:cNvSpPr>
              <p:nvPr/>
            </p:nvSpPr>
            <p:spPr bwMode="auto">
              <a:xfrm>
                <a:off x="3347864" y="2132856"/>
                <a:ext cx="72008" cy="144016"/>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grpSp>
        <p:grpSp>
          <p:nvGrpSpPr>
            <p:cNvPr id="282" name="グループ化 281"/>
            <p:cNvGrpSpPr/>
            <p:nvPr/>
          </p:nvGrpSpPr>
          <p:grpSpPr>
            <a:xfrm>
              <a:off x="4583834" y="2206626"/>
              <a:ext cx="598172" cy="352822"/>
              <a:chOff x="3080630" y="2132856"/>
              <a:chExt cx="339242" cy="144016"/>
            </a:xfrm>
          </p:grpSpPr>
          <p:sp>
            <p:nvSpPr>
              <p:cNvPr id="283" name="Line 25"/>
              <p:cNvSpPr>
                <a:spLocks noChangeShapeType="1"/>
              </p:cNvSpPr>
              <p:nvPr/>
            </p:nvSpPr>
            <p:spPr bwMode="auto">
              <a:xfrm>
                <a:off x="3080630" y="2132856"/>
                <a:ext cx="267233" cy="0"/>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284" name="Line 25"/>
              <p:cNvSpPr>
                <a:spLocks noChangeShapeType="1"/>
              </p:cNvSpPr>
              <p:nvPr/>
            </p:nvSpPr>
            <p:spPr bwMode="auto">
              <a:xfrm>
                <a:off x="3347864" y="2132856"/>
                <a:ext cx="72008" cy="144016"/>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grpSp>
        <p:sp>
          <p:nvSpPr>
            <p:cNvPr id="285" name="テキスト ボックス 42"/>
            <p:cNvSpPr txBox="1">
              <a:spLocks noChangeArrowheads="1"/>
            </p:cNvSpPr>
            <p:nvPr/>
          </p:nvSpPr>
          <p:spPr bwMode="auto">
            <a:xfrm>
              <a:off x="2711624" y="2124075"/>
              <a:ext cx="183195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prstTxWarp prst="textPlain">
                <a:avLst/>
              </a:prstTxWarp>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zh-TW" altLang="en-US" sz="800" dirty="0">
                  <a:latin typeface="HGPｺﾞｼｯｸE" pitchFamily="50" charset="-128"/>
                  <a:ea typeface="HGPｺﾞｼｯｸE" pitchFamily="50" charset="-128"/>
                </a:rPr>
                <a:t>前頭側頭型認知症（</a:t>
              </a:r>
              <a:r>
                <a:rPr lang="ja-JP" altLang="en-US" sz="800" dirty="0">
                  <a:latin typeface="HGPｺﾞｼｯｸE" pitchFamily="50" charset="-128"/>
                  <a:ea typeface="HGPｺﾞｼｯｸE" pitchFamily="50" charset="-128"/>
                </a:rPr>
                <a:t>ＦＴＬＤ）１</a:t>
              </a:r>
              <a:r>
                <a:rPr lang="en-US" altLang="ja-JP" sz="800" dirty="0">
                  <a:latin typeface="HGPｺﾞｼｯｸE" pitchFamily="50" charset="-128"/>
                  <a:ea typeface="HGPｺﾞｼｯｸE" pitchFamily="50" charset="-128"/>
                </a:rPr>
                <a:t>.</a:t>
              </a:r>
              <a:r>
                <a:rPr lang="ja-JP" altLang="en-US" sz="800" dirty="0">
                  <a:latin typeface="HGPｺﾞｼｯｸE" pitchFamily="50" charset="-128"/>
                  <a:ea typeface="HGPｺﾞｼｯｸE" pitchFamily="50" charset="-128"/>
                </a:rPr>
                <a:t>０</a:t>
              </a:r>
              <a:r>
                <a:rPr lang="ja-JP" altLang="en-US" sz="700" dirty="0">
                  <a:latin typeface="HGPｺﾞｼｯｸE" pitchFamily="50" charset="-128"/>
                  <a:ea typeface="HGPｺﾞｼｯｸE" pitchFamily="50" charset="-128"/>
                </a:rPr>
                <a:t>％</a:t>
              </a:r>
              <a:endParaRPr lang="ja-JP" altLang="en-US" sz="500" dirty="0">
                <a:latin typeface="HGPｺﾞｼｯｸE" pitchFamily="50" charset="-128"/>
                <a:ea typeface="HGPｺﾞｼｯｸE" pitchFamily="50" charset="-128"/>
              </a:endParaRPr>
            </a:p>
          </p:txBody>
        </p:sp>
        <p:sp>
          <p:nvSpPr>
            <p:cNvPr id="286" name="テキスト ボックス 42"/>
            <p:cNvSpPr txBox="1">
              <a:spLocks noChangeArrowheads="1"/>
            </p:cNvSpPr>
            <p:nvPr/>
          </p:nvSpPr>
          <p:spPr bwMode="auto">
            <a:xfrm>
              <a:off x="4140225" y="1871662"/>
              <a:ext cx="1924322"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prstTxWarp prst="textPlain">
                <a:avLst/>
              </a:prstTxWarp>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ja-JP" altLang="en-US" sz="800" dirty="0">
                  <a:latin typeface="HGPｺﾞｼｯｸE" pitchFamily="50" charset="-128"/>
                  <a:ea typeface="HGPｺﾞｼｯｸE" pitchFamily="50" charset="-128"/>
                </a:rPr>
                <a:t>アルコール性認知症（Ａｌｃｏｈｏｌ）０</a:t>
              </a:r>
              <a:r>
                <a:rPr lang="en-US" altLang="ja-JP" sz="800" dirty="0">
                  <a:latin typeface="HGPｺﾞｼｯｸE" pitchFamily="50" charset="-128"/>
                  <a:ea typeface="HGPｺﾞｼｯｸE" pitchFamily="50" charset="-128"/>
                </a:rPr>
                <a:t>.</a:t>
              </a:r>
              <a:r>
                <a:rPr lang="ja-JP" altLang="en-US" sz="800" dirty="0">
                  <a:latin typeface="HGPｺﾞｼｯｸE" pitchFamily="50" charset="-128"/>
                  <a:ea typeface="HGPｺﾞｼｯｸE" pitchFamily="50" charset="-128"/>
                </a:rPr>
                <a:t>４</a:t>
              </a:r>
              <a:r>
                <a:rPr lang="ja-JP" altLang="en-US" sz="700" dirty="0">
                  <a:latin typeface="HGPｺﾞｼｯｸE" pitchFamily="50" charset="-128"/>
                  <a:ea typeface="HGPｺﾞｼｯｸE" pitchFamily="50" charset="-128"/>
                </a:rPr>
                <a:t>％</a:t>
              </a:r>
              <a:endParaRPr lang="ja-JP" altLang="en-US" sz="500" dirty="0">
                <a:latin typeface="HGPｺﾞｼｯｸE" pitchFamily="50" charset="-128"/>
                <a:ea typeface="HGPｺﾞｼｯｸE" pitchFamily="50" charset="-128"/>
              </a:endParaRPr>
            </a:p>
          </p:txBody>
        </p:sp>
        <p:sp>
          <p:nvSpPr>
            <p:cNvPr id="287" name="Line 25"/>
            <p:cNvSpPr>
              <a:spLocks noChangeShapeType="1"/>
            </p:cNvSpPr>
            <p:nvPr/>
          </p:nvSpPr>
          <p:spPr bwMode="auto">
            <a:xfrm>
              <a:off x="5108575" y="2076450"/>
              <a:ext cx="108262" cy="441632"/>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288" name="テキスト ボックス 42"/>
            <p:cNvSpPr txBox="1">
              <a:spLocks noChangeArrowheads="1"/>
            </p:cNvSpPr>
            <p:nvPr/>
          </p:nvSpPr>
          <p:spPr bwMode="auto">
            <a:xfrm>
              <a:off x="5776913" y="2189893"/>
              <a:ext cx="96239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ja-JP" altLang="en-US" sz="1200" dirty="0">
                  <a:latin typeface="HGPｺﾞｼｯｸE" pitchFamily="50" charset="-128"/>
                  <a:ea typeface="HGPｺﾞｼｯｸE" pitchFamily="50" charset="-128"/>
                </a:rPr>
                <a:t>その</a:t>
              </a:r>
              <a:r>
                <a:rPr lang="zh-TW" altLang="en-US" sz="1200" dirty="0">
                  <a:latin typeface="HGPｺﾞｼｯｸE" pitchFamily="50" charset="-128"/>
                  <a:ea typeface="HGPｺﾞｼｯｸE" pitchFamily="50" charset="-128"/>
                </a:rPr>
                <a:t>他</a:t>
              </a:r>
              <a:r>
                <a:rPr lang="ja-JP" altLang="en-US" sz="1200" dirty="0">
                  <a:latin typeface="HGPｺﾞｼｯｸE" pitchFamily="50" charset="-128"/>
                  <a:ea typeface="HGPｺﾞｼｯｸE" pitchFamily="50" charset="-128"/>
                </a:rPr>
                <a:t>３</a:t>
              </a:r>
              <a:r>
                <a:rPr lang="en-US" altLang="ja-JP" sz="1200" dirty="0">
                  <a:latin typeface="HGPｺﾞｼｯｸE" pitchFamily="50" charset="-128"/>
                  <a:ea typeface="HGPｺﾞｼｯｸE" pitchFamily="50" charset="-128"/>
                </a:rPr>
                <a:t>.</a:t>
              </a:r>
              <a:r>
                <a:rPr lang="ja-JP" altLang="en-US" sz="1200" dirty="0">
                  <a:latin typeface="HGPｺﾞｼｯｸE" pitchFamily="50" charset="-128"/>
                  <a:ea typeface="HGPｺﾞｼｯｸE" pitchFamily="50" charset="-128"/>
                </a:rPr>
                <a:t>９</a:t>
              </a:r>
              <a:r>
                <a:rPr lang="ja-JP" altLang="en-US" sz="1100" dirty="0">
                  <a:latin typeface="HGPｺﾞｼｯｸE" pitchFamily="50" charset="-128"/>
                  <a:ea typeface="HGPｺﾞｼｯｸE" pitchFamily="50" charset="-128"/>
                </a:rPr>
                <a:t>％</a:t>
              </a:r>
              <a:endParaRPr lang="ja-JP" altLang="en-US" sz="1200" dirty="0">
                <a:latin typeface="HGPｺﾞｼｯｸE" pitchFamily="50" charset="-128"/>
                <a:ea typeface="HGPｺﾞｼｯｸE" pitchFamily="50" charset="-128"/>
              </a:endParaRPr>
            </a:p>
          </p:txBody>
        </p:sp>
        <p:grpSp>
          <p:nvGrpSpPr>
            <p:cNvPr id="289" name="グループ化 288"/>
            <p:cNvGrpSpPr/>
            <p:nvPr/>
          </p:nvGrpSpPr>
          <p:grpSpPr>
            <a:xfrm flipH="1">
              <a:off x="5374409" y="2286000"/>
              <a:ext cx="350116" cy="244873"/>
              <a:chOff x="3080630" y="2132856"/>
              <a:chExt cx="339242" cy="144016"/>
            </a:xfrm>
          </p:grpSpPr>
          <p:sp>
            <p:nvSpPr>
              <p:cNvPr id="290" name="Line 25"/>
              <p:cNvSpPr>
                <a:spLocks noChangeShapeType="1"/>
              </p:cNvSpPr>
              <p:nvPr/>
            </p:nvSpPr>
            <p:spPr bwMode="auto">
              <a:xfrm>
                <a:off x="3080630" y="2132856"/>
                <a:ext cx="267233" cy="0"/>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sp>
            <p:nvSpPr>
              <p:cNvPr id="291" name="Line 25"/>
              <p:cNvSpPr>
                <a:spLocks noChangeShapeType="1"/>
              </p:cNvSpPr>
              <p:nvPr/>
            </p:nvSpPr>
            <p:spPr bwMode="auto">
              <a:xfrm>
                <a:off x="3347864" y="2132856"/>
                <a:ext cx="72008" cy="144016"/>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p>
            </p:txBody>
          </p:sp>
        </p:grpSp>
        <p:sp>
          <p:nvSpPr>
            <p:cNvPr id="306" name="テキスト ボックス 42"/>
            <p:cNvSpPr txBox="1">
              <a:spLocks noChangeArrowheads="1"/>
            </p:cNvSpPr>
            <p:nvPr/>
          </p:nvSpPr>
          <p:spPr bwMode="auto">
            <a:xfrm>
              <a:off x="9352535" y="4382055"/>
              <a:ext cx="588391"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ja-JP" altLang="en-US" sz="1600" b="1" dirty="0">
                  <a:latin typeface="ＭＳ Ｐゴシック" pitchFamily="50" charset="-128"/>
                </a:rPr>
                <a:t>男性</a:t>
              </a:r>
            </a:p>
          </p:txBody>
        </p:sp>
        <p:sp>
          <p:nvSpPr>
            <p:cNvPr id="307" name="テキスト ボックス 42"/>
            <p:cNvSpPr txBox="1">
              <a:spLocks noChangeArrowheads="1"/>
            </p:cNvSpPr>
            <p:nvPr/>
          </p:nvSpPr>
          <p:spPr bwMode="auto">
            <a:xfrm>
              <a:off x="9352535" y="4713843"/>
              <a:ext cx="588391"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ja-JP" altLang="en-US" sz="1600" b="1" dirty="0">
                  <a:latin typeface="ＭＳ Ｐゴシック" pitchFamily="50" charset="-128"/>
                </a:rPr>
                <a:t>女性</a:t>
              </a:r>
            </a:p>
          </p:txBody>
        </p:sp>
        <p:sp>
          <p:nvSpPr>
            <p:cNvPr id="308" name="テキスト ボックス 42"/>
            <p:cNvSpPr txBox="1">
              <a:spLocks noChangeArrowheads="1"/>
            </p:cNvSpPr>
            <p:nvPr/>
          </p:nvSpPr>
          <p:spPr bwMode="auto">
            <a:xfrm>
              <a:off x="9352535" y="5045630"/>
              <a:ext cx="588391"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6000" rIns="0" bIns="3600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ja-JP" altLang="en-US" sz="1600" b="1" dirty="0">
                  <a:latin typeface="ＭＳ Ｐゴシック" pitchFamily="50" charset="-128"/>
                </a:rPr>
                <a:t>全体</a:t>
              </a:r>
            </a:p>
          </p:txBody>
        </p:sp>
      </p:grpSp>
      <p:sp>
        <p:nvSpPr>
          <p:cNvPr id="8" name="テキスト ボックス 7"/>
          <p:cNvSpPr txBox="1"/>
          <p:nvPr/>
        </p:nvSpPr>
        <p:spPr>
          <a:xfrm>
            <a:off x="8932192" y="3270860"/>
            <a:ext cx="3155031" cy="707886"/>
          </a:xfrm>
          <a:prstGeom prst="rect">
            <a:avLst/>
          </a:prstGeom>
          <a:noFill/>
        </p:spPr>
        <p:txBody>
          <a:bodyPr wrap="none" rtlCol="0">
            <a:spAutoFit/>
          </a:bodyPr>
          <a:lstStyle/>
          <a:p>
            <a:r>
              <a:rPr kumimoji="1" lang="en-US" altLang="ja-JP" sz="2000" b="1" dirty="0" smtClean="0">
                <a:solidFill>
                  <a:srgbClr val="0070C0"/>
                </a:solidFill>
              </a:rPr>
              <a:t>75</a:t>
            </a:r>
            <a:r>
              <a:rPr kumimoji="1" lang="ja-JP" altLang="en-US" sz="2000" b="1" dirty="0" smtClean="0">
                <a:solidFill>
                  <a:srgbClr val="0070C0"/>
                </a:solidFill>
              </a:rPr>
              <a:t>歳から認知症になる率が</a:t>
            </a:r>
            <a:endParaRPr kumimoji="1" lang="en-US" altLang="ja-JP" sz="2000" b="1" dirty="0" smtClean="0">
              <a:solidFill>
                <a:srgbClr val="0070C0"/>
              </a:solidFill>
            </a:endParaRPr>
          </a:p>
          <a:p>
            <a:r>
              <a:rPr kumimoji="1" lang="ja-JP" altLang="en-US" sz="2000" b="1" dirty="0" smtClean="0">
                <a:solidFill>
                  <a:srgbClr val="0070C0"/>
                </a:solidFill>
              </a:rPr>
              <a:t>急激に増えている</a:t>
            </a:r>
            <a:endParaRPr kumimoji="1" lang="ja-JP" altLang="en-US" sz="2000" b="1" dirty="0">
              <a:solidFill>
                <a:srgbClr val="0070C0"/>
              </a:solidFill>
            </a:endParaRPr>
          </a:p>
        </p:txBody>
      </p:sp>
      <p:sp>
        <p:nvSpPr>
          <p:cNvPr id="9" name="テキスト ボックス 8"/>
          <p:cNvSpPr txBox="1"/>
          <p:nvPr/>
        </p:nvSpPr>
        <p:spPr>
          <a:xfrm>
            <a:off x="250535" y="132953"/>
            <a:ext cx="1877437" cy="769441"/>
          </a:xfrm>
          <a:prstGeom prst="rect">
            <a:avLst/>
          </a:prstGeom>
          <a:noFill/>
        </p:spPr>
        <p:txBody>
          <a:bodyPr wrap="none" rtlCol="0">
            <a:spAutoFit/>
          </a:bodyPr>
          <a:lstStyle/>
          <a:p>
            <a:r>
              <a:rPr kumimoji="1" lang="ja-JP" altLang="en-US" sz="4400" dirty="0" smtClean="0">
                <a:solidFill>
                  <a:srgbClr val="C00000"/>
                </a:solidFill>
              </a:rPr>
              <a:t>認知症</a:t>
            </a:r>
            <a:endParaRPr kumimoji="1" lang="ja-JP" altLang="en-US" sz="4400" dirty="0">
              <a:solidFill>
                <a:srgbClr val="C00000"/>
              </a:solidFill>
            </a:endParaRPr>
          </a:p>
        </p:txBody>
      </p:sp>
    </p:spTree>
    <p:extLst>
      <p:ext uri="{BB962C8B-B14F-4D97-AF65-F5344CB8AC3E}">
        <p14:creationId xmlns:p14="http://schemas.microsoft.com/office/powerpoint/2010/main" val="21907534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p:nvPr/>
        </p:nvSpPr>
        <p:spPr>
          <a:xfrm>
            <a:off x="565505" y="1413290"/>
            <a:ext cx="9055593" cy="639868"/>
          </a:xfrm>
          <a:prstGeom prst="rect">
            <a:avLst/>
          </a:prstGeom>
          <a:ln w="12700">
            <a:miter lim="400000"/>
          </a:ln>
          <a:extLst>
            <a:ext uri="{C572A759-6A51-4108-AA02-DFA0A04FC94B}">
              <ma14:wrappingTextBoxFlag xmlns:ma14="http://schemas.microsoft.com/office/mac/drawingml/2011/main" xmlns="" val="1"/>
            </a:ext>
          </a:extLst>
        </p:spPr>
        <p:txBody>
          <a:bodyPr wrap="square" lIns="42520" tIns="42520" rIns="42520" bIns="42520" anchor="ctr">
            <a:spAutoFit/>
          </a:bodyPr>
          <a:lstStyle/>
          <a:p>
            <a:pPr lvl="0">
              <a:defRPr sz="1800"/>
            </a:pPr>
            <a:r>
              <a:rPr sz="3600" b="1" dirty="0"/>
              <a:t>１ </a:t>
            </a:r>
            <a:r>
              <a:rPr sz="3600" b="1" dirty="0" err="1">
                <a:solidFill>
                  <a:srgbClr val="FF9300"/>
                </a:solidFill>
              </a:rPr>
              <a:t>アルツハイマー病</a:t>
            </a:r>
            <a:r>
              <a:rPr sz="3600" b="1" dirty="0">
                <a:solidFill>
                  <a:srgbClr val="FF9300"/>
                </a:solidFill>
              </a:rPr>
              <a:t> AD   </a:t>
            </a:r>
            <a:r>
              <a:rPr sz="3600" b="1" dirty="0"/>
              <a:t>（</a:t>
            </a:r>
            <a:r>
              <a:rPr sz="3600" b="1" dirty="0">
                <a:solidFill>
                  <a:srgbClr val="FF2600"/>
                </a:solidFill>
              </a:rPr>
              <a:t>50</a:t>
            </a:r>
            <a:r>
              <a:rPr sz="3600" b="1" dirty="0"/>
              <a:t>％以上）</a:t>
            </a:r>
          </a:p>
        </p:txBody>
      </p:sp>
      <p:sp>
        <p:nvSpPr>
          <p:cNvPr id="70" name="Shape 70"/>
          <p:cNvSpPr/>
          <p:nvPr/>
        </p:nvSpPr>
        <p:spPr>
          <a:xfrm>
            <a:off x="565505" y="3157376"/>
            <a:ext cx="3734305" cy="578313"/>
          </a:xfrm>
          <a:prstGeom prst="rect">
            <a:avLst/>
          </a:prstGeom>
          <a:ln w="12700">
            <a:miter lim="400000"/>
          </a:ln>
          <a:extLst>
            <a:ext uri="{C572A759-6A51-4108-AA02-DFA0A04FC94B}">
              <ma14:wrappingTextBoxFlag xmlns:ma14="http://schemas.microsoft.com/office/mac/drawingml/2011/main" xmlns="" val="1"/>
            </a:ext>
          </a:extLst>
        </p:spPr>
        <p:txBody>
          <a:bodyPr wrap="none" lIns="42520" tIns="42520" rIns="42520" bIns="42520" anchor="ctr">
            <a:spAutoFit/>
          </a:bodyPr>
          <a:lstStyle/>
          <a:p>
            <a:pPr lvl="0">
              <a:defRPr sz="1800"/>
            </a:pPr>
            <a:r>
              <a:rPr sz="3200" dirty="0"/>
              <a:t>３ </a:t>
            </a:r>
            <a:r>
              <a:rPr lang="ja-JP" altLang="en-US" sz="3200" dirty="0"/>
              <a:t>　</a:t>
            </a:r>
            <a:r>
              <a:rPr sz="3200" dirty="0" err="1">
                <a:solidFill>
                  <a:srgbClr val="011993"/>
                </a:solidFill>
              </a:rPr>
              <a:t>脳血管性認知症</a:t>
            </a:r>
            <a:endParaRPr sz="3200" dirty="0">
              <a:solidFill>
                <a:srgbClr val="011993"/>
              </a:solidFill>
            </a:endParaRPr>
          </a:p>
        </p:txBody>
      </p:sp>
      <p:sp>
        <p:nvSpPr>
          <p:cNvPr id="71" name="Shape 71"/>
          <p:cNvSpPr/>
          <p:nvPr/>
        </p:nvSpPr>
        <p:spPr>
          <a:xfrm>
            <a:off x="535632" y="2435915"/>
            <a:ext cx="4462068" cy="578313"/>
          </a:xfrm>
          <a:prstGeom prst="rect">
            <a:avLst/>
          </a:prstGeom>
          <a:ln w="12700">
            <a:miter lim="400000"/>
          </a:ln>
          <a:extLst>
            <a:ext uri="{C572A759-6A51-4108-AA02-DFA0A04FC94B}">
              <ma14:wrappingTextBoxFlag xmlns:ma14="http://schemas.microsoft.com/office/mac/drawingml/2011/main" xmlns="" val="1"/>
            </a:ext>
          </a:extLst>
        </p:spPr>
        <p:txBody>
          <a:bodyPr wrap="none" lIns="42520" tIns="42520" rIns="42520" bIns="42520" anchor="ctr">
            <a:spAutoFit/>
          </a:bodyPr>
          <a:lstStyle/>
          <a:p>
            <a:pPr lvl="0">
              <a:defRPr sz="1800"/>
            </a:pPr>
            <a:r>
              <a:rPr sz="3200" dirty="0"/>
              <a:t>２</a:t>
            </a:r>
            <a:r>
              <a:rPr lang="ja-JP" altLang="en-US" sz="3200" dirty="0"/>
              <a:t>　</a:t>
            </a:r>
            <a:r>
              <a:rPr sz="3200" dirty="0" err="1">
                <a:solidFill>
                  <a:srgbClr val="011993"/>
                </a:solidFill>
              </a:rPr>
              <a:t>レビー小体型認知症</a:t>
            </a:r>
            <a:endParaRPr sz="3200" dirty="0">
              <a:solidFill>
                <a:srgbClr val="011993"/>
              </a:solidFill>
            </a:endParaRPr>
          </a:p>
        </p:txBody>
      </p:sp>
      <p:sp>
        <p:nvSpPr>
          <p:cNvPr id="72" name="Shape 72"/>
          <p:cNvSpPr/>
          <p:nvPr/>
        </p:nvSpPr>
        <p:spPr>
          <a:xfrm>
            <a:off x="565505" y="3817843"/>
            <a:ext cx="4051700" cy="578313"/>
          </a:xfrm>
          <a:prstGeom prst="rect">
            <a:avLst/>
          </a:prstGeom>
          <a:ln w="12700">
            <a:miter lim="400000"/>
          </a:ln>
          <a:extLst>
            <a:ext uri="{C572A759-6A51-4108-AA02-DFA0A04FC94B}">
              <ma14:wrappingTextBoxFlag xmlns:ma14="http://schemas.microsoft.com/office/mac/drawingml/2011/main" xmlns="" val="1"/>
            </a:ext>
          </a:extLst>
        </p:spPr>
        <p:txBody>
          <a:bodyPr wrap="none" lIns="42520" tIns="42520" rIns="42520" bIns="42520" anchor="ctr">
            <a:spAutoFit/>
          </a:bodyPr>
          <a:lstStyle>
            <a:lvl1pPr>
              <a:defRPr sz="4300"/>
            </a:lvl1pPr>
          </a:lstStyle>
          <a:p>
            <a:pPr>
              <a:defRPr sz="1800"/>
            </a:pPr>
            <a:r>
              <a:rPr sz="3200" dirty="0" smtClean="0"/>
              <a:t>４</a:t>
            </a:r>
            <a:r>
              <a:rPr lang="ja-JP" altLang="en-US" sz="3200" dirty="0" smtClean="0"/>
              <a:t>　</a:t>
            </a:r>
            <a:r>
              <a:rPr lang="zh-TW" altLang="en-US" sz="3200" dirty="0">
                <a:latin typeface="Avenir Roman"/>
                <a:ea typeface="Avenir Roman"/>
                <a:cs typeface="Avenir Roman"/>
                <a:sym typeface="Avenir Roman"/>
              </a:rPr>
              <a:t>前頭側頭型</a:t>
            </a:r>
            <a:r>
              <a:rPr lang="zh-TW" altLang="en-US" sz="3200" dirty="0" smtClean="0">
                <a:latin typeface="Avenir Roman"/>
                <a:ea typeface="Avenir Roman"/>
                <a:cs typeface="Avenir Roman"/>
                <a:sym typeface="Avenir Roman"/>
              </a:rPr>
              <a:t>認知症</a:t>
            </a:r>
            <a:endParaRPr lang="zh-TW" altLang="en-US" sz="3200" dirty="0">
              <a:latin typeface="Avenir Roman"/>
              <a:ea typeface="Avenir Roman"/>
              <a:cs typeface="Avenir Roman"/>
              <a:sym typeface="Avenir Roman"/>
            </a:endParaRPr>
          </a:p>
        </p:txBody>
      </p:sp>
      <p:sp>
        <p:nvSpPr>
          <p:cNvPr id="73" name="Shape 73"/>
          <p:cNvSpPr/>
          <p:nvPr/>
        </p:nvSpPr>
        <p:spPr>
          <a:xfrm>
            <a:off x="1298079" y="5063085"/>
            <a:ext cx="9812892" cy="1643989"/>
          </a:xfrm>
          <a:prstGeom prst="rect">
            <a:avLst/>
          </a:prstGeom>
          <a:ln w="12700">
            <a:miter lim="400000"/>
          </a:ln>
          <a:extLst>
            <a:ext uri="{C572A759-6A51-4108-AA02-DFA0A04FC94B}">
              <ma14:wrappingTextBoxFlag xmlns:ma14="http://schemas.microsoft.com/office/mac/drawingml/2011/main" xmlns="" val="1"/>
            </a:ext>
          </a:extLst>
        </p:spPr>
        <p:txBody>
          <a:bodyPr wrap="none" lIns="42520" tIns="42520" rIns="42520" bIns="42520" anchor="ctr">
            <a:spAutoFit/>
          </a:bodyPr>
          <a:lstStyle/>
          <a:p>
            <a:pPr defTabSz="382676">
              <a:lnSpc>
                <a:spcPct val="125000"/>
              </a:lnSpc>
              <a:defRPr sz="1800"/>
            </a:pPr>
            <a:r>
              <a:rPr sz="2700" dirty="0" smtClean="0">
                <a:latin typeface="Avenir Roman"/>
                <a:ea typeface="Avenir Roman"/>
                <a:cs typeface="Avenir Roman"/>
                <a:sym typeface="Avenir Roman"/>
              </a:rPr>
              <a:t>内分泌異常やビタミン</a:t>
            </a:r>
            <a:r>
              <a:rPr sz="2700" dirty="0">
                <a:latin typeface="Avenir Roman"/>
                <a:ea typeface="Avenir Roman"/>
                <a:cs typeface="Avenir Roman"/>
                <a:sym typeface="Avenir Roman"/>
              </a:rPr>
              <a:t>B12 </a:t>
            </a:r>
            <a:r>
              <a:rPr sz="2700" dirty="0" err="1">
                <a:latin typeface="Avenir Roman"/>
                <a:ea typeface="Avenir Roman"/>
                <a:cs typeface="Avenir Roman"/>
                <a:sym typeface="Avenir Roman"/>
              </a:rPr>
              <a:t>葉酸欠乏に伴う認知症</a:t>
            </a:r>
            <a:endParaRPr sz="2700" dirty="0">
              <a:latin typeface="Avenir Roman"/>
              <a:ea typeface="Avenir Roman"/>
              <a:cs typeface="Avenir Roman"/>
              <a:sym typeface="Avenir Roman"/>
            </a:endParaRPr>
          </a:p>
          <a:p>
            <a:pPr defTabSz="382676">
              <a:lnSpc>
                <a:spcPct val="125000"/>
              </a:lnSpc>
              <a:defRPr sz="1800"/>
            </a:pPr>
            <a:r>
              <a:rPr sz="2700" dirty="0" err="1">
                <a:latin typeface="Avenir Roman"/>
                <a:ea typeface="Avenir Roman"/>
                <a:cs typeface="Avenir Roman"/>
                <a:sym typeface="Avenir Roman"/>
              </a:rPr>
              <a:t>感染症や免疫疾患に伴う認知症</a:t>
            </a:r>
            <a:endParaRPr lang="en-US" sz="2700" dirty="0">
              <a:latin typeface="Avenir Roman"/>
              <a:ea typeface="Avenir Roman"/>
              <a:cs typeface="Avenir Roman"/>
              <a:sym typeface="Avenir Roman"/>
            </a:endParaRPr>
          </a:p>
          <a:p>
            <a:pPr defTabSz="382676">
              <a:lnSpc>
                <a:spcPct val="125000"/>
              </a:lnSpc>
              <a:defRPr sz="1800"/>
            </a:pPr>
            <a:r>
              <a:rPr sz="2700" dirty="0" err="1">
                <a:latin typeface="Avenir Roman"/>
                <a:ea typeface="Avenir Roman"/>
                <a:cs typeface="Avenir Roman"/>
                <a:sym typeface="Avenir Roman"/>
              </a:rPr>
              <a:t>慢性硬膜下血腫・正常圧水頭症など外科手術で治療可能な認知症</a:t>
            </a:r>
            <a:endParaRPr sz="2700" dirty="0">
              <a:latin typeface="Avenir Roman"/>
              <a:ea typeface="Avenir Roman"/>
              <a:cs typeface="Avenir Roman"/>
              <a:sym typeface="Avenir Roman"/>
            </a:endParaRPr>
          </a:p>
        </p:txBody>
      </p:sp>
      <p:pic>
        <p:nvPicPr>
          <p:cNvPr id="74" name="スクリーンショット 2013-11-03 19.08.06.png"/>
          <p:cNvPicPr/>
          <p:nvPr/>
        </p:nvPicPr>
        <p:blipFill>
          <a:blip r:embed="rId3">
            <a:extLst/>
          </a:blip>
          <a:stretch>
            <a:fillRect/>
          </a:stretch>
        </p:blipFill>
        <p:spPr>
          <a:xfrm>
            <a:off x="133799" y="63934"/>
            <a:ext cx="735669" cy="531316"/>
          </a:xfrm>
          <a:prstGeom prst="rect">
            <a:avLst/>
          </a:prstGeom>
          <a:ln w="12700">
            <a:miter lim="400000"/>
          </a:ln>
        </p:spPr>
      </p:pic>
      <p:sp>
        <p:nvSpPr>
          <p:cNvPr id="2" name="テキスト ボックス 1"/>
          <p:cNvSpPr txBox="1"/>
          <p:nvPr/>
        </p:nvSpPr>
        <p:spPr>
          <a:xfrm>
            <a:off x="1298079" y="466542"/>
            <a:ext cx="5630067" cy="707886"/>
          </a:xfrm>
          <a:prstGeom prst="rect">
            <a:avLst/>
          </a:prstGeom>
          <a:noFill/>
        </p:spPr>
        <p:txBody>
          <a:bodyPr wrap="none" rtlCol="0">
            <a:spAutoFit/>
          </a:bodyPr>
          <a:lstStyle/>
          <a:p>
            <a:r>
              <a:rPr lang="ja-JP" altLang="en-US" sz="4000" dirty="0"/>
              <a:t>認知症を起こす原因疾患</a:t>
            </a:r>
            <a:endParaRPr kumimoji="1" lang="ja-JP" altLang="en-US" sz="4000" dirty="0"/>
          </a:p>
        </p:txBody>
      </p:sp>
      <p:sp>
        <p:nvSpPr>
          <p:cNvPr id="3" name="テキスト ボックス 2"/>
          <p:cNvSpPr txBox="1"/>
          <p:nvPr/>
        </p:nvSpPr>
        <p:spPr>
          <a:xfrm>
            <a:off x="629542" y="4478310"/>
            <a:ext cx="2137124" cy="584775"/>
          </a:xfrm>
          <a:prstGeom prst="rect">
            <a:avLst/>
          </a:prstGeom>
          <a:noFill/>
        </p:spPr>
        <p:txBody>
          <a:bodyPr wrap="none" rtlCol="0">
            <a:spAutoFit/>
          </a:bodyPr>
          <a:lstStyle/>
          <a:p>
            <a:r>
              <a:rPr kumimoji="1" lang="en-US" altLang="ja-JP" sz="3200" dirty="0" smtClean="0"/>
              <a:t>5</a:t>
            </a:r>
            <a:r>
              <a:rPr kumimoji="1" lang="ja-JP" altLang="en-US" sz="3200" dirty="0" smtClean="0"/>
              <a:t>　その他　</a:t>
            </a:r>
            <a:endParaRPr kumimoji="1" lang="ja-JP" altLang="en-US" sz="3200" dirty="0"/>
          </a:p>
        </p:txBody>
      </p:sp>
    </p:spTree>
    <p:extLst>
      <p:ext uri="{BB962C8B-B14F-4D97-AF65-F5344CB8AC3E}">
        <p14:creationId xmlns:p14="http://schemas.microsoft.com/office/powerpoint/2010/main" val="679282263"/>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p:nvPr/>
        </p:nvSpPr>
        <p:spPr>
          <a:xfrm>
            <a:off x="347528" y="441902"/>
            <a:ext cx="5976907" cy="747590"/>
          </a:xfrm>
          <a:prstGeom prst="rect">
            <a:avLst/>
          </a:prstGeom>
          <a:ln w="12700">
            <a:miter lim="400000"/>
          </a:ln>
          <a:extLst>
            <a:ext uri="{C572A759-6A51-4108-AA02-DFA0A04FC94B}">
              <ma14:wrappingTextBoxFlag xmlns:ma14="http://schemas.microsoft.com/office/mac/drawingml/2011/main" xmlns="" val="1"/>
            </a:ext>
          </a:extLst>
        </p:spPr>
        <p:txBody>
          <a:bodyPr wrap="none" lIns="42520" tIns="42520" rIns="42520" bIns="42520" anchor="ctr">
            <a:spAutoFit/>
          </a:bodyPr>
          <a:lstStyle/>
          <a:p>
            <a:pPr lvl="0">
              <a:defRPr sz="1800"/>
            </a:pPr>
            <a:r>
              <a:rPr sz="3600" dirty="0"/>
              <a:t>１ </a:t>
            </a:r>
            <a:r>
              <a:rPr sz="4300" dirty="0" err="1">
                <a:solidFill>
                  <a:srgbClr val="011993"/>
                </a:solidFill>
              </a:rPr>
              <a:t>アルツハイマー病</a:t>
            </a:r>
            <a:r>
              <a:rPr sz="3800" dirty="0">
                <a:solidFill>
                  <a:srgbClr val="011993"/>
                </a:solidFill>
              </a:rPr>
              <a:t> AD</a:t>
            </a:r>
            <a:r>
              <a:rPr sz="3800" dirty="0">
                <a:solidFill>
                  <a:srgbClr val="FF9300"/>
                </a:solidFill>
              </a:rPr>
              <a:t>  </a:t>
            </a:r>
          </a:p>
        </p:txBody>
      </p:sp>
      <p:sp>
        <p:nvSpPr>
          <p:cNvPr id="83" name="Shape 83"/>
          <p:cNvSpPr/>
          <p:nvPr/>
        </p:nvSpPr>
        <p:spPr>
          <a:xfrm>
            <a:off x="1648534" y="1300087"/>
            <a:ext cx="6741539" cy="593702"/>
          </a:xfrm>
          <a:prstGeom prst="rect">
            <a:avLst/>
          </a:prstGeom>
          <a:ln w="12700">
            <a:miter lim="400000"/>
          </a:ln>
          <a:extLst>
            <a:ext uri="{C572A759-6A51-4108-AA02-DFA0A04FC94B}">
              <ma14:wrappingTextBoxFlag xmlns:ma14="http://schemas.microsoft.com/office/mac/drawingml/2011/main" xmlns="" val="1"/>
            </a:ext>
          </a:extLst>
        </p:spPr>
        <p:txBody>
          <a:bodyPr wrap="none" lIns="42520" tIns="42520" rIns="42520" bIns="42520" anchor="ctr">
            <a:spAutoFit/>
          </a:bodyPr>
          <a:lstStyle/>
          <a:p>
            <a:pPr lvl="0">
              <a:defRPr sz="1800"/>
            </a:pPr>
            <a:r>
              <a:rPr sz="3300">
                <a:solidFill>
                  <a:srgbClr val="FF9300"/>
                </a:solidFill>
              </a:rPr>
              <a:t>記銘力</a:t>
            </a:r>
            <a:r>
              <a:rPr sz="3000"/>
              <a:t>（新しいことを覚える）の障害</a:t>
            </a:r>
          </a:p>
        </p:txBody>
      </p:sp>
      <p:sp>
        <p:nvSpPr>
          <p:cNvPr id="84" name="Shape 84"/>
          <p:cNvSpPr/>
          <p:nvPr/>
        </p:nvSpPr>
        <p:spPr>
          <a:xfrm>
            <a:off x="1756172" y="2039022"/>
            <a:ext cx="7780285" cy="547535"/>
          </a:xfrm>
          <a:prstGeom prst="rect">
            <a:avLst/>
          </a:prstGeom>
          <a:ln w="12700">
            <a:miter lim="400000"/>
          </a:ln>
          <a:extLst>
            <a:ext uri="{C572A759-6A51-4108-AA02-DFA0A04FC94B}">
              <ma14:wrappingTextBoxFlag xmlns:ma14="http://schemas.microsoft.com/office/mac/drawingml/2011/main" xmlns="" val="1"/>
            </a:ext>
          </a:extLst>
        </p:spPr>
        <p:txBody>
          <a:bodyPr wrap="none" lIns="42520" tIns="42520" rIns="42520" bIns="42520" anchor="ctr">
            <a:spAutoFit/>
          </a:bodyPr>
          <a:lstStyle/>
          <a:p>
            <a:pPr lvl="0">
              <a:defRPr sz="1800"/>
            </a:pPr>
            <a:r>
              <a:rPr sz="3000" dirty="0" err="1"/>
              <a:t>しまい忘れ・もの盗られ妄想・振り向き徴候</a:t>
            </a:r>
            <a:endParaRPr sz="3000" dirty="0"/>
          </a:p>
        </p:txBody>
      </p:sp>
      <p:sp>
        <p:nvSpPr>
          <p:cNvPr id="85" name="Shape 85"/>
          <p:cNvSpPr/>
          <p:nvPr/>
        </p:nvSpPr>
        <p:spPr>
          <a:xfrm>
            <a:off x="208359" y="2723368"/>
            <a:ext cx="12093966" cy="639868"/>
          </a:xfrm>
          <a:prstGeom prst="rect">
            <a:avLst/>
          </a:prstGeom>
          <a:ln w="12700">
            <a:miter lim="400000"/>
          </a:ln>
          <a:extLst>
            <a:ext uri="{C572A759-6A51-4108-AA02-DFA0A04FC94B}">
              <ma14:wrappingTextBoxFlag xmlns:ma14="http://schemas.microsoft.com/office/mac/drawingml/2011/main" xmlns="" val="1"/>
            </a:ext>
          </a:extLst>
        </p:spPr>
        <p:txBody>
          <a:bodyPr wrap="none" lIns="42520" tIns="42520" rIns="42520" bIns="42520" anchor="ctr">
            <a:spAutoFit/>
          </a:bodyPr>
          <a:lstStyle/>
          <a:p>
            <a:pPr lvl="0">
              <a:defRPr sz="1800"/>
            </a:pPr>
            <a:r>
              <a:rPr sz="3600" dirty="0" err="1"/>
              <a:t>神経細胞内に溜まる</a:t>
            </a:r>
            <a:r>
              <a:rPr sz="3600" dirty="0">
                <a:solidFill>
                  <a:srgbClr val="FF2600"/>
                </a:solidFill>
              </a:rPr>
              <a:t>β</a:t>
            </a:r>
            <a:r>
              <a:rPr sz="3600" dirty="0" smtClean="0">
                <a:solidFill>
                  <a:srgbClr val="FF2600"/>
                </a:solidFill>
              </a:rPr>
              <a:t>アミロイド</a:t>
            </a:r>
            <a:r>
              <a:rPr sz="3600" dirty="0" smtClean="0"/>
              <a:t>との関係が推察</a:t>
            </a:r>
            <a:r>
              <a:rPr lang="ja-JP" altLang="en-US" sz="3600" dirty="0" smtClean="0"/>
              <a:t>されている</a:t>
            </a:r>
            <a:endParaRPr sz="3600" dirty="0"/>
          </a:p>
        </p:txBody>
      </p:sp>
      <p:sp>
        <p:nvSpPr>
          <p:cNvPr id="86" name="Shape 86"/>
          <p:cNvSpPr/>
          <p:nvPr/>
        </p:nvSpPr>
        <p:spPr>
          <a:xfrm>
            <a:off x="1008806" y="3673469"/>
            <a:ext cx="10631259" cy="1009200"/>
          </a:xfrm>
          <a:prstGeom prst="rect">
            <a:avLst/>
          </a:prstGeom>
          <a:ln w="12700">
            <a:miter lim="400000"/>
          </a:ln>
          <a:extLst>
            <a:ext uri="{C572A759-6A51-4108-AA02-DFA0A04FC94B}">
              <ma14:wrappingTextBoxFlag xmlns:ma14="http://schemas.microsoft.com/office/mac/drawingml/2011/main" xmlns="" val="1"/>
            </a:ext>
          </a:extLst>
        </p:spPr>
        <p:txBody>
          <a:bodyPr wrap="square" lIns="42520" tIns="42520" rIns="42520" bIns="42520" anchor="ctr">
            <a:spAutoFit/>
          </a:bodyPr>
          <a:lstStyle/>
          <a:p>
            <a:pPr defTabSz="382676">
              <a:lnSpc>
                <a:spcPct val="125000"/>
              </a:lnSpc>
              <a:defRPr sz="1800"/>
            </a:pPr>
            <a:r>
              <a:rPr sz="2400" b="1" dirty="0">
                <a:latin typeface="Avenir Roman"/>
                <a:ea typeface="Avenir Roman"/>
                <a:cs typeface="Avenir Roman"/>
                <a:sym typeface="Avenir Roman"/>
              </a:rPr>
              <a:t>βアミロイドの細胞内蓄積はアルツハイマーを発症する</a:t>
            </a:r>
            <a:r>
              <a:rPr sz="2400" b="1" dirty="0">
                <a:solidFill>
                  <a:srgbClr val="FF9300"/>
                </a:solidFill>
                <a:latin typeface="Avenir Roman"/>
                <a:ea typeface="Avenir Roman"/>
                <a:cs typeface="Avenir Roman"/>
                <a:sym typeface="Avenir Roman"/>
              </a:rPr>
              <a:t>20 </a:t>
            </a:r>
            <a:r>
              <a:rPr sz="2400" b="1" dirty="0" err="1" smtClean="0">
                <a:solidFill>
                  <a:srgbClr val="FF9300"/>
                </a:solidFill>
                <a:latin typeface="Avenir Roman"/>
                <a:ea typeface="Avenir Roman"/>
                <a:cs typeface="Avenir Roman"/>
                <a:sym typeface="Avenir Roman"/>
              </a:rPr>
              <a:t>年以上前</a:t>
            </a:r>
            <a:r>
              <a:rPr sz="2400" b="1" dirty="0" err="1" smtClean="0">
                <a:latin typeface="Avenir Roman"/>
                <a:ea typeface="Avenir Roman"/>
                <a:cs typeface="Avenir Roman"/>
                <a:sym typeface="Avenir Roman"/>
              </a:rPr>
              <a:t>から</a:t>
            </a:r>
            <a:r>
              <a:rPr lang="en-US" sz="2400" b="1" dirty="0" smtClean="0">
                <a:latin typeface="Avenir Roman"/>
                <a:ea typeface="Avenir Roman"/>
                <a:cs typeface="Avenir Roman"/>
                <a:sym typeface="Avenir Roman"/>
              </a:rPr>
              <a:t/>
            </a:r>
            <a:br>
              <a:rPr lang="en-US" sz="2400" b="1" dirty="0" smtClean="0">
                <a:latin typeface="Avenir Roman"/>
                <a:ea typeface="Avenir Roman"/>
                <a:cs typeface="Avenir Roman"/>
                <a:sym typeface="Avenir Roman"/>
              </a:rPr>
            </a:br>
            <a:r>
              <a:rPr sz="2400" b="1" dirty="0" err="1" smtClean="0">
                <a:latin typeface="Avenir Roman"/>
                <a:ea typeface="Avenir Roman"/>
                <a:cs typeface="Avenir Roman"/>
                <a:sym typeface="Avenir Roman"/>
              </a:rPr>
              <a:t>始まるので</a:t>
            </a:r>
            <a:r>
              <a:rPr sz="2400" b="1" dirty="0">
                <a:latin typeface="Avenir Roman"/>
                <a:ea typeface="Avenir Roman"/>
                <a:cs typeface="Avenir Roman"/>
                <a:sym typeface="Avenir Roman"/>
              </a:rPr>
              <a:t>，β</a:t>
            </a:r>
            <a:r>
              <a:rPr sz="2400" b="1" dirty="0" err="1" smtClean="0">
                <a:latin typeface="Avenir Roman"/>
                <a:ea typeface="Avenir Roman"/>
                <a:cs typeface="Avenir Roman"/>
                <a:sym typeface="Avenir Roman"/>
              </a:rPr>
              <a:t>アミロイドの蓄積を防ぐ治療は</a:t>
            </a:r>
            <a:r>
              <a:rPr sz="2400" b="1" dirty="0" err="1" smtClean="0">
                <a:solidFill>
                  <a:srgbClr val="FF9300"/>
                </a:solidFill>
                <a:latin typeface="Avenir Roman"/>
                <a:ea typeface="Avenir Roman"/>
                <a:cs typeface="Avenir Roman"/>
                <a:sym typeface="Avenir Roman"/>
              </a:rPr>
              <a:t>発症前に開始する必要がある</a:t>
            </a:r>
            <a:endParaRPr sz="2400" b="1" dirty="0">
              <a:solidFill>
                <a:srgbClr val="FF9300"/>
              </a:solidFill>
              <a:latin typeface="Avenir Roman"/>
              <a:ea typeface="Avenir Roman"/>
              <a:cs typeface="Avenir Roman"/>
              <a:sym typeface="Avenir Roman"/>
            </a:endParaRPr>
          </a:p>
        </p:txBody>
      </p:sp>
      <p:sp>
        <p:nvSpPr>
          <p:cNvPr id="87" name="Shape 87"/>
          <p:cNvSpPr/>
          <p:nvPr/>
        </p:nvSpPr>
        <p:spPr>
          <a:xfrm>
            <a:off x="1477749" y="5110563"/>
            <a:ext cx="9157585" cy="1605517"/>
          </a:xfrm>
          <a:prstGeom prst="rect">
            <a:avLst/>
          </a:prstGeom>
          <a:ln w="12700">
            <a:miter lim="400000"/>
          </a:ln>
          <a:extLst>
            <a:ext uri="{C572A759-6A51-4108-AA02-DFA0A04FC94B}">
              <ma14:wrappingTextBoxFlag xmlns:ma14="http://schemas.microsoft.com/office/mac/drawingml/2011/main" xmlns="" val="1"/>
            </a:ext>
          </a:extLst>
        </p:spPr>
        <p:txBody>
          <a:bodyPr wrap="none" lIns="42520" tIns="42520" rIns="42520" bIns="42520" anchor="ctr">
            <a:spAutoFit/>
          </a:bodyPr>
          <a:lstStyle/>
          <a:p>
            <a:pPr defTabSz="382676">
              <a:lnSpc>
                <a:spcPct val="125000"/>
              </a:lnSpc>
              <a:defRPr sz="1800"/>
            </a:pPr>
            <a:r>
              <a:rPr sz="2800" b="1" dirty="0" err="1" smtClean="0">
                <a:latin typeface="Avenir Roman"/>
                <a:ea typeface="Avenir Roman"/>
                <a:cs typeface="Avenir Roman"/>
                <a:sym typeface="Avenir Roman"/>
              </a:rPr>
              <a:t>発症前段階の軽度認知機能障害</a:t>
            </a:r>
            <a:r>
              <a:rPr lang="ja-JP" altLang="en-US" sz="2800" b="1" dirty="0" smtClean="0">
                <a:latin typeface="Avenir Roman"/>
                <a:ea typeface="Avenir Roman"/>
                <a:cs typeface="Avenir Roman"/>
                <a:sym typeface="Avenir Roman"/>
              </a:rPr>
              <a:t>を</a:t>
            </a:r>
            <a:endParaRPr sz="2800" b="1" dirty="0">
              <a:latin typeface="Avenir Roman"/>
              <a:ea typeface="Avenir Roman"/>
              <a:cs typeface="Avenir Roman"/>
              <a:sym typeface="Avenir Roman"/>
            </a:endParaRPr>
          </a:p>
          <a:p>
            <a:pPr defTabSz="382676">
              <a:lnSpc>
                <a:spcPct val="125000"/>
              </a:lnSpc>
              <a:defRPr sz="1800"/>
            </a:pPr>
            <a:r>
              <a:rPr sz="2300" b="1" dirty="0">
                <a:latin typeface="Avenir Roman"/>
                <a:ea typeface="Avenir Roman"/>
                <a:cs typeface="Avenir Roman"/>
                <a:sym typeface="Avenir Roman"/>
              </a:rPr>
              <a:t>mild cognitive </a:t>
            </a:r>
            <a:r>
              <a:rPr sz="2300" b="1" dirty="0" err="1">
                <a:latin typeface="Avenir Roman"/>
                <a:ea typeface="Avenir Roman"/>
                <a:cs typeface="Avenir Roman"/>
                <a:sym typeface="Avenir Roman"/>
              </a:rPr>
              <a:t>impairment</a:t>
            </a:r>
            <a:r>
              <a:rPr sz="2300" dirty="0" err="1">
                <a:latin typeface="Avenir Roman"/>
                <a:ea typeface="Avenir Roman"/>
                <a:cs typeface="Avenir Roman"/>
                <a:sym typeface="Avenir Roman"/>
              </a:rPr>
              <a:t>：</a:t>
            </a:r>
            <a:r>
              <a:rPr sz="5100" b="1" spc="511" dirty="0" err="1">
                <a:solidFill>
                  <a:srgbClr val="FF2600"/>
                </a:solidFill>
                <a:latin typeface="Avenir Roman"/>
                <a:ea typeface="Avenir Roman"/>
                <a:cs typeface="Avenir Roman"/>
                <a:sym typeface="Avenir Roman"/>
              </a:rPr>
              <a:t>MCI</a:t>
            </a:r>
            <a:r>
              <a:rPr sz="2300" dirty="0" err="1">
                <a:latin typeface="Avenir Roman"/>
                <a:ea typeface="Avenir Roman"/>
                <a:cs typeface="Avenir Roman"/>
                <a:sym typeface="Avenir Roman"/>
              </a:rPr>
              <a:t>の</a:t>
            </a:r>
            <a:r>
              <a:rPr sz="2500" b="1" dirty="0" err="1">
                <a:latin typeface="Avenir Roman"/>
                <a:ea typeface="Avenir Roman"/>
                <a:cs typeface="Avenir Roman"/>
                <a:sym typeface="Avenir Roman"/>
              </a:rPr>
              <a:t>臨床診断基準</a:t>
            </a:r>
            <a:r>
              <a:rPr sz="2300" dirty="0" err="1">
                <a:latin typeface="Avenir Roman"/>
                <a:ea typeface="Avenir Roman"/>
                <a:cs typeface="Avenir Roman"/>
                <a:sym typeface="Avenir Roman"/>
              </a:rPr>
              <a:t>を提唱</a:t>
            </a:r>
            <a:endParaRPr sz="2300" dirty="0">
              <a:latin typeface="Avenir Roman"/>
              <a:ea typeface="Avenir Roman"/>
              <a:cs typeface="Avenir Roman"/>
              <a:sym typeface="Avenir Roman"/>
            </a:endParaRPr>
          </a:p>
        </p:txBody>
      </p:sp>
      <p:pic>
        <p:nvPicPr>
          <p:cNvPr id="88" name="スクリーンショット 2014-02-18 23.04.18.png"/>
          <p:cNvPicPr/>
          <p:nvPr/>
        </p:nvPicPr>
        <p:blipFill>
          <a:blip r:embed="rId3">
            <a:extLst/>
          </a:blip>
          <a:stretch>
            <a:fillRect/>
          </a:stretch>
        </p:blipFill>
        <p:spPr>
          <a:xfrm>
            <a:off x="276231" y="4939387"/>
            <a:ext cx="1002049" cy="557021"/>
          </a:xfrm>
          <a:prstGeom prst="rect">
            <a:avLst/>
          </a:prstGeom>
          <a:ln w="12700">
            <a:miter lim="400000"/>
          </a:ln>
        </p:spPr>
      </p:pic>
      <p:pic>
        <p:nvPicPr>
          <p:cNvPr id="89" name="スクリーンショット 2013-11-03 19.08.06.png"/>
          <p:cNvPicPr/>
          <p:nvPr/>
        </p:nvPicPr>
        <p:blipFill>
          <a:blip r:embed="rId4">
            <a:extLst/>
          </a:blip>
          <a:stretch>
            <a:fillRect/>
          </a:stretch>
        </p:blipFill>
        <p:spPr>
          <a:xfrm>
            <a:off x="173480" y="120303"/>
            <a:ext cx="785126" cy="567035"/>
          </a:xfrm>
          <a:prstGeom prst="rect">
            <a:avLst/>
          </a:prstGeom>
          <a:ln w="12700">
            <a:miter lim="400000"/>
          </a:ln>
        </p:spPr>
      </p:pic>
    </p:spTree>
    <p:extLst>
      <p:ext uri="{BB962C8B-B14F-4D97-AF65-F5344CB8AC3E}">
        <p14:creationId xmlns:p14="http://schemas.microsoft.com/office/powerpoint/2010/main" val="2302139199"/>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ctrTitle"/>
          </p:nvPr>
        </p:nvSpPr>
        <p:spPr>
          <a:xfrm>
            <a:off x="914400" y="2131486"/>
            <a:ext cx="10363200" cy="1468967"/>
          </a:xfrm>
        </p:spPr>
        <p:txBody>
          <a:bodyPr/>
          <a:lstStyle/>
          <a:p>
            <a:pPr eaLnBrk="1" hangingPunct="1"/>
            <a:endParaRPr lang="ja-JP" altLang="en-US">
              <a:latin typeface="Calibri" charset="0"/>
              <a:ea typeface="ＭＳ Ｐゴシック" charset="0"/>
            </a:endParaRPr>
          </a:p>
        </p:txBody>
      </p:sp>
      <p:sp>
        <p:nvSpPr>
          <p:cNvPr id="3" name="サブタイトル 2"/>
          <p:cNvSpPr>
            <a:spLocks noGrp="1"/>
          </p:cNvSpPr>
          <p:nvPr>
            <p:ph type="subTitle" idx="1"/>
          </p:nvPr>
        </p:nvSpPr>
        <p:spPr/>
        <p:txBody>
          <a:bodyPr rtlCol="0">
            <a:normAutofit/>
          </a:bodyPr>
          <a:lstStyle/>
          <a:p>
            <a:pPr>
              <a:defRPr/>
            </a:pPr>
            <a:endParaRPr lang="ja-JP" altLang="en-US" smtClean="0">
              <a:cs typeface="+mn-cs"/>
            </a:endParaRPr>
          </a:p>
        </p:txBody>
      </p:sp>
      <p:pic>
        <p:nvPicPr>
          <p:cNvPr id="43010" name="Picture 2"/>
          <p:cNvPicPr>
            <a:picLocks noChangeAspect="1" noChangeArrowheads="1"/>
          </p:cNvPicPr>
          <p:nvPr/>
        </p:nvPicPr>
        <p:blipFill>
          <a:blip r:embed="rId3" cstate="print"/>
          <a:srcRect/>
          <a:stretch>
            <a:fillRect/>
          </a:stretch>
        </p:blipFill>
        <p:spPr bwMode="auto">
          <a:xfrm>
            <a:off x="-1" y="0"/>
            <a:ext cx="12181172" cy="6858000"/>
          </a:xfrm>
          <a:prstGeom prst="rect">
            <a:avLst/>
          </a:prstGeom>
          <a:noFill/>
          <a:ln w="9525">
            <a:noFill/>
            <a:miter lim="800000"/>
            <a:headEnd/>
            <a:tailEnd/>
          </a:ln>
          <a:effectLst/>
        </p:spPr>
      </p:pic>
    </p:spTree>
    <p:extLst>
      <p:ext uri="{BB962C8B-B14F-4D97-AF65-F5344CB8AC3E}">
        <p14:creationId xmlns:p14="http://schemas.microsoft.com/office/powerpoint/2010/main" val="2769366915"/>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p:nvPr/>
        </p:nvSpPr>
        <p:spPr>
          <a:xfrm>
            <a:off x="856477" y="400146"/>
            <a:ext cx="5239525" cy="670646"/>
          </a:xfrm>
          <a:prstGeom prst="rect">
            <a:avLst/>
          </a:prstGeom>
          <a:ln w="12700">
            <a:miter lim="400000"/>
          </a:ln>
          <a:extLst>
            <a:ext uri="{C572A759-6A51-4108-AA02-DFA0A04FC94B}">
              <ma14:wrappingTextBoxFlag xmlns:ma14="http://schemas.microsoft.com/office/mac/drawingml/2011/main" xmlns="" val="1"/>
            </a:ext>
          </a:extLst>
        </p:spPr>
        <p:txBody>
          <a:bodyPr wrap="none" lIns="42520" tIns="42520" rIns="42520" bIns="42520" anchor="ctr">
            <a:spAutoFit/>
          </a:bodyPr>
          <a:lstStyle/>
          <a:p>
            <a:pPr lvl="0">
              <a:defRPr sz="1800"/>
            </a:pPr>
            <a:r>
              <a:rPr sz="3600" dirty="0"/>
              <a:t>２</a:t>
            </a:r>
            <a:r>
              <a:rPr lang="ja-JP" altLang="en-US" sz="3600" dirty="0"/>
              <a:t>　</a:t>
            </a:r>
            <a:r>
              <a:rPr sz="3800" dirty="0" err="1">
                <a:solidFill>
                  <a:srgbClr val="011993"/>
                </a:solidFill>
              </a:rPr>
              <a:t>レビー小体型認知症</a:t>
            </a:r>
            <a:endParaRPr sz="3800" dirty="0">
              <a:solidFill>
                <a:srgbClr val="011993"/>
              </a:solidFill>
            </a:endParaRPr>
          </a:p>
        </p:txBody>
      </p:sp>
      <p:sp>
        <p:nvSpPr>
          <p:cNvPr id="94" name="Shape 94"/>
          <p:cNvSpPr/>
          <p:nvPr/>
        </p:nvSpPr>
        <p:spPr>
          <a:xfrm>
            <a:off x="1237124" y="2394839"/>
            <a:ext cx="7343357" cy="1500411"/>
          </a:xfrm>
          <a:prstGeom prst="rect">
            <a:avLst/>
          </a:prstGeom>
          <a:ln w="12700">
            <a:solidFill/>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defTabSz="382676">
              <a:lnSpc>
                <a:spcPct val="125000"/>
              </a:lnSpc>
              <a:defRPr sz="1800"/>
            </a:pPr>
            <a:r>
              <a:rPr sz="2600">
                <a:latin typeface="Avenir Roman"/>
                <a:ea typeface="Avenir Roman"/>
                <a:cs typeface="Avenir Roman"/>
                <a:sym typeface="Avenir Roman"/>
              </a:rPr>
              <a:t>①注意や覚醒レベルの変化を伴う認知機能の変動，</a:t>
            </a:r>
          </a:p>
          <a:p>
            <a:pPr defTabSz="382676">
              <a:lnSpc>
                <a:spcPct val="125000"/>
              </a:lnSpc>
              <a:defRPr sz="1800"/>
            </a:pPr>
            <a:r>
              <a:rPr sz="2600">
                <a:latin typeface="Avenir Roman"/>
                <a:ea typeface="Avenir Roman"/>
                <a:cs typeface="Avenir Roman"/>
                <a:sym typeface="Avenir Roman"/>
              </a:rPr>
              <a:t>②詳細で具体的内容の</a:t>
            </a:r>
            <a:r>
              <a:rPr sz="2600">
                <a:solidFill>
                  <a:srgbClr val="BD5B0C"/>
                </a:solidFill>
                <a:latin typeface="Avenir Roman"/>
                <a:ea typeface="Avenir Roman"/>
                <a:cs typeface="Avenir Roman"/>
                <a:sym typeface="Avenir Roman"/>
              </a:rPr>
              <a:t>鮮やかな</a:t>
            </a:r>
            <a:r>
              <a:rPr sz="2600" b="1">
                <a:solidFill>
                  <a:srgbClr val="DE6A10"/>
                </a:solidFill>
                <a:latin typeface="Avenir Roman"/>
                <a:ea typeface="Avenir Roman"/>
                <a:cs typeface="Avenir Roman"/>
                <a:sym typeface="Avenir Roman"/>
              </a:rPr>
              <a:t>幻視</a:t>
            </a:r>
            <a:r>
              <a:rPr sz="2600">
                <a:latin typeface="Avenir Roman"/>
                <a:ea typeface="Avenir Roman"/>
                <a:cs typeface="Avenir Roman"/>
                <a:sym typeface="Avenir Roman"/>
              </a:rPr>
              <a:t>，</a:t>
            </a:r>
          </a:p>
          <a:p>
            <a:pPr defTabSz="382676">
              <a:lnSpc>
                <a:spcPct val="125000"/>
              </a:lnSpc>
              <a:defRPr sz="1800"/>
            </a:pPr>
            <a:r>
              <a:rPr sz="2600">
                <a:latin typeface="Avenir Roman"/>
                <a:ea typeface="Avenir Roman"/>
                <a:cs typeface="Avenir Roman"/>
                <a:sym typeface="Avenir Roman"/>
              </a:rPr>
              <a:t>③特発性のパーキンソニズム</a:t>
            </a:r>
          </a:p>
        </p:txBody>
      </p:sp>
      <p:sp>
        <p:nvSpPr>
          <p:cNvPr id="95" name="Shape 95"/>
          <p:cNvSpPr/>
          <p:nvPr/>
        </p:nvSpPr>
        <p:spPr>
          <a:xfrm>
            <a:off x="214478" y="1263603"/>
            <a:ext cx="11337305" cy="916867"/>
          </a:xfrm>
          <a:prstGeom prst="rect">
            <a:avLst/>
          </a:prstGeom>
          <a:ln w="12700">
            <a:miter lim="400000"/>
          </a:ln>
          <a:extLst>
            <a:ext uri="{C572A759-6A51-4108-AA02-DFA0A04FC94B}">
              <ma14:wrappingTextBoxFlag xmlns:ma14="http://schemas.microsoft.com/office/mac/drawingml/2011/main" xmlns="" val="1"/>
            </a:ext>
          </a:extLst>
        </p:spPr>
        <p:txBody>
          <a:bodyPr lIns="42520" tIns="42520" rIns="42520" bIns="42520" anchor="ctr">
            <a:spAutoFit/>
          </a:bodyPr>
          <a:lstStyle/>
          <a:p>
            <a:pPr lvl="0">
              <a:defRPr sz="1800"/>
            </a:pPr>
            <a:r>
              <a:rPr sz="2700" dirty="0" err="1"/>
              <a:t>レビー小体（中脳黒質のドパミン細胞に出現する細胞内封入体</a:t>
            </a:r>
            <a:r>
              <a:rPr sz="2700" dirty="0" err="1" smtClean="0"/>
              <a:t>）が</a:t>
            </a:r>
            <a:r>
              <a:rPr lang="en-US" sz="2700" dirty="0" smtClean="0"/>
              <a:t/>
            </a:r>
            <a:br>
              <a:rPr lang="en-US" sz="2700" dirty="0" smtClean="0"/>
            </a:br>
            <a:r>
              <a:rPr sz="2700" dirty="0" err="1" smtClean="0"/>
              <a:t>大脳皮質全体に広がる</a:t>
            </a:r>
            <a:r>
              <a:rPr sz="2700" dirty="0"/>
              <a:t>。</a:t>
            </a:r>
          </a:p>
        </p:txBody>
      </p:sp>
      <p:sp>
        <p:nvSpPr>
          <p:cNvPr id="96" name="Shape 96"/>
          <p:cNvSpPr/>
          <p:nvPr/>
        </p:nvSpPr>
        <p:spPr>
          <a:xfrm>
            <a:off x="1327547" y="4167695"/>
            <a:ext cx="8549726" cy="547535"/>
          </a:xfrm>
          <a:prstGeom prst="rect">
            <a:avLst/>
          </a:prstGeom>
          <a:ln w="12700">
            <a:miter lim="400000"/>
          </a:ln>
          <a:extLst>
            <a:ext uri="{C572A759-6A51-4108-AA02-DFA0A04FC94B}">
              <ma14:wrappingTextBoxFlag xmlns:ma14="http://schemas.microsoft.com/office/mac/drawingml/2011/main" xmlns="" val="1"/>
            </a:ext>
          </a:extLst>
        </p:spPr>
        <p:txBody>
          <a:bodyPr wrap="none" lIns="42520" tIns="42520" rIns="42520" bIns="42520" anchor="ctr">
            <a:spAutoFit/>
          </a:bodyPr>
          <a:lstStyle/>
          <a:p>
            <a:pPr lvl="0">
              <a:defRPr sz="1800"/>
            </a:pPr>
            <a:r>
              <a:rPr sz="3000"/>
              <a:t>「幻の同居人」・錯覚・実態意識性・要素性幻視</a:t>
            </a:r>
          </a:p>
        </p:txBody>
      </p:sp>
      <p:sp>
        <p:nvSpPr>
          <p:cNvPr id="97" name="Shape 97"/>
          <p:cNvSpPr/>
          <p:nvPr/>
        </p:nvSpPr>
        <p:spPr>
          <a:xfrm>
            <a:off x="3177012" y="4851195"/>
            <a:ext cx="3933078" cy="547535"/>
          </a:xfrm>
          <a:prstGeom prst="rect">
            <a:avLst/>
          </a:prstGeom>
          <a:ln w="12700">
            <a:miter lim="400000"/>
          </a:ln>
          <a:extLst>
            <a:ext uri="{C572A759-6A51-4108-AA02-DFA0A04FC94B}">
              <ma14:wrappingTextBoxFlag xmlns:ma14="http://schemas.microsoft.com/office/mac/drawingml/2011/main" xmlns="" val="1"/>
            </a:ext>
          </a:extLst>
        </p:spPr>
        <p:txBody>
          <a:bodyPr wrap="none" lIns="42520" tIns="42520" rIns="42520" bIns="42520" anchor="ctr">
            <a:spAutoFit/>
          </a:bodyPr>
          <a:lstStyle/>
          <a:p>
            <a:pPr lvl="0">
              <a:defRPr sz="1800"/>
            </a:pPr>
            <a:r>
              <a:rPr sz="3000"/>
              <a:t>偽物妄想・重複性錯誤</a:t>
            </a:r>
          </a:p>
        </p:txBody>
      </p:sp>
      <p:sp>
        <p:nvSpPr>
          <p:cNvPr id="98" name="Shape 98"/>
          <p:cNvSpPr/>
          <p:nvPr/>
        </p:nvSpPr>
        <p:spPr>
          <a:xfrm>
            <a:off x="3016393" y="5534696"/>
            <a:ext cx="3933078" cy="547535"/>
          </a:xfrm>
          <a:prstGeom prst="rect">
            <a:avLst/>
          </a:prstGeom>
          <a:ln w="12700">
            <a:miter lim="400000"/>
          </a:ln>
          <a:extLst>
            <a:ext uri="{C572A759-6A51-4108-AA02-DFA0A04FC94B}">
              <ma14:wrappingTextBoxFlag xmlns:ma14="http://schemas.microsoft.com/office/mac/drawingml/2011/main" xmlns="" val="1"/>
            </a:ext>
          </a:extLst>
        </p:spPr>
        <p:txBody>
          <a:bodyPr wrap="none" lIns="42520" tIns="42520" rIns="42520" bIns="42520" anchor="ctr">
            <a:spAutoFit/>
          </a:bodyPr>
          <a:lstStyle/>
          <a:p>
            <a:pPr lvl="0">
              <a:defRPr sz="1800"/>
            </a:pPr>
            <a:r>
              <a:rPr sz="3000"/>
              <a:t>レム期睡眠行動異常症</a:t>
            </a:r>
          </a:p>
        </p:txBody>
      </p:sp>
      <p:pic>
        <p:nvPicPr>
          <p:cNvPr id="99" name="スクリーンショット 2013-11-03 19.08.06.png"/>
          <p:cNvPicPr/>
          <p:nvPr/>
        </p:nvPicPr>
        <p:blipFill>
          <a:blip r:embed="rId3">
            <a:extLst/>
          </a:blip>
          <a:stretch>
            <a:fillRect/>
          </a:stretch>
        </p:blipFill>
        <p:spPr>
          <a:xfrm>
            <a:off x="33101" y="95374"/>
            <a:ext cx="873564" cy="630908"/>
          </a:xfrm>
          <a:prstGeom prst="rect">
            <a:avLst/>
          </a:prstGeom>
          <a:ln w="12700">
            <a:miter lim="400000"/>
          </a:ln>
        </p:spPr>
      </p:pic>
    </p:spTree>
    <p:extLst>
      <p:ext uri="{BB962C8B-B14F-4D97-AF65-F5344CB8AC3E}">
        <p14:creationId xmlns:p14="http://schemas.microsoft.com/office/powerpoint/2010/main" val="2685673955"/>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p:nvPr/>
        </p:nvSpPr>
        <p:spPr>
          <a:xfrm>
            <a:off x="396866" y="596275"/>
            <a:ext cx="4369094" cy="670646"/>
          </a:xfrm>
          <a:prstGeom prst="rect">
            <a:avLst/>
          </a:prstGeom>
          <a:ln w="12700">
            <a:miter lim="400000"/>
          </a:ln>
          <a:extLst>
            <a:ext uri="{C572A759-6A51-4108-AA02-DFA0A04FC94B}">
              <ma14:wrappingTextBoxFlag xmlns:ma14="http://schemas.microsoft.com/office/mac/drawingml/2011/main" xmlns="" val="1"/>
            </a:ext>
          </a:extLst>
        </p:spPr>
        <p:txBody>
          <a:bodyPr wrap="none" lIns="42520" tIns="42520" rIns="42520" bIns="42520" anchor="ctr">
            <a:spAutoFit/>
          </a:bodyPr>
          <a:lstStyle/>
          <a:p>
            <a:pPr lvl="0">
              <a:defRPr sz="1800"/>
            </a:pPr>
            <a:r>
              <a:rPr sz="3600" dirty="0"/>
              <a:t>３ </a:t>
            </a:r>
            <a:r>
              <a:rPr lang="ja-JP" altLang="en-US" sz="3600" dirty="0"/>
              <a:t>　</a:t>
            </a:r>
            <a:r>
              <a:rPr sz="3800" dirty="0" err="1">
                <a:solidFill>
                  <a:srgbClr val="011993"/>
                </a:solidFill>
              </a:rPr>
              <a:t>脳血管性認知症</a:t>
            </a:r>
            <a:endParaRPr sz="3800" dirty="0">
              <a:solidFill>
                <a:srgbClr val="011993"/>
              </a:solidFill>
            </a:endParaRPr>
          </a:p>
        </p:txBody>
      </p:sp>
      <p:sp>
        <p:nvSpPr>
          <p:cNvPr id="104" name="Shape 104"/>
          <p:cNvSpPr/>
          <p:nvPr/>
        </p:nvSpPr>
        <p:spPr>
          <a:xfrm>
            <a:off x="326851" y="1494891"/>
            <a:ext cx="11000230" cy="909879"/>
          </a:xfrm>
          <a:prstGeom prst="rect">
            <a:avLst/>
          </a:prstGeom>
          <a:ln w="12700">
            <a:miter lim="400000"/>
          </a:ln>
          <a:extLst>
            <a:ext uri="{C572A759-6A51-4108-AA02-DFA0A04FC94B}">
              <ma14:wrappingTextBoxFlag xmlns:ma14="http://schemas.microsoft.com/office/mac/drawingml/2011/main" xmlns="" val="1"/>
            </a:ext>
          </a:extLst>
        </p:spPr>
        <p:txBody>
          <a:bodyPr lIns="42520" tIns="42520" rIns="42520" bIns="42520" anchor="ctr">
            <a:spAutoFit/>
          </a:bodyPr>
          <a:lstStyle/>
          <a:p>
            <a:pPr defTabSz="382676">
              <a:lnSpc>
                <a:spcPct val="125000"/>
              </a:lnSpc>
              <a:defRPr sz="1800"/>
            </a:pPr>
            <a:r>
              <a:rPr sz="2300" dirty="0" err="1">
                <a:latin typeface="Avenir Roman"/>
                <a:ea typeface="Avenir Roman"/>
                <a:cs typeface="Avenir Roman"/>
                <a:sym typeface="Avenir Roman"/>
              </a:rPr>
              <a:t>脳内の</a:t>
            </a:r>
            <a:r>
              <a:rPr sz="2300" b="1" dirty="0" err="1">
                <a:latin typeface="Avenir Roman"/>
                <a:ea typeface="Avenir Roman"/>
                <a:cs typeface="Avenir Roman"/>
                <a:sym typeface="Avenir Roman"/>
              </a:rPr>
              <a:t>特定部位の血管障害</a:t>
            </a:r>
            <a:r>
              <a:rPr sz="2300" dirty="0" err="1">
                <a:latin typeface="Avenir Roman"/>
                <a:ea typeface="Avenir Roman"/>
                <a:cs typeface="Avenir Roman"/>
                <a:sym typeface="Avenir Roman"/>
              </a:rPr>
              <a:t>（ラクナ梗塞や脳出血）によって，</a:t>
            </a:r>
            <a:r>
              <a:rPr sz="2300" dirty="0" err="1" smtClean="0">
                <a:latin typeface="Avenir Roman"/>
                <a:ea typeface="Avenir Roman"/>
                <a:cs typeface="Avenir Roman"/>
                <a:sym typeface="Avenir Roman"/>
              </a:rPr>
              <a:t>それぞれに特徴的な</a:t>
            </a:r>
            <a:r>
              <a:rPr lang="en-US" sz="2300" dirty="0" smtClean="0">
                <a:latin typeface="Avenir Roman"/>
                <a:ea typeface="Avenir Roman"/>
                <a:cs typeface="Avenir Roman"/>
                <a:sym typeface="Avenir Roman"/>
              </a:rPr>
              <a:t/>
            </a:r>
            <a:br>
              <a:rPr lang="en-US" sz="2300" dirty="0" smtClean="0">
                <a:latin typeface="Avenir Roman"/>
                <a:ea typeface="Avenir Roman"/>
                <a:cs typeface="Avenir Roman"/>
                <a:sym typeface="Avenir Roman"/>
              </a:rPr>
            </a:br>
            <a:r>
              <a:rPr sz="2300" dirty="0" err="1" smtClean="0">
                <a:latin typeface="Avenir Roman"/>
                <a:ea typeface="Avenir Roman"/>
                <a:cs typeface="Avenir Roman"/>
                <a:sym typeface="Avenir Roman"/>
              </a:rPr>
              <a:t>認知機能障害を呈することがあるが</a:t>
            </a:r>
            <a:r>
              <a:rPr sz="2300" dirty="0" err="1">
                <a:latin typeface="Avenir Roman"/>
                <a:ea typeface="Avenir Roman"/>
                <a:cs typeface="Avenir Roman"/>
                <a:sym typeface="Avenir Roman"/>
              </a:rPr>
              <a:t>，その頻度は少ない</a:t>
            </a:r>
            <a:r>
              <a:rPr sz="2300" dirty="0">
                <a:latin typeface="Avenir Roman"/>
                <a:ea typeface="Avenir Roman"/>
                <a:cs typeface="Avenir Roman"/>
                <a:sym typeface="Avenir Roman"/>
              </a:rPr>
              <a:t>．</a:t>
            </a:r>
          </a:p>
        </p:txBody>
      </p:sp>
      <p:sp>
        <p:nvSpPr>
          <p:cNvPr id="105" name="Shape 105"/>
          <p:cNvSpPr/>
          <p:nvPr/>
        </p:nvSpPr>
        <p:spPr>
          <a:xfrm>
            <a:off x="491483" y="2542362"/>
            <a:ext cx="5656411" cy="547535"/>
          </a:xfrm>
          <a:prstGeom prst="rect">
            <a:avLst/>
          </a:prstGeom>
          <a:ln w="12700">
            <a:miter lim="400000"/>
          </a:ln>
          <a:extLst>
            <a:ext uri="{C572A759-6A51-4108-AA02-DFA0A04FC94B}">
              <ma14:wrappingTextBoxFlag xmlns:ma14="http://schemas.microsoft.com/office/mac/drawingml/2011/main" xmlns="" val="1"/>
            </a:ext>
          </a:extLst>
        </p:spPr>
        <p:txBody>
          <a:bodyPr lIns="42520" tIns="42520" rIns="42520" bIns="42520" anchor="ctr">
            <a:spAutoFit/>
          </a:bodyPr>
          <a:lstStyle/>
          <a:p>
            <a:pPr lvl="0">
              <a:defRPr sz="1800"/>
            </a:pPr>
            <a:r>
              <a:rPr sz="3000"/>
              <a:t>血管性パーキンソニズム</a:t>
            </a:r>
          </a:p>
        </p:txBody>
      </p:sp>
      <p:sp>
        <p:nvSpPr>
          <p:cNvPr id="106" name="Shape 106"/>
          <p:cNvSpPr/>
          <p:nvPr/>
        </p:nvSpPr>
        <p:spPr>
          <a:xfrm>
            <a:off x="1662052" y="5195826"/>
            <a:ext cx="6941915" cy="1086144"/>
          </a:xfrm>
          <a:prstGeom prst="rect">
            <a:avLst/>
          </a:prstGeom>
          <a:ln w="12700">
            <a:miter lim="400000"/>
          </a:ln>
          <a:extLst>
            <a:ext uri="{C572A759-6A51-4108-AA02-DFA0A04FC94B}">
              <ma14:wrappingTextBoxFlag xmlns:ma14="http://schemas.microsoft.com/office/mac/drawingml/2011/main" xmlns="" val="1"/>
            </a:ext>
          </a:extLst>
        </p:spPr>
        <p:txBody>
          <a:bodyPr wrap="none" lIns="42520" tIns="42520" rIns="42520" bIns="42520" anchor="ctr">
            <a:spAutoFit/>
          </a:bodyPr>
          <a:lstStyle/>
          <a:p>
            <a:pPr defTabSz="382676">
              <a:lnSpc>
                <a:spcPct val="125000"/>
              </a:lnSpc>
              <a:defRPr sz="1800"/>
            </a:pPr>
            <a:r>
              <a:rPr sz="2600">
                <a:latin typeface="Avenir Roman"/>
                <a:ea typeface="Avenir Roman"/>
                <a:cs typeface="Avenir Roman"/>
                <a:sym typeface="Avenir Roman"/>
              </a:rPr>
              <a:t>認知機能がまだらに障害されるのが特徴である．</a:t>
            </a:r>
          </a:p>
          <a:p>
            <a:pPr defTabSz="382676">
              <a:lnSpc>
                <a:spcPct val="125000"/>
              </a:lnSpc>
              <a:defRPr sz="1800"/>
            </a:pPr>
            <a:r>
              <a:rPr sz="2600">
                <a:latin typeface="Avenir Roman"/>
                <a:ea typeface="Avenir Roman"/>
                <a:cs typeface="Avenir Roman"/>
                <a:sym typeface="Avenir Roman"/>
              </a:rPr>
              <a:t>記憶力は案外よい.</a:t>
            </a:r>
          </a:p>
        </p:txBody>
      </p:sp>
      <p:sp>
        <p:nvSpPr>
          <p:cNvPr id="107" name="Shape 107"/>
          <p:cNvSpPr/>
          <p:nvPr/>
        </p:nvSpPr>
        <p:spPr>
          <a:xfrm>
            <a:off x="3728147" y="3558727"/>
            <a:ext cx="5965300" cy="547535"/>
          </a:xfrm>
          <a:prstGeom prst="rect">
            <a:avLst/>
          </a:prstGeom>
          <a:ln w="12700">
            <a:miter lim="400000"/>
          </a:ln>
          <a:extLst>
            <a:ext uri="{C572A759-6A51-4108-AA02-DFA0A04FC94B}">
              <ma14:wrappingTextBoxFlag xmlns:ma14="http://schemas.microsoft.com/office/mac/drawingml/2011/main" xmlns="" val="1"/>
            </a:ext>
          </a:extLst>
        </p:spPr>
        <p:txBody>
          <a:bodyPr wrap="none" lIns="42520" tIns="42520" rIns="42520" bIns="42520" anchor="ctr">
            <a:spAutoFit/>
          </a:bodyPr>
          <a:lstStyle/>
          <a:p>
            <a:pPr lvl="0">
              <a:defRPr sz="1800"/>
            </a:pPr>
            <a:r>
              <a:rPr sz="3000"/>
              <a:t>・</a:t>
            </a:r>
            <a:r>
              <a:rPr sz="3000" spc="121">
                <a:solidFill>
                  <a:srgbClr val="DE6A10"/>
                </a:solidFill>
              </a:rPr>
              <a:t>ペンギン様歩行</a:t>
            </a:r>
            <a:r>
              <a:rPr sz="3000"/>
              <a:t>（⇔突進歩行）</a:t>
            </a:r>
          </a:p>
        </p:txBody>
      </p:sp>
      <p:sp>
        <p:nvSpPr>
          <p:cNvPr id="108" name="Shape 108"/>
          <p:cNvSpPr/>
          <p:nvPr/>
        </p:nvSpPr>
        <p:spPr>
          <a:xfrm>
            <a:off x="3719988" y="4103596"/>
            <a:ext cx="4810754" cy="547535"/>
          </a:xfrm>
          <a:prstGeom prst="rect">
            <a:avLst/>
          </a:prstGeom>
          <a:ln w="12700">
            <a:miter lim="400000"/>
          </a:ln>
          <a:extLst>
            <a:ext uri="{C572A759-6A51-4108-AA02-DFA0A04FC94B}">
              <ma14:wrappingTextBoxFlag xmlns:ma14="http://schemas.microsoft.com/office/mac/drawingml/2011/main" xmlns="" val="1"/>
            </a:ext>
          </a:extLst>
        </p:spPr>
        <p:txBody>
          <a:bodyPr wrap="none" lIns="42520" tIns="42520" rIns="42520" bIns="42520" anchor="ctr">
            <a:spAutoFit/>
          </a:bodyPr>
          <a:lstStyle/>
          <a:p>
            <a:pPr lvl="0">
              <a:defRPr sz="1800"/>
            </a:pPr>
            <a:r>
              <a:rPr sz="3000"/>
              <a:t>・</a:t>
            </a:r>
            <a:r>
              <a:rPr sz="3000" spc="211">
                <a:solidFill>
                  <a:srgbClr val="DE6A10"/>
                </a:solidFill>
              </a:rPr>
              <a:t>企図振戦</a:t>
            </a:r>
            <a:r>
              <a:rPr sz="3000"/>
              <a:t>（⇔静止振戦）</a:t>
            </a:r>
          </a:p>
        </p:txBody>
      </p:sp>
      <p:sp>
        <p:nvSpPr>
          <p:cNvPr id="109" name="Shape 109"/>
          <p:cNvSpPr/>
          <p:nvPr/>
        </p:nvSpPr>
        <p:spPr>
          <a:xfrm>
            <a:off x="3726417" y="3013858"/>
            <a:ext cx="4799340" cy="547535"/>
          </a:xfrm>
          <a:prstGeom prst="rect">
            <a:avLst/>
          </a:prstGeom>
          <a:ln w="12700">
            <a:miter lim="400000"/>
          </a:ln>
          <a:extLst>
            <a:ext uri="{C572A759-6A51-4108-AA02-DFA0A04FC94B}">
              <ma14:wrappingTextBoxFlag xmlns:ma14="http://schemas.microsoft.com/office/mac/drawingml/2011/main" xmlns="" val="1"/>
            </a:ext>
          </a:extLst>
        </p:spPr>
        <p:txBody>
          <a:bodyPr wrap="none" lIns="42520" tIns="42520" rIns="42520" bIns="42520" anchor="ctr">
            <a:spAutoFit/>
          </a:bodyPr>
          <a:lstStyle/>
          <a:p>
            <a:pPr lvl="0">
              <a:defRPr sz="1800"/>
            </a:pPr>
            <a:r>
              <a:rPr sz="3000"/>
              <a:t>・</a:t>
            </a:r>
            <a:r>
              <a:rPr sz="3000" spc="151">
                <a:solidFill>
                  <a:srgbClr val="DE6A10"/>
                </a:solidFill>
              </a:rPr>
              <a:t>直立姿勢</a:t>
            </a:r>
            <a:r>
              <a:rPr sz="3000" spc="151"/>
              <a:t>（</a:t>
            </a:r>
            <a:r>
              <a:rPr sz="3000"/>
              <a:t>⇔前傾姿勢）</a:t>
            </a:r>
          </a:p>
        </p:txBody>
      </p:sp>
      <p:pic>
        <p:nvPicPr>
          <p:cNvPr id="110" name="スクリーンショット 2013-11-03 19.08.06.png"/>
          <p:cNvPicPr/>
          <p:nvPr/>
        </p:nvPicPr>
        <p:blipFill>
          <a:blip r:embed="rId3">
            <a:extLst/>
          </a:blip>
          <a:stretch>
            <a:fillRect/>
          </a:stretch>
        </p:blipFill>
        <p:spPr>
          <a:xfrm>
            <a:off x="161956" y="43098"/>
            <a:ext cx="898465" cy="648891"/>
          </a:xfrm>
          <a:prstGeom prst="rect">
            <a:avLst/>
          </a:prstGeom>
          <a:ln w="12700">
            <a:miter lim="400000"/>
          </a:ln>
        </p:spPr>
      </p:pic>
    </p:spTree>
    <p:extLst>
      <p:ext uri="{BB962C8B-B14F-4D97-AF65-F5344CB8AC3E}">
        <p14:creationId xmlns:p14="http://schemas.microsoft.com/office/powerpoint/2010/main" val="1682519384"/>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a:stretch>
            <a:fillRect/>
          </a:stretch>
        </p:blipFill>
        <p:spPr bwMode="auto">
          <a:xfrm>
            <a:off x="-1" y="0"/>
            <a:ext cx="12181172" cy="6858000"/>
          </a:xfrm>
          <a:prstGeom prst="rect">
            <a:avLst/>
          </a:prstGeom>
          <a:noFill/>
          <a:ln w="9525">
            <a:noFill/>
            <a:miter lim="800000"/>
            <a:headEnd/>
            <a:tailEnd/>
          </a:ln>
          <a:effectLst/>
        </p:spPr>
      </p:pic>
    </p:spTree>
    <p:extLst>
      <p:ext uri="{BB962C8B-B14F-4D97-AF65-F5344CB8AC3E}">
        <p14:creationId xmlns:p14="http://schemas.microsoft.com/office/powerpoint/2010/main" val="22164654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20242" y="191080"/>
            <a:ext cx="5876930" cy="646331"/>
          </a:xfrm>
          <a:prstGeom prst="rect">
            <a:avLst/>
          </a:prstGeom>
          <a:noFill/>
        </p:spPr>
        <p:txBody>
          <a:bodyPr wrap="none" rtlCol="0">
            <a:spAutoFit/>
          </a:bodyPr>
          <a:lstStyle/>
          <a:p>
            <a:r>
              <a:rPr kumimoji="1" lang="ja-JP" altLang="en-US" sz="3600" b="1" dirty="0" smtClean="0">
                <a:solidFill>
                  <a:srgbClr val="C00000"/>
                </a:solidFill>
              </a:rPr>
              <a:t>ロコモに関係する運動器疾患</a:t>
            </a:r>
            <a:endParaRPr kumimoji="1" lang="ja-JP" altLang="en-US" sz="3600" b="1" dirty="0">
              <a:solidFill>
                <a:srgbClr val="C00000"/>
              </a:solidFill>
            </a:endParaRPr>
          </a:p>
        </p:txBody>
      </p:sp>
      <p:sp>
        <p:nvSpPr>
          <p:cNvPr id="6" name="テキスト ボックス 5"/>
          <p:cNvSpPr txBox="1"/>
          <p:nvPr/>
        </p:nvSpPr>
        <p:spPr>
          <a:xfrm>
            <a:off x="581692" y="776376"/>
            <a:ext cx="11186076" cy="6001643"/>
          </a:xfrm>
          <a:prstGeom prst="rect">
            <a:avLst/>
          </a:prstGeom>
          <a:noFill/>
        </p:spPr>
        <p:txBody>
          <a:bodyPr wrap="none" rtlCol="0">
            <a:spAutoFit/>
          </a:bodyPr>
          <a:lstStyle/>
          <a:p>
            <a:r>
              <a:rPr lang="en-US" altLang="ja-JP" sz="3200" b="1" dirty="0" smtClean="0">
                <a:solidFill>
                  <a:srgbClr val="002060"/>
                </a:solidFill>
              </a:rPr>
              <a:t>1.</a:t>
            </a:r>
            <a:r>
              <a:rPr lang="ja-JP" altLang="en-US" sz="3200" b="1" dirty="0" smtClean="0">
                <a:solidFill>
                  <a:srgbClr val="002060"/>
                </a:solidFill>
              </a:rPr>
              <a:t>　下肢</a:t>
            </a:r>
            <a:r>
              <a:rPr lang="ja-JP" altLang="en-US" sz="3200" b="1" dirty="0">
                <a:solidFill>
                  <a:srgbClr val="002060"/>
                </a:solidFill>
              </a:rPr>
              <a:t>や背骨の</a:t>
            </a:r>
            <a:r>
              <a:rPr lang="ja-JP" altLang="en-US" sz="3200" b="1" dirty="0" smtClean="0">
                <a:solidFill>
                  <a:srgbClr val="002060"/>
                </a:solidFill>
              </a:rPr>
              <a:t>骨折　</a:t>
            </a:r>
            <a:r>
              <a:rPr lang="en-US" altLang="ja-JP" sz="3200" b="1" dirty="0" smtClean="0">
                <a:solidFill>
                  <a:srgbClr val="002060"/>
                </a:solidFill>
              </a:rPr>
              <a:t/>
            </a:r>
            <a:br>
              <a:rPr lang="en-US" altLang="ja-JP" sz="3200" b="1" dirty="0" smtClean="0">
                <a:solidFill>
                  <a:srgbClr val="002060"/>
                </a:solidFill>
              </a:rPr>
            </a:br>
            <a:r>
              <a:rPr lang="ja-JP" altLang="en-US" sz="3200" b="1" dirty="0" smtClean="0">
                <a:solidFill>
                  <a:srgbClr val="002060"/>
                </a:solidFill>
              </a:rPr>
              <a:t>　　　</a:t>
            </a:r>
            <a:r>
              <a:rPr lang="ja-JP" altLang="en-US" sz="3200" dirty="0" smtClean="0"/>
              <a:t>痛みのため安静が必要となり、動けない期間が</a:t>
            </a:r>
            <a:r>
              <a:rPr lang="en-US" altLang="ja-JP" sz="3200" dirty="0" smtClean="0"/>
              <a:t/>
            </a:r>
            <a:br>
              <a:rPr lang="en-US" altLang="ja-JP" sz="3200" dirty="0" smtClean="0"/>
            </a:br>
            <a:r>
              <a:rPr lang="ja-JP" altLang="en-US" sz="3200" dirty="0" smtClean="0"/>
              <a:t>　　　ロコモを加速させてしまう</a:t>
            </a:r>
            <a:r>
              <a:rPr lang="ja-JP" altLang="en-US" sz="3200" b="1" dirty="0" smtClean="0">
                <a:solidFill>
                  <a:srgbClr val="002060"/>
                </a:solidFill>
              </a:rPr>
              <a:t>　</a:t>
            </a:r>
            <a:endParaRPr lang="en-US" altLang="ja-JP" sz="3200" b="1" dirty="0" smtClean="0">
              <a:solidFill>
                <a:srgbClr val="002060"/>
              </a:solidFill>
            </a:endParaRPr>
          </a:p>
          <a:p>
            <a:r>
              <a:rPr kumimoji="1" lang="en-US" altLang="ja-JP" sz="3200" b="1" dirty="0" smtClean="0">
                <a:solidFill>
                  <a:srgbClr val="002060"/>
                </a:solidFill>
              </a:rPr>
              <a:t>2.</a:t>
            </a:r>
            <a:r>
              <a:rPr kumimoji="1" lang="ja-JP" altLang="en-US" sz="3200" b="1" dirty="0" smtClean="0">
                <a:solidFill>
                  <a:srgbClr val="002060"/>
                </a:solidFill>
              </a:rPr>
              <a:t>　</a:t>
            </a:r>
            <a:r>
              <a:rPr lang="ja-JP" altLang="en-US" sz="3200" b="1" dirty="0" smtClean="0">
                <a:solidFill>
                  <a:srgbClr val="002060"/>
                </a:solidFill>
              </a:rPr>
              <a:t>脊椎後弯症</a:t>
            </a:r>
            <a:r>
              <a:rPr lang="en-US" altLang="ja-JP" sz="3200" b="1" dirty="0" smtClean="0">
                <a:solidFill>
                  <a:srgbClr val="002060"/>
                </a:solidFill>
              </a:rPr>
              <a:t/>
            </a:r>
            <a:br>
              <a:rPr lang="en-US" altLang="ja-JP" sz="3200" b="1" dirty="0" smtClean="0">
                <a:solidFill>
                  <a:srgbClr val="002060"/>
                </a:solidFill>
              </a:rPr>
            </a:br>
            <a:r>
              <a:rPr lang="ja-JP" altLang="en-US" sz="3200" b="1" dirty="0" smtClean="0">
                <a:solidFill>
                  <a:srgbClr val="002060"/>
                </a:solidFill>
              </a:rPr>
              <a:t>　　　</a:t>
            </a:r>
            <a:r>
              <a:rPr lang="ja-JP" altLang="en-US" sz="3200" dirty="0" smtClean="0"/>
              <a:t>背中が曲がると、バランスが悪く動作しにくくなる</a:t>
            </a:r>
            <a:r>
              <a:rPr lang="ja-JP" altLang="en-US" sz="3200" b="1" dirty="0" smtClean="0">
                <a:solidFill>
                  <a:srgbClr val="002060"/>
                </a:solidFill>
              </a:rPr>
              <a:t>　　</a:t>
            </a:r>
            <a:endParaRPr kumimoji="1" lang="en-US" altLang="ja-JP" sz="3200" b="1" dirty="0" smtClean="0">
              <a:solidFill>
                <a:srgbClr val="002060"/>
              </a:solidFill>
            </a:endParaRPr>
          </a:p>
          <a:p>
            <a:r>
              <a:rPr kumimoji="1" lang="en-US" altLang="ja-JP" sz="3200" b="1" dirty="0" smtClean="0">
                <a:solidFill>
                  <a:srgbClr val="002060"/>
                </a:solidFill>
              </a:rPr>
              <a:t>3.</a:t>
            </a:r>
            <a:r>
              <a:rPr kumimoji="1" lang="ja-JP" altLang="en-US" sz="3200" b="1" dirty="0" smtClean="0">
                <a:solidFill>
                  <a:srgbClr val="002060"/>
                </a:solidFill>
              </a:rPr>
              <a:t>　</a:t>
            </a:r>
            <a:r>
              <a:rPr lang="ja-JP" altLang="en-US" sz="3200" b="1" dirty="0" smtClean="0">
                <a:solidFill>
                  <a:srgbClr val="002060"/>
                </a:solidFill>
              </a:rPr>
              <a:t>骨粗鬆症</a:t>
            </a:r>
            <a:r>
              <a:rPr lang="en-US" altLang="ja-JP" sz="3200" b="1" dirty="0" smtClean="0">
                <a:solidFill>
                  <a:srgbClr val="002060"/>
                </a:solidFill>
              </a:rPr>
              <a:t/>
            </a:r>
            <a:br>
              <a:rPr lang="en-US" altLang="ja-JP" sz="3200" b="1" dirty="0" smtClean="0">
                <a:solidFill>
                  <a:srgbClr val="002060"/>
                </a:solidFill>
              </a:rPr>
            </a:br>
            <a:r>
              <a:rPr lang="ja-JP" altLang="en-US" sz="3200" b="1" dirty="0" smtClean="0">
                <a:solidFill>
                  <a:srgbClr val="002060"/>
                </a:solidFill>
              </a:rPr>
              <a:t>　　　</a:t>
            </a:r>
            <a:r>
              <a:rPr lang="ja-JP" altLang="en-US" sz="3200" dirty="0" smtClean="0"/>
              <a:t>骨がスカスカになって骨折しやすくなる病気。</a:t>
            </a:r>
            <a:r>
              <a:rPr lang="en-US" altLang="ja-JP" sz="3200" dirty="0" smtClean="0"/>
              <a:t/>
            </a:r>
            <a:br>
              <a:rPr lang="en-US" altLang="ja-JP" sz="3200" dirty="0" smtClean="0"/>
            </a:br>
            <a:r>
              <a:rPr lang="ja-JP" altLang="en-US" sz="3200" dirty="0" smtClean="0"/>
              <a:t>　　　背骨の骨が骨折すると、背中が曲がり脊椎後弯症となる</a:t>
            </a:r>
            <a:endParaRPr lang="en-US" altLang="ja-JP" sz="3200" dirty="0" smtClean="0"/>
          </a:p>
          <a:p>
            <a:r>
              <a:rPr kumimoji="1" lang="en-US" altLang="ja-JP" sz="3200" b="1" dirty="0">
                <a:solidFill>
                  <a:srgbClr val="002060"/>
                </a:solidFill>
              </a:rPr>
              <a:t>4</a:t>
            </a:r>
            <a:r>
              <a:rPr kumimoji="1" lang="en-US" altLang="ja-JP" sz="3200" b="1" dirty="0" smtClean="0">
                <a:solidFill>
                  <a:srgbClr val="002060"/>
                </a:solidFill>
              </a:rPr>
              <a:t>.</a:t>
            </a:r>
            <a:r>
              <a:rPr kumimoji="1" lang="ja-JP" altLang="en-US" sz="3200" b="1" dirty="0" smtClean="0">
                <a:solidFill>
                  <a:srgbClr val="002060"/>
                </a:solidFill>
              </a:rPr>
              <a:t>　</a:t>
            </a:r>
            <a:r>
              <a:rPr lang="ja-JP" altLang="en-US" sz="3200" b="1" dirty="0">
                <a:solidFill>
                  <a:srgbClr val="002060"/>
                </a:solidFill>
              </a:rPr>
              <a:t>腰部脊柱管</a:t>
            </a:r>
            <a:r>
              <a:rPr lang="ja-JP" altLang="en-US" sz="3200" b="1" dirty="0" smtClean="0">
                <a:solidFill>
                  <a:srgbClr val="002060"/>
                </a:solidFill>
              </a:rPr>
              <a:t>狭窄症</a:t>
            </a:r>
            <a:r>
              <a:rPr lang="en-US" altLang="ja-JP" sz="3200" b="1" dirty="0" smtClean="0">
                <a:solidFill>
                  <a:srgbClr val="002060"/>
                </a:solidFill>
              </a:rPr>
              <a:t/>
            </a:r>
            <a:br>
              <a:rPr lang="en-US" altLang="ja-JP" sz="3200" b="1" dirty="0" smtClean="0">
                <a:solidFill>
                  <a:srgbClr val="002060"/>
                </a:solidFill>
              </a:rPr>
            </a:br>
            <a:r>
              <a:rPr lang="ja-JP" altLang="en-US" sz="3200" b="1" dirty="0" smtClean="0">
                <a:solidFill>
                  <a:srgbClr val="002060"/>
                </a:solidFill>
              </a:rPr>
              <a:t>　　　</a:t>
            </a:r>
            <a:r>
              <a:rPr lang="ja-JP" altLang="en-US" sz="3200" dirty="0" smtClean="0"/>
              <a:t>歩くと脚が痛くなる病気で、自然と歩くことが減り足腰が弱る</a:t>
            </a:r>
            <a:endParaRPr kumimoji="1" lang="en-US" altLang="ja-JP" sz="3200" dirty="0" smtClean="0"/>
          </a:p>
          <a:p>
            <a:r>
              <a:rPr kumimoji="1" lang="en-US" altLang="ja-JP" sz="3200" b="1" dirty="0" smtClean="0">
                <a:solidFill>
                  <a:srgbClr val="002060"/>
                </a:solidFill>
              </a:rPr>
              <a:t>5.</a:t>
            </a:r>
            <a:r>
              <a:rPr kumimoji="1" lang="ja-JP" altLang="en-US" sz="3200" b="1" dirty="0" smtClean="0">
                <a:solidFill>
                  <a:srgbClr val="002060"/>
                </a:solidFill>
              </a:rPr>
              <a:t>　</a:t>
            </a:r>
            <a:r>
              <a:rPr lang="ja-JP" altLang="en-US" sz="3200" b="1" dirty="0">
                <a:solidFill>
                  <a:srgbClr val="002060"/>
                </a:solidFill>
              </a:rPr>
              <a:t>変形性膝</a:t>
            </a:r>
            <a:r>
              <a:rPr lang="ja-JP" altLang="en-US" sz="3200" b="1" dirty="0" smtClean="0">
                <a:solidFill>
                  <a:srgbClr val="002060"/>
                </a:solidFill>
              </a:rPr>
              <a:t>関節症</a:t>
            </a:r>
            <a:endParaRPr lang="en-US" altLang="ja-JP" sz="3200" b="1" dirty="0" smtClean="0">
              <a:solidFill>
                <a:srgbClr val="002060"/>
              </a:solidFill>
            </a:endParaRPr>
          </a:p>
          <a:p>
            <a:r>
              <a:rPr kumimoji="1" lang="ja-JP" altLang="en-US" sz="3200" b="1" dirty="0">
                <a:solidFill>
                  <a:srgbClr val="002060"/>
                </a:solidFill>
              </a:rPr>
              <a:t>　</a:t>
            </a:r>
            <a:r>
              <a:rPr kumimoji="1" lang="ja-JP" altLang="en-US" sz="3200" b="1" dirty="0" smtClean="0">
                <a:solidFill>
                  <a:srgbClr val="002060"/>
                </a:solidFill>
              </a:rPr>
              <a:t>　　</a:t>
            </a:r>
            <a:r>
              <a:rPr kumimoji="1" lang="ja-JP" altLang="en-US" sz="3200" dirty="0" smtClean="0"/>
              <a:t>膝痛のため、自然と歩くことが減り足腰が弱る</a:t>
            </a:r>
            <a:endParaRPr kumimoji="1" lang="ja-JP" altLang="en-US" sz="3200" dirty="0"/>
          </a:p>
        </p:txBody>
      </p:sp>
    </p:spTree>
    <p:extLst>
      <p:ext uri="{BB962C8B-B14F-4D97-AF65-F5344CB8AC3E}">
        <p14:creationId xmlns:p14="http://schemas.microsoft.com/office/powerpoint/2010/main" val="39754075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6"/>
          <p:cNvSpPr>
            <a:spLocks noChangeArrowheads="1"/>
          </p:cNvSpPr>
          <p:nvPr/>
        </p:nvSpPr>
        <p:spPr bwMode="auto">
          <a:xfrm>
            <a:off x="1314451" y="1031877"/>
            <a:ext cx="10257367" cy="4691063"/>
          </a:xfrm>
          <a:prstGeom prst="rect">
            <a:avLst/>
          </a:prstGeom>
          <a:solidFill>
            <a:srgbClr val="E6F4F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endParaRPr lang="ja-JP" altLang="en-US">
              <a:solidFill>
                <a:srgbClr val="000000"/>
              </a:solidFill>
              <a:latin typeface="Calibri" pitchFamily="34" charset="0"/>
            </a:endParaRPr>
          </a:p>
        </p:txBody>
      </p:sp>
      <p:grpSp>
        <p:nvGrpSpPr>
          <p:cNvPr id="2" name="グループ化 1"/>
          <p:cNvGrpSpPr>
            <a:grpSpLocks/>
          </p:cNvGrpSpPr>
          <p:nvPr/>
        </p:nvGrpSpPr>
        <p:grpSpPr bwMode="auto">
          <a:xfrm>
            <a:off x="1284817" y="1417637"/>
            <a:ext cx="10276416" cy="4311651"/>
            <a:chOff x="963556" y="1417723"/>
            <a:chExt cx="7707706" cy="4311195"/>
          </a:xfrm>
        </p:grpSpPr>
        <p:sp>
          <p:nvSpPr>
            <p:cNvPr id="255028" name="Line 9"/>
            <p:cNvSpPr>
              <a:spLocks noChangeShapeType="1"/>
            </p:cNvSpPr>
            <p:nvPr/>
          </p:nvSpPr>
          <p:spPr bwMode="auto">
            <a:xfrm>
              <a:off x="963556" y="3142201"/>
              <a:ext cx="7707706" cy="0"/>
            </a:xfrm>
            <a:prstGeom prst="line">
              <a:avLst/>
            </a:prstGeom>
            <a:noFill/>
            <a:ln w="19050">
              <a:solidFill>
                <a:srgbClr val="FFFFFF"/>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prstClr val="black"/>
                </a:solidFill>
                <a:latin typeface="Arial" pitchFamily="34" charset="0"/>
              </a:endParaRPr>
            </a:p>
          </p:txBody>
        </p:sp>
        <p:sp>
          <p:nvSpPr>
            <p:cNvPr id="255029" name="Line 10"/>
            <p:cNvSpPr>
              <a:spLocks noChangeShapeType="1"/>
            </p:cNvSpPr>
            <p:nvPr/>
          </p:nvSpPr>
          <p:spPr bwMode="auto">
            <a:xfrm>
              <a:off x="963556" y="2279962"/>
              <a:ext cx="7707706" cy="0"/>
            </a:xfrm>
            <a:prstGeom prst="line">
              <a:avLst/>
            </a:prstGeom>
            <a:noFill/>
            <a:ln w="19050">
              <a:solidFill>
                <a:srgbClr val="FFFFFF"/>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prstClr val="black"/>
                </a:solidFill>
                <a:latin typeface="Arial" pitchFamily="34" charset="0"/>
              </a:endParaRPr>
            </a:p>
          </p:txBody>
        </p:sp>
        <p:sp>
          <p:nvSpPr>
            <p:cNvPr id="255030" name="Line 11"/>
            <p:cNvSpPr>
              <a:spLocks noChangeShapeType="1"/>
            </p:cNvSpPr>
            <p:nvPr/>
          </p:nvSpPr>
          <p:spPr bwMode="auto">
            <a:xfrm>
              <a:off x="963556" y="1417723"/>
              <a:ext cx="7707706" cy="0"/>
            </a:xfrm>
            <a:prstGeom prst="line">
              <a:avLst/>
            </a:prstGeom>
            <a:noFill/>
            <a:ln w="19050">
              <a:solidFill>
                <a:srgbClr val="FFFFFF"/>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prstClr val="black"/>
                </a:solidFill>
                <a:latin typeface="Arial" pitchFamily="34" charset="0"/>
              </a:endParaRPr>
            </a:p>
          </p:txBody>
        </p:sp>
        <p:sp>
          <p:nvSpPr>
            <p:cNvPr id="255031" name="Line 12"/>
            <p:cNvSpPr>
              <a:spLocks noChangeShapeType="1"/>
            </p:cNvSpPr>
            <p:nvPr/>
          </p:nvSpPr>
          <p:spPr bwMode="auto">
            <a:xfrm>
              <a:off x="963556" y="4004440"/>
              <a:ext cx="7707706" cy="0"/>
            </a:xfrm>
            <a:prstGeom prst="line">
              <a:avLst/>
            </a:prstGeom>
            <a:noFill/>
            <a:ln w="19050">
              <a:solidFill>
                <a:srgbClr val="FFFFFF"/>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prstClr val="black"/>
                </a:solidFill>
                <a:latin typeface="Arial" pitchFamily="34" charset="0"/>
              </a:endParaRPr>
            </a:p>
          </p:txBody>
        </p:sp>
        <p:sp>
          <p:nvSpPr>
            <p:cNvPr id="255032" name="Line 13"/>
            <p:cNvSpPr>
              <a:spLocks noChangeShapeType="1"/>
            </p:cNvSpPr>
            <p:nvPr/>
          </p:nvSpPr>
          <p:spPr bwMode="auto">
            <a:xfrm>
              <a:off x="963556" y="5728918"/>
              <a:ext cx="7707706" cy="0"/>
            </a:xfrm>
            <a:prstGeom prst="line">
              <a:avLst/>
            </a:prstGeom>
            <a:noFill/>
            <a:ln w="19050">
              <a:solidFill>
                <a:srgbClr val="FFFFFF"/>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prstClr val="black"/>
                </a:solidFill>
                <a:latin typeface="Arial" pitchFamily="34" charset="0"/>
              </a:endParaRPr>
            </a:p>
          </p:txBody>
        </p:sp>
        <p:sp>
          <p:nvSpPr>
            <p:cNvPr id="255033" name="Line 15"/>
            <p:cNvSpPr>
              <a:spLocks noChangeShapeType="1"/>
            </p:cNvSpPr>
            <p:nvPr/>
          </p:nvSpPr>
          <p:spPr bwMode="auto">
            <a:xfrm>
              <a:off x="963556" y="4866679"/>
              <a:ext cx="7707706" cy="0"/>
            </a:xfrm>
            <a:prstGeom prst="line">
              <a:avLst/>
            </a:prstGeom>
            <a:noFill/>
            <a:ln w="19050">
              <a:solidFill>
                <a:srgbClr val="FFFFFF"/>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prstClr val="black"/>
                </a:solidFill>
                <a:latin typeface="Arial" pitchFamily="34" charset="0"/>
              </a:endParaRPr>
            </a:p>
          </p:txBody>
        </p:sp>
      </p:grpSp>
      <p:grpSp>
        <p:nvGrpSpPr>
          <p:cNvPr id="3" name="グループ化 29"/>
          <p:cNvGrpSpPr>
            <a:grpSpLocks/>
          </p:cNvGrpSpPr>
          <p:nvPr/>
        </p:nvGrpSpPr>
        <p:grpSpPr bwMode="auto">
          <a:xfrm>
            <a:off x="1295400" y="1417637"/>
            <a:ext cx="120651" cy="4311651"/>
            <a:chOff x="971600" y="1253087"/>
            <a:chExt cx="109706" cy="4475831"/>
          </a:xfrm>
        </p:grpSpPr>
        <p:sp>
          <p:nvSpPr>
            <p:cNvPr id="255022" name="Line 8"/>
            <p:cNvSpPr>
              <a:spLocks noChangeShapeType="1"/>
            </p:cNvSpPr>
            <p:nvPr/>
          </p:nvSpPr>
          <p:spPr bwMode="auto">
            <a:xfrm>
              <a:off x="971600" y="5728918"/>
              <a:ext cx="109706"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prstClr val="black"/>
                </a:solidFill>
                <a:latin typeface="Arial" pitchFamily="34" charset="0"/>
              </a:endParaRPr>
            </a:p>
          </p:txBody>
        </p:sp>
        <p:sp>
          <p:nvSpPr>
            <p:cNvPr id="255023" name="Line 19"/>
            <p:cNvSpPr>
              <a:spLocks noChangeShapeType="1"/>
            </p:cNvSpPr>
            <p:nvPr/>
          </p:nvSpPr>
          <p:spPr bwMode="auto">
            <a:xfrm>
              <a:off x="971600" y="3938733"/>
              <a:ext cx="109706"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prstClr val="black"/>
                </a:solidFill>
                <a:latin typeface="Arial" pitchFamily="34" charset="0"/>
              </a:endParaRPr>
            </a:p>
          </p:txBody>
        </p:sp>
        <p:sp>
          <p:nvSpPr>
            <p:cNvPr id="255024" name="Line 20"/>
            <p:cNvSpPr>
              <a:spLocks noChangeShapeType="1"/>
            </p:cNvSpPr>
            <p:nvPr/>
          </p:nvSpPr>
          <p:spPr bwMode="auto">
            <a:xfrm>
              <a:off x="971600" y="4833825"/>
              <a:ext cx="109706"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prstClr val="black"/>
                </a:solidFill>
                <a:latin typeface="Arial" pitchFamily="34" charset="0"/>
              </a:endParaRPr>
            </a:p>
          </p:txBody>
        </p:sp>
        <p:sp>
          <p:nvSpPr>
            <p:cNvPr id="255025" name="Line 21"/>
            <p:cNvSpPr>
              <a:spLocks noChangeShapeType="1"/>
            </p:cNvSpPr>
            <p:nvPr/>
          </p:nvSpPr>
          <p:spPr bwMode="auto">
            <a:xfrm>
              <a:off x="971600" y="2148180"/>
              <a:ext cx="109706"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prstClr val="black"/>
                </a:solidFill>
                <a:latin typeface="Arial" pitchFamily="34" charset="0"/>
              </a:endParaRPr>
            </a:p>
          </p:txBody>
        </p:sp>
        <p:sp>
          <p:nvSpPr>
            <p:cNvPr id="255026" name="Line 22"/>
            <p:cNvSpPr>
              <a:spLocks noChangeShapeType="1"/>
            </p:cNvSpPr>
            <p:nvPr/>
          </p:nvSpPr>
          <p:spPr bwMode="auto">
            <a:xfrm>
              <a:off x="971600" y="3043640"/>
              <a:ext cx="109706"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prstClr val="black"/>
                </a:solidFill>
                <a:latin typeface="Arial" pitchFamily="34" charset="0"/>
              </a:endParaRPr>
            </a:p>
          </p:txBody>
        </p:sp>
        <p:sp>
          <p:nvSpPr>
            <p:cNvPr id="255027" name="Line 23"/>
            <p:cNvSpPr>
              <a:spLocks noChangeShapeType="1"/>
            </p:cNvSpPr>
            <p:nvPr/>
          </p:nvSpPr>
          <p:spPr bwMode="auto">
            <a:xfrm>
              <a:off x="971600" y="1253087"/>
              <a:ext cx="109706"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prstClr val="black"/>
                </a:solidFill>
                <a:latin typeface="Arial" pitchFamily="34" charset="0"/>
              </a:endParaRPr>
            </a:p>
          </p:txBody>
        </p:sp>
      </p:grpSp>
      <p:sp>
        <p:nvSpPr>
          <p:cNvPr id="254981" name="Freeform 24"/>
          <p:cNvSpPr>
            <a:spLocks/>
          </p:cNvSpPr>
          <p:nvPr/>
        </p:nvSpPr>
        <p:spPr bwMode="auto">
          <a:xfrm>
            <a:off x="1856319" y="1417638"/>
            <a:ext cx="8733367" cy="1516063"/>
          </a:xfrm>
          <a:custGeom>
            <a:avLst/>
            <a:gdLst>
              <a:gd name="T0" fmla="*/ 2147483647 w 16182"/>
              <a:gd name="T1" fmla="*/ 2147483647 h 4290"/>
              <a:gd name="T2" fmla="*/ 2147483647 w 16182"/>
              <a:gd name="T3" fmla="*/ 2147483647 h 4290"/>
              <a:gd name="T4" fmla="*/ 2147483647 w 16182"/>
              <a:gd name="T5" fmla="*/ 2147483647 h 4290"/>
              <a:gd name="T6" fmla="*/ 2147483647 w 16182"/>
              <a:gd name="T7" fmla="*/ 2147483647 h 4290"/>
              <a:gd name="T8" fmla="*/ 2147483647 w 16182"/>
              <a:gd name="T9" fmla="*/ 2147483647 h 4290"/>
              <a:gd name="T10" fmla="*/ 2147483647 w 16182"/>
              <a:gd name="T11" fmla="*/ 2147483647 h 4290"/>
              <a:gd name="T12" fmla="*/ 2147483647 w 16182"/>
              <a:gd name="T13" fmla="*/ 2147483647 h 4290"/>
              <a:gd name="T14" fmla="*/ 2147483647 w 16182"/>
              <a:gd name="T15" fmla="*/ 2147483647 h 4290"/>
              <a:gd name="T16" fmla="*/ 2147483647 w 16182"/>
              <a:gd name="T17" fmla="*/ 2147483647 h 4290"/>
              <a:gd name="T18" fmla="*/ 2147483647 w 16182"/>
              <a:gd name="T19" fmla="*/ 2147483647 h 4290"/>
              <a:gd name="T20" fmla="*/ 2147483647 w 16182"/>
              <a:gd name="T21" fmla="*/ 2147483647 h 4290"/>
              <a:gd name="T22" fmla="*/ 2147483647 w 16182"/>
              <a:gd name="T23" fmla="*/ 2147483647 h 4290"/>
              <a:gd name="T24" fmla="*/ 2147483647 w 16182"/>
              <a:gd name="T25" fmla="*/ 2147483647 h 4290"/>
              <a:gd name="T26" fmla="*/ 2147483647 w 16182"/>
              <a:gd name="T27" fmla="*/ 2147483647 h 4290"/>
              <a:gd name="T28" fmla="*/ 2147483647 w 16182"/>
              <a:gd name="T29" fmla="*/ 2147483647 h 4290"/>
              <a:gd name="T30" fmla="*/ 2147483647 w 16182"/>
              <a:gd name="T31" fmla="*/ 2147483647 h 4290"/>
              <a:gd name="T32" fmla="*/ 2147483647 w 16182"/>
              <a:gd name="T33" fmla="*/ 2147483647 h 4290"/>
              <a:gd name="T34" fmla="*/ 2147483647 w 16182"/>
              <a:gd name="T35" fmla="*/ 2147483647 h 4290"/>
              <a:gd name="T36" fmla="*/ 2147483647 w 16182"/>
              <a:gd name="T37" fmla="*/ 2147483647 h 4290"/>
              <a:gd name="T38" fmla="*/ 2147483647 w 16182"/>
              <a:gd name="T39" fmla="*/ 2147483647 h 4290"/>
              <a:gd name="T40" fmla="*/ 2147483647 w 16182"/>
              <a:gd name="T41" fmla="*/ 2147483647 h 4290"/>
              <a:gd name="T42" fmla="*/ 2147483647 w 16182"/>
              <a:gd name="T43" fmla="*/ 2147483647 h 4290"/>
              <a:gd name="T44" fmla="*/ 2147483647 w 16182"/>
              <a:gd name="T45" fmla="*/ 2147483647 h 4290"/>
              <a:gd name="T46" fmla="*/ 2147483647 w 16182"/>
              <a:gd name="T47" fmla="*/ 2147483647 h 4290"/>
              <a:gd name="T48" fmla="*/ 2147483647 w 16182"/>
              <a:gd name="T49" fmla="*/ 2147483647 h 4290"/>
              <a:gd name="T50" fmla="*/ 2147483647 w 16182"/>
              <a:gd name="T51" fmla="*/ 2147483647 h 4290"/>
              <a:gd name="T52" fmla="*/ 2147483647 w 16182"/>
              <a:gd name="T53" fmla="*/ 2147483647 h 4290"/>
              <a:gd name="T54" fmla="*/ 2147483647 w 16182"/>
              <a:gd name="T55" fmla="*/ 2147483647 h 4290"/>
              <a:gd name="T56" fmla="*/ 2147483647 w 16182"/>
              <a:gd name="T57" fmla="*/ 2147483647 h 4290"/>
              <a:gd name="T58" fmla="*/ 2147483647 w 16182"/>
              <a:gd name="T59" fmla="*/ 2147483647 h 4290"/>
              <a:gd name="T60" fmla="*/ 2147483647 w 16182"/>
              <a:gd name="T61" fmla="*/ 2147483647 h 4290"/>
              <a:gd name="T62" fmla="*/ 2147483647 w 16182"/>
              <a:gd name="T63" fmla="*/ 2147483647 h 4290"/>
              <a:gd name="T64" fmla="*/ 2147483647 w 16182"/>
              <a:gd name="T65" fmla="*/ 2147483647 h 4290"/>
              <a:gd name="T66" fmla="*/ 2147483647 w 16182"/>
              <a:gd name="T67" fmla="*/ 2147483647 h 4290"/>
              <a:gd name="T68" fmla="*/ 2147483647 w 16182"/>
              <a:gd name="T69" fmla="*/ 2147483647 h 4290"/>
              <a:gd name="T70" fmla="*/ 2147483647 w 16182"/>
              <a:gd name="T71" fmla="*/ 2147483647 h 4290"/>
              <a:gd name="T72" fmla="*/ 2147483647 w 16182"/>
              <a:gd name="T73" fmla="*/ 2147483647 h 4290"/>
              <a:gd name="T74" fmla="*/ 2147483647 w 16182"/>
              <a:gd name="T75" fmla="*/ 2147483647 h 4290"/>
              <a:gd name="T76" fmla="*/ 2147483647 w 16182"/>
              <a:gd name="T77" fmla="*/ 2147483647 h 4290"/>
              <a:gd name="T78" fmla="*/ 2147483647 w 16182"/>
              <a:gd name="T79" fmla="*/ 2147483647 h 4290"/>
              <a:gd name="T80" fmla="*/ 2147483647 w 16182"/>
              <a:gd name="T81" fmla="*/ 2147483647 h 4290"/>
              <a:gd name="T82" fmla="*/ 2147483647 w 16182"/>
              <a:gd name="T83" fmla="*/ 2147483647 h 42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182"/>
              <a:gd name="T127" fmla="*/ 0 h 4290"/>
              <a:gd name="T128" fmla="*/ 16182 w 16182"/>
              <a:gd name="T129" fmla="*/ 4290 h 429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182" h="4290">
                <a:moveTo>
                  <a:pt x="16182" y="4290"/>
                </a:moveTo>
                <a:lnTo>
                  <a:pt x="16182" y="4219"/>
                </a:lnTo>
                <a:lnTo>
                  <a:pt x="15915" y="4219"/>
                </a:lnTo>
                <a:lnTo>
                  <a:pt x="15915" y="4129"/>
                </a:lnTo>
                <a:lnTo>
                  <a:pt x="15624" y="4129"/>
                </a:lnTo>
                <a:lnTo>
                  <a:pt x="15624" y="4051"/>
                </a:lnTo>
                <a:lnTo>
                  <a:pt x="15041" y="4051"/>
                </a:lnTo>
                <a:lnTo>
                  <a:pt x="15041" y="3971"/>
                </a:lnTo>
                <a:lnTo>
                  <a:pt x="13524" y="3971"/>
                </a:lnTo>
                <a:lnTo>
                  <a:pt x="13524" y="3884"/>
                </a:lnTo>
                <a:lnTo>
                  <a:pt x="12716" y="3884"/>
                </a:lnTo>
                <a:lnTo>
                  <a:pt x="12716" y="3796"/>
                </a:lnTo>
                <a:lnTo>
                  <a:pt x="12303" y="3796"/>
                </a:lnTo>
                <a:lnTo>
                  <a:pt x="12303" y="3702"/>
                </a:lnTo>
                <a:lnTo>
                  <a:pt x="11270" y="3702"/>
                </a:lnTo>
                <a:lnTo>
                  <a:pt x="11270" y="3624"/>
                </a:lnTo>
                <a:lnTo>
                  <a:pt x="10966" y="3624"/>
                </a:lnTo>
                <a:lnTo>
                  <a:pt x="10966" y="3539"/>
                </a:lnTo>
                <a:lnTo>
                  <a:pt x="10307" y="3539"/>
                </a:lnTo>
                <a:lnTo>
                  <a:pt x="10307" y="3463"/>
                </a:lnTo>
                <a:lnTo>
                  <a:pt x="9862" y="3463"/>
                </a:lnTo>
                <a:lnTo>
                  <a:pt x="9862" y="3395"/>
                </a:lnTo>
                <a:lnTo>
                  <a:pt x="9574" y="3395"/>
                </a:lnTo>
                <a:lnTo>
                  <a:pt x="9574" y="3343"/>
                </a:lnTo>
                <a:lnTo>
                  <a:pt x="9489" y="3343"/>
                </a:lnTo>
                <a:lnTo>
                  <a:pt x="9489" y="3288"/>
                </a:lnTo>
                <a:lnTo>
                  <a:pt x="9409" y="3288"/>
                </a:lnTo>
                <a:lnTo>
                  <a:pt x="9409" y="3217"/>
                </a:lnTo>
                <a:lnTo>
                  <a:pt x="9033" y="3217"/>
                </a:lnTo>
                <a:lnTo>
                  <a:pt x="9033" y="3088"/>
                </a:lnTo>
                <a:lnTo>
                  <a:pt x="8561" y="3088"/>
                </a:lnTo>
                <a:lnTo>
                  <a:pt x="8561" y="3005"/>
                </a:lnTo>
                <a:lnTo>
                  <a:pt x="8483" y="3005"/>
                </a:lnTo>
                <a:lnTo>
                  <a:pt x="8483" y="2915"/>
                </a:lnTo>
                <a:lnTo>
                  <a:pt x="8126" y="2915"/>
                </a:lnTo>
                <a:lnTo>
                  <a:pt x="8126" y="2856"/>
                </a:lnTo>
                <a:lnTo>
                  <a:pt x="7255" y="2856"/>
                </a:lnTo>
                <a:lnTo>
                  <a:pt x="7255" y="2799"/>
                </a:lnTo>
                <a:lnTo>
                  <a:pt x="6917" y="2799"/>
                </a:lnTo>
                <a:lnTo>
                  <a:pt x="6917" y="2743"/>
                </a:lnTo>
                <a:lnTo>
                  <a:pt x="6709" y="2743"/>
                </a:lnTo>
                <a:lnTo>
                  <a:pt x="6709" y="2693"/>
                </a:lnTo>
                <a:lnTo>
                  <a:pt x="6149" y="2693"/>
                </a:lnTo>
                <a:lnTo>
                  <a:pt x="6149" y="2651"/>
                </a:lnTo>
                <a:lnTo>
                  <a:pt x="6107" y="2651"/>
                </a:lnTo>
                <a:lnTo>
                  <a:pt x="6107" y="2587"/>
                </a:lnTo>
                <a:lnTo>
                  <a:pt x="5892" y="2587"/>
                </a:lnTo>
                <a:lnTo>
                  <a:pt x="5892" y="2530"/>
                </a:lnTo>
                <a:lnTo>
                  <a:pt x="5752" y="2530"/>
                </a:lnTo>
                <a:lnTo>
                  <a:pt x="5752" y="2440"/>
                </a:lnTo>
                <a:lnTo>
                  <a:pt x="5577" y="2440"/>
                </a:lnTo>
                <a:lnTo>
                  <a:pt x="5577" y="2381"/>
                </a:lnTo>
                <a:lnTo>
                  <a:pt x="5507" y="2381"/>
                </a:lnTo>
                <a:lnTo>
                  <a:pt x="5507" y="2334"/>
                </a:lnTo>
                <a:lnTo>
                  <a:pt x="5162" y="2334"/>
                </a:lnTo>
                <a:lnTo>
                  <a:pt x="5162" y="2289"/>
                </a:lnTo>
                <a:lnTo>
                  <a:pt x="4970" y="2289"/>
                </a:lnTo>
                <a:lnTo>
                  <a:pt x="4970" y="2232"/>
                </a:lnTo>
                <a:lnTo>
                  <a:pt x="4914" y="2232"/>
                </a:lnTo>
                <a:lnTo>
                  <a:pt x="4914" y="2169"/>
                </a:lnTo>
                <a:lnTo>
                  <a:pt x="4840" y="2169"/>
                </a:lnTo>
                <a:lnTo>
                  <a:pt x="4840" y="2119"/>
                </a:lnTo>
                <a:lnTo>
                  <a:pt x="4692" y="2119"/>
                </a:lnTo>
                <a:lnTo>
                  <a:pt x="4692" y="2072"/>
                </a:lnTo>
                <a:lnTo>
                  <a:pt x="4340" y="2072"/>
                </a:lnTo>
                <a:lnTo>
                  <a:pt x="4340" y="2013"/>
                </a:lnTo>
                <a:lnTo>
                  <a:pt x="4103" y="2013"/>
                </a:lnTo>
                <a:lnTo>
                  <a:pt x="4103" y="1970"/>
                </a:lnTo>
                <a:lnTo>
                  <a:pt x="4021" y="1970"/>
                </a:lnTo>
                <a:lnTo>
                  <a:pt x="4021" y="1909"/>
                </a:lnTo>
                <a:lnTo>
                  <a:pt x="3754" y="1909"/>
                </a:lnTo>
                <a:lnTo>
                  <a:pt x="3754" y="1786"/>
                </a:lnTo>
                <a:lnTo>
                  <a:pt x="3510" y="1786"/>
                </a:lnTo>
                <a:lnTo>
                  <a:pt x="3510" y="1663"/>
                </a:lnTo>
                <a:lnTo>
                  <a:pt x="3326" y="1663"/>
                </a:lnTo>
                <a:lnTo>
                  <a:pt x="3326" y="1628"/>
                </a:lnTo>
                <a:lnTo>
                  <a:pt x="3189" y="1628"/>
                </a:lnTo>
                <a:lnTo>
                  <a:pt x="3189" y="1576"/>
                </a:lnTo>
                <a:lnTo>
                  <a:pt x="2882" y="1576"/>
                </a:lnTo>
                <a:lnTo>
                  <a:pt x="2882" y="1521"/>
                </a:lnTo>
                <a:lnTo>
                  <a:pt x="2747" y="1521"/>
                </a:lnTo>
                <a:lnTo>
                  <a:pt x="2747" y="1488"/>
                </a:lnTo>
                <a:lnTo>
                  <a:pt x="2688" y="1488"/>
                </a:lnTo>
                <a:lnTo>
                  <a:pt x="2688" y="1458"/>
                </a:lnTo>
                <a:lnTo>
                  <a:pt x="2497" y="1458"/>
                </a:lnTo>
                <a:lnTo>
                  <a:pt x="2497" y="1422"/>
                </a:lnTo>
                <a:lnTo>
                  <a:pt x="2436" y="1422"/>
                </a:lnTo>
                <a:lnTo>
                  <a:pt x="2436" y="1358"/>
                </a:lnTo>
                <a:lnTo>
                  <a:pt x="2206" y="1358"/>
                </a:lnTo>
                <a:lnTo>
                  <a:pt x="2206" y="1325"/>
                </a:lnTo>
                <a:lnTo>
                  <a:pt x="2020" y="1325"/>
                </a:lnTo>
                <a:lnTo>
                  <a:pt x="2020" y="1264"/>
                </a:lnTo>
                <a:lnTo>
                  <a:pt x="1864" y="1264"/>
                </a:lnTo>
                <a:lnTo>
                  <a:pt x="1864" y="1219"/>
                </a:lnTo>
                <a:lnTo>
                  <a:pt x="1791" y="1219"/>
                </a:lnTo>
                <a:lnTo>
                  <a:pt x="1791" y="1165"/>
                </a:lnTo>
                <a:lnTo>
                  <a:pt x="1710" y="1165"/>
                </a:lnTo>
                <a:lnTo>
                  <a:pt x="1710" y="1129"/>
                </a:lnTo>
                <a:lnTo>
                  <a:pt x="1528" y="1129"/>
                </a:lnTo>
                <a:lnTo>
                  <a:pt x="1528" y="1096"/>
                </a:lnTo>
                <a:lnTo>
                  <a:pt x="1396" y="1096"/>
                </a:lnTo>
                <a:lnTo>
                  <a:pt x="1396" y="1056"/>
                </a:lnTo>
                <a:lnTo>
                  <a:pt x="1129" y="1056"/>
                </a:lnTo>
                <a:lnTo>
                  <a:pt x="1129" y="1011"/>
                </a:lnTo>
                <a:lnTo>
                  <a:pt x="1047" y="1011"/>
                </a:lnTo>
                <a:lnTo>
                  <a:pt x="1047" y="985"/>
                </a:lnTo>
                <a:lnTo>
                  <a:pt x="855" y="985"/>
                </a:lnTo>
                <a:lnTo>
                  <a:pt x="855" y="926"/>
                </a:lnTo>
                <a:lnTo>
                  <a:pt x="732" y="926"/>
                </a:lnTo>
                <a:lnTo>
                  <a:pt x="732" y="876"/>
                </a:lnTo>
                <a:lnTo>
                  <a:pt x="680" y="876"/>
                </a:lnTo>
                <a:lnTo>
                  <a:pt x="680" y="751"/>
                </a:lnTo>
                <a:lnTo>
                  <a:pt x="532" y="751"/>
                </a:lnTo>
                <a:lnTo>
                  <a:pt x="532" y="706"/>
                </a:lnTo>
                <a:lnTo>
                  <a:pt x="480" y="706"/>
                </a:lnTo>
                <a:lnTo>
                  <a:pt x="480" y="612"/>
                </a:lnTo>
                <a:lnTo>
                  <a:pt x="376" y="612"/>
                </a:lnTo>
                <a:lnTo>
                  <a:pt x="376" y="503"/>
                </a:lnTo>
                <a:lnTo>
                  <a:pt x="276" y="503"/>
                </a:lnTo>
                <a:lnTo>
                  <a:pt x="276" y="402"/>
                </a:lnTo>
                <a:lnTo>
                  <a:pt x="236" y="402"/>
                </a:lnTo>
                <a:lnTo>
                  <a:pt x="236" y="194"/>
                </a:lnTo>
                <a:lnTo>
                  <a:pt x="173" y="194"/>
                </a:lnTo>
                <a:lnTo>
                  <a:pt x="173" y="147"/>
                </a:lnTo>
                <a:lnTo>
                  <a:pt x="78" y="147"/>
                </a:lnTo>
                <a:lnTo>
                  <a:pt x="78" y="92"/>
                </a:lnTo>
                <a:lnTo>
                  <a:pt x="0" y="92"/>
                </a:lnTo>
                <a:lnTo>
                  <a:pt x="0" y="0"/>
                </a:lnTo>
              </a:path>
            </a:pathLst>
          </a:custGeom>
          <a:noFill/>
          <a:ln w="38100" cap="flat">
            <a:solidFill>
              <a:srgbClr val="005BAC"/>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121917" tIns="60958" rIns="121917" bIns="60958"/>
          <a:lstStyle/>
          <a:p>
            <a:pPr fontAlgn="base">
              <a:spcBef>
                <a:spcPct val="0"/>
              </a:spcBef>
              <a:spcAft>
                <a:spcPct val="0"/>
              </a:spcAft>
            </a:pPr>
            <a:endParaRPr lang="ja-JP" altLang="en-US">
              <a:solidFill>
                <a:prstClr val="black"/>
              </a:solidFill>
              <a:latin typeface="Arial" pitchFamily="34" charset="0"/>
            </a:endParaRPr>
          </a:p>
        </p:txBody>
      </p:sp>
      <p:sp>
        <p:nvSpPr>
          <p:cNvPr id="254982" name="Freeform 25"/>
          <p:cNvSpPr>
            <a:spLocks/>
          </p:cNvSpPr>
          <p:nvPr/>
        </p:nvSpPr>
        <p:spPr bwMode="auto">
          <a:xfrm>
            <a:off x="1856319" y="1417639"/>
            <a:ext cx="8733367" cy="2097087"/>
          </a:xfrm>
          <a:custGeom>
            <a:avLst/>
            <a:gdLst>
              <a:gd name="T0" fmla="*/ 2147483647 w 16182"/>
              <a:gd name="T1" fmla="*/ 2147483647 h 5934"/>
              <a:gd name="T2" fmla="*/ 2147483647 w 16182"/>
              <a:gd name="T3" fmla="*/ 2147483647 h 5934"/>
              <a:gd name="T4" fmla="*/ 2147483647 w 16182"/>
              <a:gd name="T5" fmla="*/ 2147483647 h 5934"/>
              <a:gd name="T6" fmla="*/ 2147483647 w 16182"/>
              <a:gd name="T7" fmla="*/ 2147483647 h 5934"/>
              <a:gd name="T8" fmla="*/ 2147483647 w 16182"/>
              <a:gd name="T9" fmla="*/ 2147483647 h 5934"/>
              <a:gd name="T10" fmla="*/ 2147483647 w 16182"/>
              <a:gd name="T11" fmla="*/ 2147483647 h 5934"/>
              <a:gd name="T12" fmla="*/ 2147483647 w 16182"/>
              <a:gd name="T13" fmla="*/ 2147483647 h 5934"/>
              <a:gd name="T14" fmla="*/ 2147483647 w 16182"/>
              <a:gd name="T15" fmla="*/ 2147483647 h 5934"/>
              <a:gd name="T16" fmla="*/ 2147483647 w 16182"/>
              <a:gd name="T17" fmla="*/ 2147483647 h 5934"/>
              <a:gd name="T18" fmla="*/ 2147483647 w 16182"/>
              <a:gd name="T19" fmla="*/ 2147483647 h 5934"/>
              <a:gd name="T20" fmla="*/ 2147483647 w 16182"/>
              <a:gd name="T21" fmla="*/ 2147483647 h 5934"/>
              <a:gd name="T22" fmla="*/ 2147483647 w 16182"/>
              <a:gd name="T23" fmla="*/ 2147483647 h 5934"/>
              <a:gd name="T24" fmla="*/ 2147483647 w 16182"/>
              <a:gd name="T25" fmla="*/ 2147483647 h 5934"/>
              <a:gd name="T26" fmla="*/ 2147483647 w 16182"/>
              <a:gd name="T27" fmla="*/ 2147483647 h 5934"/>
              <a:gd name="T28" fmla="*/ 2147483647 w 16182"/>
              <a:gd name="T29" fmla="*/ 2147483647 h 5934"/>
              <a:gd name="T30" fmla="*/ 2147483647 w 16182"/>
              <a:gd name="T31" fmla="*/ 2147483647 h 5934"/>
              <a:gd name="T32" fmla="*/ 2147483647 w 16182"/>
              <a:gd name="T33" fmla="*/ 2147483647 h 5934"/>
              <a:gd name="T34" fmla="*/ 2147483647 w 16182"/>
              <a:gd name="T35" fmla="*/ 2147483647 h 5934"/>
              <a:gd name="T36" fmla="*/ 2147483647 w 16182"/>
              <a:gd name="T37" fmla="*/ 2147483647 h 5934"/>
              <a:gd name="T38" fmla="*/ 2147483647 w 16182"/>
              <a:gd name="T39" fmla="*/ 2147483647 h 5934"/>
              <a:gd name="T40" fmla="*/ 2147483647 w 16182"/>
              <a:gd name="T41" fmla="*/ 2147483647 h 5934"/>
              <a:gd name="T42" fmla="*/ 2147483647 w 16182"/>
              <a:gd name="T43" fmla="*/ 2147483647 h 5934"/>
              <a:gd name="T44" fmla="*/ 2147483647 w 16182"/>
              <a:gd name="T45" fmla="*/ 2147483647 h 5934"/>
              <a:gd name="T46" fmla="*/ 2147483647 w 16182"/>
              <a:gd name="T47" fmla="*/ 2147483647 h 5934"/>
              <a:gd name="T48" fmla="*/ 2147483647 w 16182"/>
              <a:gd name="T49" fmla="*/ 2147483647 h 5934"/>
              <a:gd name="T50" fmla="*/ 2147483647 w 16182"/>
              <a:gd name="T51" fmla="*/ 2147483647 h 5934"/>
              <a:gd name="T52" fmla="*/ 2147483647 w 16182"/>
              <a:gd name="T53" fmla="*/ 2147483647 h 5934"/>
              <a:gd name="T54" fmla="*/ 2147483647 w 16182"/>
              <a:gd name="T55" fmla="*/ 2147483647 h 5934"/>
              <a:gd name="T56" fmla="*/ 2147483647 w 16182"/>
              <a:gd name="T57" fmla="*/ 2147483647 h 5934"/>
              <a:gd name="T58" fmla="*/ 2147483647 w 16182"/>
              <a:gd name="T59" fmla="*/ 2147483647 h 5934"/>
              <a:gd name="T60" fmla="*/ 2147483647 w 16182"/>
              <a:gd name="T61" fmla="*/ 2147483647 h 5934"/>
              <a:gd name="T62" fmla="*/ 2147483647 w 16182"/>
              <a:gd name="T63" fmla="*/ 2147483647 h 5934"/>
              <a:gd name="T64" fmla="*/ 2147483647 w 16182"/>
              <a:gd name="T65" fmla="*/ 2147483647 h 5934"/>
              <a:gd name="T66" fmla="*/ 2147483647 w 16182"/>
              <a:gd name="T67" fmla="*/ 2147483647 h 5934"/>
              <a:gd name="T68" fmla="*/ 2147483647 w 16182"/>
              <a:gd name="T69" fmla="*/ 2147483647 h 5934"/>
              <a:gd name="T70" fmla="*/ 2147483647 w 16182"/>
              <a:gd name="T71" fmla="*/ 2147483647 h 5934"/>
              <a:gd name="T72" fmla="*/ 2147483647 w 16182"/>
              <a:gd name="T73" fmla="*/ 2147483647 h 5934"/>
              <a:gd name="T74" fmla="*/ 2147483647 w 16182"/>
              <a:gd name="T75" fmla="*/ 2147483647 h 5934"/>
              <a:gd name="T76" fmla="*/ 2147483647 w 16182"/>
              <a:gd name="T77" fmla="*/ 2147483647 h 5934"/>
              <a:gd name="T78" fmla="*/ 2147483647 w 16182"/>
              <a:gd name="T79" fmla="*/ 2147483647 h 5934"/>
              <a:gd name="T80" fmla="*/ 2147483647 w 16182"/>
              <a:gd name="T81" fmla="*/ 2147483647 h 5934"/>
              <a:gd name="T82" fmla="*/ 2147483647 w 16182"/>
              <a:gd name="T83" fmla="*/ 2147483647 h 5934"/>
              <a:gd name="T84" fmla="*/ 2147483647 w 16182"/>
              <a:gd name="T85" fmla="*/ 2147483647 h 5934"/>
              <a:gd name="T86" fmla="*/ 2147483647 w 16182"/>
              <a:gd name="T87" fmla="*/ 2147483647 h 59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182"/>
              <a:gd name="T133" fmla="*/ 0 h 5934"/>
              <a:gd name="T134" fmla="*/ 16182 w 16182"/>
              <a:gd name="T135" fmla="*/ 5934 h 59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182" h="5934">
                <a:moveTo>
                  <a:pt x="16182" y="5934"/>
                </a:moveTo>
                <a:lnTo>
                  <a:pt x="16182" y="5854"/>
                </a:lnTo>
                <a:lnTo>
                  <a:pt x="15898" y="5854"/>
                </a:lnTo>
                <a:lnTo>
                  <a:pt x="15898" y="5736"/>
                </a:lnTo>
                <a:lnTo>
                  <a:pt x="15617" y="5736"/>
                </a:lnTo>
                <a:lnTo>
                  <a:pt x="15617" y="5622"/>
                </a:lnTo>
                <a:lnTo>
                  <a:pt x="15043" y="5622"/>
                </a:lnTo>
                <a:lnTo>
                  <a:pt x="15043" y="5516"/>
                </a:lnTo>
                <a:lnTo>
                  <a:pt x="13545" y="5516"/>
                </a:lnTo>
                <a:lnTo>
                  <a:pt x="13545" y="5412"/>
                </a:lnTo>
                <a:lnTo>
                  <a:pt x="12716" y="5412"/>
                </a:lnTo>
                <a:lnTo>
                  <a:pt x="12716" y="5306"/>
                </a:lnTo>
                <a:lnTo>
                  <a:pt x="12326" y="5306"/>
                </a:lnTo>
                <a:lnTo>
                  <a:pt x="12326" y="5202"/>
                </a:lnTo>
                <a:lnTo>
                  <a:pt x="11273" y="5202"/>
                </a:lnTo>
                <a:lnTo>
                  <a:pt x="11273" y="5103"/>
                </a:lnTo>
                <a:lnTo>
                  <a:pt x="10961" y="5103"/>
                </a:lnTo>
                <a:lnTo>
                  <a:pt x="10961" y="5010"/>
                </a:lnTo>
                <a:lnTo>
                  <a:pt x="10297" y="5010"/>
                </a:lnTo>
                <a:lnTo>
                  <a:pt x="10297" y="4904"/>
                </a:lnTo>
                <a:lnTo>
                  <a:pt x="9858" y="4904"/>
                </a:lnTo>
                <a:lnTo>
                  <a:pt x="9858" y="4807"/>
                </a:lnTo>
                <a:lnTo>
                  <a:pt x="9570" y="4807"/>
                </a:lnTo>
                <a:lnTo>
                  <a:pt x="9570" y="4720"/>
                </a:lnTo>
                <a:lnTo>
                  <a:pt x="9473" y="4720"/>
                </a:lnTo>
                <a:lnTo>
                  <a:pt x="9473" y="4654"/>
                </a:lnTo>
                <a:lnTo>
                  <a:pt x="9423" y="4654"/>
                </a:lnTo>
                <a:lnTo>
                  <a:pt x="9423" y="4628"/>
                </a:lnTo>
                <a:lnTo>
                  <a:pt x="9388" y="4628"/>
                </a:lnTo>
                <a:lnTo>
                  <a:pt x="9388" y="4588"/>
                </a:lnTo>
                <a:lnTo>
                  <a:pt x="9048" y="4588"/>
                </a:lnTo>
                <a:lnTo>
                  <a:pt x="9048" y="4418"/>
                </a:lnTo>
                <a:lnTo>
                  <a:pt x="8547" y="4418"/>
                </a:lnTo>
                <a:lnTo>
                  <a:pt x="8547" y="4314"/>
                </a:lnTo>
                <a:lnTo>
                  <a:pt x="8485" y="4314"/>
                </a:lnTo>
                <a:lnTo>
                  <a:pt x="8485" y="4231"/>
                </a:lnTo>
                <a:lnTo>
                  <a:pt x="8433" y="4231"/>
                </a:lnTo>
                <a:lnTo>
                  <a:pt x="8433" y="4181"/>
                </a:lnTo>
                <a:lnTo>
                  <a:pt x="8129" y="4181"/>
                </a:lnTo>
                <a:lnTo>
                  <a:pt x="8129" y="4115"/>
                </a:lnTo>
                <a:lnTo>
                  <a:pt x="7250" y="4115"/>
                </a:lnTo>
                <a:lnTo>
                  <a:pt x="7250" y="4040"/>
                </a:lnTo>
                <a:lnTo>
                  <a:pt x="6907" y="4040"/>
                </a:lnTo>
                <a:lnTo>
                  <a:pt x="6907" y="3955"/>
                </a:lnTo>
                <a:lnTo>
                  <a:pt x="6718" y="3955"/>
                </a:lnTo>
                <a:lnTo>
                  <a:pt x="6718" y="3881"/>
                </a:lnTo>
                <a:lnTo>
                  <a:pt x="6135" y="3881"/>
                </a:lnTo>
                <a:lnTo>
                  <a:pt x="6135" y="3813"/>
                </a:lnTo>
                <a:lnTo>
                  <a:pt x="6081" y="3813"/>
                </a:lnTo>
                <a:lnTo>
                  <a:pt x="6081" y="3744"/>
                </a:lnTo>
                <a:lnTo>
                  <a:pt x="5892" y="3744"/>
                </a:lnTo>
                <a:lnTo>
                  <a:pt x="5892" y="3678"/>
                </a:lnTo>
                <a:lnTo>
                  <a:pt x="5755" y="3678"/>
                </a:lnTo>
                <a:lnTo>
                  <a:pt x="5755" y="3546"/>
                </a:lnTo>
                <a:lnTo>
                  <a:pt x="5606" y="3546"/>
                </a:lnTo>
                <a:lnTo>
                  <a:pt x="5606" y="3473"/>
                </a:lnTo>
                <a:lnTo>
                  <a:pt x="5533" y="3473"/>
                </a:lnTo>
                <a:lnTo>
                  <a:pt x="5533" y="3430"/>
                </a:lnTo>
                <a:lnTo>
                  <a:pt x="5495" y="3430"/>
                </a:lnTo>
                <a:lnTo>
                  <a:pt x="5495" y="3390"/>
                </a:lnTo>
                <a:lnTo>
                  <a:pt x="5171" y="3390"/>
                </a:lnTo>
                <a:lnTo>
                  <a:pt x="5171" y="3347"/>
                </a:lnTo>
                <a:lnTo>
                  <a:pt x="4982" y="3347"/>
                </a:lnTo>
                <a:lnTo>
                  <a:pt x="4982" y="3265"/>
                </a:lnTo>
                <a:lnTo>
                  <a:pt x="4914" y="3265"/>
                </a:lnTo>
                <a:lnTo>
                  <a:pt x="4914" y="3177"/>
                </a:lnTo>
                <a:lnTo>
                  <a:pt x="4847" y="3177"/>
                </a:lnTo>
                <a:lnTo>
                  <a:pt x="4847" y="3104"/>
                </a:lnTo>
                <a:lnTo>
                  <a:pt x="4661" y="3104"/>
                </a:lnTo>
                <a:lnTo>
                  <a:pt x="4661" y="3026"/>
                </a:lnTo>
                <a:lnTo>
                  <a:pt x="4354" y="3026"/>
                </a:lnTo>
                <a:lnTo>
                  <a:pt x="4354" y="2972"/>
                </a:lnTo>
                <a:lnTo>
                  <a:pt x="4158" y="2972"/>
                </a:lnTo>
                <a:lnTo>
                  <a:pt x="4158" y="2915"/>
                </a:lnTo>
                <a:lnTo>
                  <a:pt x="4099" y="2915"/>
                </a:lnTo>
                <a:lnTo>
                  <a:pt x="4099" y="2880"/>
                </a:lnTo>
                <a:lnTo>
                  <a:pt x="4025" y="2880"/>
                </a:lnTo>
                <a:lnTo>
                  <a:pt x="4025" y="2788"/>
                </a:lnTo>
                <a:lnTo>
                  <a:pt x="3744" y="2788"/>
                </a:lnTo>
                <a:lnTo>
                  <a:pt x="3744" y="2669"/>
                </a:lnTo>
                <a:lnTo>
                  <a:pt x="3671" y="2669"/>
                </a:lnTo>
                <a:lnTo>
                  <a:pt x="3671" y="2625"/>
                </a:lnTo>
                <a:lnTo>
                  <a:pt x="3508" y="2625"/>
                </a:lnTo>
                <a:lnTo>
                  <a:pt x="3508" y="2473"/>
                </a:lnTo>
                <a:lnTo>
                  <a:pt x="3326" y="2473"/>
                </a:lnTo>
                <a:lnTo>
                  <a:pt x="3326" y="2412"/>
                </a:lnTo>
                <a:lnTo>
                  <a:pt x="3168" y="2412"/>
                </a:lnTo>
                <a:lnTo>
                  <a:pt x="3168" y="2301"/>
                </a:lnTo>
                <a:lnTo>
                  <a:pt x="2896" y="2301"/>
                </a:lnTo>
                <a:lnTo>
                  <a:pt x="2896" y="2261"/>
                </a:lnTo>
                <a:lnTo>
                  <a:pt x="2799" y="2261"/>
                </a:lnTo>
                <a:lnTo>
                  <a:pt x="2799" y="2216"/>
                </a:lnTo>
                <a:lnTo>
                  <a:pt x="2684" y="2216"/>
                </a:lnTo>
                <a:lnTo>
                  <a:pt x="2684" y="2157"/>
                </a:lnTo>
                <a:lnTo>
                  <a:pt x="2551" y="2157"/>
                </a:lnTo>
                <a:lnTo>
                  <a:pt x="2551" y="2102"/>
                </a:lnTo>
                <a:lnTo>
                  <a:pt x="2454" y="2102"/>
                </a:lnTo>
                <a:lnTo>
                  <a:pt x="2454" y="2010"/>
                </a:lnTo>
                <a:lnTo>
                  <a:pt x="2211" y="2010"/>
                </a:lnTo>
                <a:lnTo>
                  <a:pt x="2211" y="1954"/>
                </a:lnTo>
                <a:lnTo>
                  <a:pt x="2043" y="1954"/>
                </a:lnTo>
                <a:lnTo>
                  <a:pt x="2043" y="1873"/>
                </a:lnTo>
                <a:lnTo>
                  <a:pt x="1869" y="1873"/>
                </a:lnTo>
                <a:lnTo>
                  <a:pt x="1869" y="1774"/>
                </a:lnTo>
                <a:lnTo>
                  <a:pt x="1746" y="1774"/>
                </a:lnTo>
                <a:lnTo>
                  <a:pt x="1746" y="1694"/>
                </a:lnTo>
                <a:lnTo>
                  <a:pt x="1552" y="1694"/>
                </a:lnTo>
                <a:lnTo>
                  <a:pt x="1552" y="1635"/>
                </a:lnTo>
                <a:lnTo>
                  <a:pt x="1387" y="1635"/>
                </a:lnTo>
                <a:lnTo>
                  <a:pt x="1387" y="1571"/>
                </a:lnTo>
                <a:lnTo>
                  <a:pt x="1186" y="1571"/>
                </a:lnTo>
                <a:lnTo>
                  <a:pt x="1186" y="1531"/>
                </a:lnTo>
                <a:lnTo>
                  <a:pt x="1065" y="1531"/>
                </a:lnTo>
                <a:lnTo>
                  <a:pt x="1065" y="1462"/>
                </a:lnTo>
                <a:lnTo>
                  <a:pt x="858" y="1462"/>
                </a:lnTo>
                <a:lnTo>
                  <a:pt x="858" y="1358"/>
                </a:lnTo>
                <a:lnTo>
                  <a:pt x="739" y="1358"/>
                </a:lnTo>
                <a:lnTo>
                  <a:pt x="739" y="1295"/>
                </a:lnTo>
                <a:lnTo>
                  <a:pt x="669" y="1295"/>
                </a:lnTo>
                <a:lnTo>
                  <a:pt x="669" y="1115"/>
                </a:lnTo>
                <a:lnTo>
                  <a:pt x="522" y="1115"/>
                </a:lnTo>
                <a:lnTo>
                  <a:pt x="522" y="952"/>
                </a:lnTo>
                <a:lnTo>
                  <a:pt x="442" y="952"/>
                </a:lnTo>
                <a:lnTo>
                  <a:pt x="442" y="891"/>
                </a:lnTo>
                <a:lnTo>
                  <a:pt x="350" y="891"/>
                </a:lnTo>
                <a:lnTo>
                  <a:pt x="350" y="739"/>
                </a:lnTo>
                <a:lnTo>
                  <a:pt x="267" y="739"/>
                </a:lnTo>
                <a:lnTo>
                  <a:pt x="267" y="409"/>
                </a:lnTo>
                <a:lnTo>
                  <a:pt x="203" y="409"/>
                </a:lnTo>
                <a:lnTo>
                  <a:pt x="203" y="265"/>
                </a:lnTo>
                <a:lnTo>
                  <a:pt x="118" y="265"/>
                </a:lnTo>
                <a:lnTo>
                  <a:pt x="118" y="144"/>
                </a:lnTo>
                <a:lnTo>
                  <a:pt x="0" y="144"/>
                </a:lnTo>
                <a:lnTo>
                  <a:pt x="0" y="0"/>
                </a:lnTo>
              </a:path>
            </a:pathLst>
          </a:custGeom>
          <a:noFill/>
          <a:ln w="38100" cap="flat">
            <a:solidFill>
              <a:srgbClr val="8A001E"/>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121917" tIns="60958" rIns="121917" bIns="60958"/>
          <a:lstStyle/>
          <a:p>
            <a:pPr fontAlgn="base">
              <a:spcBef>
                <a:spcPct val="0"/>
              </a:spcBef>
              <a:spcAft>
                <a:spcPct val="0"/>
              </a:spcAft>
            </a:pPr>
            <a:endParaRPr lang="ja-JP" altLang="en-US">
              <a:solidFill>
                <a:prstClr val="black"/>
              </a:solidFill>
              <a:latin typeface="Arial" pitchFamily="34" charset="0"/>
            </a:endParaRPr>
          </a:p>
        </p:txBody>
      </p:sp>
      <p:sp>
        <p:nvSpPr>
          <p:cNvPr id="254983" name="Freeform 26"/>
          <p:cNvSpPr>
            <a:spLocks/>
          </p:cNvSpPr>
          <p:nvPr/>
        </p:nvSpPr>
        <p:spPr bwMode="auto">
          <a:xfrm>
            <a:off x="1856319" y="1417638"/>
            <a:ext cx="8733367" cy="2495551"/>
          </a:xfrm>
          <a:custGeom>
            <a:avLst/>
            <a:gdLst>
              <a:gd name="T0" fmla="*/ 2147483647 w 16182"/>
              <a:gd name="T1" fmla="*/ 2147483647 h 7061"/>
              <a:gd name="T2" fmla="*/ 2147483647 w 16182"/>
              <a:gd name="T3" fmla="*/ 2147483647 h 7061"/>
              <a:gd name="T4" fmla="*/ 2147483647 w 16182"/>
              <a:gd name="T5" fmla="*/ 2147483647 h 7061"/>
              <a:gd name="T6" fmla="*/ 2147483647 w 16182"/>
              <a:gd name="T7" fmla="*/ 2147483647 h 7061"/>
              <a:gd name="T8" fmla="*/ 2147483647 w 16182"/>
              <a:gd name="T9" fmla="*/ 2147483647 h 7061"/>
              <a:gd name="T10" fmla="*/ 2147483647 w 16182"/>
              <a:gd name="T11" fmla="*/ 2147483647 h 7061"/>
              <a:gd name="T12" fmla="*/ 2147483647 w 16182"/>
              <a:gd name="T13" fmla="*/ 2147483647 h 7061"/>
              <a:gd name="T14" fmla="*/ 2147483647 w 16182"/>
              <a:gd name="T15" fmla="*/ 2147483647 h 7061"/>
              <a:gd name="T16" fmla="*/ 2147483647 w 16182"/>
              <a:gd name="T17" fmla="*/ 2147483647 h 7061"/>
              <a:gd name="T18" fmla="*/ 2147483647 w 16182"/>
              <a:gd name="T19" fmla="*/ 2147483647 h 7061"/>
              <a:gd name="T20" fmla="*/ 2147483647 w 16182"/>
              <a:gd name="T21" fmla="*/ 2147483647 h 7061"/>
              <a:gd name="T22" fmla="*/ 2147483647 w 16182"/>
              <a:gd name="T23" fmla="*/ 2147483647 h 7061"/>
              <a:gd name="T24" fmla="*/ 2147483647 w 16182"/>
              <a:gd name="T25" fmla="*/ 2147483647 h 7061"/>
              <a:gd name="T26" fmla="*/ 2147483647 w 16182"/>
              <a:gd name="T27" fmla="*/ 2147483647 h 7061"/>
              <a:gd name="T28" fmla="*/ 2147483647 w 16182"/>
              <a:gd name="T29" fmla="*/ 2147483647 h 7061"/>
              <a:gd name="T30" fmla="*/ 2147483647 w 16182"/>
              <a:gd name="T31" fmla="*/ 2147483647 h 7061"/>
              <a:gd name="T32" fmla="*/ 2147483647 w 16182"/>
              <a:gd name="T33" fmla="*/ 2147483647 h 7061"/>
              <a:gd name="T34" fmla="*/ 2147483647 w 16182"/>
              <a:gd name="T35" fmla="*/ 2147483647 h 7061"/>
              <a:gd name="T36" fmla="*/ 2147483647 w 16182"/>
              <a:gd name="T37" fmla="*/ 2147483647 h 7061"/>
              <a:gd name="T38" fmla="*/ 2147483647 w 16182"/>
              <a:gd name="T39" fmla="*/ 2147483647 h 7061"/>
              <a:gd name="T40" fmla="*/ 2147483647 w 16182"/>
              <a:gd name="T41" fmla="*/ 2147483647 h 7061"/>
              <a:gd name="T42" fmla="*/ 2147483647 w 16182"/>
              <a:gd name="T43" fmla="*/ 2147483647 h 7061"/>
              <a:gd name="T44" fmla="*/ 2147483647 w 16182"/>
              <a:gd name="T45" fmla="*/ 2147483647 h 7061"/>
              <a:gd name="T46" fmla="*/ 2147483647 w 16182"/>
              <a:gd name="T47" fmla="*/ 2147483647 h 7061"/>
              <a:gd name="T48" fmla="*/ 2147483647 w 16182"/>
              <a:gd name="T49" fmla="*/ 2147483647 h 7061"/>
              <a:gd name="T50" fmla="*/ 2147483647 w 16182"/>
              <a:gd name="T51" fmla="*/ 2147483647 h 7061"/>
              <a:gd name="T52" fmla="*/ 2147483647 w 16182"/>
              <a:gd name="T53" fmla="*/ 2147483647 h 7061"/>
              <a:gd name="T54" fmla="*/ 2147483647 w 16182"/>
              <a:gd name="T55" fmla="*/ 2147483647 h 7061"/>
              <a:gd name="T56" fmla="*/ 2147483647 w 16182"/>
              <a:gd name="T57" fmla="*/ 2147483647 h 7061"/>
              <a:gd name="T58" fmla="*/ 2147483647 w 16182"/>
              <a:gd name="T59" fmla="*/ 2147483647 h 7061"/>
              <a:gd name="T60" fmla="*/ 2147483647 w 16182"/>
              <a:gd name="T61" fmla="*/ 2147483647 h 7061"/>
              <a:gd name="T62" fmla="*/ 2147483647 w 16182"/>
              <a:gd name="T63" fmla="*/ 2147483647 h 7061"/>
              <a:gd name="T64" fmla="*/ 2147483647 w 16182"/>
              <a:gd name="T65" fmla="*/ 2147483647 h 7061"/>
              <a:gd name="T66" fmla="*/ 2147483647 w 16182"/>
              <a:gd name="T67" fmla="*/ 2147483647 h 7061"/>
              <a:gd name="T68" fmla="*/ 2147483647 w 16182"/>
              <a:gd name="T69" fmla="*/ 2147483647 h 7061"/>
              <a:gd name="T70" fmla="*/ 2147483647 w 16182"/>
              <a:gd name="T71" fmla="*/ 2147483647 h 7061"/>
              <a:gd name="T72" fmla="*/ 2147483647 w 16182"/>
              <a:gd name="T73" fmla="*/ 2147483647 h 7061"/>
              <a:gd name="T74" fmla="*/ 2147483647 w 16182"/>
              <a:gd name="T75" fmla="*/ 2147483647 h 7061"/>
              <a:gd name="T76" fmla="*/ 2147483647 w 16182"/>
              <a:gd name="T77" fmla="*/ 2147483647 h 7061"/>
              <a:gd name="T78" fmla="*/ 2147483647 w 16182"/>
              <a:gd name="T79" fmla="*/ 2147483647 h 7061"/>
              <a:gd name="T80" fmla="*/ 2147483647 w 16182"/>
              <a:gd name="T81" fmla="*/ 2147483647 h 7061"/>
              <a:gd name="T82" fmla="*/ 2147483647 w 16182"/>
              <a:gd name="T83" fmla="*/ 2147483647 h 7061"/>
              <a:gd name="T84" fmla="*/ 2147483647 w 16182"/>
              <a:gd name="T85" fmla="*/ 2147483647 h 7061"/>
              <a:gd name="T86" fmla="*/ 2147483647 w 16182"/>
              <a:gd name="T87" fmla="*/ 2147483647 h 70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182"/>
              <a:gd name="T133" fmla="*/ 0 h 7061"/>
              <a:gd name="T134" fmla="*/ 16182 w 16182"/>
              <a:gd name="T135" fmla="*/ 7061 h 706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182" h="7061">
                <a:moveTo>
                  <a:pt x="0" y="0"/>
                </a:moveTo>
                <a:lnTo>
                  <a:pt x="0" y="203"/>
                </a:lnTo>
                <a:lnTo>
                  <a:pt x="132" y="203"/>
                </a:lnTo>
                <a:lnTo>
                  <a:pt x="132" y="361"/>
                </a:lnTo>
                <a:lnTo>
                  <a:pt x="217" y="361"/>
                </a:lnTo>
                <a:lnTo>
                  <a:pt x="217" y="640"/>
                </a:lnTo>
                <a:lnTo>
                  <a:pt x="284" y="640"/>
                </a:lnTo>
                <a:lnTo>
                  <a:pt x="284" y="943"/>
                </a:lnTo>
                <a:lnTo>
                  <a:pt x="376" y="943"/>
                </a:lnTo>
                <a:lnTo>
                  <a:pt x="376" y="1120"/>
                </a:lnTo>
                <a:lnTo>
                  <a:pt x="437" y="1120"/>
                </a:lnTo>
                <a:lnTo>
                  <a:pt x="437" y="1188"/>
                </a:lnTo>
                <a:lnTo>
                  <a:pt x="527" y="1188"/>
                </a:lnTo>
                <a:lnTo>
                  <a:pt x="527" y="1396"/>
                </a:lnTo>
                <a:lnTo>
                  <a:pt x="600" y="1396"/>
                </a:lnTo>
                <a:lnTo>
                  <a:pt x="600" y="1458"/>
                </a:lnTo>
                <a:lnTo>
                  <a:pt x="673" y="1458"/>
                </a:lnTo>
                <a:lnTo>
                  <a:pt x="673" y="1656"/>
                </a:lnTo>
                <a:lnTo>
                  <a:pt x="761" y="1656"/>
                </a:lnTo>
                <a:lnTo>
                  <a:pt x="761" y="1748"/>
                </a:lnTo>
                <a:lnTo>
                  <a:pt x="874" y="1748"/>
                </a:lnTo>
                <a:lnTo>
                  <a:pt x="874" y="1866"/>
                </a:lnTo>
                <a:lnTo>
                  <a:pt x="1082" y="1866"/>
                </a:lnTo>
                <a:lnTo>
                  <a:pt x="1082" y="1954"/>
                </a:lnTo>
                <a:lnTo>
                  <a:pt x="1210" y="1954"/>
                </a:lnTo>
                <a:lnTo>
                  <a:pt x="1210" y="2017"/>
                </a:lnTo>
                <a:lnTo>
                  <a:pt x="1403" y="2017"/>
                </a:lnTo>
                <a:lnTo>
                  <a:pt x="1403" y="2079"/>
                </a:lnTo>
                <a:lnTo>
                  <a:pt x="1559" y="2079"/>
                </a:lnTo>
                <a:lnTo>
                  <a:pt x="1559" y="2145"/>
                </a:lnTo>
                <a:lnTo>
                  <a:pt x="1777" y="2145"/>
                </a:lnTo>
                <a:lnTo>
                  <a:pt x="1777" y="2242"/>
                </a:lnTo>
                <a:lnTo>
                  <a:pt x="1862" y="2242"/>
                </a:lnTo>
                <a:lnTo>
                  <a:pt x="1862" y="2355"/>
                </a:lnTo>
                <a:lnTo>
                  <a:pt x="2013" y="2355"/>
                </a:lnTo>
                <a:lnTo>
                  <a:pt x="2013" y="2419"/>
                </a:lnTo>
                <a:lnTo>
                  <a:pt x="2065" y="2419"/>
                </a:lnTo>
                <a:lnTo>
                  <a:pt x="2065" y="2471"/>
                </a:lnTo>
                <a:lnTo>
                  <a:pt x="2223" y="2471"/>
                </a:lnTo>
                <a:lnTo>
                  <a:pt x="2223" y="2547"/>
                </a:lnTo>
                <a:lnTo>
                  <a:pt x="2459" y="2547"/>
                </a:lnTo>
                <a:lnTo>
                  <a:pt x="2459" y="2669"/>
                </a:lnTo>
                <a:lnTo>
                  <a:pt x="2549" y="2669"/>
                </a:lnTo>
                <a:lnTo>
                  <a:pt x="2549" y="2721"/>
                </a:lnTo>
                <a:lnTo>
                  <a:pt x="2707" y="2721"/>
                </a:lnTo>
                <a:lnTo>
                  <a:pt x="2707" y="2788"/>
                </a:lnTo>
                <a:lnTo>
                  <a:pt x="2780" y="2788"/>
                </a:lnTo>
                <a:lnTo>
                  <a:pt x="2780" y="2854"/>
                </a:lnTo>
                <a:lnTo>
                  <a:pt x="2910" y="2854"/>
                </a:lnTo>
                <a:lnTo>
                  <a:pt x="2910" y="2906"/>
                </a:lnTo>
                <a:lnTo>
                  <a:pt x="3177" y="2906"/>
                </a:lnTo>
                <a:lnTo>
                  <a:pt x="3177" y="3021"/>
                </a:lnTo>
                <a:lnTo>
                  <a:pt x="3326" y="3021"/>
                </a:lnTo>
                <a:lnTo>
                  <a:pt x="3326" y="3092"/>
                </a:lnTo>
                <a:lnTo>
                  <a:pt x="3513" y="3092"/>
                </a:lnTo>
                <a:lnTo>
                  <a:pt x="3513" y="3295"/>
                </a:lnTo>
                <a:lnTo>
                  <a:pt x="3704" y="3295"/>
                </a:lnTo>
                <a:lnTo>
                  <a:pt x="3704" y="3338"/>
                </a:lnTo>
                <a:lnTo>
                  <a:pt x="3758" y="3338"/>
                </a:lnTo>
                <a:lnTo>
                  <a:pt x="3758" y="3487"/>
                </a:lnTo>
                <a:lnTo>
                  <a:pt x="3990" y="3487"/>
                </a:lnTo>
                <a:lnTo>
                  <a:pt x="3990" y="3560"/>
                </a:lnTo>
                <a:lnTo>
                  <a:pt x="4063" y="3560"/>
                </a:lnTo>
                <a:lnTo>
                  <a:pt x="4063" y="3626"/>
                </a:lnTo>
                <a:lnTo>
                  <a:pt x="4155" y="3626"/>
                </a:lnTo>
                <a:lnTo>
                  <a:pt x="4155" y="3706"/>
                </a:lnTo>
                <a:lnTo>
                  <a:pt x="4356" y="3706"/>
                </a:lnTo>
                <a:lnTo>
                  <a:pt x="4356" y="3763"/>
                </a:lnTo>
                <a:lnTo>
                  <a:pt x="4677" y="3763"/>
                </a:lnTo>
                <a:lnTo>
                  <a:pt x="4677" y="3851"/>
                </a:lnTo>
                <a:lnTo>
                  <a:pt x="4850" y="3851"/>
                </a:lnTo>
                <a:lnTo>
                  <a:pt x="4850" y="3950"/>
                </a:lnTo>
                <a:lnTo>
                  <a:pt x="4916" y="3950"/>
                </a:lnTo>
                <a:lnTo>
                  <a:pt x="4916" y="4056"/>
                </a:lnTo>
                <a:lnTo>
                  <a:pt x="4966" y="4056"/>
                </a:lnTo>
                <a:lnTo>
                  <a:pt x="4966" y="4139"/>
                </a:lnTo>
                <a:lnTo>
                  <a:pt x="5147" y="4139"/>
                </a:lnTo>
                <a:lnTo>
                  <a:pt x="5147" y="4212"/>
                </a:lnTo>
                <a:lnTo>
                  <a:pt x="5518" y="4212"/>
                </a:lnTo>
                <a:lnTo>
                  <a:pt x="5518" y="4297"/>
                </a:lnTo>
                <a:lnTo>
                  <a:pt x="5599" y="4297"/>
                </a:lnTo>
                <a:lnTo>
                  <a:pt x="5599" y="4366"/>
                </a:lnTo>
                <a:lnTo>
                  <a:pt x="5755" y="4366"/>
                </a:lnTo>
                <a:lnTo>
                  <a:pt x="5755" y="4521"/>
                </a:lnTo>
                <a:lnTo>
                  <a:pt x="5880" y="4521"/>
                </a:lnTo>
                <a:lnTo>
                  <a:pt x="5880" y="4616"/>
                </a:lnTo>
                <a:lnTo>
                  <a:pt x="6078" y="4616"/>
                </a:lnTo>
                <a:lnTo>
                  <a:pt x="6078" y="4682"/>
                </a:lnTo>
                <a:lnTo>
                  <a:pt x="6142" y="4682"/>
                </a:lnTo>
                <a:lnTo>
                  <a:pt x="6142" y="4772"/>
                </a:lnTo>
                <a:lnTo>
                  <a:pt x="6699" y="4772"/>
                </a:lnTo>
                <a:lnTo>
                  <a:pt x="6699" y="4850"/>
                </a:lnTo>
                <a:lnTo>
                  <a:pt x="6888" y="4850"/>
                </a:lnTo>
                <a:lnTo>
                  <a:pt x="6888" y="4949"/>
                </a:lnTo>
                <a:lnTo>
                  <a:pt x="7243" y="4949"/>
                </a:lnTo>
                <a:lnTo>
                  <a:pt x="7243" y="5025"/>
                </a:lnTo>
                <a:lnTo>
                  <a:pt x="8107" y="5025"/>
                </a:lnTo>
                <a:lnTo>
                  <a:pt x="8107" y="5096"/>
                </a:lnTo>
                <a:lnTo>
                  <a:pt x="8396" y="5096"/>
                </a:lnTo>
                <a:lnTo>
                  <a:pt x="8396" y="5143"/>
                </a:lnTo>
                <a:lnTo>
                  <a:pt x="8469" y="5143"/>
                </a:lnTo>
                <a:lnTo>
                  <a:pt x="8469" y="5266"/>
                </a:lnTo>
                <a:lnTo>
                  <a:pt x="8547" y="5266"/>
                </a:lnTo>
                <a:lnTo>
                  <a:pt x="8547" y="5381"/>
                </a:lnTo>
                <a:lnTo>
                  <a:pt x="9029" y="5381"/>
                </a:lnTo>
                <a:lnTo>
                  <a:pt x="9029" y="5566"/>
                </a:lnTo>
                <a:lnTo>
                  <a:pt x="9369" y="5566"/>
                </a:lnTo>
                <a:lnTo>
                  <a:pt x="9369" y="5636"/>
                </a:lnTo>
                <a:lnTo>
                  <a:pt x="9463" y="5636"/>
                </a:lnTo>
                <a:lnTo>
                  <a:pt x="9463" y="5729"/>
                </a:lnTo>
                <a:lnTo>
                  <a:pt x="9570" y="5729"/>
                </a:lnTo>
                <a:lnTo>
                  <a:pt x="9570" y="5840"/>
                </a:lnTo>
                <a:lnTo>
                  <a:pt x="9851" y="5840"/>
                </a:lnTo>
                <a:lnTo>
                  <a:pt x="9851" y="5920"/>
                </a:lnTo>
                <a:lnTo>
                  <a:pt x="10297" y="5920"/>
                </a:lnTo>
                <a:lnTo>
                  <a:pt x="10297" y="6059"/>
                </a:lnTo>
                <a:lnTo>
                  <a:pt x="10973" y="6059"/>
                </a:lnTo>
                <a:lnTo>
                  <a:pt x="10973" y="6163"/>
                </a:lnTo>
                <a:lnTo>
                  <a:pt x="11266" y="6163"/>
                </a:lnTo>
                <a:lnTo>
                  <a:pt x="11266" y="6267"/>
                </a:lnTo>
                <a:lnTo>
                  <a:pt x="12312" y="6267"/>
                </a:lnTo>
                <a:lnTo>
                  <a:pt x="12312" y="6392"/>
                </a:lnTo>
                <a:lnTo>
                  <a:pt x="12711" y="6392"/>
                </a:lnTo>
                <a:lnTo>
                  <a:pt x="12711" y="6499"/>
                </a:lnTo>
                <a:lnTo>
                  <a:pt x="13543" y="6499"/>
                </a:lnTo>
                <a:lnTo>
                  <a:pt x="13543" y="6605"/>
                </a:lnTo>
                <a:lnTo>
                  <a:pt x="15033" y="6605"/>
                </a:lnTo>
                <a:lnTo>
                  <a:pt x="15033" y="6733"/>
                </a:lnTo>
                <a:lnTo>
                  <a:pt x="15598" y="6733"/>
                </a:lnTo>
                <a:lnTo>
                  <a:pt x="15598" y="6851"/>
                </a:lnTo>
                <a:lnTo>
                  <a:pt x="15898" y="6851"/>
                </a:lnTo>
                <a:lnTo>
                  <a:pt x="15898" y="6959"/>
                </a:lnTo>
                <a:lnTo>
                  <a:pt x="16182" y="6959"/>
                </a:lnTo>
                <a:lnTo>
                  <a:pt x="16182" y="7061"/>
                </a:lnTo>
              </a:path>
            </a:pathLst>
          </a:custGeom>
          <a:noFill/>
          <a:ln w="38100" cap="flat">
            <a:solidFill>
              <a:srgbClr val="F39700"/>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121917" tIns="60958" rIns="121917" bIns="60958"/>
          <a:lstStyle/>
          <a:p>
            <a:pPr fontAlgn="base">
              <a:spcBef>
                <a:spcPct val="0"/>
              </a:spcBef>
              <a:spcAft>
                <a:spcPct val="0"/>
              </a:spcAft>
            </a:pPr>
            <a:endParaRPr lang="ja-JP" altLang="en-US">
              <a:solidFill>
                <a:prstClr val="black"/>
              </a:solidFill>
              <a:latin typeface="Arial" pitchFamily="34" charset="0"/>
            </a:endParaRPr>
          </a:p>
        </p:txBody>
      </p:sp>
      <p:sp>
        <p:nvSpPr>
          <p:cNvPr id="254984" name="Freeform 27"/>
          <p:cNvSpPr>
            <a:spLocks/>
          </p:cNvSpPr>
          <p:nvPr/>
        </p:nvSpPr>
        <p:spPr bwMode="auto">
          <a:xfrm>
            <a:off x="1856319" y="1417639"/>
            <a:ext cx="8733367" cy="3632200"/>
          </a:xfrm>
          <a:custGeom>
            <a:avLst/>
            <a:gdLst>
              <a:gd name="T0" fmla="*/ 2147483647 w 16182"/>
              <a:gd name="T1" fmla="*/ 2147483647 h 10278"/>
              <a:gd name="T2" fmla="*/ 2147483647 w 16182"/>
              <a:gd name="T3" fmla="*/ 2147483647 h 10278"/>
              <a:gd name="T4" fmla="*/ 2147483647 w 16182"/>
              <a:gd name="T5" fmla="*/ 2147483647 h 10278"/>
              <a:gd name="T6" fmla="*/ 2147483647 w 16182"/>
              <a:gd name="T7" fmla="*/ 2147483647 h 10278"/>
              <a:gd name="T8" fmla="*/ 2147483647 w 16182"/>
              <a:gd name="T9" fmla="*/ 2147483647 h 10278"/>
              <a:gd name="T10" fmla="*/ 2147483647 w 16182"/>
              <a:gd name="T11" fmla="*/ 2147483647 h 10278"/>
              <a:gd name="T12" fmla="*/ 2147483647 w 16182"/>
              <a:gd name="T13" fmla="*/ 2147483647 h 10278"/>
              <a:gd name="T14" fmla="*/ 2147483647 w 16182"/>
              <a:gd name="T15" fmla="*/ 2147483647 h 10278"/>
              <a:gd name="T16" fmla="*/ 2147483647 w 16182"/>
              <a:gd name="T17" fmla="*/ 2147483647 h 10278"/>
              <a:gd name="T18" fmla="*/ 2147483647 w 16182"/>
              <a:gd name="T19" fmla="*/ 2147483647 h 10278"/>
              <a:gd name="T20" fmla="*/ 2147483647 w 16182"/>
              <a:gd name="T21" fmla="*/ 2147483647 h 10278"/>
              <a:gd name="T22" fmla="*/ 2147483647 w 16182"/>
              <a:gd name="T23" fmla="*/ 2147483647 h 10278"/>
              <a:gd name="T24" fmla="*/ 2147483647 w 16182"/>
              <a:gd name="T25" fmla="*/ 2147483647 h 10278"/>
              <a:gd name="T26" fmla="*/ 2147483647 w 16182"/>
              <a:gd name="T27" fmla="*/ 2147483647 h 10278"/>
              <a:gd name="T28" fmla="*/ 2147483647 w 16182"/>
              <a:gd name="T29" fmla="*/ 2147483647 h 10278"/>
              <a:gd name="T30" fmla="*/ 2147483647 w 16182"/>
              <a:gd name="T31" fmla="*/ 2147483647 h 10278"/>
              <a:gd name="T32" fmla="*/ 2147483647 w 16182"/>
              <a:gd name="T33" fmla="*/ 2147483647 h 10278"/>
              <a:gd name="T34" fmla="*/ 2147483647 w 16182"/>
              <a:gd name="T35" fmla="*/ 2147483647 h 10278"/>
              <a:gd name="T36" fmla="*/ 2147483647 w 16182"/>
              <a:gd name="T37" fmla="*/ 2147483647 h 10278"/>
              <a:gd name="T38" fmla="*/ 2147483647 w 16182"/>
              <a:gd name="T39" fmla="*/ 2147483647 h 10278"/>
              <a:gd name="T40" fmla="*/ 2147483647 w 16182"/>
              <a:gd name="T41" fmla="*/ 2147483647 h 10278"/>
              <a:gd name="T42" fmla="*/ 2147483647 w 16182"/>
              <a:gd name="T43" fmla="*/ 2147483647 h 10278"/>
              <a:gd name="T44" fmla="*/ 2147483647 w 16182"/>
              <a:gd name="T45" fmla="*/ 2147483647 h 10278"/>
              <a:gd name="T46" fmla="*/ 2147483647 w 16182"/>
              <a:gd name="T47" fmla="*/ 2147483647 h 10278"/>
              <a:gd name="T48" fmla="*/ 2147483647 w 16182"/>
              <a:gd name="T49" fmla="*/ 2147483647 h 10278"/>
              <a:gd name="T50" fmla="*/ 2147483647 w 16182"/>
              <a:gd name="T51" fmla="*/ 2147483647 h 10278"/>
              <a:gd name="T52" fmla="*/ 2147483647 w 16182"/>
              <a:gd name="T53" fmla="*/ 2147483647 h 10278"/>
              <a:gd name="T54" fmla="*/ 2147483647 w 16182"/>
              <a:gd name="T55" fmla="*/ 2147483647 h 10278"/>
              <a:gd name="T56" fmla="*/ 2147483647 w 16182"/>
              <a:gd name="T57" fmla="*/ 2147483647 h 10278"/>
              <a:gd name="T58" fmla="*/ 2147483647 w 16182"/>
              <a:gd name="T59" fmla="*/ 2147483647 h 10278"/>
              <a:gd name="T60" fmla="*/ 2147483647 w 16182"/>
              <a:gd name="T61" fmla="*/ 2147483647 h 10278"/>
              <a:gd name="T62" fmla="*/ 2147483647 w 16182"/>
              <a:gd name="T63" fmla="*/ 2147483647 h 10278"/>
              <a:gd name="T64" fmla="*/ 2147483647 w 16182"/>
              <a:gd name="T65" fmla="*/ 2147483647 h 10278"/>
              <a:gd name="T66" fmla="*/ 2147483647 w 16182"/>
              <a:gd name="T67" fmla="*/ 2147483647 h 10278"/>
              <a:gd name="T68" fmla="*/ 2147483647 w 16182"/>
              <a:gd name="T69" fmla="*/ 2147483647 h 10278"/>
              <a:gd name="T70" fmla="*/ 2147483647 w 16182"/>
              <a:gd name="T71" fmla="*/ 2147483647 h 10278"/>
              <a:gd name="T72" fmla="*/ 2147483647 w 16182"/>
              <a:gd name="T73" fmla="*/ 2147483647 h 10278"/>
              <a:gd name="T74" fmla="*/ 2147483647 w 16182"/>
              <a:gd name="T75" fmla="*/ 2147483647 h 10278"/>
              <a:gd name="T76" fmla="*/ 2147483647 w 16182"/>
              <a:gd name="T77" fmla="*/ 2147483647 h 10278"/>
              <a:gd name="T78" fmla="*/ 2147483647 w 16182"/>
              <a:gd name="T79" fmla="*/ 2147483647 h 10278"/>
              <a:gd name="T80" fmla="*/ 2147483647 w 16182"/>
              <a:gd name="T81" fmla="*/ 2147483647 h 10278"/>
              <a:gd name="T82" fmla="*/ 2147483647 w 16182"/>
              <a:gd name="T83" fmla="*/ 2147483647 h 10278"/>
              <a:gd name="T84" fmla="*/ 2147483647 w 16182"/>
              <a:gd name="T85" fmla="*/ 2147483647 h 10278"/>
              <a:gd name="T86" fmla="*/ 2147483647 w 16182"/>
              <a:gd name="T87" fmla="*/ 2147483647 h 10278"/>
              <a:gd name="T88" fmla="*/ 2147483647 w 16182"/>
              <a:gd name="T89" fmla="*/ 2147483647 h 10278"/>
              <a:gd name="T90" fmla="*/ 2147483647 w 16182"/>
              <a:gd name="T91" fmla="*/ 2147483647 h 10278"/>
              <a:gd name="T92" fmla="*/ 0 w 16182"/>
              <a:gd name="T93" fmla="*/ 2147483647 h 102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182"/>
              <a:gd name="T142" fmla="*/ 0 h 10278"/>
              <a:gd name="T143" fmla="*/ 16182 w 16182"/>
              <a:gd name="T144" fmla="*/ 10278 h 102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182" h="10278">
                <a:moveTo>
                  <a:pt x="16182" y="10278"/>
                </a:moveTo>
                <a:lnTo>
                  <a:pt x="16182" y="10203"/>
                </a:lnTo>
                <a:lnTo>
                  <a:pt x="15903" y="10203"/>
                </a:lnTo>
                <a:lnTo>
                  <a:pt x="15903" y="10104"/>
                </a:lnTo>
                <a:lnTo>
                  <a:pt x="15608" y="10104"/>
                </a:lnTo>
                <a:lnTo>
                  <a:pt x="15608" y="9992"/>
                </a:lnTo>
                <a:lnTo>
                  <a:pt x="15031" y="9992"/>
                </a:lnTo>
                <a:lnTo>
                  <a:pt x="15031" y="9905"/>
                </a:lnTo>
                <a:lnTo>
                  <a:pt x="13519" y="9905"/>
                </a:lnTo>
                <a:lnTo>
                  <a:pt x="13519" y="9796"/>
                </a:lnTo>
                <a:lnTo>
                  <a:pt x="12726" y="9796"/>
                </a:lnTo>
                <a:lnTo>
                  <a:pt x="12726" y="9681"/>
                </a:lnTo>
                <a:lnTo>
                  <a:pt x="12317" y="9681"/>
                </a:lnTo>
                <a:lnTo>
                  <a:pt x="12317" y="9598"/>
                </a:lnTo>
                <a:lnTo>
                  <a:pt x="11263" y="9598"/>
                </a:lnTo>
                <a:lnTo>
                  <a:pt x="11263" y="9478"/>
                </a:lnTo>
                <a:lnTo>
                  <a:pt x="10985" y="9478"/>
                </a:lnTo>
                <a:lnTo>
                  <a:pt x="10985" y="9378"/>
                </a:lnTo>
                <a:lnTo>
                  <a:pt x="10285" y="9378"/>
                </a:lnTo>
                <a:lnTo>
                  <a:pt x="10285" y="9272"/>
                </a:lnTo>
                <a:lnTo>
                  <a:pt x="9848" y="9272"/>
                </a:lnTo>
                <a:lnTo>
                  <a:pt x="9848" y="9163"/>
                </a:lnTo>
                <a:lnTo>
                  <a:pt x="9577" y="9163"/>
                </a:lnTo>
                <a:lnTo>
                  <a:pt x="9577" y="9071"/>
                </a:lnTo>
                <a:lnTo>
                  <a:pt x="9480" y="9071"/>
                </a:lnTo>
                <a:lnTo>
                  <a:pt x="9480" y="8984"/>
                </a:lnTo>
                <a:lnTo>
                  <a:pt x="9385" y="8984"/>
                </a:lnTo>
                <a:lnTo>
                  <a:pt x="9385" y="8875"/>
                </a:lnTo>
                <a:lnTo>
                  <a:pt x="9026" y="8875"/>
                </a:lnTo>
                <a:lnTo>
                  <a:pt x="9026" y="8684"/>
                </a:lnTo>
                <a:lnTo>
                  <a:pt x="8561" y="8684"/>
                </a:lnTo>
                <a:lnTo>
                  <a:pt x="8561" y="8585"/>
                </a:lnTo>
                <a:lnTo>
                  <a:pt x="8499" y="8585"/>
                </a:lnTo>
                <a:lnTo>
                  <a:pt x="8499" y="8485"/>
                </a:lnTo>
                <a:lnTo>
                  <a:pt x="8429" y="8485"/>
                </a:lnTo>
                <a:lnTo>
                  <a:pt x="8429" y="8381"/>
                </a:lnTo>
                <a:lnTo>
                  <a:pt x="8107" y="8381"/>
                </a:lnTo>
                <a:lnTo>
                  <a:pt x="8107" y="8289"/>
                </a:lnTo>
                <a:lnTo>
                  <a:pt x="7255" y="8289"/>
                </a:lnTo>
                <a:lnTo>
                  <a:pt x="7255" y="8200"/>
                </a:lnTo>
                <a:lnTo>
                  <a:pt x="6907" y="8200"/>
                </a:lnTo>
                <a:lnTo>
                  <a:pt x="6907" y="8084"/>
                </a:lnTo>
                <a:lnTo>
                  <a:pt x="6716" y="8084"/>
                </a:lnTo>
                <a:lnTo>
                  <a:pt x="6716" y="7987"/>
                </a:lnTo>
                <a:lnTo>
                  <a:pt x="6144" y="7987"/>
                </a:lnTo>
                <a:lnTo>
                  <a:pt x="6144" y="7871"/>
                </a:lnTo>
                <a:lnTo>
                  <a:pt x="6076" y="7871"/>
                </a:lnTo>
                <a:lnTo>
                  <a:pt x="6076" y="7779"/>
                </a:lnTo>
                <a:lnTo>
                  <a:pt x="5873" y="7779"/>
                </a:lnTo>
                <a:lnTo>
                  <a:pt x="5873" y="7673"/>
                </a:lnTo>
                <a:lnTo>
                  <a:pt x="5747" y="7673"/>
                </a:lnTo>
                <a:lnTo>
                  <a:pt x="5747" y="7481"/>
                </a:lnTo>
                <a:lnTo>
                  <a:pt x="5592" y="7481"/>
                </a:lnTo>
                <a:lnTo>
                  <a:pt x="5592" y="7366"/>
                </a:lnTo>
                <a:lnTo>
                  <a:pt x="5497" y="7366"/>
                </a:lnTo>
                <a:lnTo>
                  <a:pt x="5497" y="7255"/>
                </a:lnTo>
                <a:lnTo>
                  <a:pt x="5166" y="7255"/>
                </a:lnTo>
                <a:lnTo>
                  <a:pt x="5166" y="7153"/>
                </a:lnTo>
                <a:lnTo>
                  <a:pt x="4977" y="7153"/>
                </a:lnTo>
                <a:lnTo>
                  <a:pt x="4977" y="7051"/>
                </a:lnTo>
                <a:lnTo>
                  <a:pt x="4911" y="7051"/>
                </a:lnTo>
                <a:lnTo>
                  <a:pt x="4911" y="6938"/>
                </a:lnTo>
                <a:lnTo>
                  <a:pt x="4852" y="6938"/>
                </a:lnTo>
                <a:lnTo>
                  <a:pt x="4852" y="6768"/>
                </a:lnTo>
                <a:lnTo>
                  <a:pt x="4656" y="6768"/>
                </a:lnTo>
                <a:lnTo>
                  <a:pt x="4656" y="6659"/>
                </a:lnTo>
                <a:lnTo>
                  <a:pt x="4347" y="6659"/>
                </a:lnTo>
                <a:lnTo>
                  <a:pt x="4347" y="6541"/>
                </a:lnTo>
                <a:lnTo>
                  <a:pt x="4139" y="6541"/>
                </a:lnTo>
                <a:lnTo>
                  <a:pt x="4139" y="6444"/>
                </a:lnTo>
                <a:lnTo>
                  <a:pt x="4051" y="6444"/>
                </a:lnTo>
                <a:lnTo>
                  <a:pt x="4051" y="6329"/>
                </a:lnTo>
                <a:lnTo>
                  <a:pt x="3981" y="6329"/>
                </a:lnTo>
                <a:lnTo>
                  <a:pt x="3981" y="6241"/>
                </a:lnTo>
                <a:lnTo>
                  <a:pt x="3768" y="6241"/>
                </a:lnTo>
                <a:lnTo>
                  <a:pt x="3768" y="6045"/>
                </a:lnTo>
                <a:lnTo>
                  <a:pt x="3692" y="6045"/>
                </a:lnTo>
                <a:lnTo>
                  <a:pt x="3692" y="5962"/>
                </a:lnTo>
                <a:lnTo>
                  <a:pt x="3508" y="5962"/>
                </a:lnTo>
                <a:lnTo>
                  <a:pt x="3508" y="5679"/>
                </a:lnTo>
                <a:lnTo>
                  <a:pt x="3324" y="5679"/>
                </a:lnTo>
                <a:lnTo>
                  <a:pt x="3324" y="5551"/>
                </a:lnTo>
                <a:lnTo>
                  <a:pt x="3177" y="5551"/>
                </a:lnTo>
                <a:lnTo>
                  <a:pt x="3177" y="5362"/>
                </a:lnTo>
                <a:lnTo>
                  <a:pt x="2901" y="5362"/>
                </a:lnTo>
                <a:lnTo>
                  <a:pt x="2901" y="5261"/>
                </a:lnTo>
                <a:lnTo>
                  <a:pt x="2771" y="5261"/>
                </a:lnTo>
                <a:lnTo>
                  <a:pt x="2771" y="5164"/>
                </a:lnTo>
                <a:lnTo>
                  <a:pt x="2695" y="5164"/>
                </a:lnTo>
                <a:lnTo>
                  <a:pt x="2695" y="5074"/>
                </a:lnTo>
                <a:lnTo>
                  <a:pt x="2535" y="5074"/>
                </a:lnTo>
                <a:lnTo>
                  <a:pt x="2535" y="4968"/>
                </a:lnTo>
                <a:lnTo>
                  <a:pt x="2457" y="4968"/>
                </a:lnTo>
                <a:lnTo>
                  <a:pt x="2457" y="4781"/>
                </a:lnTo>
                <a:lnTo>
                  <a:pt x="2228" y="4781"/>
                </a:lnTo>
                <a:lnTo>
                  <a:pt x="2228" y="4682"/>
                </a:lnTo>
                <a:lnTo>
                  <a:pt x="2062" y="4682"/>
                </a:lnTo>
                <a:lnTo>
                  <a:pt x="2062" y="4585"/>
                </a:lnTo>
                <a:lnTo>
                  <a:pt x="2017" y="4585"/>
                </a:lnTo>
                <a:lnTo>
                  <a:pt x="2017" y="4474"/>
                </a:lnTo>
                <a:lnTo>
                  <a:pt x="1866" y="4474"/>
                </a:lnTo>
                <a:lnTo>
                  <a:pt x="1866" y="4288"/>
                </a:lnTo>
                <a:lnTo>
                  <a:pt x="1769" y="4288"/>
                </a:lnTo>
                <a:lnTo>
                  <a:pt x="1769" y="4179"/>
                </a:lnTo>
                <a:lnTo>
                  <a:pt x="1710" y="4179"/>
                </a:lnTo>
                <a:lnTo>
                  <a:pt x="1710" y="4082"/>
                </a:lnTo>
                <a:lnTo>
                  <a:pt x="1521" y="4082"/>
                </a:lnTo>
                <a:lnTo>
                  <a:pt x="1521" y="3992"/>
                </a:lnTo>
                <a:lnTo>
                  <a:pt x="1396" y="3992"/>
                </a:lnTo>
                <a:lnTo>
                  <a:pt x="1396" y="3888"/>
                </a:lnTo>
                <a:lnTo>
                  <a:pt x="1193" y="3888"/>
                </a:lnTo>
                <a:lnTo>
                  <a:pt x="1193" y="3784"/>
                </a:lnTo>
                <a:lnTo>
                  <a:pt x="1096" y="3784"/>
                </a:lnTo>
                <a:lnTo>
                  <a:pt x="1096" y="3692"/>
                </a:lnTo>
                <a:lnTo>
                  <a:pt x="1028" y="3692"/>
                </a:lnTo>
                <a:lnTo>
                  <a:pt x="1028" y="3607"/>
                </a:lnTo>
                <a:lnTo>
                  <a:pt x="860" y="3607"/>
                </a:lnTo>
                <a:lnTo>
                  <a:pt x="860" y="3421"/>
                </a:lnTo>
                <a:lnTo>
                  <a:pt x="744" y="3421"/>
                </a:lnTo>
                <a:lnTo>
                  <a:pt x="744" y="3312"/>
                </a:lnTo>
                <a:lnTo>
                  <a:pt x="697" y="3312"/>
                </a:lnTo>
                <a:lnTo>
                  <a:pt x="697" y="3243"/>
                </a:lnTo>
                <a:lnTo>
                  <a:pt x="659" y="3243"/>
                </a:lnTo>
                <a:lnTo>
                  <a:pt x="659" y="2842"/>
                </a:lnTo>
                <a:lnTo>
                  <a:pt x="572" y="2842"/>
                </a:lnTo>
                <a:lnTo>
                  <a:pt x="572" y="2762"/>
                </a:lnTo>
                <a:lnTo>
                  <a:pt x="515" y="2762"/>
                </a:lnTo>
                <a:lnTo>
                  <a:pt x="515" y="2459"/>
                </a:lnTo>
                <a:lnTo>
                  <a:pt x="458" y="2459"/>
                </a:lnTo>
                <a:lnTo>
                  <a:pt x="458" y="2263"/>
                </a:lnTo>
                <a:lnTo>
                  <a:pt x="383" y="2263"/>
                </a:lnTo>
                <a:lnTo>
                  <a:pt x="383" y="1902"/>
                </a:lnTo>
                <a:lnTo>
                  <a:pt x="298" y="1902"/>
                </a:lnTo>
                <a:lnTo>
                  <a:pt x="298" y="1465"/>
                </a:lnTo>
                <a:lnTo>
                  <a:pt x="232" y="1465"/>
                </a:lnTo>
                <a:lnTo>
                  <a:pt x="232" y="834"/>
                </a:lnTo>
                <a:lnTo>
                  <a:pt x="123" y="834"/>
                </a:lnTo>
                <a:lnTo>
                  <a:pt x="123" y="633"/>
                </a:lnTo>
                <a:lnTo>
                  <a:pt x="64" y="633"/>
                </a:lnTo>
                <a:lnTo>
                  <a:pt x="64" y="293"/>
                </a:lnTo>
                <a:lnTo>
                  <a:pt x="0" y="293"/>
                </a:lnTo>
                <a:lnTo>
                  <a:pt x="0" y="0"/>
                </a:lnTo>
              </a:path>
            </a:pathLst>
          </a:custGeom>
          <a:noFill/>
          <a:ln w="38100" cap="flat">
            <a:solidFill>
              <a:srgbClr val="6922AA"/>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121917" tIns="60958" rIns="121917" bIns="60958"/>
          <a:lstStyle/>
          <a:p>
            <a:pPr fontAlgn="base">
              <a:spcBef>
                <a:spcPct val="0"/>
              </a:spcBef>
              <a:spcAft>
                <a:spcPct val="0"/>
              </a:spcAft>
            </a:pPr>
            <a:endParaRPr lang="ja-JP" altLang="en-US">
              <a:solidFill>
                <a:prstClr val="black"/>
              </a:solidFill>
              <a:latin typeface="Arial" pitchFamily="34" charset="0"/>
            </a:endParaRPr>
          </a:p>
        </p:txBody>
      </p:sp>
      <p:sp>
        <p:nvSpPr>
          <p:cNvPr id="254985" name="Freeform 28"/>
          <p:cNvSpPr>
            <a:spLocks/>
          </p:cNvSpPr>
          <p:nvPr/>
        </p:nvSpPr>
        <p:spPr bwMode="auto">
          <a:xfrm>
            <a:off x="1856319" y="1412877"/>
            <a:ext cx="8733367" cy="4137025"/>
          </a:xfrm>
          <a:custGeom>
            <a:avLst/>
            <a:gdLst>
              <a:gd name="T0" fmla="*/ 2147483647 w 16182"/>
              <a:gd name="T1" fmla="*/ 2147483647 h 11710"/>
              <a:gd name="T2" fmla="*/ 2147483647 w 16182"/>
              <a:gd name="T3" fmla="*/ 2147483647 h 11710"/>
              <a:gd name="T4" fmla="*/ 2147483647 w 16182"/>
              <a:gd name="T5" fmla="*/ 2147483647 h 11710"/>
              <a:gd name="T6" fmla="*/ 2147483647 w 16182"/>
              <a:gd name="T7" fmla="*/ 2147483647 h 11710"/>
              <a:gd name="T8" fmla="*/ 2147483647 w 16182"/>
              <a:gd name="T9" fmla="*/ 2147483647 h 11710"/>
              <a:gd name="T10" fmla="*/ 2147483647 w 16182"/>
              <a:gd name="T11" fmla="*/ 2147483647 h 11710"/>
              <a:gd name="T12" fmla="*/ 2147483647 w 16182"/>
              <a:gd name="T13" fmla="*/ 2147483647 h 11710"/>
              <a:gd name="T14" fmla="*/ 2147483647 w 16182"/>
              <a:gd name="T15" fmla="*/ 2147483647 h 11710"/>
              <a:gd name="T16" fmla="*/ 2147483647 w 16182"/>
              <a:gd name="T17" fmla="*/ 2147483647 h 11710"/>
              <a:gd name="T18" fmla="*/ 2147483647 w 16182"/>
              <a:gd name="T19" fmla="*/ 2147483647 h 11710"/>
              <a:gd name="T20" fmla="*/ 2147483647 w 16182"/>
              <a:gd name="T21" fmla="*/ 2147483647 h 11710"/>
              <a:gd name="T22" fmla="*/ 2147483647 w 16182"/>
              <a:gd name="T23" fmla="*/ 2147483647 h 11710"/>
              <a:gd name="T24" fmla="*/ 2147483647 w 16182"/>
              <a:gd name="T25" fmla="*/ 2147483647 h 11710"/>
              <a:gd name="T26" fmla="*/ 2147483647 w 16182"/>
              <a:gd name="T27" fmla="*/ 2147483647 h 11710"/>
              <a:gd name="T28" fmla="*/ 2147483647 w 16182"/>
              <a:gd name="T29" fmla="*/ 2147483647 h 11710"/>
              <a:gd name="T30" fmla="*/ 2147483647 w 16182"/>
              <a:gd name="T31" fmla="*/ 2147483647 h 11710"/>
              <a:gd name="T32" fmla="*/ 2147483647 w 16182"/>
              <a:gd name="T33" fmla="*/ 2147483647 h 11710"/>
              <a:gd name="T34" fmla="*/ 2147483647 w 16182"/>
              <a:gd name="T35" fmla="*/ 2147483647 h 11710"/>
              <a:gd name="T36" fmla="*/ 2147483647 w 16182"/>
              <a:gd name="T37" fmla="*/ 2147483647 h 11710"/>
              <a:gd name="T38" fmla="*/ 2147483647 w 16182"/>
              <a:gd name="T39" fmla="*/ 2147483647 h 11710"/>
              <a:gd name="T40" fmla="*/ 2147483647 w 16182"/>
              <a:gd name="T41" fmla="*/ 2147483647 h 11710"/>
              <a:gd name="T42" fmla="*/ 2147483647 w 16182"/>
              <a:gd name="T43" fmla="*/ 2147483647 h 11710"/>
              <a:gd name="T44" fmla="*/ 2147483647 w 16182"/>
              <a:gd name="T45" fmla="*/ 2147483647 h 11710"/>
              <a:gd name="T46" fmla="*/ 2147483647 w 16182"/>
              <a:gd name="T47" fmla="*/ 2147483647 h 11710"/>
              <a:gd name="T48" fmla="*/ 2147483647 w 16182"/>
              <a:gd name="T49" fmla="*/ 2147483647 h 11710"/>
              <a:gd name="T50" fmla="*/ 2147483647 w 16182"/>
              <a:gd name="T51" fmla="*/ 2147483647 h 11710"/>
              <a:gd name="T52" fmla="*/ 2147483647 w 16182"/>
              <a:gd name="T53" fmla="*/ 2147483647 h 11710"/>
              <a:gd name="T54" fmla="*/ 2147483647 w 16182"/>
              <a:gd name="T55" fmla="*/ 2147483647 h 11710"/>
              <a:gd name="T56" fmla="*/ 2147483647 w 16182"/>
              <a:gd name="T57" fmla="*/ 2147483647 h 11710"/>
              <a:gd name="T58" fmla="*/ 2147483647 w 16182"/>
              <a:gd name="T59" fmla="*/ 2147483647 h 11710"/>
              <a:gd name="T60" fmla="*/ 2147483647 w 16182"/>
              <a:gd name="T61" fmla="*/ 2147483647 h 11710"/>
              <a:gd name="T62" fmla="*/ 2147483647 w 16182"/>
              <a:gd name="T63" fmla="*/ 2147483647 h 11710"/>
              <a:gd name="T64" fmla="*/ 2147483647 w 16182"/>
              <a:gd name="T65" fmla="*/ 2147483647 h 11710"/>
              <a:gd name="T66" fmla="*/ 2147483647 w 16182"/>
              <a:gd name="T67" fmla="*/ 2147483647 h 11710"/>
              <a:gd name="T68" fmla="*/ 2147483647 w 16182"/>
              <a:gd name="T69" fmla="*/ 2147483647 h 11710"/>
              <a:gd name="T70" fmla="*/ 2147483647 w 16182"/>
              <a:gd name="T71" fmla="*/ 2147483647 h 11710"/>
              <a:gd name="T72" fmla="*/ 2147483647 w 16182"/>
              <a:gd name="T73" fmla="*/ 2147483647 h 11710"/>
              <a:gd name="T74" fmla="*/ 2147483647 w 16182"/>
              <a:gd name="T75" fmla="*/ 2147483647 h 11710"/>
              <a:gd name="T76" fmla="*/ 2147483647 w 16182"/>
              <a:gd name="T77" fmla="*/ 2147483647 h 11710"/>
              <a:gd name="T78" fmla="*/ 2147483647 w 16182"/>
              <a:gd name="T79" fmla="*/ 2147483647 h 11710"/>
              <a:gd name="T80" fmla="*/ 2147483647 w 16182"/>
              <a:gd name="T81" fmla="*/ 2147483647 h 11710"/>
              <a:gd name="T82" fmla="*/ 2147483647 w 16182"/>
              <a:gd name="T83" fmla="*/ 2147483647 h 11710"/>
              <a:gd name="T84" fmla="*/ 2147483647 w 16182"/>
              <a:gd name="T85" fmla="*/ 2147483647 h 11710"/>
              <a:gd name="T86" fmla="*/ 2147483647 w 16182"/>
              <a:gd name="T87" fmla="*/ 2147483647 h 11710"/>
              <a:gd name="T88" fmla="*/ 2147483647 w 16182"/>
              <a:gd name="T89" fmla="*/ 2147483647 h 11710"/>
              <a:gd name="T90" fmla="*/ 2147483647 w 16182"/>
              <a:gd name="T91" fmla="*/ 2147483647 h 117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182"/>
              <a:gd name="T139" fmla="*/ 0 h 11710"/>
              <a:gd name="T140" fmla="*/ 16182 w 16182"/>
              <a:gd name="T141" fmla="*/ 11710 h 1171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182" h="11710">
                <a:moveTo>
                  <a:pt x="16182" y="11710"/>
                </a:moveTo>
                <a:lnTo>
                  <a:pt x="16182" y="11670"/>
                </a:lnTo>
                <a:lnTo>
                  <a:pt x="15903" y="11670"/>
                </a:lnTo>
                <a:lnTo>
                  <a:pt x="15903" y="11618"/>
                </a:lnTo>
                <a:lnTo>
                  <a:pt x="15603" y="11618"/>
                </a:lnTo>
                <a:lnTo>
                  <a:pt x="15603" y="11559"/>
                </a:lnTo>
                <a:lnTo>
                  <a:pt x="15043" y="11559"/>
                </a:lnTo>
                <a:lnTo>
                  <a:pt x="15043" y="11507"/>
                </a:lnTo>
                <a:lnTo>
                  <a:pt x="13545" y="11507"/>
                </a:lnTo>
                <a:lnTo>
                  <a:pt x="13545" y="11455"/>
                </a:lnTo>
                <a:lnTo>
                  <a:pt x="12704" y="11455"/>
                </a:lnTo>
                <a:lnTo>
                  <a:pt x="12704" y="11410"/>
                </a:lnTo>
                <a:lnTo>
                  <a:pt x="12336" y="11410"/>
                </a:lnTo>
                <a:lnTo>
                  <a:pt x="12336" y="11355"/>
                </a:lnTo>
                <a:lnTo>
                  <a:pt x="11268" y="11355"/>
                </a:lnTo>
                <a:lnTo>
                  <a:pt x="11268" y="11292"/>
                </a:lnTo>
                <a:lnTo>
                  <a:pt x="10980" y="11292"/>
                </a:lnTo>
                <a:lnTo>
                  <a:pt x="10980" y="11225"/>
                </a:lnTo>
                <a:lnTo>
                  <a:pt x="10281" y="11225"/>
                </a:lnTo>
                <a:lnTo>
                  <a:pt x="10281" y="11171"/>
                </a:lnTo>
                <a:lnTo>
                  <a:pt x="9855" y="11171"/>
                </a:lnTo>
                <a:lnTo>
                  <a:pt x="9855" y="11103"/>
                </a:lnTo>
                <a:lnTo>
                  <a:pt x="9570" y="11103"/>
                </a:lnTo>
                <a:lnTo>
                  <a:pt x="9570" y="11025"/>
                </a:lnTo>
                <a:lnTo>
                  <a:pt x="9470" y="11025"/>
                </a:lnTo>
                <a:lnTo>
                  <a:pt x="9470" y="10970"/>
                </a:lnTo>
                <a:lnTo>
                  <a:pt x="9362" y="10970"/>
                </a:lnTo>
                <a:lnTo>
                  <a:pt x="9362" y="10911"/>
                </a:lnTo>
                <a:lnTo>
                  <a:pt x="9024" y="10911"/>
                </a:lnTo>
                <a:lnTo>
                  <a:pt x="9024" y="10765"/>
                </a:lnTo>
                <a:lnTo>
                  <a:pt x="8566" y="10765"/>
                </a:lnTo>
                <a:lnTo>
                  <a:pt x="8566" y="10703"/>
                </a:lnTo>
                <a:lnTo>
                  <a:pt x="8497" y="10703"/>
                </a:lnTo>
                <a:lnTo>
                  <a:pt x="8497" y="10616"/>
                </a:lnTo>
                <a:lnTo>
                  <a:pt x="8426" y="10616"/>
                </a:lnTo>
                <a:lnTo>
                  <a:pt x="8426" y="10550"/>
                </a:lnTo>
                <a:lnTo>
                  <a:pt x="8110" y="10550"/>
                </a:lnTo>
                <a:lnTo>
                  <a:pt x="8110" y="10486"/>
                </a:lnTo>
                <a:lnTo>
                  <a:pt x="7236" y="10486"/>
                </a:lnTo>
                <a:lnTo>
                  <a:pt x="7236" y="10408"/>
                </a:lnTo>
                <a:lnTo>
                  <a:pt x="6919" y="10408"/>
                </a:lnTo>
                <a:lnTo>
                  <a:pt x="6919" y="10328"/>
                </a:lnTo>
                <a:lnTo>
                  <a:pt x="6711" y="10328"/>
                </a:lnTo>
                <a:lnTo>
                  <a:pt x="6711" y="10236"/>
                </a:lnTo>
                <a:lnTo>
                  <a:pt x="6142" y="10236"/>
                </a:lnTo>
                <a:lnTo>
                  <a:pt x="6142" y="10148"/>
                </a:lnTo>
                <a:lnTo>
                  <a:pt x="6062" y="10148"/>
                </a:lnTo>
                <a:lnTo>
                  <a:pt x="6062" y="10082"/>
                </a:lnTo>
                <a:lnTo>
                  <a:pt x="5892" y="10082"/>
                </a:lnTo>
                <a:lnTo>
                  <a:pt x="5892" y="9997"/>
                </a:lnTo>
                <a:lnTo>
                  <a:pt x="5755" y="9997"/>
                </a:lnTo>
                <a:lnTo>
                  <a:pt x="5755" y="9820"/>
                </a:lnTo>
                <a:lnTo>
                  <a:pt x="5618" y="9820"/>
                </a:lnTo>
                <a:lnTo>
                  <a:pt x="5618" y="9730"/>
                </a:lnTo>
                <a:lnTo>
                  <a:pt x="5499" y="9730"/>
                </a:lnTo>
                <a:lnTo>
                  <a:pt x="5499" y="9640"/>
                </a:lnTo>
                <a:lnTo>
                  <a:pt x="5155" y="9640"/>
                </a:lnTo>
                <a:lnTo>
                  <a:pt x="5155" y="9558"/>
                </a:lnTo>
                <a:lnTo>
                  <a:pt x="4973" y="9558"/>
                </a:lnTo>
                <a:lnTo>
                  <a:pt x="4973" y="9454"/>
                </a:lnTo>
                <a:lnTo>
                  <a:pt x="4914" y="9454"/>
                </a:lnTo>
                <a:lnTo>
                  <a:pt x="4914" y="9345"/>
                </a:lnTo>
                <a:lnTo>
                  <a:pt x="4852" y="9345"/>
                </a:lnTo>
                <a:lnTo>
                  <a:pt x="4852" y="9161"/>
                </a:lnTo>
                <a:lnTo>
                  <a:pt x="4682" y="9161"/>
                </a:lnTo>
                <a:lnTo>
                  <a:pt x="4682" y="9062"/>
                </a:lnTo>
                <a:lnTo>
                  <a:pt x="4366" y="9062"/>
                </a:lnTo>
                <a:lnTo>
                  <a:pt x="4366" y="8972"/>
                </a:lnTo>
                <a:lnTo>
                  <a:pt x="4155" y="8972"/>
                </a:lnTo>
                <a:lnTo>
                  <a:pt x="4155" y="8865"/>
                </a:lnTo>
                <a:lnTo>
                  <a:pt x="4042" y="8865"/>
                </a:lnTo>
                <a:lnTo>
                  <a:pt x="4042" y="8750"/>
                </a:lnTo>
                <a:lnTo>
                  <a:pt x="3969" y="8750"/>
                </a:lnTo>
                <a:lnTo>
                  <a:pt x="3969" y="8651"/>
                </a:lnTo>
                <a:lnTo>
                  <a:pt x="3751" y="8651"/>
                </a:lnTo>
                <a:lnTo>
                  <a:pt x="3751" y="8459"/>
                </a:lnTo>
                <a:lnTo>
                  <a:pt x="3704" y="8459"/>
                </a:lnTo>
                <a:lnTo>
                  <a:pt x="3704" y="8348"/>
                </a:lnTo>
                <a:lnTo>
                  <a:pt x="3525" y="8348"/>
                </a:lnTo>
                <a:lnTo>
                  <a:pt x="3525" y="8048"/>
                </a:lnTo>
                <a:lnTo>
                  <a:pt x="3331" y="8048"/>
                </a:lnTo>
                <a:lnTo>
                  <a:pt x="3331" y="7932"/>
                </a:lnTo>
                <a:lnTo>
                  <a:pt x="3180" y="7932"/>
                </a:lnTo>
                <a:lnTo>
                  <a:pt x="3180" y="7713"/>
                </a:lnTo>
                <a:lnTo>
                  <a:pt x="2896" y="7713"/>
                </a:lnTo>
                <a:lnTo>
                  <a:pt x="2896" y="7611"/>
                </a:lnTo>
                <a:lnTo>
                  <a:pt x="2783" y="7611"/>
                </a:lnTo>
                <a:lnTo>
                  <a:pt x="2783" y="7486"/>
                </a:lnTo>
                <a:lnTo>
                  <a:pt x="2700" y="7486"/>
                </a:lnTo>
                <a:lnTo>
                  <a:pt x="2700" y="7365"/>
                </a:lnTo>
                <a:lnTo>
                  <a:pt x="2544" y="7365"/>
                </a:lnTo>
                <a:lnTo>
                  <a:pt x="2544" y="7266"/>
                </a:lnTo>
                <a:lnTo>
                  <a:pt x="2462" y="7266"/>
                </a:lnTo>
                <a:lnTo>
                  <a:pt x="2462" y="7002"/>
                </a:lnTo>
                <a:lnTo>
                  <a:pt x="2216" y="7002"/>
                </a:lnTo>
                <a:lnTo>
                  <a:pt x="2216" y="6910"/>
                </a:lnTo>
                <a:lnTo>
                  <a:pt x="2093" y="6910"/>
                </a:lnTo>
                <a:lnTo>
                  <a:pt x="2093" y="6784"/>
                </a:lnTo>
                <a:lnTo>
                  <a:pt x="2017" y="6784"/>
                </a:lnTo>
                <a:lnTo>
                  <a:pt x="2017" y="6657"/>
                </a:lnTo>
                <a:lnTo>
                  <a:pt x="1864" y="6657"/>
                </a:lnTo>
                <a:lnTo>
                  <a:pt x="1864" y="6416"/>
                </a:lnTo>
                <a:lnTo>
                  <a:pt x="1777" y="6416"/>
                </a:lnTo>
                <a:lnTo>
                  <a:pt x="1777" y="6267"/>
                </a:lnTo>
                <a:lnTo>
                  <a:pt x="1710" y="6267"/>
                </a:lnTo>
                <a:lnTo>
                  <a:pt x="1710" y="6146"/>
                </a:lnTo>
                <a:lnTo>
                  <a:pt x="1538" y="6146"/>
                </a:lnTo>
                <a:lnTo>
                  <a:pt x="1538" y="6026"/>
                </a:lnTo>
                <a:lnTo>
                  <a:pt x="1399" y="6026"/>
                </a:lnTo>
                <a:lnTo>
                  <a:pt x="1399" y="5910"/>
                </a:lnTo>
                <a:lnTo>
                  <a:pt x="1198" y="5910"/>
                </a:lnTo>
                <a:lnTo>
                  <a:pt x="1198" y="5773"/>
                </a:lnTo>
                <a:lnTo>
                  <a:pt x="1117" y="5773"/>
                </a:lnTo>
                <a:lnTo>
                  <a:pt x="1117" y="5629"/>
                </a:lnTo>
                <a:lnTo>
                  <a:pt x="1044" y="5629"/>
                </a:lnTo>
                <a:lnTo>
                  <a:pt x="1044" y="5520"/>
                </a:lnTo>
                <a:lnTo>
                  <a:pt x="853" y="5520"/>
                </a:lnTo>
                <a:lnTo>
                  <a:pt x="853" y="5273"/>
                </a:lnTo>
                <a:lnTo>
                  <a:pt x="723" y="5273"/>
                </a:lnTo>
                <a:lnTo>
                  <a:pt x="723" y="5126"/>
                </a:lnTo>
                <a:lnTo>
                  <a:pt x="666" y="5126"/>
                </a:lnTo>
                <a:lnTo>
                  <a:pt x="666" y="4484"/>
                </a:lnTo>
                <a:lnTo>
                  <a:pt x="560" y="4484"/>
                </a:lnTo>
                <a:lnTo>
                  <a:pt x="560" y="4316"/>
                </a:lnTo>
                <a:lnTo>
                  <a:pt x="515" y="4316"/>
                </a:lnTo>
                <a:lnTo>
                  <a:pt x="515" y="3935"/>
                </a:lnTo>
                <a:lnTo>
                  <a:pt x="458" y="3935"/>
                </a:lnTo>
                <a:lnTo>
                  <a:pt x="458" y="3657"/>
                </a:lnTo>
                <a:lnTo>
                  <a:pt x="369" y="3657"/>
                </a:lnTo>
                <a:lnTo>
                  <a:pt x="369" y="3106"/>
                </a:lnTo>
                <a:lnTo>
                  <a:pt x="269" y="3106"/>
                </a:lnTo>
                <a:lnTo>
                  <a:pt x="269" y="2400"/>
                </a:lnTo>
                <a:lnTo>
                  <a:pt x="210" y="2400"/>
                </a:lnTo>
                <a:lnTo>
                  <a:pt x="210" y="1079"/>
                </a:lnTo>
                <a:lnTo>
                  <a:pt x="139" y="1079"/>
                </a:lnTo>
                <a:lnTo>
                  <a:pt x="139" y="517"/>
                </a:lnTo>
                <a:lnTo>
                  <a:pt x="31" y="517"/>
                </a:lnTo>
                <a:lnTo>
                  <a:pt x="31" y="323"/>
                </a:lnTo>
                <a:lnTo>
                  <a:pt x="0" y="323"/>
                </a:lnTo>
                <a:lnTo>
                  <a:pt x="0" y="0"/>
                </a:lnTo>
              </a:path>
            </a:pathLst>
          </a:custGeom>
          <a:noFill/>
          <a:ln w="38100" cap="flat">
            <a:solidFill>
              <a:srgbClr val="1DAB5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121917" tIns="60958" rIns="121917" bIns="60958"/>
          <a:lstStyle/>
          <a:p>
            <a:pPr fontAlgn="base">
              <a:spcBef>
                <a:spcPct val="0"/>
              </a:spcBef>
              <a:spcAft>
                <a:spcPct val="0"/>
              </a:spcAft>
            </a:pPr>
            <a:endParaRPr lang="ja-JP" altLang="en-US">
              <a:solidFill>
                <a:prstClr val="black"/>
              </a:solidFill>
              <a:latin typeface="Arial" pitchFamily="34" charset="0"/>
            </a:endParaRPr>
          </a:p>
        </p:txBody>
      </p:sp>
      <p:sp>
        <p:nvSpPr>
          <p:cNvPr id="254987" name="Text Box 71"/>
          <p:cNvSpPr txBox="1">
            <a:spLocks noChangeArrowheads="1"/>
          </p:cNvSpPr>
          <p:nvPr/>
        </p:nvSpPr>
        <p:spPr bwMode="auto">
          <a:xfrm>
            <a:off x="4368800" y="6208815"/>
            <a:ext cx="7823200" cy="38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1176" algn="ctr">
                <a:solidFill>
                  <a:srgbClr val="000000"/>
                </a:solidFill>
                <a:miter lim="800000"/>
                <a:headEnd/>
                <a:tailEnd/>
              </a14:hiddenLine>
            </a:ext>
          </a:extLst>
        </p:spPr>
        <p:txBody>
          <a:bodyPr lIns="121917" tIns="60958" rIns="121917" bIns="60958" anchor="b">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fontAlgn="base" hangingPunct="1">
              <a:lnSpc>
                <a:spcPct val="90000"/>
              </a:lnSpc>
              <a:spcBef>
                <a:spcPct val="0"/>
              </a:spcBef>
              <a:spcAft>
                <a:spcPct val="0"/>
              </a:spcAft>
            </a:pPr>
            <a:r>
              <a:rPr kumimoji="0" lang="fr-FR" altLang="zh-TW" sz="1900" b="1" dirty="0">
                <a:solidFill>
                  <a:srgbClr val="000000"/>
                </a:solidFill>
                <a:latin typeface="ＭＳ Ｐゴシック" pitchFamily="50" charset="-128"/>
                <a:cs typeface="Arial" pitchFamily="34" charset="0"/>
              </a:rPr>
              <a:t>Allan LM. et al.: PLos ONE. 4</a:t>
            </a:r>
            <a:r>
              <a:rPr kumimoji="0" lang="ja-JP" altLang="en-US" sz="1900" b="1" dirty="0">
                <a:solidFill>
                  <a:srgbClr val="000000"/>
                </a:solidFill>
                <a:latin typeface="ＭＳ Ｐゴシック" pitchFamily="50" charset="-128"/>
                <a:cs typeface="Arial" pitchFamily="34" charset="0"/>
              </a:rPr>
              <a:t>（</a:t>
            </a:r>
            <a:r>
              <a:rPr kumimoji="0" lang="fr-FR" altLang="zh-TW" sz="1900" b="1" dirty="0">
                <a:solidFill>
                  <a:srgbClr val="000000"/>
                </a:solidFill>
                <a:latin typeface="ＭＳ Ｐゴシック" pitchFamily="50" charset="-128"/>
                <a:cs typeface="Arial" pitchFamily="34" charset="0"/>
              </a:rPr>
              <a:t>5</a:t>
            </a:r>
            <a:r>
              <a:rPr kumimoji="0" lang="ja-JP" altLang="en-US" sz="1900" b="1" dirty="0">
                <a:solidFill>
                  <a:srgbClr val="000000"/>
                </a:solidFill>
                <a:latin typeface="ＭＳ Ｐゴシック" pitchFamily="50" charset="-128"/>
                <a:cs typeface="Arial" pitchFamily="34" charset="0"/>
              </a:rPr>
              <a:t>）</a:t>
            </a:r>
            <a:r>
              <a:rPr kumimoji="0" lang="fr-FR" altLang="zh-TW" sz="1900" b="1" dirty="0">
                <a:solidFill>
                  <a:srgbClr val="000000"/>
                </a:solidFill>
                <a:latin typeface="ＭＳ Ｐゴシック" pitchFamily="50" charset="-128"/>
                <a:cs typeface="Arial" pitchFamily="34" charset="0"/>
              </a:rPr>
              <a:t>, e5521</a:t>
            </a:r>
            <a:r>
              <a:rPr kumimoji="0" lang="ja-JP" altLang="en-US" sz="1900" b="1" dirty="0">
                <a:solidFill>
                  <a:srgbClr val="000000"/>
                </a:solidFill>
                <a:latin typeface="ＭＳ Ｐゴシック" pitchFamily="50" charset="-128"/>
                <a:cs typeface="Arial" pitchFamily="34" charset="0"/>
              </a:rPr>
              <a:t>（</a:t>
            </a:r>
            <a:r>
              <a:rPr kumimoji="0" lang="fr-FR" altLang="zh-TW" sz="1900" b="1" dirty="0">
                <a:solidFill>
                  <a:srgbClr val="000000"/>
                </a:solidFill>
                <a:latin typeface="ＭＳ Ｐゴシック" pitchFamily="50" charset="-128"/>
                <a:cs typeface="Arial" pitchFamily="34" charset="0"/>
              </a:rPr>
              <a:t> 2009</a:t>
            </a:r>
            <a:r>
              <a:rPr kumimoji="0" lang="ja-JP" altLang="en-US" sz="1900" b="1" dirty="0">
                <a:solidFill>
                  <a:srgbClr val="000000"/>
                </a:solidFill>
                <a:latin typeface="ＭＳ Ｐゴシック" pitchFamily="50" charset="-128"/>
                <a:cs typeface="Arial" pitchFamily="34" charset="0"/>
              </a:rPr>
              <a:t>）</a:t>
            </a:r>
            <a:endParaRPr kumimoji="0" lang="en-US" altLang="ja-JP" sz="1900" b="1" dirty="0">
              <a:solidFill>
                <a:srgbClr val="000000"/>
              </a:solidFill>
              <a:latin typeface="ＭＳ Ｐゴシック" pitchFamily="50" charset="-128"/>
              <a:cs typeface="Arial" pitchFamily="34" charset="0"/>
            </a:endParaRPr>
          </a:p>
        </p:txBody>
      </p:sp>
      <p:sp>
        <p:nvSpPr>
          <p:cNvPr id="254988" name="テキスト ボックス 34"/>
          <p:cNvSpPr txBox="1">
            <a:spLocks noChangeArrowheads="1"/>
          </p:cNvSpPr>
          <p:nvPr/>
        </p:nvSpPr>
        <p:spPr bwMode="auto">
          <a:xfrm>
            <a:off x="810684" y="1284289"/>
            <a:ext cx="429683"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fontAlgn="base" hangingPunct="1">
              <a:spcBef>
                <a:spcPct val="0"/>
              </a:spcBef>
              <a:spcAft>
                <a:spcPct val="0"/>
              </a:spcAft>
            </a:pPr>
            <a:r>
              <a:rPr lang="en-US" altLang="ja-JP" sz="2100" b="1">
                <a:solidFill>
                  <a:srgbClr val="000000"/>
                </a:solidFill>
                <a:latin typeface="ＭＳ Ｐゴシック" pitchFamily="50" charset="-128"/>
              </a:rPr>
              <a:t>1.0</a:t>
            </a:r>
            <a:endParaRPr lang="ja-JP" altLang="en-US" sz="2100" b="1">
              <a:solidFill>
                <a:srgbClr val="000000"/>
              </a:solidFill>
              <a:latin typeface="ＭＳ Ｐゴシック" pitchFamily="50" charset="-128"/>
            </a:endParaRPr>
          </a:p>
        </p:txBody>
      </p:sp>
      <p:sp>
        <p:nvSpPr>
          <p:cNvPr id="254989" name="テキスト ボックス 42"/>
          <p:cNvSpPr txBox="1">
            <a:spLocks noChangeArrowheads="1"/>
          </p:cNvSpPr>
          <p:nvPr/>
        </p:nvSpPr>
        <p:spPr bwMode="auto">
          <a:xfrm>
            <a:off x="810684" y="5597526"/>
            <a:ext cx="429683"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fontAlgn="base" hangingPunct="1">
              <a:spcBef>
                <a:spcPct val="0"/>
              </a:spcBef>
              <a:spcAft>
                <a:spcPct val="0"/>
              </a:spcAft>
            </a:pPr>
            <a:r>
              <a:rPr lang="en-US" altLang="ja-JP" sz="2100" b="1">
                <a:solidFill>
                  <a:srgbClr val="000000"/>
                </a:solidFill>
                <a:latin typeface="ＭＳ Ｐゴシック" pitchFamily="50" charset="-128"/>
              </a:rPr>
              <a:t>0.0</a:t>
            </a:r>
            <a:endParaRPr lang="ja-JP" altLang="en-US" sz="2100" b="1">
              <a:solidFill>
                <a:srgbClr val="000000"/>
              </a:solidFill>
              <a:latin typeface="ＭＳ Ｐゴシック" pitchFamily="50" charset="-128"/>
            </a:endParaRPr>
          </a:p>
        </p:txBody>
      </p:sp>
      <p:sp>
        <p:nvSpPr>
          <p:cNvPr id="254990" name="テキスト ボックス 34"/>
          <p:cNvSpPr txBox="1">
            <a:spLocks noChangeArrowheads="1"/>
          </p:cNvSpPr>
          <p:nvPr/>
        </p:nvSpPr>
        <p:spPr bwMode="auto">
          <a:xfrm>
            <a:off x="810684" y="3871914"/>
            <a:ext cx="429683"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fontAlgn="base" hangingPunct="1">
              <a:spcBef>
                <a:spcPct val="0"/>
              </a:spcBef>
              <a:spcAft>
                <a:spcPct val="0"/>
              </a:spcAft>
            </a:pPr>
            <a:r>
              <a:rPr lang="en-US" altLang="ja-JP" sz="2100" b="1">
                <a:solidFill>
                  <a:srgbClr val="000000"/>
                </a:solidFill>
                <a:latin typeface="ＭＳ Ｐゴシック" pitchFamily="50" charset="-128"/>
              </a:rPr>
              <a:t>0.4</a:t>
            </a:r>
            <a:endParaRPr lang="ja-JP" altLang="en-US" sz="2100" b="1">
              <a:solidFill>
                <a:srgbClr val="000000"/>
              </a:solidFill>
              <a:latin typeface="ＭＳ Ｐゴシック" pitchFamily="50" charset="-128"/>
            </a:endParaRPr>
          </a:p>
        </p:txBody>
      </p:sp>
      <p:sp>
        <p:nvSpPr>
          <p:cNvPr id="254991" name="テキスト ボックス 34"/>
          <p:cNvSpPr txBox="1">
            <a:spLocks noChangeArrowheads="1"/>
          </p:cNvSpPr>
          <p:nvPr/>
        </p:nvSpPr>
        <p:spPr bwMode="auto">
          <a:xfrm>
            <a:off x="810684" y="3009902"/>
            <a:ext cx="429683"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fontAlgn="base" hangingPunct="1">
              <a:spcBef>
                <a:spcPct val="0"/>
              </a:spcBef>
              <a:spcAft>
                <a:spcPct val="0"/>
              </a:spcAft>
            </a:pPr>
            <a:r>
              <a:rPr lang="en-US" altLang="ja-JP" sz="2100" b="1">
                <a:solidFill>
                  <a:srgbClr val="000000"/>
                </a:solidFill>
                <a:latin typeface="ＭＳ Ｐゴシック" pitchFamily="50" charset="-128"/>
              </a:rPr>
              <a:t>0.6</a:t>
            </a:r>
            <a:endParaRPr lang="ja-JP" altLang="en-US" sz="2100" b="1">
              <a:solidFill>
                <a:srgbClr val="000000"/>
              </a:solidFill>
              <a:latin typeface="ＭＳ Ｐゴシック" pitchFamily="50" charset="-128"/>
            </a:endParaRPr>
          </a:p>
        </p:txBody>
      </p:sp>
      <p:sp>
        <p:nvSpPr>
          <p:cNvPr id="254992" name="テキスト ボックス 34"/>
          <p:cNvSpPr txBox="1">
            <a:spLocks noChangeArrowheads="1"/>
          </p:cNvSpPr>
          <p:nvPr/>
        </p:nvSpPr>
        <p:spPr bwMode="auto">
          <a:xfrm>
            <a:off x="810684" y="4735514"/>
            <a:ext cx="429683"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fontAlgn="base" hangingPunct="1">
              <a:spcBef>
                <a:spcPct val="0"/>
              </a:spcBef>
              <a:spcAft>
                <a:spcPct val="0"/>
              </a:spcAft>
            </a:pPr>
            <a:r>
              <a:rPr lang="en-US" altLang="ja-JP" sz="2100" b="1">
                <a:solidFill>
                  <a:srgbClr val="000000"/>
                </a:solidFill>
                <a:latin typeface="ＭＳ Ｐゴシック" pitchFamily="50" charset="-128"/>
              </a:rPr>
              <a:t>0.2</a:t>
            </a:r>
            <a:endParaRPr lang="ja-JP" altLang="en-US" sz="2100" b="1">
              <a:solidFill>
                <a:srgbClr val="000000"/>
              </a:solidFill>
              <a:latin typeface="ＭＳ Ｐゴシック" pitchFamily="50" charset="-128"/>
            </a:endParaRPr>
          </a:p>
        </p:txBody>
      </p:sp>
      <p:sp>
        <p:nvSpPr>
          <p:cNvPr id="254993" name="テキスト ボックス 1"/>
          <p:cNvSpPr txBox="1">
            <a:spLocks noChangeArrowheads="1"/>
          </p:cNvSpPr>
          <p:nvPr/>
        </p:nvSpPr>
        <p:spPr bwMode="auto">
          <a:xfrm>
            <a:off x="292441" y="2293940"/>
            <a:ext cx="446276" cy="25876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2"/>
          </a:lnRef>
          <a:fillRef idx="1">
            <a:schemeClr val="lt1"/>
          </a:fillRef>
          <a:effectRef idx="0">
            <a:schemeClr val="accent2"/>
          </a:effectRef>
          <a:fontRef idx="minor">
            <a:schemeClr val="dk1"/>
          </a:fontRef>
        </p:style>
        <p:txBody>
          <a:bodyPr vert="eaVert" lIns="0" tIns="0" rIns="0" bIns="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zh-TW" altLang="en-US" sz="2900" b="1" dirty="0">
                <a:solidFill>
                  <a:srgbClr val="FF0000"/>
                </a:solidFill>
                <a:latin typeface="ＭＳ Ｐゴシック" pitchFamily="50" charset="-128"/>
              </a:rPr>
              <a:t>累積無転倒率</a:t>
            </a:r>
            <a:endParaRPr lang="ja-JP" altLang="en-US" sz="2900" b="1" dirty="0">
              <a:solidFill>
                <a:srgbClr val="FF0000"/>
              </a:solidFill>
              <a:latin typeface="ＭＳ Ｐゴシック" pitchFamily="50" charset="-128"/>
            </a:endParaRPr>
          </a:p>
        </p:txBody>
      </p:sp>
      <p:sp>
        <p:nvSpPr>
          <p:cNvPr id="254994" name="テキスト ボックス 42"/>
          <p:cNvSpPr txBox="1">
            <a:spLocks noChangeArrowheads="1"/>
          </p:cNvSpPr>
          <p:nvPr/>
        </p:nvSpPr>
        <p:spPr bwMode="auto">
          <a:xfrm>
            <a:off x="911424" y="343573"/>
            <a:ext cx="10561173" cy="75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7999" rIns="0" bIns="47999">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ja-JP" altLang="en-US" sz="4300" b="1" dirty="0">
                <a:solidFill>
                  <a:srgbClr val="000000"/>
                </a:solidFill>
                <a:latin typeface="ＭＳ Ｐゴシック" pitchFamily="50" charset="-128"/>
              </a:rPr>
              <a:t>診断されてから最初に転倒するまでの期間</a:t>
            </a:r>
          </a:p>
        </p:txBody>
      </p:sp>
      <p:sp>
        <p:nvSpPr>
          <p:cNvPr id="254995" name="Freeform 16"/>
          <p:cNvSpPr>
            <a:spLocks/>
          </p:cNvSpPr>
          <p:nvPr/>
        </p:nvSpPr>
        <p:spPr bwMode="auto">
          <a:xfrm>
            <a:off x="1295402" y="1035051"/>
            <a:ext cx="10257367" cy="4689475"/>
          </a:xfrm>
          <a:custGeom>
            <a:avLst/>
            <a:gdLst>
              <a:gd name="T0" fmla="*/ 0 w 18172"/>
              <a:gd name="T1" fmla="*/ 0 h 9851"/>
              <a:gd name="T2" fmla="*/ 0 w 18172"/>
              <a:gd name="T3" fmla="*/ 2147483647 h 9851"/>
              <a:gd name="T4" fmla="*/ 0 w 18172"/>
              <a:gd name="T5" fmla="*/ 2147483647 h 9851"/>
              <a:gd name="T6" fmla="*/ 2147483647 w 18172"/>
              <a:gd name="T7" fmla="*/ 2147483647 h 9851"/>
              <a:gd name="T8" fmla="*/ 2147483647 w 18172"/>
              <a:gd name="T9" fmla="*/ 2147483647 h 9851"/>
              <a:gd name="T10" fmla="*/ 0 60000 65536"/>
              <a:gd name="T11" fmla="*/ 0 60000 65536"/>
              <a:gd name="T12" fmla="*/ 0 60000 65536"/>
              <a:gd name="T13" fmla="*/ 0 60000 65536"/>
              <a:gd name="T14" fmla="*/ 0 60000 65536"/>
              <a:gd name="T15" fmla="*/ 0 w 18172"/>
              <a:gd name="T16" fmla="*/ 0 h 9851"/>
              <a:gd name="T17" fmla="*/ 18172 w 18172"/>
              <a:gd name="T18" fmla="*/ 9851 h 9851"/>
            </a:gdLst>
            <a:ahLst/>
            <a:cxnLst>
              <a:cxn ang="T10">
                <a:pos x="T0" y="T1"/>
              </a:cxn>
              <a:cxn ang="T11">
                <a:pos x="T2" y="T3"/>
              </a:cxn>
              <a:cxn ang="T12">
                <a:pos x="T4" y="T5"/>
              </a:cxn>
              <a:cxn ang="T13">
                <a:pos x="T6" y="T7"/>
              </a:cxn>
              <a:cxn ang="T14">
                <a:pos x="T8" y="T9"/>
              </a:cxn>
            </a:cxnLst>
            <a:rect l="T15" t="T16" r="T17" b="T18"/>
            <a:pathLst>
              <a:path w="18172" h="9851">
                <a:moveTo>
                  <a:pt x="0" y="0"/>
                </a:moveTo>
                <a:lnTo>
                  <a:pt x="0" y="3260"/>
                </a:lnTo>
                <a:lnTo>
                  <a:pt x="0" y="9851"/>
                </a:lnTo>
                <a:lnTo>
                  <a:pt x="7953" y="9851"/>
                </a:lnTo>
                <a:lnTo>
                  <a:pt x="18172" y="9851"/>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121917" tIns="60958" rIns="121917" bIns="60958"/>
          <a:lstStyle/>
          <a:p>
            <a:pPr fontAlgn="base">
              <a:spcBef>
                <a:spcPct val="0"/>
              </a:spcBef>
              <a:spcAft>
                <a:spcPct val="0"/>
              </a:spcAft>
            </a:pPr>
            <a:endParaRPr lang="ja-JP" altLang="en-US">
              <a:solidFill>
                <a:prstClr val="black"/>
              </a:solidFill>
              <a:latin typeface="Arial" pitchFamily="34" charset="0"/>
            </a:endParaRPr>
          </a:p>
        </p:txBody>
      </p:sp>
      <p:sp>
        <p:nvSpPr>
          <p:cNvPr id="254996" name="テキスト ボックス 34"/>
          <p:cNvSpPr txBox="1">
            <a:spLocks noChangeArrowheads="1"/>
          </p:cNvSpPr>
          <p:nvPr/>
        </p:nvSpPr>
        <p:spPr bwMode="auto">
          <a:xfrm>
            <a:off x="810684" y="2147889"/>
            <a:ext cx="429683"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fontAlgn="base" hangingPunct="1">
              <a:spcBef>
                <a:spcPct val="0"/>
              </a:spcBef>
              <a:spcAft>
                <a:spcPct val="0"/>
              </a:spcAft>
            </a:pPr>
            <a:r>
              <a:rPr lang="en-US" altLang="ja-JP" sz="2100" b="1">
                <a:solidFill>
                  <a:srgbClr val="000000"/>
                </a:solidFill>
                <a:latin typeface="ＭＳ Ｐゴシック" pitchFamily="50" charset="-128"/>
              </a:rPr>
              <a:t>0.8</a:t>
            </a:r>
            <a:endParaRPr lang="ja-JP" altLang="en-US" sz="2100" b="1">
              <a:solidFill>
                <a:srgbClr val="000000"/>
              </a:solidFill>
              <a:latin typeface="ＭＳ Ｐゴシック" pitchFamily="50" charset="-128"/>
            </a:endParaRPr>
          </a:p>
        </p:txBody>
      </p:sp>
      <p:grpSp>
        <p:nvGrpSpPr>
          <p:cNvPr id="4" name="グループ化 1"/>
          <p:cNvGrpSpPr>
            <a:grpSpLocks/>
          </p:cNvGrpSpPr>
          <p:nvPr/>
        </p:nvGrpSpPr>
        <p:grpSpPr bwMode="auto">
          <a:xfrm>
            <a:off x="1574802" y="5737227"/>
            <a:ext cx="10358967" cy="486356"/>
            <a:chOff x="1181100" y="6090923"/>
            <a:chExt cx="7769225" cy="486356"/>
          </a:xfrm>
        </p:grpSpPr>
        <p:grpSp>
          <p:nvGrpSpPr>
            <p:cNvPr id="5" name="グループ化 30"/>
            <p:cNvGrpSpPr>
              <a:grpSpLocks/>
            </p:cNvGrpSpPr>
            <p:nvPr/>
          </p:nvGrpSpPr>
          <p:grpSpPr bwMode="auto">
            <a:xfrm>
              <a:off x="1392238" y="6090923"/>
              <a:ext cx="6851650" cy="90487"/>
              <a:chOff x="1392488" y="5792382"/>
              <a:chExt cx="7062077" cy="94278"/>
            </a:xfrm>
          </p:grpSpPr>
          <p:sp>
            <p:nvSpPr>
              <p:cNvPr id="255014" name="Line 9"/>
              <p:cNvSpPr>
                <a:spLocks noChangeShapeType="1"/>
              </p:cNvSpPr>
              <p:nvPr/>
            </p:nvSpPr>
            <p:spPr bwMode="auto">
              <a:xfrm flipV="1">
                <a:off x="1392488" y="5792382"/>
                <a:ext cx="0" cy="9427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prstClr val="black"/>
                  </a:solidFill>
                  <a:latin typeface="Arial" pitchFamily="34" charset="0"/>
                </a:endParaRPr>
              </a:p>
            </p:txBody>
          </p:sp>
          <p:sp>
            <p:nvSpPr>
              <p:cNvPr id="255015" name="Line 10"/>
              <p:cNvSpPr>
                <a:spLocks noChangeShapeType="1"/>
              </p:cNvSpPr>
              <p:nvPr/>
            </p:nvSpPr>
            <p:spPr bwMode="auto">
              <a:xfrm flipV="1">
                <a:off x="2401535" y="5792382"/>
                <a:ext cx="0" cy="9427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prstClr val="black"/>
                  </a:solidFill>
                  <a:latin typeface="Arial" pitchFamily="34" charset="0"/>
                </a:endParaRPr>
              </a:p>
            </p:txBody>
          </p:sp>
          <p:sp>
            <p:nvSpPr>
              <p:cNvPr id="255016" name="Line 11"/>
              <p:cNvSpPr>
                <a:spLocks noChangeShapeType="1"/>
              </p:cNvSpPr>
              <p:nvPr/>
            </p:nvSpPr>
            <p:spPr bwMode="auto">
              <a:xfrm flipV="1">
                <a:off x="3410582" y="5792382"/>
                <a:ext cx="0" cy="9427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prstClr val="black"/>
                  </a:solidFill>
                  <a:latin typeface="Arial" pitchFamily="34" charset="0"/>
                </a:endParaRPr>
              </a:p>
            </p:txBody>
          </p:sp>
          <p:sp>
            <p:nvSpPr>
              <p:cNvPr id="255017" name="Line 12"/>
              <p:cNvSpPr>
                <a:spLocks noChangeShapeType="1"/>
              </p:cNvSpPr>
              <p:nvPr/>
            </p:nvSpPr>
            <p:spPr bwMode="auto">
              <a:xfrm flipV="1">
                <a:off x="4419629" y="5792382"/>
                <a:ext cx="0" cy="9427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prstClr val="black"/>
                  </a:solidFill>
                  <a:latin typeface="Arial" pitchFamily="34" charset="0"/>
                </a:endParaRPr>
              </a:p>
            </p:txBody>
          </p:sp>
          <p:sp>
            <p:nvSpPr>
              <p:cNvPr id="255018" name="Line 13"/>
              <p:cNvSpPr>
                <a:spLocks noChangeShapeType="1"/>
              </p:cNvSpPr>
              <p:nvPr/>
            </p:nvSpPr>
            <p:spPr bwMode="auto">
              <a:xfrm flipV="1">
                <a:off x="5427841" y="5792382"/>
                <a:ext cx="0" cy="9427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prstClr val="black"/>
                  </a:solidFill>
                  <a:latin typeface="Arial" pitchFamily="34" charset="0"/>
                </a:endParaRPr>
              </a:p>
            </p:txBody>
          </p:sp>
          <p:sp>
            <p:nvSpPr>
              <p:cNvPr id="255019" name="Line 14"/>
              <p:cNvSpPr>
                <a:spLocks noChangeShapeType="1"/>
              </p:cNvSpPr>
              <p:nvPr/>
            </p:nvSpPr>
            <p:spPr bwMode="auto">
              <a:xfrm flipV="1">
                <a:off x="6436471" y="5792382"/>
                <a:ext cx="0" cy="9427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prstClr val="black"/>
                  </a:solidFill>
                  <a:latin typeface="Arial" pitchFamily="34" charset="0"/>
                </a:endParaRPr>
              </a:p>
            </p:txBody>
          </p:sp>
          <p:sp>
            <p:nvSpPr>
              <p:cNvPr id="255020" name="Line 15"/>
              <p:cNvSpPr>
                <a:spLocks noChangeShapeType="1"/>
              </p:cNvSpPr>
              <p:nvPr/>
            </p:nvSpPr>
            <p:spPr bwMode="auto">
              <a:xfrm flipV="1">
                <a:off x="7445518" y="5792382"/>
                <a:ext cx="0" cy="9427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prstClr val="black"/>
                  </a:solidFill>
                  <a:latin typeface="Arial" pitchFamily="34" charset="0"/>
                </a:endParaRPr>
              </a:p>
            </p:txBody>
          </p:sp>
          <p:sp>
            <p:nvSpPr>
              <p:cNvPr id="255021" name="Line 16"/>
              <p:cNvSpPr>
                <a:spLocks noChangeShapeType="1"/>
              </p:cNvSpPr>
              <p:nvPr/>
            </p:nvSpPr>
            <p:spPr bwMode="auto">
              <a:xfrm flipV="1">
                <a:off x="8454565" y="5792382"/>
                <a:ext cx="0" cy="9427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prstClr val="black"/>
                  </a:solidFill>
                  <a:latin typeface="Arial" pitchFamily="34" charset="0"/>
                </a:endParaRPr>
              </a:p>
            </p:txBody>
          </p:sp>
        </p:grpSp>
        <p:sp>
          <p:nvSpPr>
            <p:cNvPr id="255005" name="テキスト ボックス 42"/>
            <p:cNvSpPr txBox="1">
              <a:spLocks noChangeArrowheads="1"/>
            </p:cNvSpPr>
            <p:nvPr/>
          </p:nvSpPr>
          <p:spPr bwMode="auto">
            <a:xfrm>
              <a:off x="8385175" y="6181410"/>
              <a:ext cx="565150" cy="39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ja-JP" altLang="en-US" sz="2100" b="1">
                  <a:solidFill>
                    <a:srgbClr val="000000"/>
                  </a:solidFill>
                  <a:latin typeface="ＭＳ Ｐゴシック" pitchFamily="50" charset="-128"/>
                </a:rPr>
                <a:t>（日）</a:t>
              </a:r>
            </a:p>
          </p:txBody>
        </p:sp>
        <p:sp>
          <p:nvSpPr>
            <p:cNvPr id="255006" name="テキスト ボックス 42"/>
            <p:cNvSpPr txBox="1">
              <a:spLocks noChangeArrowheads="1"/>
            </p:cNvSpPr>
            <p:nvPr/>
          </p:nvSpPr>
          <p:spPr bwMode="auto">
            <a:xfrm>
              <a:off x="1181100" y="6181408"/>
              <a:ext cx="425450" cy="39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en-US" altLang="ja-JP" sz="2100" b="1">
                  <a:solidFill>
                    <a:srgbClr val="000000"/>
                  </a:solidFill>
                  <a:latin typeface="ＭＳ Ｐゴシック" pitchFamily="50" charset="-128"/>
                </a:rPr>
                <a:t>0</a:t>
              </a:r>
              <a:endParaRPr lang="ja-JP" altLang="en-US" sz="2100" b="1">
                <a:solidFill>
                  <a:srgbClr val="000000"/>
                </a:solidFill>
                <a:latin typeface="ＭＳ Ｐゴシック" pitchFamily="50" charset="-128"/>
              </a:endParaRPr>
            </a:p>
          </p:txBody>
        </p:sp>
        <p:sp>
          <p:nvSpPr>
            <p:cNvPr id="255007" name="テキスト ボックス 42"/>
            <p:cNvSpPr txBox="1">
              <a:spLocks noChangeArrowheads="1"/>
            </p:cNvSpPr>
            <p:nvPr/>
          </p:nvSpPr>
          <p:spPr bwMode="auto">
            <a:xfrm>
              <a:off x="2160588" y="6181408"/>
              <a:ext cx="423862" cy="39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en-US" altLang="ja-JP" sz="2100" b="1">
                  <a:solidFill>
                    <a:srgbClr val="000000"/>
                  </a:solidFill>
                  <a:latin typeface="ＭＳ Ｐゴシック" pitchFamily="50" charset="-128"/>
                </a:rPr>
                <a:t>50</a:t>
              </a:r>
              <a:endParaRPr lang="ja-JP" altLang="en-US" sz="2100" b="1">
                <a:solidFill>
                  <a:srgbClr val="000000"/>
                </a:solidFill>
                <a:latin typeface="ＭＳ Ｐゴシック" pitchFamily="50" charset="-128"/>
              </a:endParaRPr>
            </a:p>
          </p:txBody>
        </p:sp>
        <p:sp>
          <p:nvSpPr>
            <p:cNvPr id="255008" name="テキスト ボックス 42"/>
            <p:cNvSpPr txBox="1">
              <a:spLocks noChangeArrowheads="1"/>
            </p:cNvSpPr>
            <p:nvPr/>
          </p:nvSpPr>
          <p:spPr bwMode="auto">
            <a:xfrm>
              <a:off x="3138488" y="6181408"/>
              <a:ext cx="425450" cy="39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en-US" altLang="ja-JP" sz="2100" b="1">
                  <a:solidFill>
                    <a:srgbClr val="000000"/>
                  </a:solidFill>
                  <a:latin typeface="ＭＳ Ｐゴシック" pitchFamily="50" charset="-128"/>
                </a:rPr>
                <a:t>100</a:t>
              </a:r>
              <a:endParaRPr lang="ja-JP" altLang="en-US" sz="2100" b="1">
                <a:solidFill>
                  <a:srgbClr val="000000"/>
                </a:solidFill>
                <a:latin typeface="ＭＳ Ｐゴシック" pitchFamily="50" charset="-128"/>
              </a:endParaRPr>
            </a:p>
          </p:txBody>
        </p:sp>
        <p:sp>
          <p:nvSpPr>
            <p:cNvPr id="255009" name="テキスト ボックス 42"/>
            <p:cNvSpPr txBox="1">
              <a:spLocks noChangeArrowheads="1"/>
            </p:cNvSpPr>
            <p:nvPr/>
          </p:nvSpPr>
          <p:spPr bwMode="auto">
            <a:xfrm>
              <a:off x="4117975" y="6181408"/>
              <a:ext cx="425450" cy="39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en-US" altLang="ja-JP" sz="2100" b="1">
                  <a:solidFill>
                    <a:srgbClr val="000000"/>
                  </a:solidFill>
                  <a:latin typeface="ＭＳ Ｐゴシック" pitchFamily="50" charset="-128"/>
                </a:rPr>
                <a:t>150</a:t>
              </a:r>
              <a:endParaRPr lang="ja-JP" altLang="en-US" sz="2100" b="1">
                <a:solidFill>
                  <a:srgbClr val="000000"/>
                </a:solidFill>
                <a:latin typeface="ＭＳ Ｐゴシック" pitchFamily="50" charset="-128"/>
              </a:endParaRPr>
            </a:p>
          </p:txBody>
        </p:sp>
        <p:sp>
          <p:nvSpPr>
            <p:cNvPr id="255010" name="テキスト ボックス 42"/>
            <p:cNvSpPr txBox="1">
              <a:spLocks noChangeArrowheads="1"/>
            </p:cNvSpPr>
            <p:nvPr/>
          </p:nvSpPr>
          <p:spPr bwMode="auto">
            <a:xfrm>
              <a:off x="5095875" y="6181408"/>
              <a:ext cx="425450" cy="39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en-US" altLang="ja-JP" sz="2100" b="1">
                  <a:solidFill>
                    <a:srgbClr val="000000"/>
                  </a:solidFill>
                  <a:latin typeface="ＭＳ Ｐゴシック" pitchFamily="50" charset="-128"/>
                </a:rPr>
                <a:t>200</a:t>
              </a:r>
              <a:endParaRPr lang="ja-JP" altLang="en-US" sz="2100" b="1">
                <a:solidFill>
                  <a:srgbClr val="000000"/>
                </a:solidFill>
                <a:latin typeface="ＭＳ Ｐゴシック" pitchFamily="50" charset="-128"/>
              </a:endParaRPr>
            </a:p>
          </p:txBody>
        </p:sp>
        <p:sp>
          <p:nvSpPr>
            <p:cNvPr id="255011" name="テキスト ボックス 42"/>
            <p:cNvSpPr txBox="1">
              <a:spLocks noChangeArrowheads="1"/>
            </p:cNvSpPr>
            <p:nvPr/>
          </p:nvSpPr>
          <p:spPr bwMode="auto">
            <a:xfrm>
              <a:off x="7053263" y="6181408"/>
              <a:ext cx="425450" cy="39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en-US" altLang="ja-JP" sz="2100" b="1">
                  <a:solidFill>
                    <a:srgbClr val="000000"/>
                  </a:solidFill>
                  <a:latin typeface="ＭＳ Ｐゴシック" pitchFamily="50" charset="-128"/>
                </a:rPr>
                <a:t>300</a:t>
              </a:r>
              <a:endParaRPr lang="ja-JP" altLang="en-US" sz="2100" b="1">
                <a:solidFill>
                  <a:srgbClr val="000000"/>
                </a:solidFill>
                <a:latin typeface="ＭＳ Ｐゴシック" pitchFamily="50" charset="-128"/>
              </a:endParaRPr>
            </a:p>
          </p:txBody>
        </p:sp>
        <p:sp>
          <p:nvSpPr>
            <p:cNvPr id="255012" name="テキスト ボックス 42"/>
            <p:cNvSpPr txBox="1">
              <a:spLocks noChangeArrowheads="1"/>
            </p:cNvSpPr>
            <p:nvPr/>
          </p:nvSpPr>
          <p:spPr bwMode="auto">
            <a:xfrm>
              <a:off x="6075363" y="6181408"/>
              <a:ext cx="425450" cy="39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en-US" altLang="ja-JP" sz="2100" b="1">
                  <a:solidFill>
                    <a:srgbClr val="000000"/>
                  </a:solidFill>
                  <a:latin typeface="ＭＳ Ｐゴシック" pitchFamily="50" charset="-128"/>
                </a:rPr>
                <a:t>250</a:t>
              </a:r>
              <a:endParaRPr lang="ja-JP" altLang="en-US" sz="2100" b="1">
                <a:solidFill>
                  <a:srgbClr val="000000"/>
                </a:solidFill>
                <a:latin typeface="ＭＳ Ｐゴシック" pitchFamily="50" charset="-128"/>
              </a:endParaRPr>
            </a:p>
          </p:txBody>
        </p:sp>
        <p:sp>
          <p:nvSpPr>
            <p:cNvPr id="255013" name="テキスト ボックス 42"/>
            <p:cNvSpPr txBox="1">
              <a:spLocks noChangeArrowheads="1"/>
            </p:cNvSpPr>
            <p:nvPr/>
          </p:nvSpPr>
          <p:spPr bwMode="auto">
            <a:xfrm>
              <a:off x="8032750" y="6181408"/>
              <a:ext cx="425450" cy="39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en-US" altLang="ja-JP" sz="2100" b="1">
                  <a:solidFill>
                    <a:srgbClr val="000000"/>
                  </a:solidFill>
                  <a:latin typeface="ＭＳ Ｐゴシック" pitchFamily="50" charset="-128"/>
                </a:rPr>
                <a:t>350</a:t>
              </a:r>
              <a:endParaRPr lang="ja-JP" altLang="en-US" sz="2100" b="1">
                <a:solidFill>
                  <a:srgbClr val="000000"/>
                </a:solidFill>
                <a:latin typeface="ＭＳ Ｐゴシック" pitchFamily="50" charset="-128"/>
              </a:endParaRPr>
            </a:p>
          </p:txBody>
        </p:sp>
      </p:grpSp>
      <p:sp>
        <p:nvSpPr>
          <p:cNvPr id="176" name="テキスト ボックス 34"/>
          <p:cNvSpPr txBox="1">
            <a:spLocks noChangeArrowheads="1"/>
          </p:cNvSpPr>
          <p:nvPr/>
        </p:nvSpPr>
        <p:spPr bwMode="auto">
          <a:xfrm>
            <a:off x="8385386" y="2408350"/>
            <a:ext cx="2319127" cy="228564"/>
          </a:xfrm>
          <a:prstGeom prst="rect">
            <a:avLst/>
          </a:prstGeom>
          <a:noFill/>
          <a:ln>
            <a:noFill/>
          </a:ln>
          <a:extLst/>
        </p:spPr>
        <p:txBody>
          <a:bodyPr lIns="0" tIns="0" rIns="0" bIns="0">
            <a:prstTxWarp prst="textPlain">
              <a:avLst/>
            </a:prstTxWarp>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ts val="267"/>
              </a:spcBef>
              <a:defRPr/>
            </a:pPr>
            <a:r>
              <a:rPr lang="ja-JP" altLang="en-US" sz="1500" dirty="0">
                <a:solidFill>
                  <a:prstClr val="black"/>
                </a:solidFill>
                <a:latin typeface="HGPｺﾞｼｯｸE" pitchFamily="50" charset="-128"/>
                <a:ea typeface="HGPｺﾞｼｯｸE" pitchFamily="50" charset="-128"/>
              </a:rPr>
              <a:t>健康な人</a:t>
            </a:r>
          </a:p>
        </p:txBody>
      </p:sp>
      <p:sp>
        <p:nvSpPr>
          <p:cNvPr id="254999" name="正方形/長方形 1"/>
          <p:cNvSpPr>
            <a:spLocks noChangeArrowheads="1"/>
          </p:cNvSpPr>
          <p:nvPr/>
        </p:nvSpPr>
        <p:spPr bwMode="auto">
          <a:xfrm>
            <a:off x="2819400" y="1044575"/>
            <a:ext cx="8669867"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ja-JP" altLang="en-US" dirty="0">
                <a:solidFill>
                  <a:srgbClr val="000000"/>
                </a:solidFill>
                <a:latin typeface="ＭＳ Ｐゴシック" pitchFamily="50" charset="-128"/>
              </a:rPr>
              <a:t>英国内の</a:t>
            </a:r>
            <a:r>
              <a:rPr lang="en-US" altLang="ja-JP" dirty="0">
                <a:solidFill>
                  <a:srgbClr val="000000"/>
                </a:solidFill>
                <a:latin typeface="ＭＳ Ｐゴシック" pitchFamily="50" charset="-128"/>
              </a:rPr>
              <a:t>30</a:t>
            </a:r>
            <a:r>
              <a:rPr lang="ja-JP" altLang="en-US" dirty="0">
                <a:solidFill>
                  <a:srgbClr val="000000"/>
                </a:solidFill>
                <a:latin typeface="ＭＳ Ｐゴシック" pitchFamily="50" charset="-128"/>
              </a:rPr>
              <a:t>か所のクリニック　　</a:t>
            </a:r>
            <a:r>
              <a:rPr lang="en-US" altLang="ja-JP" dirty="0">
                <a:solidFill>
                  <a:srgbClr val="000000"/>
                </a:solidFill>
                <a:latin typeface="ＭＳ Ｐゴシック" pitchFamily="50" charset="-128"/>
              </a:rPr>
              <a:t>65</a:t>
            </a:r>
            <a:r>
              <a:rPr lang="ja-JP" altLang="en-US" dirty="0">
                <a:solidFill>
                  <a:srgbClr val="000000"/>
                </a:solidFill>
                <a:latin typeface="ＭＳ Ｐゴシック" pitchFamily="50" charset="-128"/>
              </a:rPr>
              <a:t>歳以上の</a:t>
            </a:r>
            <a:r>
              <a:rPr lang="en-US" altLang="ja-JP" dirty="0">
                <a:solidFill>
                  <a:srgbClr val="000000"/>
                </a:solidFill>
                <a:latin typeface="ＭＳ Ｐゴシック" pitchFamily="50" charset="-128"/>
              </a:rPr>
              <a:t>179</a:t>
            </a:r>
            <a:r>
              <a:rPr lang="ja-JP" altLang="en-US" dirty="0">
                <a:solidFill>
                  <a:srgbClr val="000000"/>
                </a:solidFill>
                <a:latin typeface="ＭＳ Ｐゴシック" pitchFamily="50" charset="-128"/>
              </a:rPr>
              <a:t>名を対象</a:t>
            </a:r>
            <a:endParaRPr lang="ja-JP" altLang="en-US" dirty="0">
              <a:solidFill>
                <a:srgbClr val="000000"/>
              </a:solidFill>
            </a:endParaRPr>
          </a:p>
        </p:txBody>
      </p:sp>
      <p:sp>
        <p:nvSpPr>
          <p:cNvPr id="58" name="テキスト ボックス 34"/>
          <p:cNvSpPr txBox="1">
            <a:spLocks noChangeArrowheads="1"/>
          </p:cNvSpPr>
          <p:nvPr/>
        </p:nvSpPr>
        <p:spPr bwMode="auto">
          <a:xfrm>
            <a:off x="8385387" y="5235677"/>
            <a:ext cx="2799180" cy="353563"/>
          </a:xfrm>
          <a:prstGeom prst="rect">
            <a:avLst/>
          </a:prstGeom>
          <a:noFill/>
          <a:ln>
            <a:noFill/>
          </a:ln>
          <a:extLst/>
        </p:spPr>
        <p:txBody>
          <a:bodyPr lIns="0" tIns="0" rIns="0" bIns="0">
            <a:prstTxWarp prst="textPlain">
              <a:avLst/>
            </a:prstTxWarp>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ts val="267"/>
              </a:spcBef>
              <a:defRPr/>
            </a:pPr>
            <a:r>
              <a:rPr lang="ja-JP" altLang="en-US" sz="1500" dirty="0">
                <a:solidFill>
                  <a:prstClr val="black"/>
                </a:solidFill>
                <a:latin typeface="HGPｺﾞｼｯｸE" pitchFamily="50" charset="-128"/>
                <a:ea typeface="HGPｺﾞｼｯｸE" pitchFamily="50" charset="-128"/>
              </a:rPr>
              <a:t>認知症を伴うパーキンソン病</a:t>
            </a:r>
          </a:p>
        </p:txBody>
      </p:sp>
      <p:sp>
        <p:nvSpPr>
          <p:cNvPr id="59" name="テキスト ボックス 34"/>
          <p:cNvSpPr txBox="1">
            <a:spLocks noChangeArrowheads="1"/>
          </p:cNvSpPr>
          <p:nvPr/>
        </p:nvSpPr>
        <p:spPr bwMode="auto">
          <a:xfrm>
            <a:off x="8385387" y="4572000"/>
            <a:ext cx="2223116" cy="225152"/>
          </a:xfrm>
          <a:prstGeom prst="rect">
            <a:avLst/>
          </a:prstGeom>
          <a:noFill/>
          <a:ln>
            <a:noFill/>
          </a:ln>
          <a:extLst/>
        </p:spPr>
        <p:txBody>
          <a:bodyPr lIns="0" tIns="0" rIns="0" bIns="0">
            <a:prstTxWarp prst="textPlain">
              <a:avLst/>
            </a:prstTxWarp>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ts val="267"/>
              </a:spcBef>
              <a:defRPr/>
            </a:pPr>
            <a:r>
              <a:rPr lang="ja-JP" altLang="en-US" sz="1500" dirty="0">
                <a:solidFill>
                  <a:prstClr val="black"/>
                </a:solidFill>
                <a:latin typeface="HGPｺﾞｼｯｸE" pitchFamily="50" charset="-128"/>
                <a:ea typeface="HGPｺﾞｼｯｸE" pitchFamily="50" charset="-128"/>
              </a:rPr>
              <a:t>レビー小体型</a:t>
            </a:r>
          </a:p>
        </p:txBody>
      </p:sp>
      <p:sp>
        <p:nvSpPr>
          <p:cNvPr id="60" name="テキスト ボックス 34"/>
          <p:cNvSpPr txBox="1">
            <a:spLocks noChangeArrowheads="1"/>
          </p:cNvSpPr>
          <p:nvPr/>
        </p:nvSpPr>
        <p:spPr bwMode="auto">
          <a:xfrm>
            <a:off x="8385387" y="3893573"/>
            <a:ext cx="2223116" cy="255507"/>
          </a:xfrm>
          <a:prstGeom prst="rect">
            <a:avLst/>
          </a:prstGeom>
          <a:noFill/>
          <a:ln>
            <a:noFill/>
          </a:ln>
          <a:extLst/>
        </p:spPr>
        <p:txBody>
          <a:bodyPr lIns="0" tIns="0" rIns="0" bIns="0">
            <a:prstTxWarp prst="textPlain">
              <a:avLst/>
            </a:prstTxWarp>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ts val="267"/>
              </a:spcBef>
              <a:defRPr/>
            </a:pPr>
            <a:r>
              <a:rPr lang="ja-JP" altLang="en-US" sz="1500" dirty="0">
                <a:solidFill>
                  <a:prstClr val="black"/>
                </a:solidFill>
                <a:latin typeface="HGPｺﾞｼｯｸE" pitchFamily="50" charset="-128"/>
                <a:ea typeface="HGPｺﾞｼｯｸE" pitchFamily="50" charset="-128"/>
              </a:rPr>
              <a:t>血管障害性</a:t>
            </a:r>
          </a:p>
        </p:txBody>
      </p:sp>
      <p:sp>
        <p:nvSpPr>
          <p:cNvPr id="61" name="テキスト ボックス 34"/>
          <p:cNvSpPr txBox="1">
            <a:spLocks noChangeArrowheads="1"/>
          </p:cNvSpPr>
          <p:nvPr/>
        </p:nvSpPr>
        <p:spPr bwMode="auto">
          <a:xfrm>
            <a:off x="8385388" y="2993923"/>
            <a:ext cx="2415137" cy="291061"/>
          </a:xfrm>
          <a:prstGeom prst="rect">
            <a:avLst/>
          </a:prstGeom>
          <a:noFill/>
          <a:ln>
            <a:noFill/>
          </a:ln>
          <a:extLst/>
        </p:spPr>
        <p:txBody>
          <a:bodyPr lIns="0" tIns="0" rIns="0" bIns="0">
            <a:prstTxWarp prst="textPlain">
              <a:avLst/>
            </a:prstTxWarp>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ts val="267"/>
              </a:spcBef>
              <a:defRPr/>
            </a:pPr>
            <a:r>
              <a:rPr lang="ja-JP" altLang="en-US" sz="1500" dirty="0">
                <a:solidFill>
                  <a:prstClr val="black"/>
                </a:solidFill>
                <a:latin typeface="HGPｺﾞｼｯｸE" pitchFamily="50" charset="-128"/>
                <a:ea typeface="HGPｺﾞｼｯｸE" pitchFamily="50" charset="-128"/>
              </a:rPr>
              <a:t>アルツハイマー型</a:t>
            </a:r>
          </a:p>
        </p:txBody>
      </p:sp>
      <p:sp>
        <p:nvSpPr>
          <p:cNvPr id="57" name="テキスト ボックス 56"/>
          <p:cNvSpPr txBox="1"/>
          <p:nvPr/>
        </p:nvSpPr>
        <p:spPr>
          <a:xfrm>
            <a:off x="0" y="0"/>
            <a:ext cx="3649391" cy="400105"/>
          </a:xfrm>
          <a:prstGeom prst="rect">
            <a:avLst/>
          </a:prstGeom>
          <a:solidFill>
            <a:schemeClr val="accent2"/>
          </a:solidFill>
        </p:spPr>
        <p:txBody>
          <a:bodyPr wrap="none" lIns="121917" tIns="60958" rIns="121917" bIns="60958" rtlCol="0">
            <a:spAutoFit/>
          </a:bodyPr>
          <a:lstStyle/>
          <a:p>
            <a:r>
              <a:rPr kumimoji="1" lang="en-US" altLang="ja-JP" dirty="0" smtClean="0"/>
              <a:t>※</a:t>
            </a:r>
            <a:r>
              <a:rPr kumimoji="1" lang="ja-JP" altLang="en-US" dirty="0" smtClean="0"/>
              <a:t>累積務転倒率については確認中</a:t>
            </a:r>
            <a:endParaRPr kumimoji="1" lang="ja-JP" altLang="en-US" dirty="0"/>
          </a:p>
        </p:txBody>
      </p:sp>
      <p:pic>
        <p:nvPicPr>
          <p:cNvPr id="15362" name="Picture 2"/>
          <p:cNvPicPr>
            <a:picLocks noChangeAspect="1" noChangeArrowheads="1"/>
          </p:cNvPicPr>
          <p:nvPr/>
        </p:nvPicPr>
        <p:blipFill rotWithShape="1">
          <a:blip r:embed="rId3" cstate="print"/>
          <a:srcRect l="3886" t="5000" r="4290" b="5714"/>
          <a:stretch/>
        </p:blipFill>
        <p:spPr bwMode="auto">
          <a:xfrm>
            <a:off x="-32353" y="0"/>
            <a:ext cx="12527280" cy="6858000"/>
          </a:xfrm>
          <a:prstGeom prst="rect">
            <a:avLst/>
          </a:prstGeom>
          <a:noFill/>
          <a:ln w="9525">
            <a:noFill/>
            <a:miter lim="800000"/>
            <a:headEnd/>
            <a:tailEnd/>
          </a:ln>
          <a:effectLst/>
        </p:spPr>
      </p:pic>
    </p:spTree>
    <p:extLst>
      <p:ext uri="{BB962C8B-B14F-4D97-AF65-F5344CB8AC3E}">
        <p14:creationId xmlns:p14="http://schemas.microsoft.com/office/powerpoint/2010/main" val="15087590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957649841"/>
              </p:ext>
            </p:extLst>
          </p:nvPr>
        </p:nvGraphicFramePr>
        <p:xfrm>
          <a:off x="815415" y="1484785"/>
          <a:ext cx="10753196" cy="4392486"/>
        </p:xfrm>
        <a:graphic>
          <a:graphicData uri="http://schemas.openxmlformats.org/drawingml/2006/table">
            <a:tbl>
              <a:tblPr/>
              <a:tblGrid>
                <a:gridCol w="3552395"/>
                <a:gridCol w="7200801"/>
              </a:tblGrid>
              <a:tr h="912101">
                <a:tc rowSpan="3">
                  <a:txBody>
                    <a:bodyPr/>
                    <a:lstStyle/>
                    <a:p>
                      <a:r>
                        <a:rPr lang="ja-JP" altLang="en-US" sz="1900" dirty="0" smtClean="0"/>
                        <a:t>食事</a:t>
                      </a:r>
                      <a:endParaRPr lang="ja-JP" altLang="en-US" sz="1900" dirty="0"/>
                    </a:p>
                  </a:txBody>
                  <a:tcPr marL="63500" marR="635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DED"/>
                    </a:solidFill>
                  </a:tcPr>
                </a:tc>
                <a:tc>
                  <a:txBody>
                    <a:bodyPr/>
                    <a:lstStyle/>
                    <a:p>
                      <a:r>
                        <a:rPr lang="ja-JP" altLang="en-US" sz="1900" dirty="0"/>
                        <a:t>野菜・果物</a:t>
                      </a:r>
                      <a:r>
                        <a:rPr lang="en-US" altLang="ja-JP" sz="1900" dirty="0"/>
                        <a:t>(</a:t>
                      </a:r>
                      <a:r>
                        <a:rPr lang="ja-JP" altLang="en-US" sz="1900" dirty="0"/>
                        <a:t>ビタミンＣ</a:t>
                      </a:r>
                      <a:r>
                        <a:rPr lang="en-US" altLang="ja-JP" sz="1900" dirty="0"/>
                        <a:t>､</a:t>
                      </a:r>
                      <a:r>
                        <a:rPr lang="ja-JP" altLang="en-US" sz="1900" dirty="0"/>
                        <a:t>Ｅ</a:t>
                      </a:r>
                      <a:r>
                        <a:rPr lang="en-US" altLang="ja-JP" sz="1900" dirty="0"/>
                        <a:t>､</a:t>
                      </a:r>
                      <a:r>
                        <a:rPr lang="en-US" altLang="ja-JP" sz="1900" dirty="0">
                          <a:solidFill>
                            <a:srgbClr val="FF0000"/>
                          </a:solidFill>
                        </a:rPr>
                        <a:t>β</a:t>
                      </a:r>
                      <a:r>
                        <a:rPr lang="ja-JP" altLang="en-US" sz="1900" dirty="0">
                          <a:solidFill>
                            <a:srgbClr val="FF0000"/>
                          </a:solidFill>
                        </a:rPr>
                        <a:t>カロチン</a:t>
                      </a:r>
                      <a:r>
                        <a:rPr lang="en-US" altLang="ja-JP" sz="1900" dirty="0" smtClean="0"/>
                        <a:t>)</a:t>
                      </a:r>
                      <a:endParaRPr lang="ja-JP" altLang="en-US" sz="1900" dirty="0"/>
                    </a:p>
                  </a:txBody>
                  <a:tcPr marL="63500" marR="635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696077">
                <a:tc vMerge="1">
                  <a:txBody>
                    <a:bodyPr/>
                    <a:lstStyle/>
                    <a:p>
                      <a:endParaRPr kumimoji="1" lang="ja-JP" altLang="en-US"/>
                    </a:p>
                  </a:txBody>
                  <a:tcPr/>
                </a:tc>
                <a:tc>
                  <a:txBody>
                    <a:bodyPr/>
                    <a:lstStyle/>
                    <a:p>
                      <a:r>
                        <a:rPr lang="ja-JP" altLang="en-US" sz="1900" dirty="0" smtClean="0"/>
                        <a:t>青魚</a:t>
                      </a:r>
                      <a:r>
                        <a:rPr lang="en-US" altLang="ja-JP" sz="1900" dirty="0"/>
                        <a:t>(</a:t>
                      </a:r>
                      <a:r>
                        <a:rPr lang="ja-JP" altLang="en-US" sz="1900" dirty="0"/>
                        <a:t>ＤＨＡ</a:t>
                      </a:r>
                      <a:r>
                        <a:rPr lang="en-US" altLang="ja-JP" sz="1900" dirty="0"/>
                        <a:t>,</a:t>
                      </a:r>
                      <a:r>
                        <a:rPr lang="ja-JP" altLang="en-US" sz="1900" dirty="0" smtClean="0"/>
                        <a:t>ＥＰＡ含有</a:t>
                      </a:r>
                      <a:r>
                        <a:rPr lang="en-US" altLang="ja-JP" sz="1900" dirty="0" smtClean="0"/>
                        <a:t>)</a:t>
                      </a:r>
                      <a:endParaRPr lang="ja-JP" altLang="en-US" sz="1900" dirty="0"/>
                    </a:p>
                  </a:txBody>
                  <a:tcPr marL="63500" marR="635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696077">
                <a:tc vMerge="1">
                  <a:txBody>
                    <a:bodyPr/>
                    <a:lstStyle/>
                    <a:p>
                      <a:endParaRPr kumimoji="1" lang="ja-JP" altLang="en-US"/>
                    </a:p>
                  </a:txBody>
                  <a:tcPr/>
                </a:tc>
                <a:tc>
                  <a:txBody>
                    <a:bodyPr/>
                    <a:lstStyle/>
                    <a:p>
                      <a:r>
                        <a:rPr lang="ja-JP" altLang="en-US" sz="1900" dirty="0">
                          <a:solidFill>
                            <a:srgbClr val="FF0000"/>
                          </a:solidFill>
                        </a:rPr>
                        <a:t>赤ワイン</a:t>
                      </a:r>
                      <a:r>
                        <a:rPr lang="en-US" altLang="ja-JP" sz="1900" dirty="0" smtClean="0">
                          <a:solidFill>
                            <a:srgbClr val="FF0000"/>
                          </a:solidFill>
                        </a:rPr>
                        <a:t>(</a:t>
                      </a:r>
                      <a:r>
                        <a:rPr lang="ja-JP" altLang="en-US" sz="1900" dirty="0" smtClean="0">
                          <a:solidFill>
                            <a:srgbClr val="FF0000"/>
                          </a:solidFill>
                        </a:rPr>
                        <a:t>適量</a:t>
                      </a:r>
                      <a:r>
                        <a:rPr lang="en-US" altLang="ja-JP" sz="1900" dirty="0" smtClean="0">
                          <a:solidFill>
                            <a:srgbClr val="FF0000"/>
                          </a:solidFill>
                        </a:rPr>
                        <a:t>)</a:t>
                      </a:r>
                      <a:endParaRPr lang="ja-JP" altLang="en-US" sz="1900" dirty="0">
                        <a:solidFill>
                          <a:srgbClr val="FF0000"/>
                        </a:solidFill>
                      </a:endParaRPr>
                    </a:p>
                  </a:txBody>
                  <a:tcPr marL="63500" marR="635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696077">
                <a:tc>
                  <a:txBody>
                    <a:bodyPr/>
                    <a:lstStyle/>
                    <a:p>
                      <a:r>
                        <a:rPr lang="ja-JP" altLang="en-US" sz="1900" dirty="0" smtClean="0"/>
                        <a:t>運動</a:t>
                      </a:r>
                      <a:r>
                        <a:rPr lang="ja-JP" altLang="en-US" sz="1900" dirty="0"/>
                        <a:t>習慣</a:t>
                      </a:r>
                    </a:p>
                  </a:txBody>
                  <a:tcPr marL="63500" marR="635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DED"/>
                    </a:solidFill>
                  </a:tcPr>
                </a:tc>
                <a:tc>
                  <a:txBody>
                    <a:bodyPr/>
                    <a:lstStyle/>
                    <a:p>
                      <a:r>
                        <a:rPr lang="ja-JP" altLang="en-US" sz="1900" dirty="0"/>
                        <a:t>週</a:t>
                      </a:r>
                      <a:r>
                        <a:rPr lang="en-US" altLang="ja-JP" sz="1900" dirty="0"/>
                        <a:t>3</a:t>
                      </a:r>
                      <a:r>
                        <a:rPr lang="ja-JP" altLang="en-US" sz="1900" dirty="0"/>
                        <a:t>日以上の有酸素</a:t>
                      </a:r>
                      <a:r>
                        <a:rPr lang="ja-JP" altLang="en-US" sz="1900" dirty="0" smtClean="0"/>
                        <a:t>運動</a:t>
                      </a:r>
                      <a:endParaRPr lang="ja-JP" altLang="en-US" sz="1900" dirty="0"/>
                    </a:p>
                  </a:txBody>
                  <a:tcPr marL="63500" marR="635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696077">
                <a:tc>
                  <a:txBody>
                    <a:bodyPr/>
                    <a:lstStyle/>
                    <a:p>
                      <a:r>
                        <a:rPr lang="ja-JP" altLang="en-US" sz="1900" dirty="0" smtClean="0"/>
                        <a:t>対人</a:t>
                      </a:r>
                      <a:r>
                        <a:rPr lang="ja-JP" altLang="en-US" sz="1900" dirty="0"/>
                        <a:t>接触</a:t>
                      </a:r>
                    </a:p>
                  </a:txBody>
                  <a:tcPr marL="63500" marR="635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DED"/>
                    </a:solidFill>
                  </a:tcPr>
                </a:tc>
                <a:tc>
                  <a:txBody>
                    <a:bodyPr/>
                    <a:lstStyle/>
                    <a:p>
                      <a:r>
                        <a:rPr lang="ja-JP" altLang="en-US" sz="1900" dirty="0"/>
                        <a:t>人と</a:t>
                      </a:r>
                      <a:r>
                        <a:rPr lang="ja-JP" altLang="en-US" sz="1900" dirty="0" smtClean="0"/>
                        <a:t>よくつきあう</a:t>
                      </a:r>
                      <a:endParaRPr lang="ja-JP" altLang="en-US" sz="1900" dirty="0"/>
                    </a:p>
                  </a:txBody>
                  <a:tcPr marL="63500" marR="635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696077">
                <a:tc>
                  <a:txBody>
                    <a:bodyPr/>
                    <a:lstStyle/>
                    <a:p>
                      <a:r>
                        <a:rPr lang="zh-TW" altLang="en-US" sz="1900" dirty="0" smtClean="0"/>
                        <a:t>知的</a:t>
                      </a:r>
                      <a:r>
                        <a:rPr lang="zh-TW" altLang="en-US" sz="1900" dirty="0"/>
                        <a:t>行動習慣</a:t>
                      </a:r>
                    </a:p>
                  </a:txBody>
                  <a:tcPr marL="63500" marR="635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DED"/>
                    </a:solidFill>
                  </a:tcPr>
                </a:tc>
                <a:tc>
                  <a:txBody>
                    <a:bodyPr/>
                    <a:lstStyle/>
                    <a:p>
                      <a:r>
                        <a:rPr lang="ja-JP" altLang="en-US" sz="1900" dirty="0"/>
                        <a:t>文章を書く･</a:t>
                      </a:r>
                      <a:r>
                        <a:rPr lang="ja-JP" altLang="en-US" sz="1900" dirty="0" smtClean="0"/>
                        <a:t>読む</a:t>
                      </a:r>
                      <a:r>
                        <a:rPr lang="ja-JP" altLang="en-US" sz="1900" dirty="0"/>
                        <a:t>　</a:t>
                      </a:r>
                      <a:r>
                        <a:rPr lang="ja-JP" altLang="en-US" sz="1900" dirty="0" smtClean="0"/>
                        <a:t>ゲーム　博物館に行く　 など</a:t>
                      </a:r>
                      <a:endParaRPr lang="ja-JP" altLang="en-US" sz="1900" dirty="0"/>
                    </a:p>
                  </a:txBody>
                  <a:tcPr marL="63500" marR="635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
        <p:nvSpPr>
          <p:cNvPr id="3" name="Rectangle 1"/>
          <p:cNvSpPr>
            <a:spLocks noChangeArrowheads="1"/>
          </p:cNvSpPr>
          <p:nvPr/>
        </p:nvSpPr>
        <p:spPr bwMode="auto">
          <a:xfrm>
            <a:off x="1679510" y="451221"/>
            <a:ext cx="9121013" cy="65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17" tIns="60958" rIns="121917" bIns="60958" numCol="1" anchor="ctr"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defTabSz="1219170"/>
            <a:r>
              <a:rPr lang="ja-JP" altLang="ja-JP" sz="3500" b="1" dirty="0">
                <a:latin typeface="ＭＳ Ｐゴシック" pitchFamily="50" charset="-128"/>
              </a:rPr>
              <a:t>アルツハイマー型認知症になりにくい生活習慣</a:t>
            </a:r>
            <a:endParaRPr lang="ja-JP" altLang="ja-JP" sz="3500" dirty="0"/>
          </a:p>
        </p:txBody>
      </p:sp>
      <p:sp>
        <p:nvSpPr>
          <p:cNvPr id="4" name="正方形/長方形 3"/>
          <p:cNvSpPr/>
          <p:nvPr/>
        </p:nvSpPr>
        <p:spPr>
          <a:xfrm>
            <a:off x="815413" y="3789040"/>
            <a:ext cx="10753195" cy="7200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base">
              <a:spcBef>
                <a:spcPct val="0"/>
              </a:spcBef>
              <a:spcAft>
                <a:spcPct val="0"/>
              </a:spcAft>
              <a:defRPr/>
            </a:pPr>
            <a:endParaRPr lang="ja-JP" altLang="en-US">
              <a:solidFill>
                <a:srgbClr val="FFFFFF"/>
              </a:solidFill>
            </a:endParaRPr>
          </a:p>
        </p:txBody>
      </p:sp>
      <p:pic>
        <p:nvPicPr>
          <p:cNvPr id="41986" name="Picture 2"/>
          <p:cNvPicPr>
            <a:picLocks noChangeAspect="1" noChangeArrowheads="1"/>
          </p:cNvPicPr>
          <p:nvPr/>
        </p:nvPicPr>
        <p:blipFill>
          <a:blip r:embed="rId3" cstate="print"/>
          <a:srcRect/>
          <a:stretch>
            <a:fillRect/>
          </a:stretch>
        </p:blipFill>
        <p:spPr bwMode="auto">
          <a:xfrm>
            <a:off x="0" y="0"/>
            <a:ext cx="12192000" cy="6864096"/>
          </a:xfrm>
          <a:prstGeom prst="rect">
            <a:avLst/>
          </a:prstGeom>
          <a:noFill/>
          <a:ln w="9525">
            <a:noFill/>
            <a:miter lim="800000"/>
            <a:headEnd/>
            <a:tailEnd/>
          </a:ln>
          <a:effectLst/>
        </p:spPr>
      </p:pic>
    </p:spTree>
    <p:extLst>
      <p:ext uri="{BB962C8B-B14F-4D97-AF65-F5344CB8AC3E}">
        <p14:creationId xmlns:p14="http://schemas.microsoft.com/office/powerpoint/2010/main" val="22906929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75457" y="982188"/>
            <a:ext cx="11717836" cy="5478423"/>
          </a:xfrm>
          <a:prstGeom prst="rect">
            <a:avLst/>
          </a:prstGeom>
          <a:noFill/>
        </p:spPr>
        <p:txBody>
          <a:bodyPr wrap="square" rtlCol="0">
            <a:spAutoFit/>
          </a:bodyPr>
          <a:lstStyle/>
          <a:p>
            <a:pPr defTabSz="382676">
              <a:lnSpc>
                <a:spcPts val="4200"/>
              </a:lnSpc>
              <a:defRPr sz="1800"/>
            </a:pPr>
            <a:r>
              <a:rPr lang="ja-JP" altLang="en-US" sz="2400" dirty="0" smtClean="0">
                <a:latin typeface="Avenir Roman"/>
                <a:ea typeface="Avenir Roman"/>
                <a:cs typeface="Avenir Roman"/>
                <a:sym typeface="Avenir Roman"/>
              </a:rPr>
              <a:t>・</a:t>
            </a:r>
            <a:r>
              <a:rPr lang="ja-JP" altLang="en-US" sz="2400" b="1" dirty="0">
                <a:solidFill>
                  <a:srgbClr val="C00000"/>
                </a:solidFill>
                <a:latin typeface="Avenir Roman"/>
                <a:ea typeface="Avenir Roman"/>
                <a:cs typeface="Avenir Roman"/>
                <a:sym typeface="Avenir Roman"/>
              </a:rPr>
              <a:t>認知症では意欲の低下により二次的に身体機能が衰え、廃用症候群が</a:t>
            </a:r>
            <a:br>
              <a:rPr lang="ja-JP" altLang="en-US" sz="2400" b="1" dirty="0">
                <a:solidFill>
                  <a:srgbClr val="C00000"/>
                </a:solidFill>
                <a:latin typeface="Avenir Roman"/>
                <a:ea typeface="Avenir Roman"/>
                <a:cs typeface="Avenir Roman"/>
                <a:sym typeface="Avenir Roman"/>
              </a:rPr>
            </a:br>
            <a:r>
              <a:rPr lang="ja-JP" altLang="en-US" sz="2400" b="1" dirty="0">
                <a:solidFill>
                  <a:srgbClr val="C00000"/>
                </a:solidFill>
                <a:latin typeface="Avenir Roman"/>
                <a:ea typeface="Avenir Roman"/>
                <a:cs typeface="Avenir Roman"/>
                <a:sym typeface="Avenir Roman"/>
              </a:rPr>
              <a:t>　起こる</a:t>
            </a:r>
            <a:r>
              <a:rPr lang="ja-JP" altLang="en-US" sz="2400" b="1" dirty="0" smtClean="0">
                <a:solidFill>
                  <a:srgbClr val="C00000"/>
                </a:solidFill>
                <a:latin typeface="Avenir Roman"/>
                <a:ea typeface="Avenir Roman"/>
                <a:cs typeface="Avenir Roman"/>
                <a:sym typeface="Avenir Roman"/>
              </a:rPr>
              <a:t>．</a:t>
            </a:r>
            <a:r>
              <a:rPr lang="ja-JP" altLang="en-US" sz="2400" dirty="0" smtClean="0">
                <a:latin typeface="Avenir Roman"/>
                <a:ea typeface="Avenir Roman"/>
                <a:cs typeface="Avenir Roman"/>
                <a:sym typeface="Avenir Roman"/>
              </a:rPr>
              <a:t>その</a:t>
            </a:r>
            <a:r>
              <a:rPr lang="ja-JP" altLang="en-US" sz="2400" dirty="0">
                <a:latin typeface="Avenir Roman"/>
                <a:ea typeface="Avenir Roman"/>
                <a:cs typeface="Avenir Roman"/>
                <a:sym typeface="Avenir Roman"/>
              </a:rPr>
              <a:t>結果</a:t>
            </a:r>
            <a:r>
              <a:rPr lang="ja-JP" altLang="en-US" sz="2400" u="sng" dirty="0">
                <a:latin typeface="Avenir Roman"/>
                <a:ea typeface="Avenir Roman"/>
                <a:cs typeface="Avenir Roman"/>
                <a:sym typeface="Avenir Roman"/>
              </a:rPr>
              <a:t>転倒による</a:t>
            </a:r>
            <a:r>
              <a:rPr lang="ja-JP" altLang="en-US" sz="2400" b="1" u="sng" dirty="0">
                <a:latin typeface="Avenir Roman"/>
                <a:ea typeface="Avenir Roman"/>
                <a:cs typeface="Avenir Roman"/>
                <a:sym typeface="Avenir Roman"/>
              </a:rPr>
              <a:t>骨折</a:t>
            </a:r>
            <a:r>
              <a:rPr lang="ja-JP" altLang="en-US" sz="2400" u="sng" dirty="0">
                <a:latin typeface="Avenir Roman"/>
                <a:ea typeface="Avenir Roman"/>
                <a:cs typeface="Avenir Roman"/>
                <a:sym typeface="Avenir Roman"/>
              </a:rPr>
              <a:t>，</a:t>
            </a:r>
            <a:r>
              <a:rPr lang="ja-JP" altLang="en-US" sz="2400" b="1" u="sng" dirty="0">
                <a:latin typeface="Avenir Roman"/>
                <a:ea typeface="Avenir Roman"/>
                <a:cs typeface="Avenir Roman"/>
                <a:sym typeface="Avenir Roman"/>
              </a:rPr>
              <a:t>誤嚥性肺炎</a:t>
            </a:r>
            <a:r>
              <a:rPr lang="ja-JP" altLang="en-US" sz="2400" dirty="0">
                <a:latin typeface="Avenir Roman"/>
                <a:ea typeface="Avenir Roman"/>
                <a:cs typeface="Avenir Roman"/>
                <a:sym typeface="Avenir Roman"/>
              </a:rPr>
              <a:t>など</a:t>
            </a:r>
            <a:r>
              <a:rPr lang="en-US" altLang="ja-JP" sz="2400" dirty="0">
                <a:latin typeface="Avenir Roman"/>
                <a:ea typeface="Avenir Roman"/>
                <a:cs typeface="Avenir Roman"/>
                <a:sym typeface="Avenir Roman"/>
              </a:rPr>
              <a:t>QOL</a:t>
            </a:r>
            <a:r>
              <a:rPr lang="ja-JP" altLang="en-US" sz="2400" dirty="0">
                <a:latin typeface="Avenir Roman"/>
                <a:ea typeface="Avenir Roman"/>
                <a:cs typeface="Avenir Roman"/>
                <a:sym typeface="Avenir Roman"/>
              </a:rPr>
              <a:t> を阻害する様々</a:t>
            </a:r>
            <a:r>
              <a:rPr lang="ja-JP" altLang="en-US" sz="2400" dirty="0" smtClean="0">
                <a:latin typeface="Avenir Roman"/>
                <a:ea typeface="Avenir Roman"/>
                <a:cs typeface="Avenir Roman"/>
                <a:sym typeface="Avenir Roman"/>
              </a:rPr>
              <a:t>な</a:t>
            </a:r>
            <a:r>
              <a:rPr lang="en-US" altLang="ja-JP" sz="2400" dirty="0" smtClean="0">
                <a:latin typeface="Avenir Roman"/>
                <a:ea typeface="Avenir Roman"/>
                <a:cs typeface="Avenir Roman"/>
                <a:sym typeface="Avenir Roman"/>
              </a:rPr>
              <a:t/>
            </a:r>
            <a:br>
              <a:rPr lang="en-US" altLang="ja-JP" sz="2400" dirty="0" smtClean="0">
                <a:latin typeface="Avenir Roman"/>
                <a:ea typeface="Avenir Roman"/>
                <a:cs typeface="Avenir Roman"/>
                <a:sym typeface="Avenir Roman"/>
              </a:rPr>
            </a:br>
            <a:r>
              <a:rPr lang="ja-JP" altLang="en-US" sz="2400" dirty="0">
                <a:latin typeface="Avenir Roman"/>
                <a:ea typeface="Avenir Roman"/>
                <a:cs typeface="Avenir Roman"/>
                <a:sym typeface="Avenir Roman"/>
              </a:rPr>
              <a:t>　</a:t>
            </a:r>
            <a:r>
              <a:rPr lang="ja-JP" altLang="en-US" sz="2400" dirty="0" smtClean="0">
                <a:latin typeface="Avenir Roman"/>
                <a:ea typeface="Avenir Roman"/>
                <a:cs typeface="Avenir Roman"/>
                <a:sym typeface="Avenir Roman"/>
              </a:rPr>
              <a:t>問題が</a:t>
            </a:r>
            <a:r>
              <a:rPr lang="ja-JP" altLang="en-US" sz="2400" dirty="0">
                <a:latin typeface="Avenir Roman"/>
                <a:ea typeface="Avenir Roman"/>
                <a:cs typeface="Avenir Roman"/>
                <a:sym typeface="Avenir Roman"/>
              </a:rPr>
              <a:t>生じる</a:t>
            </a:r>
            <a:endParaRPr lang="en-US" altLang="ja-JP" sz="2400" dirty="0" smtClean="0">
              <a:latin typeface="Avenir Roman"/>
              <a:ea typeface="Avenir Roman"/>
              <a:cs typeface="Avenir Roman"/>
              <a:sym typeface="Avenir Roman"/>
            </a:endParaRPr>
          </a:p>
          <a:p>
            <a:pPr defTabSz="382676">
              <a:lnSpc>
                <a:spcPts val="4200"/>
              </a:lnSpc>
              <a:defRPr sz="1800"/>
            </a:pPr>
            <a:r>
              <a:rPr lang="ja-JP" altLang="en-US" sz="2400" dirty="0" smtClean="0">
                <a:latin typeface="Avenir Roman"/>
                <a:ea typeface="Avenir Roman"/>
                <a:cs typeface="Avenir Roman"/>
                <a:sym typeface="Avenir Roman"/>
              </a:rPr>
              <a:t>・認知症</a:t>
            </a:r>
            <a:r>
              <a:rPr lang="ja-JP" altLang="en-US" sz="2400" dirty="0">
                <a:latin typeface="Avenir Roman"/>
                <a:ea typeface="Avenir Roman"/>
                <a:cs typeface="Avenir Roman"/>
                <a:sym typeface="Avenir Roman"/>
              </a:rPr>
              <a:t>では</a:t>
            </a:r>
            <a:r>
              <a:rPr lang="ja-JP" altLang="en-US" sz="2400" b="1" u="sng" dirty="0">
                <a:solidFill>
                  <a:srgbClr val="FF2600"/>
                </a:solidFill>
                <a:latin typeface="Avenir Roman"/>
                <a:ea typeface="Avenir Roman"/>
                <a:cs typeface="Avenir Roman"/>
                <a:sym typeface="Avenir Roman"/>
              </a:rPr>
              <a:t>認知機能の低下の結果として運動機能が低下</a:t>
            </a:r>
            <a:r>
              <a:rPr lang="ja-JP" altLang="en-US" sz="2400" u="sng" dirty="0">
                <a:solidFill>
                  <a:srgbClr val="FF2600"/>
                </a:solidFill>
                <a:latin typeface="Avenir Roman"/>
                <a:ea typeface="Avenir Roman"/>
                <a:cs typeface="Avenir Roman"/>
                <a:sym typeface="Avenir Roman"/>
              </a:rPr>
              <a:t>するので</a:t>
            </a:r>
            <a:r>
              <a:rPr lang="ja-JP" altLang="en-US" sz="2400" u="sng" dirty="0" smtClean="0">
                <a:solidFill>
                  <a:srgbClr val="FF2600"/>
                </a:solidFill>
                <a:latin typeface="Avenir Roman"/>
                <a:ea typeface="Avenir Roman"/>
                <a:cs typeface="Avenir Roman"/>
                <a:sym typeface="Avenir Roman"/>
              </a:rPr>
              <a:t>，</a:t>
            </a:r>
            <a:r>
              <a:rPr lang="ja-JP" altLang="en-US" sz="2400" u="sng" dirty="0">
                <a:solidFill>
                  <a:srgbClr val="FF2600"/>
                </a:solidFill>
                <a:latin typeface="Avenir Roman"/>
                <a:ea typeface="Avenir Roman"/>
                <a:cs typeface="Avenir Roman"/>
                <a:sym typeface="Avenir Roman"/>
              </a:rPr>
              <a:t>　</a:t>
            </a:r>
            <a:endParaRPr lang="en-US" altLang="ja-JP" sz="2400" u="sng" dirty="0" smtClean="0">
              <a:solidFill>
                <a:srgbClr val="FF2600"/>
              </a:solidFill>
              <a:latin typeface="Avenir Roman"/>
              <a:ea typeface="Avenir Roman"/>
              <a:cs typeface="Avenir Roman"/>
              <a:sym typeface="Avenir Roman"/>
            </a:endParaRPr>
          </a:p>
          <a:p>
            <a:pPr defTabSz="382676">
              <a:lnSpc>
                <a:spcPts val="4200"/>
              </a:lnSpc>
              <a:defRPr sz="1800"/>
            </a:pPr>
            <a:r>
              <a:rPr lang="ja-JP" altLang="en-US" sz="2400" u="sng" dirty="0" smtClean="0">
                <a:solidFill>
                  <a:srgbClr val="FF2600"/>
                </a:solidFill>
                <a:latin typeface="Avenir Roman"/>
                <a:ea typeface="Avenir Roman"/>
                <a:cs typeface="Avenir Roman"/>
                <a:sym typeface="Avenir Roman"/>
              </a:rPr>
              <a:t>　自ら</a:t>
            </a:r>
            <a:r>
              <a:rPr lang="ja-JP" altLang="en-US" sz="2400" u="sng" dirty="0">
                <a:solidFill>
                  <a:srgbClr val="FF2600"/>
                </a:solidFill>
                <a:latin typeface="Avenir Roman"/>
                <a:ea typeface="Avenir Roman"/>
                <a:cs typeface="Avenir Roman"/>
                <a:sym typeface="Avenir Roman"/>
              </a:rPr>
              <a:t>積極的にリハビリテーション</a:t>
            </a:r>
            <a:r>
              <a:rPr lang="ja-JP" altLang="en-US" sz="2400" u="sng" dirty="0" smtClean="0">
                <a:solidFill>
                  <a:srgbClr val="FF2600"/>
                </a:solidFill>
                <a:latin typeface="Avenir Roman"/>
                <a:ea typeface="Avenir Roman"/>
                <a:cs typeface="Avenir Roman"/>
                <a:sym typeface="Avenir Roman"/>
              </a:rPr>
              <a:t>を行う</a:t>
            </a:r>
            <a:r>
              <a:rPr lang="ja-JP" altLang="en-US" sz="2400" u="sng" dirty="0">
                <a:solidFill>
                  <a:srgbClr val="FF2600"/>
                </a:solidFill>
                <a:latin typeface="Avenir Roman"/>
                <a:ea typeface="Avenir Roman"/>
                <a:cs typeface="Avenir Roman"/>
                <a:sym typeface="Avenir Roman"/>
              </a:rPr>
              <a:t>ことは期待</a:t>
            </a:r>
            <a:r>
              <a:rPr lang="ja-JP" altLang="en-US" sz="2400" u="sng" dirty="0" smtClean="0">
                <a:solidFill>
                  <a:srgbClr val="FF2600"/>
                </a:solidFill>
                <a:latin typeface="Avenir Roman"/>
                <a:ea typeface="Avenir Roman"/>
                <a:cs typeface="Avenir Roman"/>
                <a:sym typeface="Avenir Roman"/>
              </a:rPr>
              <a:t>できず</a:t>
            </a:r>
            <a:endParaRPr lang="en-US" altLang="ja-JP" sz="2400" u="sng" dirty="0" smtClean="0">
              <a:solidFill>
                <a:srgbClr val="FF2600"/>
              </a:solidFill>
              <a:latin typeface="Avenir Roman"/>
              <a:ea typeface="Avenir Roman"/>
              <a:cs typeface="Avenir Roman"/>
              <a:sym typeface="Avenir Roman"/>
            </a:endParaRPr>
          </a:p>
          <a:p>
            <a:pPr defTabSz="382676">
              <a:lnSpc>
                <a:spcPts val="4200"/>
              </a:lnSpc>
              <a:defRPr sz="1800"/>
            </a:pPr>
            <a:r>
              <a:rPr lang="ja-JP" altLang="en-US" sz="2400" u="sng" dirty="0" smtClean="0">
                <a:solidFill>
                  <a:srgbClr val="FF2600"/>
                </a:solidFill>
                <a:latin typeface="Avenir Roman"/>
                <a:ea typeface="Avenir Roman"/>
                <a:cs typeface="Avenir Roman"/>
                <a:sym typeface="Avenir Roman"/>
              </a:rPr>
              <a:t>　治療</a:t>
            </a:r>
            <a:r>
              <a:rPr lang="ja-JP" altLang="en-US" sz="2400" u="sng" dirty="0">
                <a:solidFill>
                  <a:srgbClr val="FF2600"/>
                </a:solidFill>
                <a:latin typeface="Avenir Roman"/>
                <a:ea typeface="Avenir Roman"/>
                <a:cs typeface="Avenir Roman"/>
                <a:sym typeface="Avenir Roman"/>
              </a:rPr>
              <a:t>効果を得るには長い時間が必要</a:t>
            </a:r>
            <a:r>
              <a:rPr lang="ja-JP" altLang="en-US" sz="2400" dirty="0">
                <a:latin typeface="Avenir Roman"/>
                <a:ea typeface="Avenir Roman"/>
                <a:cs typeface="Avenir Roman"/>
                <a:sym typeface="Avenir Roman"/>
              </a:rPr>
              <a:t>である</a:t>
            </a:r>
            <a:r>
              <a:rPr lang="en-US" altLang="ja-JP" sz="2400" dirty="0">
                <a:latin typeface="Avenir Roman"/>
                <a:ea typeface="Avenir Roman"/>
                <a:cs typeface="Avenir Roman"/>
                <a:sym typeface="Avenir Roman"/>
              </a:rPr>
              <a:t>.</a:t>
            </a:r>
          </a:p>
          <a:p>
            <a:pPr defTabSz="382676">
              <a:lnSpc>
                <a:spcPts val="4200"/>
              </a:lnSpc>
              <a:defRPr sz="1800"/>
            </a:pPr>
            <a:r>
              <a:rPr lang="ja-JP" altLang="en-US" sz="2400" dirty="0" smtClean="0">
                <a:latin typeface="Avenir Roman"/>
                <a:ea typeface="Avenir Roman"/>
                <a:cs typeface="Avenir Roman"/>
                <a:sym typeface="Avenir Roman"/>
              </a:rPr>
              <a:t>・その</a:t>
            </a:r>
            <a:r>
              <a:rPr lang="ja-JP" altLang="en-US" sz="2400" dirty="0">
                <a:latin typeface="Avenir Roman"/>
                <a:ea typeface="Avenir Roman"/>
                <a:cs typeface="Avenir Roman"/>
                <a:sym typeface="Avenir Roman"/>
              </a:rPr>
              <a:t>ためには，</a:t>
            </a:r>
            <a:r>
              <a:rPr lang="ja-JP" altLang="en-US" sz="2400" b="1" dirty="0">
                <a:latin typeface="Avenir Roman"/>
                <a:ea typeface="Avenir Roman"/>
                <a:cs typeface="Avenir Roman"/>
                <a:sym typeface="Avenir Roman"/>
              </a:rPr>
              <a:t>理学療法士</a:t>
            </a:r>
            <a:r>
              <a:rPr lang="ja-JP" altLang="en-US" sz="2400" dirty="0">
                <a:latin typeface="Avenir Roman"/>
                <a:ea typeface="Avenir Roman"/>
                <a:cs typeface="Avenir Roman"/>
                <a:sym typeface="Avenir Roman"/>
              </a:rPr>
              <a:t>や</a:t>
            </a:r>
            <a:r>
              <a:rPr lang="ja-JP" altLang="en-US" sz="2400" b="1" dirty="0">
                <a:latin typeface="Avenir Roman"/>
                <a:ea typeface="Avenir Roman"/>
                <a:cs typeface="Avenir Roman"/>
                <a:sym typeface="Avenir Roman"/>
              </a:rPr>
              <a:t>作業療法士</a:t>
            </a:r>
            <a:r>
              <a:rPr lang="ja-JP" altLang="en-US" sz="2400" dirty="0">
                <a:latin typeface="Avenir Roman"/>
                <a:ea typeface="Avenir Roman"/>
                <a:cs typeface="Avenir Roman"/>
                <a:sym typeface="Avenir Roman"/>
              </a:rPr>
              <a:t>が単独</a:t>
            </a:r>
            <a:r>
              <a:rPr lang="ja-JP" altLang="en-US" sz="2400" dirty="0" smtClean="0">
                <a:latin typeface="Avenir Roman"/>
                <a:ea typeface="Avenir Roman"/>
                <a:cs typeface="Avenir Roman"/>
                <a:sym typeface="Avenir Roman"/>
              </a:rPr>
              <a:t>で</a:t>
            </a:r>
            <a:endParaRPr lang="en-US" altLang="ja-JP" sz="2400" dirty="0" smtClean="0">
              <a:latin typeface="Avenir Roman"/>
              <a:ea typeface="Avenir Roman"/>
              <a:cs typeface="Avenir Roman"/>
              <a:sym typeface="Avenir Roman"/>
            </a:endParaRPr>
          </a:p>
          <a:p>
            <a:pPr defTabSz="382676">
              <a:lnSpc>
                <a:spcPts val="4200"/>
              </a:lnSpc>
              <a:defRPr sz="1800"/>
            </a:pPr>
            <a:r>
              <a:rPr lang="ja-JP" altLang="en-US" sz="2400" dirty="0">
                <a:latin typeface="Avenir Roman"/>
                <a:ea typeface="Avenir Roman"/>
                <a:cs typeface="Avenir Roman"/>
                <a:sym typeface="Avenir Roman"/>
              </a:rPr>
              <a:t>　</a:t>
            </a:r>
            <a:r>
              <a:rPr lang="ja-JP" altLang="en-US" sz="2400" dirty="0" smtClean="0">
                <a:latin typeface="Avenir Roman"/>
                <a:ea typeface="Avenir Roman"/>
                <a:cs typeface="Avenir Roman"/>
                <a:sym typeface="Avenir Roman"/>
              </a:rPr>
              <a:t>リハビリテーションのメニュー</a:t>
            </a:r>
            <a:r>
              <a:rPr lang="ja-JP" altLang="en-US" sz="2400" dirty="0">
                <a:latin typeface="Avenir Roman"/>
                <a:ea typeface="Avenir Roman"/>
                <a:cs typeface="Avenir Roman"/>
                <a:sym typeface="Avenir Roman"/>
              </a:rPr>
              <a:t>を考えるのではなく</a:t>
            </a:r>
            <a:r>
              <a:rPr lang="ja-JP" altLang="en-US" sz="2400" dirty="0" smtClean="0">
                <a:latin typeface="Avenir Roman"/>
                <a:ea typeface="Avenir Roman"/>
                <a:cs typeface="Avenir Roman"/>
                <a:sym typeface="Avenir Roman"/>
              </a:rPr>
              <a:t>，</a:t>
            </a:r>
            <a:r>
              <a:rPr lang="ja-JP" altLang="en-US" sz="2400" b="1" dirty="0" smtClean="0">
                <a:latin typeface="Avenir Roman"/>
                <a:ea typeface="Avenir Roman"/>
                <a:cs typeface="Avenir Roman"/>
                <a:sym typeface="Avenir Roman"/>
              </a:rPr>
              <a:t>担当医や</a:t>
            </a:r>
            <a:endParaRPr lang="en-US" altLang="ja-JP" sz="2400" b="1" dirty="0" smtClean="0">
              <a:latin typeface="Avenir Roman"/>
              <a:ea typeface="Avenir Roman"/>
              <a:cs typeface="Avenir Roman"/>
              <a:sym typeface="Avenir Roman"/>
            </a:endParaRPr>
          </a:p>
          <a:p>
            <a:pPr defTabSz="382676">
              <a:lnSpc>
                <a:spcPts val="4200"/>
              </a:lnSpc>
              <a:defRPr sz="1800"/>
            </a:pPr>
            <a:r>
              <a:rPr lang="ja-JP" altLang="en-US" sz="2400" b="1" dirty="0">
                <a:latin typeface="Avenir Roman"/>
                <a:ea typeface="Avenir Roman"/>
                <a:cs typeface="Avenir Roman"/>
                <a:sym typeface="Avenir Roman"/>
              </a:rPr>
              <a:t>　</a:t>
            </a:r>
            <a:r>
              <a:rPr lang="ja-JP" altLang="en-US" sz="2400" b="1" dirty="0" smtClean="0">
                <a:latin typeface="Avenir Roman"/>
                <a:ea typeface="Avenir Roman"/>
                <a:cs typeface="Avenir Roman"/>
                <a:sym typeface="Avenir Roman"/>
              </a:rPr>
              <a:t>介護</a:t>
            </a:r>
            <a:r>
              <a:rPr lang="ja-JP" altLang="en-US" sz="2400" b="1" dirty="0">
                <a:latin typeface="Avenir Roman"/>
                <a:ea typeface="Avenir Roman"/>
                <a:cs typeface="Avenir Roman"/>
                <a:sym typeface="Avenir Roman"/>
              </a:rPr>
              <a:t>スタッフ，ケアマネージャー</a:t>
            </a:r>
            <a:r>
              <a:rPr lang="ja-JP" altLang="en-US" sz="2400" b="1" dirty="0" smtClean="0">
                <a:latin typeface="Avenir Roman"/>
                <a:ea typeface="Avenir Roman"/>
                <a:cs typeface="Avenir Roman"/>
                <a:sym typeface="Avenir Roman"/>
              </a:rPr>
              <a:t>，家族</a:t>
            </a:r>
            <a:r>
              <a:rPr lang="ja-JP" altLang="en-US" sz="2400" b="1" dirty="0">
                <a:latin typeface="Avenir Roman"/>
                <a:ea typeface="Avenir Roman"/>
                <a:cs typeface="Avenir Roman"/>
                <a:sym typeface="Avenir Roman"/>
              </a:rPr>
              <a:t>・介護者</a:t>
            </a:r>
            <a:r>
              <a:rPr lang="ja-JP" altLang="en-US" sz="2400" dirty="0">
                <a:latin typeface="Avenir Roman"/>
                <a:ea typeface="Avenir Roman"/>
                <a:cs typeface="Avenir Roman"/>
                <a:sym typeface="Avenir Roman"/>
              </a:rPr>
              <a:t>も含めて議論し</a:t>
            </a:r>
            <a:r>
              <a:rPr lang="ja-JP" altLang="en-US" sz="2400" dirty="0" smtClean="0">
                <a:latin typeface="Avenir Roman"/>
                <a:ea typeface="Avenir Roman"/>
                <a:cs typeface="Avenir Roman"/>
                <a:sym typeface="Avenir Roman"/>
              </a:rPr>
              <a:t>，患者の</a:t>
            </a:r>
            <a:endParaRPr lang="en-US" altLang="ja-JP" sz="2400" dirty="0" smtClean="0">
              <a:latin typeface="Avenir Roman"/>
              <a:ea typeface="Avenir Roman"/>
              <a:cs typeface="Avenir Roman"/>
              <a:sym typeface="Avenir Roman"/>
            </a:endParaRPr>
          </a:p>
          <a:p>
            <a:pPr defTabSz="382676">
              <a:lnSpc>
                <a:spcPts val="4200"/>
              </a:lnSpc>
              <a:defRPr sz="1800"/>
            </a:pPr>
            <a:r>
              <a:rPr lang="ja-JP" altLang="en-US" sz="2400" dirty="0">
                <a:latin typeface="Avenir Roman"/>
                <a:ea typeface="Avenir Roman"/>
                <a:cs typeface="Avenir Roman"/>
                <a:sym typeface="Avenir Roman"/>
              </a:rPr>
              <a:t>　</a:t>
            </a:r>
            <a:r>
              <a:rPr lang="ja-JP" altLang="en-US" sz="2400" dirty="0" smtClean="0">
                <a:latin typeface="Avenir Roman"/>
                <a:ea typeface="Avenir Roman"/>
                <a:cs typeface="Avenir Roman"/>
                <a:sym typeface="Avenir Roman"/>
              </a:rPr>
              <a:t>状況</a:t>
            </a:r>
            <a:r>
              <a:rPr lang="ja-JP" altLang="en-US" sz="2400" dirty="0">
                <a:latin typeface="Avenir Roman"/>
                <a:ea typeface="Avenir Roman"/>
                <a:cs typeface="Avenir Roman"/>
                <a:sym typeface="Avenir Roman"/>
              </a:rPr>
              <a:t>を十分に把握して</a:t>
            </a:r>
            <a:r>
              <a:rPr lang="ja-JP" altLang="en-US" sz="2400" dirty="0" smtClean="0">
                <a:latin typeface="Avenir Roman"/>
                <a:ea typeface="Avenir Roman"/>
                <a:cs typeface="Avenir Roman"/>
                <a:sym typeface="Avenir Roman"/>
              </a:rPr>
              <a:t>から協力</a:t>
            </a:r>
            <a:r>
              <a:rPr lang="ja-JP" altLang="en-US" sz="2400" dirty="0">
                <a:latin typeface="Avenir Roman"/>
                <a:ea typeface="Avenir Roman"/>
                <a:cs typeface="Avenir Roman"/>
                <a:sym typeface="Avenir Roman"/>
              </a:rPr>
              <a:t>してメニューを考える必要が</a:t>
            </a:r>
            <a:r>
              <a:rPr lang="ja-JP" altLang="en-US" sz="2400" dirty="0" smtClean="0">
                <a:latin typeface="Avenir Roman"/>
                <a:ea typeface="Avenir Roman"/>
                <a:cs typeface="Avenir Roman"/>
                <a:sym typeface="Avenir Roman"/>
              </a:rPr>
              <a:t>ある（</a:t>
            </a:r>
            <a:r>
              <a:rPr lang="ja-JP" altLang="en-US" sz="2400" b="1" dirty="0">
                <a:solidFill>
                  <a:srgbClr val="FF2600"/>
                </a:solidFill>
                <a:latin typeface="Avenir Roman"/>
                <a:ea typeface="Avenir Roman"/>
                <a:cs typeface="Avenir Roman"/>
                <a:sym typeface="Avenir Roman"/>
              </a:rPr>
              <a:t>リエゾン</a:t>
            </a:r>
            <a:r>
              <a:rPr lang="ja-JP" altLang="en-US" sz="2400" dirty="0" smtClean="0">
                <a:latin typeface="Avenir Roman"/>
                <a:ea typeface="Avenir Roman"/>
                <a:cs typeface="Avenir Roman"/>
                <a:sym typeface="Avenir Roman"/>
              </a:rPr>
              <a:t>）</a:t>
            </a:r>
            <a:endParaRPr lang="ja-JP" altLang="en-US" sz="2400" dirty="0">
              <a:latin typeface="Avenir Roman"/>
              <a:ea typeface="Avenir Roman"/>
              <a:cs typeface="Avenir Roman"/>
              <a:sym typeface="Avenir Roman"/>
            </a:endParaRPr>
          </a:p>
        </p:txBody>
      </p:sp>
      <p:sp>
        <p:nvSpPr>
          <p:cNvPr id="3" name="Shape 190"/>
          <p:cNvSpPr/>
          <p:nvPr/>
        </p:nvSpPr>
        <p:spPr>
          <a:xfrm>
            <a:off x="140547" y="231484"/>
            <a:ext cx="8395838" cy="639868"/>
          </a:xfrm>
          <a:prstGeom prst="rect">
            <a:avLst/>
          </a:prstGeom>
          <a:ln w="12700">
            <a:miter lim="400000"/>
          </a:ln>
          <a:extLst>
            <a:ext uri="{C572A759-6A51-4108-AA02-DFA0A04FC94B}">
              <ma14:wrappingTextBoxFlag xmlns:ma14="http://schemas.microsoft.com/office/mac/drawingml/2011/main" xmlns="" val="1"/>
            </a:ext>
          </a:extLst>
        </p:spPr>
        <p:txBody>
          <a:bodyPr wrap="none" lIns="42520" tIns="42520" rIns="42520" bIns="42520" anchor="ctr">
            <a:spAutoFit/>
          </a:bodyPr>
          <a:lstStyle>
            <a:lvl1pPr>
              <a:defRPr sz="3000"/>
            </a:lvl1pPr>
          </a:lstStyle>
          <a:p>
            <a:pPr lvl="0">
              <a:defRPr sz="1800"/>
            </a:pPr>
            <a:r>
              <a:rPr sz="3600" dirty="0"/>
              <a:t>【</a:t>
            </a:r>
            <a:r>
              <a:rPr sz="3600" dirty="0" err="1"/>
              <a:t>認知症と運動器リハビリテーション</a:t>
            </a:r>
            <a:r>
              <a:rPr sz="3600" dirty="0"/>
              <a:t>】</a:t>
            </a:r>
          </a:p>
        </p:txBody>
      </p:sp>
    </p:spTree>
    <p:extLst>
      <p:ext uri="{BB962C8B-B14F-4D97-AF65-F5344CB8AC3E}">
        <p14:creationId xmlns:p14="http://schemas.microsoft.com/office/powerpoint/2010/main" val="3130592516"/>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17629" y="293077"/>
            <a:ext cx="3360215" cy="769441"/>
          </a:xfrm>
          <a:prstGeom prst="rect">
            <a:avLst/>
          </a:prstGeom>
          <a:noFill/>
        </p:spPr>
        <p:txBody>
          <a:bodyPr wrap="none" rtlCol="0">
            <a:spAutoFit/>
          </a:bodyPr>
          <a:lstStyle/>
          <a:p>
            <a:r>
              <a:rPr kumimoji="1" lang="ja-JP" altLang="en-US" sz="4400" b="1" dirty="0" smtClean="0"/>
              <a:t>サルコ</a:t>
            </a:r>
            <a:r>
              <a:rPr kumimoji="1" lang="ja-JP" altLang="en-US" sz="4400" b="1" dirty="0" err="1" smtClean="0"/>
              <a:t>ぺ</a:t>
            </a:r>
            <a:r>
              <a:rPr kumimoji="1" lang="ja-JP" altLang="en-US" sz="4400" b="1" dirty="0" smtClean="0"/>
              <a:t>ニア</a:t>
            </a:r>
            <a:endParaRPr kumimoji="1" lang="ja-JP" altLang="en-US" sz="4400" b="1" dirty="0"/>
          </a:p>
        </p:txBody>
      </p:sp>
      <p:sp>
        <p:nvSpPr>
          <p:cNvPr id="5" name="テキスト ボックス 4"/>
          <p:cNvSpPr txBox="1"/>
          <p:nvPr/>
        </p:nvSpPr>
        <p:spPr>
          <a:xfrm>
            <a:off x="3873196" y="641479"/>
            <a:ext cx="7503977" cy="461665"/>
          </a:xfrm>
          <a:prstGeom prst="rect">
            <a:avLst/>
          </a:prstGeom>
          <a:noFill/>
        </p:spPr>
        <p:txBody>
          <a:bodyPr wrap="none" rtlCol="0">
            <a:spAutoFit/>
          </a:bodyPr>
          <a:lstStyle/>
          <a:p>
            <a:r>
              <a:rPr kumimoji="1" lang="ja-JP" altLang="en-US" sz="2400" b="1" dirty="0" smtClean="0"/>
              <a:t>加齢に伴う筋力の低下、または老化に伴う筋肉量の減少</a:t>
            </a:r>
            <a:endParaRPr kumimoji="1" lang="ja-JP" altLang="en-US" sz="2400" b="1" dirty="0"/>
          </a:p>
        </p:txBody>
      </p:sp>
      <p:sp>
        <p:nvSpPr>
          <p:cNvPr id="7" name="テキスト ボックス 6"/>
          <p:cNvSpPr txBox="1"/>
          <p:nvPr/>
        </p:nvSpPr>
        <p:spPr>
          <a:xfrm>
            <a:off x="317629" y="2645045"/>
            <a:ext cx="11841703" cy="3970318"/>
          </a:xfrm>
          <a:prstGeom prst="rect">
            <a:avLst/>
          </a:prstGeom>
          <a:noFill/>
        </p:spPr>
        <p:txBody>
          <a:bodyPr wrap="none" rtlCol="0">
            <a:spAutoFit/>
          </a:bodyPr>
          <a:lstStyle/>
          <a:p>
            <a:r>
              <a:rPr kumimoji="1" lang="ja-JP" altLang="en-US" sz="2800" dirty="0" smtClean="0"/>
              <a:t>サルコペニアの分類</a:t>
            </a:r>
            <a:endParaRPr kumimoji="1" lang="en-US" altLang="ja-JP" sz="2800" dirty="0" smtClean="0"/>
          </a:p>
          <a:p>
            <a:r>
              <a:rPr lang="ja-JP" altLang="en-US" sz="2800" dirty="0"/>
              <a:t>　</a:t>
            </a:r>
            <a:r>
              <a:rPr lang="ja-JP" altLang="en-US" sz="2800" dirty="0" smtClean="0"/>
              <a:t>１．　原発性サルコペニア：年齢以外明らかな原因なし</a:t>
            </a:r>
            <a:endParaRPr lang="en-US" altLang="ja-JP" sz="2800" dirty="0" smtClean="0"/>
          </a:p>
          <a:p>
            <a:r>
              <a:rPr kumimoji="1" lang="ja-JP" altLang="en-US" sz="2800" dirty="0"/>
              <a:t>　</a:t>
            </a:r>
            <a:r>
              <a:rPr kumimoji="1" lang="ja-JP" altLang="en-US" sz="2800" dirty="0" smtClean="0"/>
              <a:t>２．　二次性サルコペニア</a:t>
            </a:r>
            <a:endParaRPr kumimoji="1" lang="en-US" altLang="ja-JP" sz="2800" dirty="0" smtClean="0"/>
          </a:p>
          <a:p>
            <a:r>
              <a:rPr lang="ja-JP" altLang="en-US" sz="2800" dirty="0"/>
              <a:t>　</a:t>
            </a:r>
            <a:r>
              <a:rPr lang="ja-JP" altLang="en-US" sz="2800" dirty="0" smtClean="0"/>
              <a:t>　</a:t>
            </a:r>
            <a:r>
              <a:rPr lang="ja-JP" altLang="en-US" sz="2800" b="1" dirty="0" smtClean="0">
                <a:solidFill>
                  <a:srgbClr val="002060"/>
                </a:solidFill>
              </a:rPr>
              <a:t>①活動量に関連したサルコペニア</a:t>
            </a:r>
            <a:endParaRPr lang="en-US" altLang="ja-JP" sz="2800" b="1" dirty="0" smtClean="0">
              <a:solidFill>
                <a:srgbClr val="002060"/>
              </a:solidFill>
            </a:endParaRPr>
          </a:p>
          <a:p>
            <a:r>
              <a:rPr kumimoji="1" lang="ja-JP" altLang="en-US" sz="2800" dirty="0"/>
              <a:t>　</a:t>
            </a:r>
            <a:r>
              <a:rPr kumimoji="1" lang="ja-JP" altLang="en-US" sz="2800" dirty="0" smtClean="0"/>
              <a:t>　　　ベッド上安静、不活発な生活習慣、体調不良、無重力状態</a:t>
            </a:r>
            <a:endParaRPr kumimoji="1" lang="en-US" altLang="ja-JP" sz="2800" dirty="0" smtClean="0"/>
          </a:p>
          <a:p>
            <a:r>
              <a:rPr lang="ja-JP" altLang="en-US" sz="2800" dirty="0"/>
              <a:t>　</a:t>
            </a:r>
            <a:r>
              <a:rPr lang="ja-JP" altLang="en-US" sz="2800" b="1" dirty="0" smtClean="0">
                <a:solidFill>
                  <a:srgbClr val="002060"/>
                </a:solidFill>
              </a:rPr>
              <a:t>　②疾病が関与するサルコペニア</a:t>
            </a:r>
            <a:endParaRPr lang="en-US" altLang="ja-JP" sz="2800" b="1" dirty="0" smtClean="0">
              <a:solidFill>
                <a:srgbClr val="002060"/>
              </a:solidFill>
            </a:endParaRPr>
          </a:p>
          <a:p>
            <a:r>
              <a:rPr kumimoji="1" lang="ja-JP" altLang="en-US" sz="2800" dirty="0"/>
              <a:t>　</a:t>
            </a:r>
            <a:r>
              <a:rPr kumimoji="1" lang="ja-JP" altLang="en-US" sz="2800" dirty="0" smtClean="0"/>
              <a:t>　　　進行した臓器不全（心臓、肺、肝臓、腎臓など）、悪性腫瘍、炎症性疾患</a:t>
            </a:r>
            <a:endParaRPr kumimoji="1" lang="en-US" altLang="ja-JP" sz="2800" dirty="0" smtClean="0"/>
          </a:p>
          <a:p>
            <a:r>
              <a:rPr lang="ja-JP" altLang="en-US" sz="2800" dirty="0"/>
              <a:t>　</a:t>
            </a:r>
            <a:r>
              <a:rPr lang="ja-JP" altLang="en-US" sz="2800" dirty="0" smtClean="0"/>
              <a:t>　③栄養が関与するサルコペニア</a:t>
            </a:r>
            <a:endParaRPr lang="en-US" altLang="ja-JP" sz="2800" dirty="0" smtClean="0"/>
          </a:p>
          <a:p>
            <a:r>
              <a:rPr kumimoji="1" lang="ja-JP" altLang="en-US" sz="2800" dirty="0"/>
              <a:t>　</a:t>
            </a:r>
            <a:r>
              <a:rPr kumimoji="1" lang="ja-JP" altLang="en-US" sz="2800" dirty="0" smtClean="0"/>
              <a:t>　　　摂食障害、吸収不良</a:t>
            </a:r>
            <a:endParaRPr kumimoji="1" lang="ja-JP" altLang="en-US" sz="2800" dirty="0"/>
          </a:p>
        </p:txBody>
      </p:sp>
      <p:sp>
        <p:nvSpPr>
          <p:cNvPr id="8" name="テキスト ボックス 7"/>
          <p:cNvSpPr txBox="1"/>
          <p:nvPr/>
        </p:nvSpPr>
        <p:spPr>
          <a:xfrm>
            <a:off x="436501" y="1424005"/>
            <a:ext cx="11064240" cy="954107"/>
          </a:xfrm>
          <a:prstGeom prst="rect">
            <a:avLst/>
          </a:prstGeom>
          <a:noFill/>
        </p:spPr>
        <p:txBody>
          <a:bodyPr wrap="square" rtlCol="0">
            <a:spAutoFit/>
          </a:bodyPr>
          <a:lstStyle/>
          <a:p>
            <a:r>
              <a:rPr kumimoji="1" lang="ja-JP" altLang="en-US" sz="2800" dirty="0" smtClean="0"/>
              <a:t>サルコペニアの診断</a:t>
            </a:r>
            <a:r>
              <a:rPr lang="ja-JP" altLang="en-US" sz="2800" dirty="0"/>
              <a:t>：</a:t>
            </a:r>
            <a:r>
              <a:rPr lang="ja-JP" altLang="en-US" sz="2800" dirty="0" smtClean="0"/>
              <a:t>筋肉量の低下があり、それ以外に筋力または</a:t>
            </a:r>
            <a:endParaRPr lang="en-US" altLang="ja-JP" sz="2800" dirty="0" smtClean="0"/>
          </a:p>
          <a:p>
            <a:r>
              <a:rPr lang="ja-JP" altLang="en-US" sz="2800" dirty="0"/>
              <a:t>　</a:t>
            </a:r>
            <a:r>
              <a:rPr lang="ja-JP" altLang="en-US" sz="2800" dirty="0" smtClean="0"/>
              <a:t>　　　　　　　　　　　　　運動機能低下があればサルコペニアと診断される　　</a:t>
            </a:r>
            <a:endParaRPr kumimoji="1" lang="ja-JP" altLang="en-US" sz="2800" dirty="0"/>
          </a:p>
        </p:txBody>
      </p:sp>
    </p:spTree>
    <p:extLst>
      <p:ext uri="{BB962C8B-B14F-4D97-AF65-F5344CB8AC3E}">
        <p14:creationId xmlns:p14="http://schemas.microsoft.com/office/powerpoint/2010/main" val="1139843075"/>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14400" y="313575"/>
            <a:ext cx="5517857" cy="646331"/>
          </a:xfrm>
          <a:prstGeom prst="rect">
            <a:avLst/>
          </a:prstGeom>
          <a:noFill/>
        </p:spPr>
        <p:txBody>
          <a:bodyPr wrap="none" rtlCol="0">
            <a:spAutoFit/>
          </a:bodyPr>
          <a:lstStyle/>
          <a:p>
            <a:r>
              <a:rPr kumimoji="1" lang="ja-JP" altLang="en-US" sz="3600" dirty="0" smtClean="0"/>
              <a:t>サルコペニアの簡易判定法</a:t>
            </a:r>
            <a:endParaRPr kumimoji="1" lang="ja-JP" altLang="en-US" sz="3600" dirty="0"/>
          </a:p>
        </p:txBody>
      </p:sp>
      <p:sp>
        <p:nvSpPr>
          <p:cNvPr id="5" name="テキスト ボックス 4"/>
          <p:cNvSpPr txBox="1"/>
          <p:nvPr/>
        </p:nvSpPr>
        <p:spPr>
          <a:xfrm>
            <a:off x="914400" y="1307170"/>
            <a:ext cx="2345514" cy="523220"/>
          </a:xfrm>
          <a:prstGeom prst="rect">
            <a:avLst/>
          </a:prstGeom>
          <a:noFill/>
          <a:ln>
            <a:solidFill>
              <a:srgbClr val="0070C0"/>
            </a:solidFill>
          </a:ln>
        </p:spPr>
        <p:txBody>
          <a:bodyPr wrap="none" rtlCol="0">
            <a:spAutoFit/>
          </a:bodyPr>
          <a:lstStyle/>
          <a:p>
            <a:r>
              <a:rPr kumimoji="1" lang="en-US" altLang="ja-JP" sz="2800" dirty="0" smtClean="0"/>
              <a:t>65</a:t>
            </a:r>
            <a:r>
              <a:rPr kumimoji="1" lang="ja-JP" altLang="en-US" sz="2800" dirty="0" smtClean="0"/>
              <a:t>歳以上男女</a:t>
            </a:r>
            <a:endParaRPr kumimoji="1" lang="ja-JP" altLang="en-US" sz="2800" dirty="0"/>
          </a:p>
        </p:txBody>
      </p:sp>
      <p:sp>
        <p:nvSpPr>
          <p:cNvPr id="6" name="テキスト ボックス 5"/>
          <p:cNvSpPr txBox="1"/>
          <p:nvPr/>
        </p:nvSpPr>
        <p:spPr>
          <a:xfrm>
            <a:off x="6861311" y="636740"/>
            <a:ext cx="3981539" cy="461665"/>
          </a:xfrm>
          <a:prstGeom prst="rect">
            <a:avLst/>
          </a:prstGeom>
          <a:noFill/>
        </p:spPr>
        <p:txBody>
          <a:bodyPr wrap="none" rtlCol="0">
            <a:spAutoFit/>
          </a:bodyPr>
          <a:lstStyle/>
          <a:p>
            <a:r>
              <a:rPr kumimoji="1" lang="ja-JP" altLang="en-US" sz="2400" dirty="0" smtClean="0"/>
              <a:t>長期縦断疫学研究（</a:t>
            </a:r>
            <a:r>
              <a:rPr kumimoji="1" lang="en-US" altLang="ja-JP" sz="2400" dirty="0" smtClean="0"/>
              <a:t>NILS-LSA)</a:t>
            </a:r>
            <a:endParaRPr kumimoji="1" lang="ja-JP" altLang="en-US" sz="2400" dirty="0"/>
          </a:p>
        </p:txBody>
      </p:sp>
      <p:sp>
        <p:nvSpPr>
          <p:cNvPr id="7" name="テキスト ボックス 6"/>
          <p:cNvSpPr txBox="1"/>
          <p:nvPr/>
        </p:nvSpPr>
        <p:spPr>
          <a:xfrm>
            <a:off x="914400" y="2208342"/>
            <a:ext cx="6274475" cy="954107"/>
          </a:xfrm>
          <a:prstGeom prst="rect">
            <a:avLst/>
          </a:prstGeom>
          <a:noFill/>
          <a:ln>
            <a:solidFill>
              <a:srgbClr val="0070C0"/>
            </a:solidFill>
          </a:ln>
        </p:spPr>
        <p:txBody>
          <a:bodyPr wrap="none" rtlCol="0">
            <a:spAutoFit/>
          </a:bodyPr>
          <a:lstStyle/>
          <a:p>
            <a:r>
              <a:rPr kumimoji="1" lang="ja-JP" altLang="en-US" sz="2800" dirty="0" smtClean="0"/>
              <a:t>普通歩行速度</a:t>
            </a:r>
            <a:r>
              <a:rPr kumimoji="1" lang="en-US" altLang="ja-JP" sz="2800" dirty="0" smtClean="0"/>
              <a:t>1m/</a:t>
            </a:r>
            <a:r>
              <a:rPr kumimoji="1" lang="ja-JP" altLang="en-US" sz="2800" dirty="0" smtClean="0"/>
              <a:t>秒未満</a:t>
            </a:r>
            <a:endParaRPr kumimoji="1" lang="en-US" altLang="ja-JP" sz="2800" dirty="0" smtClean="0"/>
          </a:p>
          <a:p>
            <a:r>
              <a:rPr lang="ja-JP" altLang="en-US" sz="2800" dirty="0"/>
              <a:t>もしく</a:t>
            </a:r>
            <a:r>
              <a:rPr lang="ja-JP" altLang="en-US" sz="2800" dirty="0" smtClean="0"/>
              <a:t>は握力が男</a:t>
            </a:r>
            <a:r>
              <a:rPr lang="en-US" altLang="ja-JP" sz="2800" dirty="0" smtClean="0"/>
              <a:t>25</a:t>
            </a:r>
            <a:r>
              <a:rPr lang="ja-JP" altLang="en-US" sz="2800" dirty="0" smtClean="0"/>
              <a:t>ｋｇ未満　女</a:t>
            </a:r>
            <a:r>
              <a:rPr lang="en-US" altLang="ja-JP" sz="2800" dirty="0" smtClean="0"/>
              <a:t>20kg</a:t>
            </a:r>
            <a:r>
              <a:rPr lang="ja-JP" altLang="en-US" sz="2800" dirty="0" smtClean="0"/>
              <a:t>未満</a:t>
            </a:r>
            <a:endParaRPr kumimoji="1" lang="ja-JP" altLang="en-US" sz="2800" dirty="0"/>
          </a:p>
        </p:txBody>
      </p:sp>
      <p:sp>
        <p:nvSpPr>
          <p:cNvPr id="8" name="テキスト ボックス 7"/>
          <p:cNvSpPr txBox="1"/>
          <p:nvPr/>
        </p:nvSpPr>
        <p:spPr>
          <a:xfrm>
            <a:off x="1554397" y="3708033"/>
            <a:ext cx="1980029" cy="523220"/>
          </a:xfrm>
          <a:prstGeom prst="rect">
            <a:avLst/>
          </a:prstGeom>
          <a:noFill/>
          <a:ln>
            <a:solidFill>
              <a:srgbClr val="0070C0"/>
            </a:solidFill>
          </a:ln>
        </p:spPr>
        <p:txBody>
          <a:bodyPr wrap="none" rtlCol="0">
            <a:spAutoFit/>
          </a:bodyPr>
          <a:lstStyle/>
          <a:p>
            <a:r>
              <a:rPr kumimoji="1" lang="ja-JP" altLang="en-US" sz="2800" dirty="0" smtClean="0"/>
              <a:t>虚弱高齢者</a:t>
            </a:r>
            <a:endParaRPr kumimoji="1" lang="ja-JP" altLang="en-US" sz="2800" dirty="0"/>
          </a:p>
        </p:txBody>
      </p:sp>
      <p:sp>
        <p:nvSpPr>
          <p:cNvPr id="9" name="テキスト ボックス 8"/>
          <p:cNvSpPr txBox="1"/>
          <p:nvPr/>
        </p:nvSpPr>
        <p:spPr>
          <a:xfrm>
            <a:off x="9226071" y="2423785"/>
            <a:ext cx="902811" cy="523220"/>
          </a:xfrm>
          <a:prstGeom prst="rect">
            <a:avLst/>
          </a:prstGeom>
          <a:noFill/>
          <a:ln>
            <a:solidFill>
              <a:srgbClr val="0070C0"/>
            </a:solidFill>
          </a:ln>
        </p:spPr>
        <p:txBody>
          <a:bodyPr wrap="none" rtlCol="0">
            <a:spAutoFit/>
          </a:bodyPr>
          <a:lstStyle/>
          <a:p>
            <a:r>
              <a:rPr kumimoji="1" lang="ja-JP" altLang="en-US" sz="2800" dirty="0" smtClean="0"/>
              <a:t>正常</a:t>
            </a:r>
            <a:endParaRPr kumimoji="1" lang="ja-JP" altLang="en-US" sz="2800" dirty="0"/>
          </a:p>
        </p:txBody>
      </p:sp>
      <p:sp>
        <p:nvSpPr>
          <p:cNvPr id="10" name="テキスト ボックス 9"/>
          <p:cNvSpPr txBox="1"/>
          <p:nvPr/>
        </p:nvSpPr>
        <p:spPr>
          <a:xfrm>
            <a:off x="1504266" y="4608575"/>
            <a:ext cx="4378122" cy="954107"/>
          </a:xfrm>
          <a:prstGeom prst="rect">
            <a:avLst/>
          </a:prstGeom>
          <a:noFill/>
          <a:ln>
            <a:solidFill>
              <a:srgbClr val="0070C0"/>
            </a:solidFill>
          </a:ln>
        </p:spPr>
        <p:txBody>
          <a:bodyPr wrap="none" rtlCol="0">
            <a:spAutoFit/>
          </a:bodyPr>
          <a:lstStyle/>
          <a:p>
            <a:r>
              <a:rPr kumimoji="1" lang="en-US" altLang="ja-JP" sz="2800" dirty="0" smtClean="0"/>
              <a:t>BMI18.5</a:t>
            </a:r>
            <a:r>
              <a:rPr kumimoji="1" lang="ja-JP" altLang="en-US" sz="2800" dirty="0" smtClean="0"/>
              <a:t>未満</a:t>
            </a:r>
            <a:endParaRPr kumimoji="1" lang="en-US" altLang="ja-JP" sz="2800" dirty="0" smtClean="0"/>
          </a:p>
          <a:p>
            <a:r>
              <a:rPr lang="ja-JP" altLang="en-US" sz="2800" dirty="0"/>
              <a:t>もしく</a:t>
            </a:r>
            <a:r>
              <a:rPr lang="ja-JP" altLang="en-US" sz="2800" dirty="0" smtClean="0"/>
              <a:t>は下腿周径</a:t>
            </a:r>
            <a:r>
              <a:rPr lang="en-US" altLang="ja-JP" sz="2800" dirty="0" smtClean="0"/>
              <a:t>30</a:t>
            </a:r>
            <a:r>
              <a:rPr lang="ja-JP" altLang="en-US" sz="2800" dirty="0" smtClean="0"/>
              <a:t>ｃｍ未満</a:t>
            </a:r>
            <a:endParaRPr kumimoji="1" lang="ja-JP" altLang="en-US" sz="2800" dirty="0"/>
          </a:p>
        </p:txBody>
      </p:sp>
      <p:sp>
        <p:nvSpPr>
          <p:cNvPr id="11" name="テキスト ボックス 10"/>
          <p:cNvSpPr txBox="1"/>
          <p:nvPr/>
        </p:nvSpPr>
        <p:spPr>
          <a:xfrm>
            <a:off x="1536109" y="6097503"/>
            <a:ext cx="2178802" cy="523220"/>
          </a:xfrm>
          <a:prstGeom prst="rect">
            <a:avLst/>
          </a:prstGeom>
          <a:noFill/>
          <a:ln>
            <a:solidFill>
              <a:srgbClr val="0070C0"/>
            </a:solidFill>
          </a:ln>
        </p:spPr>
        <p:txBody>
          <a:bodyPr wrap="none" rtlCol="0">
            <a:spAutoFit/>
          </a:bodyPr>
          <a:lstStyle/>
          <a:p>
            <a:r>
              <a:rPr kumimoji="1" lang="ja-JP" altLang="en-US" sz="2800" dirty="0" smtClean="0"/>
              <a:t>サルコペニア</a:t>
            </a:r>
            <a:endParaRPr kumimoji="1" lang="ja-JP" altLang="en-US" sz="2800" dirty="0"/>
          </a:p>
        </p:txBody>
      </p:sp>
      <p:sp>
        <p:nvSpPr>
          <p:cNvPr id="12" name="テキスト ボックス 11"/>
          <p:cNvSpPr txBox="1"/>
          <p:nvPr/>
        </p:nvSpPr>
        <p:spPr>
          <a:xfrm>
            <a:off x="7957134" y="4870185"/>
            <a:ext cx="2537874" cy="523220"/>
          </a:xfrm>
          <a:prstGeom prst="rect">
            <a:avLst/>
          </a:prstGeom>
          <a:noFill/>
          <a:ln>
            <a:solidFill>
              <a:srgbClr val="0070C0"/>
            </a:solidFill>
          </a:ln>
        </p:spPr>
        <p:txBody>
          <a:bodyPr wrap="none" rtlCol="0">
            <a:spAutoFit/>
          </a:bodyPr>
          <a:lstStyle/>
          <a:p>
            <a:r>
              <a:rPr kumimoji="1" lang="ja-JP" altLang="en-US" sz="2800" dirty="0" smtClean="0"/>
              <a:t>非サルコペニア</a:t>
            </a:r>
            <a:endParaRPr kumimoji="1" lang="ja-JP" altLang="en-US" sz="2800" dirty="0"/>
          </a:p>
        </p:txBody>
      </p:sp>
      <p:cxnSp>
        <p:nvCxnSpPr>
          <p:cNvPr id="14" name="直線矢印コネクタ 13"/>
          <p:cNvCxnSpPr/>
          <p:nvPr/>
        </p:nvCxnSpPr>
        <p:spPr>
          <a:xfrm>
            <a:off x="2617563" y="3162449"/>
            <a:ext cx="1" cy="566749"/>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2617564" y="5550173"/>
            <a:ext cx="0" cy="498203"/>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2640979" y="4231253"/>
            <a:ext cx="0" cy="377322"/>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2532662" y="1830469"/>
            <a:ext cx="0" cy="377873"/>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7188875" y="2685395"/>
            <a:ext cx="1900261" cy="0"/>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5919938" y="5085628"/>
            <a:ext cx="1900261" cy="0"/>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6582619" y="4519847"/>
            <a:ext cx="606256" cy="523220"/>
          </a:xfrm>
          <a:prstGeom prst="rect">
            <a:avLst/>
          </a:prstGeom>
          <a:noFill/>
        </p:spPr>
        <p:txBody>
          <a:bodyPr wrap="none" rtlCol="0">
            <a:spAutoFit/>
          </a:bodyPr>
          <a:lstStyle/>
          <a:p>
            <a:r>
              <a:rPr kumimoji="1" lang="en-US" altLang="ja-JP" sz="2800" dirty="0" smtClean="0"/>
              <a:t>No</a:t>
            </a:r>
            <a:endParaRPr kumimoji="1" lang="ja-JP" altLang="en-US" sz="2800" dirty="0"/>
          </a:p>
        </p:txBody>
      </p:sp>
      <p:sp>
        <p:nvSpPr>
          <p:cNvPr id="28" name="テキスト ボックス 27"/>
          <p:cNvSpPr txBox="1"/>
          <p:nvPr/>
        </p:nvSpPr>
        <p:spPr>
          <a:xfrm>
            <a:off x="7820199" y="2162175"/>
            <a:ext cx="606256" cy="523220"/>
          </a:xfrm>
          <a:prstGeom prst="rect">
            <a:avLst/>
          </a:prstGeom>
          <a:noFill/>
        </p:spPr>
        <p:txBody>
          <a:bodyPr wrap="none" rtlCol="0">
            <a:spAutoFit/>
          </a:bodyPr>
          <a:lstStyle/>
          <a:p>
            <a:r>
              <a:rPr kumimoji="1" lang="en-US" altLang="ja-JP" sz="2800" dirty="0" smtClean="0"/>
              <a:t>No</a:t>
            </a:r>
            <a:endParaRPr kumimoji="1" lang="ja-JP" altLang="en-US" sz="2800" dirty="0"/>
          </a:p>
        </p:txBody>
      </p:sp>
      <p:sp>
        <p:nvSpPr>
          <p:cNvPr id="29" name="テキスト ボックス 28"/>
          <p:cNvSpPr txBox="1"/>
          <p:nvPr/>
        </p:nvSpPr>
        <p:spPr>
          <a:xfrm>
            <a:off x="2914717" y="5520204"/>
            <a:ext cx="652615" cy="523220"/>
          </a:xfrm>
          <a:prstGeom prst="rect">
            <a:avLst/>
          </a:prstGeom>
          <a:noFill/>
        </p:spPr>
        <p:txBody>
          <a:bodyPr wrap="none" rtlCol="0">
            <a:spAutoFit/>
          </a:bodyPr>
          <a:lstStyle/>
          <a:p>
            <a:r>
              <a:rPr kumimoji="1" lang="en-US" altLang="ja-JP" sz="2800" dirty="0" smtClean="0"/>
              <a:t>Yes</a:t>
            </a:r>
            <a:endParaRPr kumimoji="1" lang="ja-JP" altLang="en-US" sz="2800" dirty="0"/>
          </a:p>
        </p:txBody>
      </p:sp>
      <p:sp>
        <p:nvSpPr>
          <p:cNvPr id="30" name="テキスト ボックス 29"/>
          <p:cNvSpPr txBox="1"/>
          <p:nvPr/>
        </p:nvSpPr>
        <p:spPr>
          <a:xfrm>
            <a:off x="3019652" y="3184213"/>
            <a:ext cx="652615" cy="523220"/>
          </a:xfrm>
          <a:prstGeom prst="rect">
            <a:avLst/>
          </a:prstGeom>
          <a:noFill/>
        </p:spPr>
        <p:txBody>
          <a:bodyPr wrap="none" rtlCol="0">
            <a:spAutoFit/>
          </a:bodyPr>
          <a:lstStyle/>
          <a:p>
            <a:r>
              <a:rPr kumimoji="1" lang="en-US" altLang="ja-JP" sz="2800" dirty="0" smtClean="0"/>
              <a:t>Yes</a:t>
            </a:r>
            <a:endParaRPr kumimoji="1" lang="ja-JP" altLang="en-US" sz="2800" dirty="0"/>
          </a:p>
        </p:txBody>
      </p:sp>
      <p:sp>
        <p:nvSpPr>
          <p:cNvPr id="32" name="テキスト ボックス 31"/>
          <p:cNvSpPr txBox="1"/>
          <p:nvPr/>
        </p:nvSpPr>
        <p:spPr>
          <a:xfrm>
            <a:off x="9537213" y="2947005"/>
            <a:ext cx="1183337" cy="523220"/>
          </a:xfrm>
          <a:prstGeom prst="rect">
            <a:avLst/>
          </a:prstGeom>
          <a:noFill/>
        </p:spPr>
        <p:txBody>
          <a:bodyPr wrap="none" rtlCol="0">
            <a:spAutoFit/>
          </a:bodyPr>
          <a:lstStyle/>
          <a:p>
            <a:r>
              <a:rPr kumimoji="1" lang="en-US" altLang="ja-JP" sz="2800" dirty="0" smtClean="0"/>
              <a:t>76.4</a:t>
            </a:r>
            <a:r>
              <a:rPr kumimoji="1" lang="ja-JP" altLang="en-US" sz="2800" dirty="0" smtClean="0"/>
              <a:t>％</a:t>
            </a:r>
            <a:endParaRPr kumimoji="1" lang="ja-JP" altLang="en-US" sz="2800" dirty="0"/>
          </a:p>
        </p:txBody>
      </p:sp>
      <p:sp>
        <p:nvSpPr>
          <p:cNvPr id="33" name="テキスト ボックス 32"/>
          <p:cNvSpPr txBox="1"/>
          <p:nvPr/>
        </p:nvSpPr>
        <p:spPr>
          <a:xfrm>
            <a:off x="9311671" y="5393405"/>
            <a:ext cx="1183337" cy="523220"/>
          </a:xfrm>
          <a:prstGeom prst="rect">
            <a:avLst/>
          </a:prstGeom>
          <a:noFill/>
        </p:spPr>
        <p:txBody>
          <a:bodyPr wrap="none" rtlCol="0">
            <a:spAutoFit/>
          </a:bodyPr>
          <a:lstStyle/>
          <a:p>
            <a:r>
              <a:rPr kumimoji="1" lang="en-US" altLang="ja-JP" sz="2800" dirty="0" smtClean="0"/>
              <a:t>18.3</a:t>
            </a:r>
            <a:r>
              <a:rPr kumimoji="1" lang="ja-JP" altLang="en-US" sz="2800" dirty="0" smtClean="0"/>
              <a:t>％</a:t>
            </a:r>
            <a:endParaRPr kumimoji="1" lang="ja-JP" altLang="en-US" sz="2800" dirty="0"/>
          </a:p>
        </p:txBody>
      </p:sp>
      <p:sp>
        <p:nvSpPr>
          <p:cNvPr id="34" name="テキスト ボックス 33"/>
          <p:cNvSpPr txBox="1"/>
          <p:nvPr/>
        </p:nvSpPr>
        <p:spPr>
          <a:xfrm>
            <a:off x="4051637" y="5916625"/>
            <a:ext cx="1000595" cy="523220"/>
          </a:xfrm>
          <a:prstGeom prst="rect">
            <a:avLst/>
          </a:prstGeom>
          <a:noFill/>
        </p:spPr>
        <p:txBody>
          <a:bodyPr wrap="none" rtlCol="0">
            <a:spAutoFit/>
          </a:bodyPr>
          <a:lstStyle/>
          <a:p>
            <a:r>
              <a:rPr kumimoji="1" lang="en-US" altLang="ja-JP" sz="2800" dirty="0" smtClean="0"/>
              <a:t>5.3</a:t>
            </a:r>
            <a:r>
              <a:rPr kumimoji="1" lang="ja-JP" altLang="en-US" sz="2800" dirty="0" smtClean="0"/>
              <a:t>％</a:t>
            </a:r>
            <a:endParaRPr kumimoji="1" lang="ja-JP" altLang="en-US" sz="2800" dirty="0"/>
          </a:p>
        </p:txBody>
      </p:sp>
      <p:sp>
        <p:nvSpPr>
          <p:cNvPr id="35" name="テキスト ボックス 34"/>
          <p:cNvSpPr txBox="1"/>
          <p:nvPr/>
        </p:nvSpPr>
        <p:spPr>
          <a:xfrm>
            <a:off x="3672267" y="6359113"/>
            <a:ext cx="2422458" cy="369332"/>
          </a:xfrm>
          <a:prstGeom prst="rect">
            <a:avLst/>
          </a:prstGeom>
          <a:noFill/>
        </p:spPr>
        <p:txBody>
          <a:bodyPr wrap="none" rtlCol="0">
            <a:spAutoFit/>
          </a:bodyPr>
          <a:lstStyle/>
          <a:p>
            <a:r>
              <a:rPr kumimoji="1" lang="ja-JP" altLang="en-US" dirty="0" smtClean="0"/>
              <a:t>（男性</a:t>
            </a:r>
            <a:r>
              <a:rPr kumimoji="1" lang="en-US" altLang="ja-JP" dirty="0" smtClean="0"/>
              <a:t>18</a:t>
            </a:r>
            <a:r>
              <a:rPr kumimoji="1" lang="ja-JP" altLang="en-US" dirty="0" smtClean="0"/>
              <a:t>％、女性</a:t>
            </a:r>
            <a:r>
              <a:rPr kumimoji="1" lang="en-US" altLang="ja-JP" dirty="0" smtClean="0"/>
              <a:t>82</a:t>
            </a:r>
            <a:r>
              <a:rPr kumimoji="1" lang="ja-JP" altLang="en-US" dirty="0" smtClean="0"/>
              <a:t>％）</a:t>
            </a:r>
            <a:endParaRPr kumimoji="1" lang="ja-JP" altLang="en-US" dirty="0"/>
          </a:p>
        </p:txBody>
      </p:sp>
      <p:sp>
        <p:nvSpPr>
          <p:cNvPr id="36" name="テキスト ボックス 35"/>
          <p:cNvSpPr txBox="1"/>
          <p:nvPr/>
        </p:nvSpPr>
        <p:spPr>
          <a:xfrm>
            <a:off x="7126136" y="6502340"/>
            <a:ext cx="4822154" cy="307777"/>
          </a:xfrm>
          <a:prstGeom prst="rect">
            <a:avLst/>
          </a:prstGeom>
          <a:noFill/>
        </p:spPr>
        <p:txBody>
          <a:bodyPr wrap="none" rtlCol="0">
            <a:spAutoFit/>
          </a:bodyPr>
          <a:lstStyle/>
          <a:p>
            <a:r>
              <a:rPr kumimoji="1" lang="ja-JP" altLang="en-US" sz="1400" dirty="0" smtClean="0"/>
              <a:t>下方浩史、ほか．日本老年医学会誌：</a:t>
            </a:r>
            <a:r>
              <a:rPr kumimoji="1" lang="en-US" altLang="ja-JP" sz="1400" dirty="0" smtClean="0"/>
              <a:t>2012</a:t>
            </a:r>
            <a:r>
              <a:rPr kumimoji="1" lang="ja-JP" altLang="en-US" sz="1400" dirty="0" smtClean="0"/>
              <a:t>；</a:t>
            </a:r>
            <a:r>
              <a:rPr kumimoji="1" lang="en-US" altLang="ja-JP" sz="1400" dirty="0" smtClean="0"/>
              <a:t>49</a:t>
            </a:r>
            <a:r>
              <a:rPr kumimoji="1" lang="ja-JP" altLang="en-US" sz="1400" dirty="0" smtClean="0"/>
              <a:t>：</a:t>
            </a:r>
            <a:r>
              <a:rPr kumimoji="1" lang="en-US" altLang="ja-JP" sz="1400" dirty="0" smtClean="0"/>
              <a:t>195-8</a:t>
            </a:r>
            <a:r>
              <a:rPr kumimoji="1" lang="ja-JP" altLang="en-US" sz="1400" dirty="0" smtClean="0"/>
              <a:t>より引用</a:t>
            </a:r>
            <a:endParaRPr kumimoji="1" lang="ja-JP" altLang="en-US" sz="1400" dirty="0"/>
          </a:p>
        </p:txBody>
      </p:sp>
    </p:spTree>
    <p:extLst>
      <p:ext uri="{BB962C8B-B14F-4D97-AF65-F5344CB8AC3E}">
        <p14:creationId xmlns:p14="http://schemas.microsoft.com/office/powerpoint/2010/main" val="2817856659"/>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a:xfrm>
            <a:off x="609601" y="274638"/>
            <a:ext cx="10629900" cy="939800"/>
          </a:xfrm>
        </p:spPr>
        <p:txBody>
          <a:bodyPr/>
          <a:lstStyle/>
          <a:p>
            <a:pPr eaLnBrk="1" hangingPunct="1"/>
            <a:r>
              <a:rPr lang="en-US" altLang="ja-JP" sz="3600" dirty="0" smtClean="0">
                <a:solidFill>
                  <a:srgbClr val="C00000"/>
                </a:solidFill>
              </a:rPr>
              <a:t>3</a:t>
            </a:r>
            <a:r>
              <a:rPr lang="ja-JP" altLang="en-US" sz="3600" dirty="0" smtClean="0">
                <a:solidFill>
                  <a:srgbClr val="C00000"/>
                </a:solidFill>
              </a:rPr>
              <a:t>週間の</a:t>
            </a:r>
            <a:r>
              <a:rPr lang="en-US" altLang="ja-JP" sz="3600" dirty="0" smtClean="0">
                <a:solidFill>
                  <a:srgbClr val="C00000"/>
                </a:solidFill>
              </a:rPr>
              <a:t>24</a:t>
            </a:r>
            <a:r>
              <a:rPr lang="ja-JP" altLang="en-US" sz="3600" dirty="0" smtClean="0">
                <a:solidFill>
                  <a:srgbClr val="C00000"/>
                </a:solidFill>
              </a:rPr>
              <a:t>時間安静がもたらすもの</a:t>
            </a:r>
          </a:p>
        </p:txBody>
      </p:sp>
      <p:sp>
        <p:nvSpPr>
          <p:cNvPr id="14339" name="コンテンツ プレースホルダ 2"/>
          <p:cNvSpPr>
            <a:spLocks noGrp="1"/>
          </p:cNvSpPr>
          <p:nvPr>
            <p:ph idx="1"/>
          </p:nvPr>
        </p:nvSpPr>
        <p:spPr>
          <a:xfrm>
            <a:off x="1218543" y="1386875"/>
            <a:ext cx="10306049" cy="3311249"/>
          </a:xfrm>
        </p:spPr>
        <p:txBody>
          <a:bodyPr/>
          <a:lstStyle/>
          <a:p>
            <a:pPr eaLnBrk="1" hangingPunct="1">
              <a:buFont typeface="Arial" charset="0"/>
              <a:buNone/>
            </a:pPr>
            <a:r>
              <a:rPr lang="ja-JP" altLang="en-US" dirty="0" smtClean="0"/>
              <a:t>①最大酸素摂取量　約</a:t>
            </a:r>
            <a:r>
              <a:rPr lang="en-US" altLang="ja-JP" dirty="0" smtClean="0"/>
              <a:t>30%</a:t>
            </a:r>
            <a:r>
              <a:rPr lang="ja-JP" altLang="en-US" dirty="0" smtClean="0"/>
              <a:t>低下</a:t>
            </a:r>
            <a:endParaRPr lang="en-US" altLang="ja-JP" dirty="0" smtClean="0"/>
          </a:p>
          <a:p>
            <a:pPr eaLnBrk="1" hangingPunct="1">
              <a:buFont typeface="Arial" charset="0"/>
              <a:buNone/>
            </a:pPr>
            <a:r>
              <a:rPr lang="ja-JP" altLang="en-US" dirty="0" smtClean="0"/>
              <a:t>②最大心拍出量　約</a:t>
            </a:r>
            <a:r>
              <a:rPr lang="en-US" altLang="ja-JP" dirty="0" smtClean="0"/>
              <a:t>26%</a:t>
            </a:r>
            <a:r>
              <a:rPr lang="ja-JP" altLang="en-US" dirty="0" smtClean="0"/>
              <a:t>低下</a:t>
            </a:r>
            <a:endParaRPr lang="en-US" altLang="ja-JP" dirty="0" smtClean="0"/>
          </a:p>
          <a:p>
            <a:pPr eaLnBrk="1" hangingPunct="1">
              <a:buFont typeface="Arial" charset="0"/>
              <a:buNone/>
            </a:pPr>
            <a:r>
              <a:rPr lang="ja-JP" altLang="en-US" dirty="0" smtClean="0"/>
              <a:t>③最大換気量　約</a:t>
            </a:r>
            <a:r>
              <a:rPr lang="en-US" altLang="ja-JP" dirty="0" smtClean="0"/>
              <a:t>30%</a:t>
            </a:r>
            <a:r>
              <a:rPr lang="ja-JP" altLang="en-US" dirty="0" smtClean="0"/>
              <a:t>低下</a:t>
            </a:r>
            <a:endParaRPr lang="en-US" altLang="ja-JP" dirty="0" smtClean="0"/>
          </a:p>
          <a:p>
            <a:pPr eaLnBrk="1" hangingPunct="1">
              <a:buFont typeface="Arial" charset="0"/>
              <a:buNone/>
            </a:pPr>
            <a:endParaRPr lang="en-US" altLang="ja-JP" sz="1600" dirty="0" smtClean="0"/>
          </a:p>
          <a:p>
            <a:pPr eaLnBrk="1" hangingPunct="1">
              <a:buFont typeface="Arial" charset="0"/>
              <a:buNone/>
            </a:pPr>
            <a:r>
              <a:rPr lang="ja-JP" altLang="en-US" dirty="0" smtClean="0"/>
              <a:t>　これらの心臓循環器系の機能は、毎年約</a:t>
            </a:r>
            <a:r>
              <a:rPr lang="en-US" altLang="ja-JP" dirty="0" smtClean="0"/>
              <a:t>1%</a:t>
            </a:r>
            <a:r>
              <a:rPr lang="ja-JP" altLang="en-US" dirty="0" err="1" smtClean="0"/>
              <a:t>ずつ</a:t>
            </a:r>
            <a:r>
              <a:rPr lang="ja-JP" altLang="en-US" dirty="0" smtClean="0"/>
              <a:t>低下するので、</a:t>
            </a:r>
            <a:endParaRPr lang="en-US" altLang="ja-JP" dirty="0" smtClean="0"/>
          </a:p>
          <a:p>
            <a:pPr eaLnBrk="1" hangingPunct="1">
              <a:buFont typeface="Arial" charset="0"/>
              <a:buNone/>
            </a:pPr>
            <a:r>
              <a:rPr lang="ja-JP" altLang="en-US" dirty="0" smtClean="0"/>
              <a:t>　</a:t>
            </a:r>
            <a:r>
              <a:rPr lang="en-US" altLang="ja-JP" dirty="0" smtClean="0"/>
              <a:t>3</a:t>
            </a:r>
            <a:r>
              <a:rPr lang="ja-JP" altLang="en-US" dirty="0" smtClean="0"/>
              <a:t>週間のベッド上安静は一気に</a:t>
            </a:r>
            <a:r>
              <a:rPr lang="en-US" altLang="ja-JP" dirty="0" smtClean="0"/>
              <a:t>30</a:t>
            </a:r>
            <a:r>
              <a:rPr lang="ja-JP" altLang="en-US" dirty="0" smtClean="0"/>
              <a:t>才老化したことに匹敵する</a:t>
            </a:r>
          </a:p>
        </p:txBody>
      </p:sp>
      <p:sp>
        <p:nvSpPr>
          <p:cNvPr id="10244" name="テキスト ボックス 3"/>
          <p:cNvSpPr txBox="1">
            <a:spLocks noChangeArrowheads="1"/>
          </p:cNvSpPr>
          <p:nvPr/>
        </p:nvSpPr>
        <p:spPr bwMode="auto">
          <a:xfrm>
            <a:off x="842538" y="4884340"/>
            <a:ext cx="9269466"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4000" b="1" dirty="0">
                <a:solidFill>
                  <a:srgbClr val="FF0000"/>
                </a:solidFill>
                <a:latin typeface="Calibri" pitchFamily="34" charset="0"/>
              </a:rPr>
              <a:t>安静は、恐ろしい状況を引き起こす要因</a:t>
            </a:r>
          </a:p>
        </p:txBody>
      </p:sp>
    </p:spTree>
    <p:extLst>
      <p:ext uri="{BB962C8B-B14F-4D97-AF65-F5344CB8AC3E}">
        <p14:creationId xmlns:p14="http://schemas.microsoft.com/office/powerpoint/2010/main" val="411499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a:xfrm>
            <a:off x="693970" y="1333921"/>
            <a:ext cx="10983659" cy="1443471"/>
          </a:xfrm>
          <a:ln>
            <a:solidFill>
              <a:srgbClr val="FF0000"/>
            </a:solidFill>
            <a:miter lim="800000"/>
            <a:headEnd/>
            <a:tailEnd/>
          </a:ln>
        </p:spPr>
        <p:txBody>
          <a:bodyPr>
            <a:normAutofit/>
          </a:bodyPr>
          <a:lstStyle/>
          <a:p>
            <a:pPr eaLnBrk="1" hangingPunct="1"/>
            <a:r>
              <a:rPr lang="ja-JP" altLang="en-US" sz="2800" b="1" dirty="0">
                <a:solidFill>
                  <a:srgbClr val="002060"/>
                </a:solidFill>
              </a:rPr>
              <a:t>廃用症候群</a:t>
            </a:r>
            <a:r>
              <a:rPr lang="ja-JP" altLang="en-US" sz="2800" dirty="0">
                <a:solidFill>
                  <a:srgbClr val="002060"/>
                </a:solidFill>
              </a:rPr>
              <a:t>：</a:t>
            </a:r>
            <a:r>
              <a:rPr lang="ja-JP" altLang="en-US" sz="2800" dirty="0"/>
              <a:t>日頃私たちが身体の中で</a:t>
            </a:r>
            <a:r>
              <a:rPr lang="ja-JP" altLang="en-US" sz="2800" dirty="0" smtClean="0"/>
              <a:t>動かしていない</a:t>
            </a:r>
            <a:r>
              <a:rPr lang="ja-JP" altLang="en-US" sz="2800" dirty="0"/>
              <a:t>部分が</a:t>
            </a:r>
            <a:r>
              <a:rPr lang="ja-JP" altLang="en-US" sz="2800" dirty="0" smtClean="0"/>
              <a:t>、</a:t>
            </a:r>
            <a:r>
              <a:rPr lang="en-US" altLang="ja-JP" sz="2800" dirty="0" smtClean="0"/>
              <a:t/>
            </a:r>
            <a:br>
              <a:rPr lang="en-US" altLang="ja-JP" sz="2800" dirty="0" smtClean="0"/>
            </a:br>
            <a:r>
              <a:rPr lang="ja-JP" altLang="en-US" sz="2800" dirty="0" smtClean="0"/>
              <a:t>　　　　　その</a:t>
            </a:r>
            <a:r>
              <a:rPr lang="ja-JP" altLang="en-US" sz="2800" dirty="0"/>
              <a:t>結果として</a:t>
            </a:r>
            <a:r>
              <a:rPr lang="ja-JP" altLang="en-US" sz="2800" dirty="0" smtClean="0"/>
              <a:t>動かなくなって</a:t>
            </a:r>
            <a:r>
              <a:rPr lang="ja-JP" altLang="en-US" sz="2800" dirty="0"/>
              <a:t>（働かなくなって）しまう症状のこと</a:t>
            </a:r>
          </a:p>
        </p:txBody>
      </p:sp>
      <p:sp>
        <p:nvSpPr>
          <p:cNvPr id="9220" name="テキスト ボックス 3"/>
          <p:cNvSpPr txBox="1">
            <a:spLocks noChangeArrowheads="1"/>
          </p:cNvSpPr>
          <p:nvPr/>
        </p:nvSpPr>
        <p:spPr bwMode="auto">
          <a:xfrm>
            <a:off x="19619" y="749146"/>
            <a:ext cx="120016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200" b="1" dirty="0" smtClean="0">
                <a:solidFill>
                  <a:srgbClr val="0070C0"/>
                </a:solidFill>
              </a:rPr>
              <a:t>活動量の低下、疾病による安静が、足腰</a:t>
            </a:r>
            <a:r>
              <a:rPr lang="ja-JP" altLang="en-US" sz="3200" b="1" dirty="0">
                <a:solidFill>
                  <a:srgbClr val="0070C0"/>
                </a:solidFill>
              </a:rPr>
              <a:t>の廃用</a:t>
            </a:r>
            <a:r>
              <a:rPr lang="ja-JP" altLang="en-US" sz="3200" b="1" dirty="0" smtClean="0">
                <a:solidFill>
                  <a:srgbClr val="0070C0"/>
                </a:solidFill>
              </a:rPr>
              <a:t>症候群を引き起こす</a:t>
            </a:r>
            <a:endParaRPr lang="ja-JP" altLang="en-US" sz="3200" b="1" dirty="0">
              <a:solidFill>
                <a:srgbClr val="0070C0"/>
              </a:solidFill>
            </a:endParaRPr>
          </a:p>
        </p:txBody>
      </p:sp>
      <p:sp>
        <p:nvSpPr>
          <p:cNvPr id="8" name="タイトル 1"/>
          <p:cNvSpPr txBox="1">
            <a:spLocks/>
          </p:cNvSpPr>
          <p:nvPr/>
        </p:nvSpPr>
        <p:spPr>
          <a:xfrm>
            <a:off x="190308" y="3351500"/>
            <a:ext cx="12001692" cy="33236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ts val="4900"/>
              </a:lnSpc>
            </a:pPr>
            <a:r>
              <a:rPr lang="ja-JP" altLang="en-US" sz="2800" b="1" dirty="0" smtClean="0">
                <a:solidFill>
                  <a:srgbClr val="C00000"/>
                </a:solidFill>
              </a:rPr>
              <a:t>心疾患</a:t>
            </a:r>
            <a:r>
              <a:rPr lang="ja-JP" altLang="en-US" sz="2800" b="1" dirty="0">
                <a:solidFill>
                  <a:srgbClr val="C00000"/>
                </a:solidFill>
              </a:rPr>
              <a:t>、肺</a:t>
            </a:r>
            <a:r>
              <a:rPr lang="ja-JP" altLang="en-US" sz="2800" b="1" dirty="0" smtClean="0">
                <a:solidFill>
                  <a:srgbClr val="C00000"/>
                </a:solidFill>
              </a:rPr>
              <a:t>疾患、悪性腫瘍があったとしても、</a:t>
            </a:r>
            <a:endParaRPr lang="en-US" altLang="ja-JP" sz="2800" b="1" dirty="0" smtClean="0">
              <a:solidFill>
                <a:srgbClr val="C00000"/>
              </a:solidFill>
            </a:endParaRPr>
          </a:p>
          <a:p>
            <a:pPr>
              <a:lnSpc>
                <a:spcPts val="4900"/>
              </a:lnSpc>
            </a:pPr>
            <a:r>
              <a:rPr lang="ja-JP" altLang="en-US" sz="2800" b="1" dirty="0" smtClean="0">
                <a:solidFill>
                  <a:srgbClr val="C00000"/>
                </a:solidFill>
              </a:rPr>
              <a:t>過度な安静、活動量の抑制は、</a:t>
            </a:r>
            <a:r>
              <a:rPr lang="ja-JP" altLang="en-US" sz="2800" b="1" dirty="0">
                <a:solidFill>
                  <a:srgbClr val="C00000"/>
                </a:solidFill>
              </a:rPr>
              <a:t>ロコモ、サルコペニアを悪化させる</a:t>
            </a:r>
            <a:r>
              <a:rPr lang="ja-JP" altLang="en-US" sz="2800" b="1" dirty="0" smtClean="0">
                <a:solidFill>
                  <a:srgbClr val="C00000"/>
                </a:solidFill>
              </a:rPr>
              <a:t>要因であり、</a:t>
            </a:r>
            <a:endParaRPr lang="en-US" altLang="ja-JP" sz="2800" b="1" dirty="0" smtClean="0">
              <a:solidFill>
                <a:srgbClr val="C00000"/>
              </a:solidFill>
            </a:endParaRPr>
          </a:p>
          <a:p>
            <a:pPr>
              <a:lnSpc>
                <a:spcPts val="4900"/>
              </a:lnSpc>
            </a:pPr>
            <a:r>
              <a:rPr lang="ja-JP" altLang="en-US" sz="2800" b="1" dirty="0" smtClean="0">
                <a:solidFill>
                  <a:srgbClr val="C00000"/>
                </a:solidFill>
              </a:rPr>
              <a:t>結果として日々の生活を過ごしにくくしてしまう。</a:t>
            </a:r>
            <a:endParaRPr lang="en-US" altLang="ja-JP" sz="2800" b="1" dirty="0" smtClean="0">
              <a:solidFill>
                <a:srgbClr val="C00000"/>
              </a:solidFill>
            </a:endParaRPr>
          </a:p>
          <a:p>
            <a:pPr>
              <a:lnSpc>
                <a:spcPts val="4900"/>
              </a:lnSpc>
            </a:pPr>
            <a:r>
              <a:rPr lang="ja-JP" altLang="en-US" sz="2800" b="1" dirty="0" smtClean="0">
                <a:solidFill>
                  <a:srgbClr val="C00000"/>
                </a:solidFill>
              </a:rPr>
              <a:t>入院中、退院後間もない頃でも、許可されている範囲では積極的に</a:t>
            </a:r>
            <a:endParaRPr lang="en-US" altLang="ja-JP" sz="2800" b="1" dirty="0" smtClean="0">
              <a:solidFill>
                <a:srgbClr val="C00000"/>
              </a:solidFill>
            </a:endParaRPr>
          </a:p>
          <a:p>
            <a:pPr>
              <a:lnSpc>
                <a:spcPts val="4900"/>
              </a:lnSpc>
            </a:pPr>
            <a:r>
              <a:rPr lang="ja-JP" altLang="en-US" sz="2800" b="1" dirty="0" smtClean="0">
                <a:solidFill>
                  <a:srgbClr val="C00000"/>
                </a:solidFill>
              </a:rPr>
              <a:t>動く方がいい</a:t>
            </a:r>
            <a:endParaRPr lang="en-US" altLang="ja-JP" sz="2800" b="1" dirty="0">
              <a:solidFill>
                <a:srgbClr val="C00000"/>
              </a:solidFill>
            </a:endParaRPr>
          </a:p>
          <a:p>
            <a:pPr>
              <a:lnSpc>
                <a:spcPts val="4900"/>
              </a:lnSpc>
            </a:pPr>
            <a:endParaRPr lang="ja-JP" altLang="en-US" sz="2800" b="1" dirty="0" smtClean="0">
              <a:solidFill>
                <a:srgbClr val="C00000"/>
              </a:solidFill>
            </a:endParaRPr>
          </a:p>
        </p:txBody>
      </p:sp>
    </p:spTree>
    <p:extLst>
      <p:ext uri="{BB962C8B-B14F-4D97-AF65-F5344CB8AC3E}">
        <p14:creationId xmlns:p14="http://schemas.microsoft.com/office/powerpoint/2010/main" val="464732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8934" y="204072"/>
            <a:ext cx="4685778" cy="674535"/>
          </a:xfrm>
        </p:spPr>
        <p:txBody>
          <a:bodyPr>
            <a:normAutofit/>
          </a:bodyPr>
          <a:lstStyle/>
          <a:p>
            <a:r>
              <a:rPr lang="en-US" altLang="ja-JP" sz="3600" b="1" dirty="0">
                <a:solidFill>
                  <a:srgbClr val="002060"/>
                </a:solidFill>
              </a:rPr>
              <a:t>1.</a:t>
            </a:r>
            <a:r>
              <a:rPr lang="ja-JP" altLang="en-US" sz="3600" b="1" dirty="0">
                <a:solidFill>
                  <a:srgbClr val="002060"/>
                </a:solidFill>
              </a:rPr>
              <a:t>　下肢や背骨の骨折　</a:t>
            </a:r>
            <a:endParaRPr kumimoji="1" lang="ja-JP" altLang="en-US" sz="3600" dirty="0"/>
          </a:p>
        </p:txBody>
      </p:sp>
      <p:pic>
        <p:nvPicPr>
          <p:cNvPr id="4" name="Picture 3" descr="771d"/>
          <p:cNvPicPr>
            <a:picLocks noGrp="1" noChangeAspect="1" noChangeArrowheads="1"/>
          </p:cNvPicPr>
          <p:nvPr>
            <p:ph idx="4294967295"/>
          </p:nvPr>
        </p:nvPicPr>
        <p:blipFill rotWithShape="1">
          <a:blip r:embed="rId4">
            <a:extLst>
              <a:ext uri="{28A0092B-C50C-407E-A947-70E740481C1C}">
                <a14:useLocalDpi xmlns:a14="http://schemas.microsoft.com/office/drawing/2010/main" val="0"/>
              </a:ext>
            </a:extLst>
          </a:blip>
          <a:srcRect b="6214"/>
          <a:stretch/>
        </p:blipFill>
        <p:spPr>
          <a:xfrm>
            <a:off x="388422" y="2454542"/>
            <a:ext cx="6183828" cy="44527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テキスト ボックス 4"/>
          <p:cNvSpPr txBox="1"/>
          <p:nvPr/>
        </p:nvSpPr>
        <p:spPr>
          <a:xfrm>
            <a:off x="962969" y="878607"/>
            <a:ext cx="8629285" cy="830997"/>
          </a:xfrm>
          <a:prstGeom prst="rect">
            <a:avLst/>
          </a:prstGeom>
          <a:noFill/>
        </p:spPr>
        <p:txBody>
          <a:bodyPr wrap="none" rtlCol="0">
            <a:spAutoFit/>
          </a:bodyPr>
          <a:lstStyle/>
          <a:p>
            <a:r>
              <a:rPr kumimoji="1" lang="ja-JP" altLang="en-US" sz="2400" dirty="0" smtClean="0">
                <a:solidFill>
                  <a:srgbClr val="C00000"/>
                </a:solidFill>
              </a:rPr>
              <a:t>下肢や背骨の骨折をすると、痛みや治療のため安静が強いられ、</a:t>
            </a:r>
            <a:endParaRPr kumimoji="1" lang="en-US" altLang="ja-JP" sz="2400" dirty="0" smtClean="0">
              <a:solidFill>
                <a:srgbClr val="C00000"/>
              </a:solidFill>
            </a:endParaRPr>
          </a:p>
          <a:p>
            <a:r>
              <a:rPr kumimoji="1" lang="ja-JP" altLang="en-US" sz="2400" dirty="0" smtClean="0">
                <a:solidFill>
                  <a:srgbClr val="C00000"/>
                </a:solidFill>
              </a:rPr>
              <a:t>結果としてロコモの進行を招く</a:t>
            </a:r>
            <a:endParaRPr kumimoji="1" lang="ja-JP" altLang="en-US" sz="2400" dirty="0">
              <a:solidFill>
                <a:srgbClr val="C00000"/>
              </a:solidFill>
            </a:endParaRPr>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3307807709"/>
              </p:ext>
            </p:extLst>
          </p:nvPr>
        </p:nvGraphicFramePr>
        <p:xfrm>
          <a:off x="6792809" y="1816989"/>
          <a:ext cx="5217889" cy="5041011"/>
        </p:xfrm>
        <a:graphic>
          <a:graphicData uri="http://schemas.openxmlformats.org/presentationml/2006/ole">
            <mc:AlternateContent xmlns:mc="http://schemas.openxmlformats.org/markup-compatibility/2006">
              <mc:Choice xmlns:v="urn:schemas-microsoft-com:vml" Requires="v">
                <p:oleObj spid="_x0000_s24694" name="Image" r:id="rId5" imgW="4272943" imgH="4638673" progId="PhotoshopElements.Image.2">
                  <p:embed/>
                </p:oleObj>
              </mc:Choice>
              <mc:Fallback>
                <p:oleObj name="Image" r:id="rId5" imgW="4272943" imgH="4638673" progId="PhotoshopElements.Image.2">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2809" y="1816989"/>
                        <a:ext cx="5217889" cy="5041011"/>
                      </a:xfrm>
                      <a:prstGeom prst="rect">
                        <a:avLst/>
                      </a:prstGeom>
                      <a:noFill/>
                      <a:ln>
                        <a:noFill/>
                      </a:ln>
                    </p:spPr>
                  </p:pic>
                </p:oleObj>
              </mc:Fallback>
            </mc:AlternateContent>
          </a:graphicData>
        </a:graphic>
      </p:graphicFrame>
      <p:sp>
        <p:nvSpPr>
          <p:cNvPr id="3" name="Rectangle 2"/>
          <p:cNvSpPr txBox="1">
            <a:spLocks noChangeArrowheads="1"/>
          </p:cNvSpPr>
          <p:nvPr/>
        </p:nvSpPr>
        <p:spPr>
          <a:xfrm>
            <a:off x="772469" y="1859674"/>
            <a:ext cx="5075584" cy="6627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t>高齢者が転倒時に骨折しやすい部位</a:t>
            </a:r>
            <a:endParaRPr lang="ja-JP" altLang="en-US" sz="2400" dirty="0"/>
          </a:p>
        </p:txBody>
      </p:sp>
      <p:sp>
        <p:nvSpPr>
          <p:cNvPr id="7" name="テキスト ボックス 6"/>
          <p:cNvSpPr txBox="1"/>
          <p:nvPr/>
        </p:nvSpPr>
        <p:spPr>
          <a:xfrm>
            <a:off x="772469" y="2424562"/>
            <a:ext cx="2031325" cy="369332"/>
          </a:xfrm>
          <a:prstGeom prst="rect">
            <a:avLst/>
          </a:prstGeom>
          <a:solidFill>
            <a:schemeClr val="tx1"/>
          </a:solidFill>
        </p:spPr>
        <p:txBody>
          <a:bodyPr wrap="none" rtlCol="0">
            <a:spAutoFit/>
          </a:bodyPr>
          <a:lstStyle/>
          <a:p>
            <a:r>
              <a:rPr kumimoji="1" lang="ja-JP" altLang="en-US" dirty="0" smtClean="0">
                <a:solidFill>
                  <a:srgbClr val="FFFF00"/>
                </a:solidFill>
              </a:rPr>
              <a:t>上腕骨近位部骨折</a:t>
            </a:r>
            <a:endParaRPr kumimoji="1" lang="ja-JP" altLang="en-US" dirty="0">
              <a:solidFill>
                <a:srgbClr val="FFFF00"/>
              </a:solidFill>
            </a:endParaRPr>
          </a:p>
        </p:txBody>
      </p:sp>
      <p:sp>
        <p:nvSpPr>
          <p:cNvPr id="8" name="テキスト ボックス 7"/>
          <p:cNvSpPr txBox="1"/>
          <p:nvPr/>
        </p:nvSpPr>
        <p:spPr>
          <a:xfrm>
            <a:off x="3919049" y="4710883"/>
            <a:ext cx="2031325" cy="369332"/>
          </a:xfrm>
          <a:prstGeom prst="rect">
            <a:avLst/>
          </a:prstGeom>
          <a:solidFill>
            <a:schemeClr val="tx1"/>
          </a:solidFill>
        </p:spPr>
        <p:txBody>
          <a:bodyPr wrap="none" rtlCol="0">
            <a:spAutoFit/>
          </a:bodyPr>
          <a:lstStyle/>
          <a:p>
            <a:r>
              <a:rPr kumimoji="1" lang="ja-JP" altLang="en-US" dirty="0" smtClean="0">
                <a:solidFill>
                  <a:srgbClr val="FFFF00"/>
                </a:solidFill>
              </a:rPr>
              <a:t>大腿骨近位部骨折</a:t>
            </a:r>
            <a:endParaRPr kumimoji="1" lang="ja-JP" altLang="en-US" dirty="0">
              <a:solidFill>
                <a:srgbClr val="FFFF00"/>
              </a:solidFill>
            </a:endParaRPr>
          </a:p>
        </p:txBody>
      </p:sp>
    </p:spTree>
    <p:extLst>
      <p:ext uri="{BB962C8B-B14F-4D97-AF65-F5344CB8AC3E}">
        <p14:creationId xmlns:p14="http://schemas.microsoft.com/office/powerpoint/2010/main" val="6263416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47476" y="138143"/>
            <a:ext cx="5350256" cy="114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0" lang="ja-JP" altLang="en-US" sz="3600" dirty="0">
                <a:effectLst/>
              </a:rPr>
              <a:t>大腿骨近位部</a:t>
            </a:r>
            <a:r>
              <a:rPr kumimoji="0" lang="ja-JP" altLang="en-US" sz="3600" dirty="0" smtClean="0">
                <a:effectLst/>
              </a:rPr>
              <a:t>骨折</a:t>
            </a:r>
            <a:endParaRPr kumimoji="0" lang="ja-JP" altLang="en-US" sz="3600" dirty="0">
              <a:effectLst/>
            </a:endParaRPr>
          </a:p>
        </p:txBody>
      </p:sp>
      <p:pic>
        <p:nvPicPr>
          <p:cNvPr id="30724" name="Picture 4" descr="大腿骨近位端骨折の分類"/>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9731" y="2156352"/>
            <a:ext cx="4854448" cy="4114800"/>
          </a:xfrm>
          <a:noFill/>
          <a:extLst>
            <a:ext uri="{909E8E84-426E-40DD-AFC4-6F175D3DCCD1}">
              <a14:hiddenFill xmlns:a14="http://schemas.microsoft.com/office/drawing/2010/main">
                <a:solidFill>
                  <a:srgbClr val="FFFFFF"/>
                </a:solidFill>
              </a14:hiddenFill>
            </a:ext>
          </a:extLst>
        </p:spPr>
      </p:pic>
      <p:sp>
        <p:nvSpPr>
          <p:cNvPr id="30725" name="Rectangle 5"/>
          <p:cNvSpPr>
            <a:spLocks noChangeArrowheads="1"/>
          </p:cNvSpPr>
          <p:nvPr/>
        </p:nvSpPr>
        <p:spPr bwMode="auto">
          <a:xfrm>
            <a:off x="4310140" y="3132933"/>
            <a:ext cx="2339102"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t>大腿骨頚部骨折</a:t>
            </a:r>
          </a:p>
        </p:txBody>
      </p:sp>
      <p:sp>
        <p:nvSpPr>
          <p:cNvPr id="30726" name="Rectangle 6"/>
          <p:cNvSpPr>
            <a:spLocks noChangeArrowheads="1"/>
          </p:cNvSpPr>
          <p:nvPr/>
        </p:nvSpPr>
        <p:spPr bwMode="auto">
          <a:xfrm>
            <a:off x="4310140" y="4213752"/>
            <a:ext cx="2646878"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t>大腿骨転子部骨折</a:t>
            </a:r>
          </a:p>
        </p:txBody>
      </p:sp>
      <p:sp>
        <p:nvSpPr>
          <p:cNvPr id="30727" name="AutoShape 7"/>
          <p:cNvSpPr>
            <a:spLocks noChangeArrowheads="1"/>
          </p:cNvSpPr>
          <p:nvPr/>
        </p:nvSpPr>
        <p:spPr bwMode="auto">
          <a:xfrm rot="20226017">
            <a:off x="2852928" y="3468687"/>
            <a:ext cx="1353312" cy="304800"/>
          </a:xfrm>
          <a:prstGeom prst="leftArrow">
            <a:avLst>
              <a:gd name="adj1" fmla="val 50000"/>
              <a:gd name="adj2" fmla="val 1937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28" name="AutoShape 8"/>
          <p:cNvSpPr>
            <a:spLocks noChangeArrowheads="1"/>
          </p:cNvSpPr>
          <p:nvPr/>
        </p:nvSpPr>
        <p:spPr bwMode="auto">
          <a:xfrm>
            <a:off x="3088195" y="4332216"/>
            <a:ext cx="1160272" cy="224736"/>
          </a:xfrm>
          <a:prstGeom prst="leftArrow">
            <a:avLst>
              <a:gd name="adj1" fmla="val 50000"/>
              <a:gd name="adj2" fmla="val 16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cxnSp>
        <p:nvCxnSpPr>
          <p:cNvPr id="30730" name="AutoShape 10"/>
          <p:cNvCxnSpPr>
            <a:cxnSpLocks noChangeShapeType="1"/>
            <a:stCxn id="30722" idx="0"/>
            <a:endCxn id="30722" idx="0"/>
          </p:cNvCxnSpPr>
          <p:nvPr/>
        </p:nvCxnSpPr>
        <p:spPr bwMode="auto">
          <a:xfrm>
            <a:off x="3122604" y="138143"/>
            <a:ext cx="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31" name="Rectangle 11"/>
          <p:cNvSpPr>
            <a:spLocks noChangeArrowheads="1"/>
          </p:cNvSpPr>
          <p:nvPr/>
        </p:nvSpPr>
        <p:spPr bwMode="auto">
          <a:xfrm>
            <a:off x="2387600" y="6326088"/>
            <a:ext cx="359425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400" dirty="0">
                <a:ea typeface="ＭＳ Ｐゴシック" charset="-128"/>
              </a:rPr>
              <a:t>大腿骨頚部</a:t>
            </a:r>
            <a:r>
              <a:rPr lang="en-US" altLang="ja-JP" sz="1400" dirty="0">
                <a:ea typeface="ＭＳ Ｐゴシック" charset="-128"/>
              </a:rPr>
              <a:t>/</a:t>
            </a:r>
            <a:r>
              <a:rPr lang="ja-JP" altLang="en-US" sz="1400" dirty="0">
                <a:ea typeface="ＭＳ Ｐゴシック" charset="-128"/>
              </a:rPr>
              <a:t>転子部骨折ガイドライン　南江堂</a:t>
            </a:r>
            <a:endParaRPr lang="en-US" altLang="ja-JP" sz="1400" dirty="0">
              <a:ea typeface="ＭＳ Ｐゴシック" charset="-128"/>
            </a:endParaRPr>
          </a:p>
        </p:txBody>
      </p:sp>
      <p:pic>
        <p:nvPicPr>
          <p:cNvPr id="10" name="コンテンツ プレースホルダー 6"/>
          <p:cNvPicPr>
            <a:picLocks noChangeAspect="1"/>
          </p:cNvPicPr>
          <p:nvPr/>
        </p:nvPicPr>
        <p:blipFill rotWithShape="1">
          <a:blip r:embed="rId4" cstate="print">
            <a:extLst>
              <a:ext uri="{28A0092B-C50C-407E-A947-70E740481C1C}">
                <a14:useLocalDpi xmlns:a14="http://schemas.microsoft.com/office/drawing/2010/main" val="0"/>
              </a:ext>
            </a:extLst>
          </a:blip>
          <a:srcRect t="-7937" b="24137"/>
          <a:stretch/>
        </p:blipFill>
        <p:spPr>
          <a:xfrm>
            <a:off x="7080365" y="810108"/>
            <a:ext cx="2953570" cy="2784490"/>
          </a:xfrm>
          <a:prstGeom prst="rect">
            <a:avLst/>
          </a:prstGeom>
        </p:spPr>
      </p:pic>
      <p:pic>
        <p:nvPicPr>
          <p:cNvPr id="11" name="コンテンツ プレースホルダー 7"/>
          <p:cNvPicPr>
            <a:picLocks noChangeAspect="1"/>
          </p:cNvPicPr>
          <p:nvPr/>
        </p:nvPicPr>
        <p:blipFill rotWithShape="1">
          <a:blip r:embed="rId5" cstate="print">
            <a:extLst>
              <a:ext uri="{28A0092B-C50C-407E-A947-70E740481C1C}">
                <a14:useLocalDpi xmlns:a14="http://schemas.microsoft.com/office/drawing/2010/main" val="0"/>
              </a:ext>
            </a:extLst>
          </a:blip>
          <a:srcRect t="-366" b="9328"/>
          <a:stretch/>
        </p:blipFill>
        <p:spPr>
          <a:xfrm>
            <a:off x="7080365" y="3736943"/>
            <a:ext cx="2953570" cy="3024938"/>
          </a:xfrm>
          <a:prstGeom prst="rect">
            <a:avLst/>
          </a:prstGeom>
        </p:spPr>
      </p:pic>
      <p:sp>
        <p:nvSpPr>
          <p:cNvPr id="13" name="Text Box 5"/>
          <p:cNvSpPr txBox="1">
            <a:spLocks noChangeArrowheads="1"/>
          </p:cNvSpPr>
          <p:nvPr/>
        </p:nvSpPr>
        <p:spPr bwMode="auto">
          <a:xfrm>
            <a:off x="4639324" y="159167"/>
            <a:ext cx="5767926" cy="461665"/>
          </a:xfrm>
          <a:prstGeom prst="rect">
            <a:avLst/>
          </a:prstGeom>
          <a:noFill/>
          <a:ln w="9525">
            <a:noFill/>
            <a:miter lim="800000"/>
            <a:headEnd/>
            <a:tailEnd/>
          </a:ln>
          <a:effectLst/>
        </p:spPr>
        <p:txBody>
          <a:bodyPr wrap="none">
            <a:spAutoFit/>
          </a:bodyPr>
          <a:lstStyle/>
          <a:p>
            <a:pPr eaLnBrk="1" hangingPunct="1">
              <a:defRPr/>
            </a:pPr>
            <a:r>
              <a:rPr lang="ja-JP" altLang="en-US" sz="2400" dirty="0" smtClean="0">
                <a:solidFill>
                  <a:prstClr val="black"/>
                </a:solidFill>
                <a:ea typeface="ＭＳ Ｐゴシック" panose="020B0600070205080204" pitchFamily="50" charset="-128"/>
              </a:rPr>
              <a:t>頚部</a:t>
            </a:r>
            <a:r>
              <a:rPr lang="ja-JP" altLang="en-US" sz="2400" dirty="0">
                <a:solidFill>
                  <a:prstClr val="black"/>
                </a:solidFill>
                <a:ea typeface="ＭＳ Ｐゴシック" panose="020B0600070205080204" pitchFamily="50" charset="-128"/>
              </a:rPr>
              <a:t>骨折、転子部骨折、転子下骨折がある</a:t>
            </a:r>
          </a:p>
        </p:txBody>
      </p:sp>
      <p:sp>
        <p:nvSpPr>
          <p:cNvPr id="3" name="テキスト ボックス 2"/>
          <p:cNvSpPr txBox="1"/>
          <p:nvPr/>
        </p:nvSpPr>
        <p:spPr>
          <a:xfrm>
            <a:off x="326169" y="5240518"/>
            <a:ext cx="1723549" cy="461665"/>
          </a:xfrm>
          <a:prstGeom prst="rect">
            <a:avLst/>
          </a:prstGeom>
          <a:solidFill>
            <a:schemeClr val="bg1"/>
          </a:solidFill>
        </p:spPr>
        <p:txBody>
          <a:bodyPr wrap="none" rtlCol="0">
            <a:spAutoFit/>
          </a:bodyPr>
          <a:lstStyle/>
          <a:p>
            <a:r>
              <a:rPr lang="ja-JP" altLang="en-US" sz="2400" dirty="0">
                <a:solidFill>
                  <a:prstClr val="black"/>
                </a:solidFill>
                <a:ea typeface="ＭＳ Ｐゴシック" panose="020B0600070205080204" pitchFamily="50" charset="-128"/>
              </a:rPr>
              <a:t>転子下骨折</a:t>
            </a:r>
            <a:endParaRPr kumimoji="1" lang="ja-JP" altLang="en-US" sz="2400" dirty="0"/>
          </a:p>
        </p:txBody>
      </p:sp>
      <p:sp>
        <p:nvSpPr>
          <p:cNvPr id="15" name="AutoShape 8"/>
          <p:cNvSpPr>
            <a:spLocks noChangeArrowheads="1"/>
          </p:cNvSpPr>
          <p:nvPr/>
        </p:nvSpPr>
        <p:spPr bwMode="auto">
          <a:xfrm flipH="1">
            <a:off x="2049718" y="5270310"/>
            <a:ext cx="675763" cy="224736"/>
          </a:xfrm>
          <a:prstGeom prst="leftArrow">
            <a:avLst>
              <a:gd name="adj1" fmla="val 50000"/>
              <a:gd name="adj2" fmla="val 16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 name="テキスト ボックス 6"/>
          <p:cNvSpPr txBox="1">
            <a:spLocks noChangeArrowheads="1"/>
          </p:cNvSpPr>
          <p:nvPr/>
        </p:nvSpPr>
        <p:spPr bwMode="auto">
          <a:xfrm>
            <a:off x="8697516" y="579275"/>
            <a:ext cx="31117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2400" dirty="0">
                <a:solidFill>
                  <a:srgbClr val="0070C0"/>
                </a:solidFill>
                <a:latin typeface="Arial" charset="0"/>
              </a:rPr>
              <a:t>寝たきりの原因の代表</a:t>
            </a:r>
          </a:p>
        </p:txBody>
      </p:sp>
      <p:sp>
        <p:nvSpPr>
          <p:cNvPr id="5" name="テキスト ボックス 4"/>
          <p:cNvSpPr txBox="1"/>
          <p:nvPr/>
        </p:nvSpPr>
        <p:spPr>
          <a:xfrm>
            <a:off x="474350" y="1070915"/>
            <a:ext cx="6264857" cy="830997"/>
          </a:xfrm>
          <a:prstGeom prst="rect">
            <a:avLst/>
          </a:prstGeom>
          <a:noFill/>
        </p:spPr>
        <p:txBody>
          <a:bodyPr wrap="none" rtlCol="0">
            <a:spAutoFit/>
          </a:bodyPr>
          <a:lstStyle/>
          <a:p>
            <a:r>
              <a:rPr kumimoji="1" lang="ja-JP" altLang="en-US" sz="2400" dirty="0" smtClean="0"/>
              <a:t>高齢者が転倒して、股関節付近の痛みを訴え、</a:t>
            </a:r>
            <a:endParaRPr kumimoji="1" lang="en-US" altLang="ja-JP" sz="2400" dirty="0" smtClean="0"/>
          </a:p>
          <a:p>
            <a:r>
              <a:rPr kumimoji="1" lang="ja-JP" altLang="en-US" sz="2400" dirty="0" smtClean="0"/>
              <a:t>歩けなくなったら可能性が高い</a:t>
            </a:r>
            <a:endParaRPr kumimoji="1" lang="ja-JP" altLang="en-US" sz="2400" dirty="0"/>
          </a:p>
        </p:txBody>
      </p:sp>
      <p:cxnSp>
        <p:nvCxnSpPr>
          <p:cNvPr id="4" name="直線コネクタ 3"/>
          <p:cNvCxnSpPr/>
          <p:nvPr/>
        </p:nvCxnSpPr>
        <p:spPr>
          <a:xfrm flipH="1">
            <a:off x="5981075" y="2938072"/>
            <a:ext cx="7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558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1"/>
          <p:cNvSpPr>
            <a:spLocks noGrp="1"/>
          </p:cNvSpPr>
          <p:nvPr>
            <p:ph type="title"/>
          </p:nvPr>
        </p:nvSpPr>
        <p:spPr>
          <a:xfrm>
            <a:off x="285751" y="214314"/>
            <a:ext cx="8439149" cy="725487"/>
          </a:xfrm>
        </p:spPr>
        <p:txBody>
          <a:bodyPr/>
          <a:lstStyle/>
          <a:p>
            <a:r>
              <a:rPr lang="ja-JP" altLang="en-US" sz="3600" smtClean="0"/>
              <a:t>大腿骨近位部骨折の受傷原因</a:t>
            </a:r>
          </a:p>
        </p:txBody>
      </p:sp>
      <p:grpSp>
        <p:nvGrpSpPr>
          <p:cNvPr id="3" name="グループ化 2"/>
          <p:cNvGrpSpPr/>
          <p:nvPr/>
        </p:nvGrpSpPr>
        <p:grpSpPr>
          <a:xfrm>
            <a:off x="2335783" y="825501"/>
            <a:ext cx="8412165" cy="6032499"/>
            <a:chOff x="2335783" y="825501"/>
            <a:chExt cx="7970647" cy="6032499"/>
          </a:xfrm>
        </p:grpSpPr>
        <p:pic>
          <p:nvPicPr>
            <p:cNvPr id="48131" name="Picture 2" descr="C:\Documents and Settings\MIYATA\デスクトップ\介護講演\骨粗転倒\img104.jpg"/>
            <p:cNvPicPr>
              <a:picLocks noChangeAspect="1" noChangeArrowheads="1"/>
            </p:cNvPicPr>
            <p:nvPr/>
          </p:nvPicPr>
          <p:blipFill>
            <a:blip r:embed="rId3">
              <a:extLst>
                <a:ext uri="{28A0092B-C50C-407E-A947-70E740481C1C}">
                  <a14:useLocalDpi xmlns:a14="http://schemas.microsoft.com/office/drawing/2010/main" val="0"/>
                </a:ext>
              </a:extLst>
            </a:blip>
            <a:srcRect l="2946" t="4884" r="5946" b="26732"/>
            <a:stretch>
              <a:fillRect/>
            </a:stretch>
          </p:blipFill>
          <p:spPr bwMode="auto">
            <a:xfrm>
              <a:off x="2335783" y="825501"/>
              <a:ext cx="7970647" cy="603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円/楕円 1"/>
            <p:cNvSpPr/>
            <p:nvPr/>
          </p:nvSpPr>
          <p:spPr>
            <a:xfrm>
              <a:off x="5378161" y="4759458"/>
              <a:ext cx="3937000" cy="13684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extLst>
      <p:ext uri="{BB962C8B-B14F-4D97-AF65-F5344CB8AC3E}">
        <p14:creationId xmlns:p14="http://schemas.microsoft.com/office/powerpoint/2010/main" val="329193006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ags/tag2.xml><?xml version="1.0" encoding="utf-8"?>
<p:tagLst xmlns:a="http://schemas.openxmlformats.org/drawingml/2006/main" xmlns:r="http://schemas.openxmlformats.org/officeDocument/2006/relationships" xmlns:p="http://schemas.openxmlformats.org/presentationml/2006/main">
  <p:tag name="TIMING" val="|0.5|0.7|0.5|0.7"/>
</p:tagLst>
</file>

<file path=ppt/tags/tag3.xml><?xml version="1.0" encoding="utf-8"?>
<p:tagLst xmlns:a="http://schemas.openxmlformats.org/drawingml/2006/main" xmlns:r="http://schemas.openxmlformats.org/officeDocument/2006/relationships" xmlns:p="http://schemas.openxmlformats.org/presentationml/2006/main">
  <p:tag name="TIMING" val="|0.5|0.5"/>
</p:tagLst>
</file>

<file path=ppt/tags/tag4.xml><?xml version="1.0" encoding="utf-8"?>
<p:tagLst xmlns:a="http://schemas.openxmlformats.org/drawingml/2006/main" xmlns:r="http://schemas.openxmlformats.org/officeDocument/2006/relationships" xmlns:p="http://schemas.openxmlformats.org/presentationml/2006/main">
  <p:tag name="TIMING" val="|4.7|4.1"/>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9389</TotalTime>
  <Words>6120</Words>
  <Application>Microsoft Office PowerPoint</Application>
  <PresentationFormat>ワイド画面</PresentationFormat>
  <Paragraphs>1044</Paragraphs>
  <Slides>66</Slides>
  <Notes>65</Notes>
  <HiddenSlides>0</HiddenSlides>
  <MMClips>0</MMClips>
  <ScaleCrop>false</ScaleCrop>
  <HeadingPairs>
    <vt:vector size="8" baseType="variant">
      <vt:variant>
        <vt:lpstr>使用されているフォント</vt:lpstr>
      </vt:variant>
      <vt:variant>
        <vt:i4>12</vt:i4>
      </vt:variant>
      <vt:variant>
        <vt:lpstr>テーマ</vt:lpstr>
      </vt:variant>
      <vt:variant>
        <vt:i4>1</vt:i4>
      </vt:variant>
      <vt:variant>
        <vt:lpstr>埋め込まれた OLE サーバー</vt:lpstr>
      </vt:variant>
      <vt:variant>
        <vt:i4>1</vt:i4>
      </vt:variant>
      <vt:variant>
        <vt:lpstr>スライド タイトル</vt:lpstr>
      </vt:variant>
      <vt:variant>
        <vt:i4>66</vt:i4>
      </vt:variant>
    </vt:vector>
  </HeadingPairs>
  <TitlesOfParts>
    <vt:vector size="80" baseType="lpstr">
      <vt:lpstr>Avenir Roman</vt:lpstr>
      <vt:lpstr>HGPｺﾞｼｯｸE</vt:lpstr>
      <vt:lpstr>HGP創英角ｺﾞｼｯｸUB</vt:lpstr>
      <vt:lpstr>ＭＳ Ｐゴシック</vt:lpstr>
      <vt:lpstr>ＭＳ ゴシック</vt:lpstr>
      <vt:lpstr>新細明體</vt:lpstr>
      <vt:lpstr>ヒラギノ角ゴ ProN W3</vt:lpstr>
      <vt:lpstr>Arial</vt:lpstr>
      <vt:lpstr>Calibri</vt:lpstr>
      <vt:lpstr>Calibri Light</vt:lpstr>
      <vt:lpstr>Times</vt:lpstr>
      <vt:lpstr>Times New Roman</vt:lpstr>
      <vt:lpstr>Office テーマ</vt:lpstr>
      <vt:lpstr>Image</vt:lpstr>
      <vt:lpstr>PowerPoint プレゼンテーション</vt:lpstr>
      <vt:lpstr>PowerPoint プレゼンテーション</vt:lpstr>
      <vt:lpstr>運動機能低下をきたす疾患</vt:lpstr>
      <vt:lpstr>PowerPoint プレゼンテーション</vt:lpstr>
      <vt:lpstr>運動器不安定症の患者さんとは</vt:lpstr>
      <vt:lpstr>PowerPoint プレゼンテーション</vt:lpstr>
      <vt:lpstr>1.　下肢や背骨の骨折　</vt:lpstr>
      <vt:lpstr>大腿骨近位部骨折</vt:lpstr>
      <vt:lpstr>大腿骨近位部骨折の受傷原因</vt:lpstr>
      <vt:lpstr>大腿骨頚部骨折と大腿骨転子部骨折の手術法</vt:lpstr>
      <vt:lpstr>大腿骨近位部骨折の予後</vt:lpstr>
      <vt:lpstr>脊椎圧迫骨折</vt:lpstr>
      <vt:lpstr>脊椎圧迫骨折のMRI</vt:lpstr>
      <vt:lpstr>PowerPoint プレゼンテーション</vt:lpstr>
      <vt:lpstr>PowerPoint プレゼンテーション</vt:lpstr>
      <vt:lpstr>PowerPoint プレゼンテーション</vt:lpstr>
      <vt:lpstr>PowerPoint プレゼンテーション</vt:lpstr>
      <vt:lpstr>高齢者の脊柱後弯</vt:lpstr>
      <vt:lpstr>頭のてっぺんにつけた糸をまっすぐ上に引っ張るイメージさせる</vt:lpstr>
      <vt:lpstr>頭ブリッジ（後頭部を押し付けながら胸を持ち上げる運動）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骨粗鬆症の症状</vt:lpstr>
      <vt:lpstr>PowerPoint プレゼンテーション</vt:lpstr>
      <vt:lpstr>骨粗鬆症の予防方法</vt:lpstr>
      <vt:lpstr>PowerPoint プレゼンテーション</vt:lpstr>
      <vt:lpstr>腰部脊柱管狭窄症</vt:lpstr>
      <vt:lpstr>PowerPoint プレゼンテーション</vt:lpstr>
      <vt:lpstr>治療</vt:lpstr>
      <vt:lpstr>PowerPoint プレゼンテーション</vt:lpstr>
      <vt:lpstr>腰痛の部位別分類</vt:lpstr>
      <vt:lpstr>診断：問診</vt:lpstr>
      <vt:lpstr>PowerPoint プレゼンテーション</vt:lpstr>
      <vt:lpstr>PowerPoint プレゼンテーション</vt:lpstr>
      <vt:lpstr>よい動作と悪い動作(屈む）</vt:lpstr>
      <vt:lpstr>よい動作と悪い動作（体回旋）</vt:lpstr>
      <vt:lpstr>ＴＨＡ，ＴＫＡ　ｉｎ　Ｊａｐａｎ（２０１１）</vt:lpstr>
      <vt:lpstr>PowerPoint プレゼンテーション</vt:lpstr>
      <vt:lpstr>変形性股関節症レントゲン所見</vt:lpstr>
      <vt:lpstr>PowerPoint プレゼンテーション</vt:lpstr>
      <vt:lpstr>人工股関節置換術</vt:lpstr>
      <vt:lpstr>変形性膝関節症</vt:lpstr>
      <vt:lpstr>変形性膝関節症の症状</vt:lpstr>
      <vt:lpstr>変形性膝関節症はなぜ痛い？</vt:lpstr>
      <vt:lpstr>変形性膝関節症の主要因</vt:lpstr>
      <vt:lpstr>PowerPoint プレゼンテーション</vt:lpstr>
      <vt:lpstr>人工膝関節置換術</vt:lpstr>
      <vt:lpstr>Knee in ﾆｰｲﾝ</vt:lpstr>
      <vt:lpstr>変形性膝関節症のリハビリ</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3週間の24時間安静がもたらすもの</vt:lpstr>
      <vt:lpstr>廃用症候群：日頃私たちが身体の中で動かしていない部分が、 　　　　　その結果として動かなくなって（働かなくなって）しまう症状のこと</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宮田重樹</dc:creator>
  <cp:lastModifiedBy>宮田重樹</cp:lastModifiedBy>
  <cp:revision>463</cp:revision>
  <dcterms:created xsi:type="dcterms:W3CDTF">2014-08-05T08:27:02Z</dcterms:created>
  <dcterms:modified xsi:type="dcterms:W3CDTF">2015-05-25T13:50:42Z</dcterms:modified>
</cp:coreProperties>
</file>