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8" r:id="rId2"/>
  </p:sldMasterIdLst>
  <p:notesMasterIdLst>
    <p:notesMasterId r:id="rId45"/>
  </p:notesMasterIdLst>
  <p:sldIdLst>
    <p:sldId id="256" r:id="rId3"/>
    <p:sldId id="915" r:id="rId4"/>
    <p:sldId id="967" r:id="rId5"/>
    <p:sldId id="968" r:id="rId6"/>
    <p:sldId id="971" r:id="rId7"/>
    <p:sldId id="1002" r:id="rId8"/>
    <p:sldId id="1009" r:id="rId9"/>
    <p:sldId id="916" r:id="rId10"/>
    <p:sldId id="956" r:id="rId11"/>
    <p:sldId id="923" r:id="rId12"/>
    <p:sldId id="924" r:id="rId13"/>
    <p:sldId id="925" r:id="rId14"/>
    <p:sldId id="1000" r:id="rId15"/>
    <p:sldId id="1011" r:id="rId16"/>
    <p:sldId id="1012" r:id="rId17"/>
    <p:sldId id="958" r:id="rId18"/>
    <p:sldId id="969" r:id="rId19"/>
    <p:sldId id="922" r:id="rId20"/>
    <p:sldId id="921" r:id="rId21"/>
    <p:sldId id="952" r:id="rId22"/>
    <p:sldId id="954" r:id="rId23"/>
    <p:sldId id="955" r:id="rId24"/>
    <p:sldId id="640" r:id="rId25"/>
    <p:sldId id="957" r:id="rId26"/>
    <p:sldId id="953" r:id="rId27"/>
    <p:sldId id="959" r:id="rId28"/>
    <p:sldId id="966" r:id="rId29"/>
    <p:sldId id="1005" r:id="rId30"/>
    <p:sldId id="965" r:id="rId31"/>
    <p:sldId id="551" r:id="rId32"/>
    <p:sldId id="975" r:id="rId33"/>
    <p:sldId id="964" r:id="rId34"/>
    <p:sldId id="980" r:id="rId35"/>
    <p:sldId id="981" r:id="rId36"/>
    <p:sldId id="982" r:id="rId37"/>
    <p:sldId id="976" r:id="rId38"/>
    <p:sldId id="978" r:id="rId39"/>
    <p:sldId id="979" r:id="rId40"/>
    <p:sldId id="1006" r:id="rId41"/>
    <p:sldId id="1010" r:id="rId42"/>
    <p:sldId id="1007" r:id="rId43"/>
    <p:sldId id="1008" r:id="rId4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2" autoAdjust="0"/>
    <p:restoredTop sz="75856" autoAdjust="0"/>
  </p:normalViewPr>
  <p:slideViewPr>
    <p:cSldViewPr snapToGrid="0">
      <p:cViewPr varScale="1">
        <p:scale>
          <a:sx n="82" d="100"/>
          <a:sy n="82" d="100"/>
        </p:scale>
        <p:origin x="540" y="84"/>
      </p:cViewPr>
      <p:guideLst>
        <p:guide orient="horz" pos="2160"/>
        <p:guide pos="3840"/>
      </p:guideLst>
    </p:cSldViewPr>
  </p:slideViewPr>
  <p:notesTextViewPr>
    <p:cViewPr>
      <p:scale>
        <a:sx n="1" d="1"/>
        <a:sy n="1" d="1"/>
      </p:scale>
      <p:origin x="0" y="0"/>
    </p:cViewPr>
  </p:notesTextViewPr>
  <p:sorterViewPr>
    <p:cViewPr varScale="1">
      <p:scale>
        <a:sx n="1" d="1"/>
        <a:sy n="1" d="1"/>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F789F-D028-4621-96AF-7652C582A351}" type="datetimeFigureOut">
              <a:rPr kumimoji="1" lang="ja-JP" altLang="en-US" smtClean="0"/>
              <a:t>2015/5/25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32284-9B9E-4351-9E7D-DC6C6EDE1949}" type="slidenum">
              <a:rPr kumimoji="1" lang="ja-JP" altLang="en-US" smtClean="0"/>
              <a:t>‹#›</a:t>
            </a:fld>
            <a:endParaRPr kumimoji="1" lang="ja-JP" altLang="en-US"/>
          </a:p>
        </p:txBody>
      </p:sp>
    </p:spTree>
    <p:extLst>
      <p:ext uri="{BB962C8B-B14F-4D97-AF65-F5344CB8AC3E}">
        <p14:creationId xmlns:p14="http://schemas.microsoft.com/office/powerpoint/2010/main" val="37522614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ところで、運動器って　ご存じですか</a:t>
            </a:r>
            <a:endParaRPr lang="en-US" altLang="ja-JP" dirty="0" smtClean="0"/>
          </a:p>
          <a:p>
            <a:pPr eaLnBrk="1" hangingPunct="1">
              <a:lnSpc>
                <a:spcPts val="3500"/>
              </a:lnSpc>
              <a:buFontTx/>
              <a:buNone/>
            </a:pPr>
            <a:r>
              <a:rPr lang="ja-JP" altLang="en-US" dirty="0" smtClean="0"/>
              <a:t>運動器とは、</a:t>
            </a:r>
            <a:r>
              <a:rPr lang="ja-JP" altLang="en-US" dirty="0" smtClean="0">
                <a:solidFill>
                  <a:srgbClr val="C00000"/>
                </a:solidFill>
              </a:rPr>
              <a:t>体を動かす手脚や背骨</a:t>
            </a:r>
            <a:r>
              <a:rPr lang="ja-JP" altLang="en-US" dirty="0" smtClean="0"/>
              <a:t>のことで　</a:t>
            </a:r>
          </a:p>
          <a:p>
            <a:pPr eaLnBrk="1" hangingPunct="1">
              <a:lnSpc>
                <a:spcPts val="3500"/>
              </a:lnSpc>
              <a:buFontTx/>
              <a:buNone/>
            </a:pPr>
            <a:r>
              <a:rPr lang="ja-JP" altLang="en-US" dirty="0" smtClean="0"/>
              <a:t>　運動器を構成する主な要素は、</a:t>
            </a:r>
            <a:r>
              <a:rPr lang="ja-JP" altLang="en-US" b="1" dirty="0" smtClean="0">
                <a:solidFill>
                  <a:srgbClr val="C00000"/>
                </a:solidFill>
              </a:rPr>
              <a:t>骨、</a:t>
            </a:r>
            <a:r>
              <a:rPr lang="ja-JP" altLang="en-US" dirty="0" smtClean="0">
                <a:solidFill>
                  <a:srgbClr val="C00000"/>
                </a:solidFill>
              </a:rPr>
              <a:t>軟骨、</a:t>
            </a:r>
            <a:r>
              <a:rPr lang="ja-JP" altLang="en-US" b="1" dirty="0" smtClean="0">
                <a:solidFill>
                  <a:srgbClr val="C00000"/>
                </a:solidFill>
              </a:rPr>
              <a:t>関節と</a:t>
            </a:r>
            <a:r>
              <a:rPr lang="ja-JP" altLang="en-US" dirty="0" smtClean="0">
                <a:solidFill>
                  <a:srgbClr val="C00000"/>
                </a:solidFill>
              </a:rPr>
              <a:t>それを動かす筋肉、靱帯、神経など</a:t>
            </a:r>
            <a:r>
              <a:rPr lang="ja-JP" altLang="en-US" dirty="0" smtClean="0"/>
              <a:t>です。</a:t>
            </a:r>
            <a:endParaRPr lang="en-US" altLang="ja-JP" dirty="0" smtClean="0"/>
          </a:p>
          <a:p>
            <a:pPr marL="0" marR="0" indent="0" algn="l" defTabSz="914400" rtl="0" eaLnBrk="1" fontAlgn="auto" latinLnBrk="0" hangingPunct="1">
              <a:lnSpc>
                <a:spcPts val="3500"/>
              </a:lnSpc>
              <a:spcBef>
                <a:spcPts val="0"/>
              </a:spcBef>
              <a:spcAft>
                <a:spcPts val="0"/>
              </a:spcAft>
              <a:buClrTx/>
              <a:buSzTx/>
              <a:buFontTx/>
              <a:buNone/>
              <a:tabLst/>
              <a:defRPr/>
            </a:pPr>
            <a:r>
              <a:rPr lang="ja-JP" altLang="en-US" sz="1200" dirty="0" smtClean="0"/>
              <a:t>体を支える支柱が</a:t>
            </a:r>
            <a:r>
              <a:rPr lang="ja-JP" altLang="en-US" sz="1200" dirty="0" smtClean="0">
                <a:solidFill>
                  <a:srgbClr val="CC0000"/>
                </a:solidFill>
              </a:rPr>
              <a:t>骨</a:t>
            </a:r>
            <a:r>
              <a:rPr lang="ja-JP" altLang="en-US" sz="1200" dirty="0" smtClean="0"/>
              <a:t>です。　体が動くための骨と骨のつなぎ目、隙間が</a:t>
            </a:r>
            <a:r>
              <a:rPr lang="ja-JP" altLang="en-US" sz="1200" dirty="0" smtClean="0">
                <a:solidFill>
                  <a:srgbClr val="CC0000"/>
                </a:solidFill>
              </a:rPr>
              <a:t>関節 。</a:t>
            </a:r>
            <a:r>
              <a:rPr lang="en-US" altLang="ja-JP" sz="1200" dirty="0" smtClean="0"/>
              <a:t/>
            </a:r>
            <a:br>
              <a:rPr lang="en-US" altLang="ja-JP" sz="1200" dirty="0" smtClean="0"/>
            </a:br>
            <a:r>
              <a:rPr lang="ja-JP" altLang="en-US" sz="1200" dirty="0" smtClean="0"/>
              <a:t>関節を動かすための動力が　</a:t>
            </a:r>
            <a:r>
              <a:rPr lang="ja-JP" altLang="en-US" sz="1200" dirty="0" smtClean="0">
                <a:solidFill>
                  <a:srgbClr val="CC0000"/>
                </a:solidFill>
              </a:rPr>
              <a:t>筋肉</a:t>
            </a:r>
            <a:r>
              <a:rPr lang="ja-JP" altLang="en-US" sz="1200" dirty="0" smtClean="0"/>
              <a:t>です。　筋肉や関節の動きを制御しているのが</a:t>
            </a:r>
            <a:r>
              <a:rPr lang="ja-JP" altLang="en-US" sz="1200" dirty="0" smtClean="0">
                <a:solidFill>
                  <a:srgbClr val="CC0000"/>
                </a:solidFill>
              </a:rPr>
              <a:t>神経</a:t>
            </a:r>
            <a:r>
              <a:rPr lang="ja-JP" altLang="en-US" sz="1200" dirty="0" smtClean="0"/>
              <a:t>です。</a:t>
            </a:r>
            <a:endParaRPr lang="en-US" altLang="ja-JP" sz="1200" dirty="0" smtClean="0"/>
          </a:p>
          <a:p>
            <a:pPr marL="0" marR="0" indent="0" algn="l" defTabSz="914400" rtl="0" eaLnBrk="1" fontAlgn="auto" latinLnBrk="0" hangingPunct="1">
              <a:lnSpc>
                <a:spcPts val="3500"/>
              </a:lnSpc>
              <a:spcBef>
                <a:spcPts val="0"/>
              </a:spcBef>
              <a:spcAft>
                <a:spcPts val="0"/>
              </a:spcAft>
              <a:buClrTx/>
              <a:buSzTx/>
              <a:buFontTx/>
              <a:buNone/>
              <a:tabLst/>
              <a:defRPr/>
            </a:pPr>
            <a:endParaRPr kumimoji="1" lang="en-US" altLang="ja-JP" sz="1200" dirty="0" smtClean="0"/>
          </a:p>
          <a:p>
            <a:pPr marL="0" marR="0" indent="0" algn="l" defTabSz="914400" rtl="0" eaLnBrk="1" fontAlgn="auto" latinLnBrk="0" hangingPunct="1">
              <a:lnSpc>
                <a:spcPts val="3500"/>
              </a:lnSpc>
              <a:spcBef>
                <a:spcPts val="0"/>
              </a:spcBef>
              <a:spcAft>
                <a:spcPts val="0"/>
              </a:spcAft>
              <a:buClrTx/>
              <a:buSzTx/>
              <a:buFontTx/>
              <a:buNone/>
              <a:tabLst/>
              <a:defRPr/>
            </a:pPr>
            <a:r>
              <a:rPr lang="ja-JP" altLang="en-US" sz="1200" dirty="0" smtClean="0">
                <a:solidFill>
                  <a:srgbClr val="0070C0"/>
                </a:solidFill>
              </a:rPr>
              <a:t>すなわち、人が身体を動かすために必要なパーツが、運動器でとても大事なものです</a:t>
            </a:r>
            <a:endParaRPr kumimoji="1" lang="ja-JP" altLang="en-US" sz="1200" dirty="0" smtClean="0"/>
          </a:p>
          <a:p>
            <a:pPr eaLnBrk="1" hangingPunct="1">
              <a:lnSpc>
                <a:spcPts val="3500"/>
              </a:lnSpc>
              <a:buFontTx/>
              <a:buNone/>
            </a:pPr>
            <a:endParaRPr lang="ja-JP" altLang="en-US" dirty="0" smtClean="0"/>
          </a:p>
          <a:p>
            <a:endParaRPr lang="en-US" altLang="ja-JP" dirty="0" smtClean="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fld id="{FEF70204-E920-4ABF-8729-08F6B50D05E0}" type="slidenum">
              <a:rPr lang="ja-JP" altLang="en-US" sz="1200">
                <a:solidFill>
                  <a:schemeClr val="tx1"/>
                </a:solidFill>
              </a:rPr>
              <a:pPr/>
              <a:t>2</a:t>
            </a:fld>
            <a:endParaRPr lang="ja-JP" altLang="en-US" sz="1200">
              <a:solidFill>
                <a:schemeClr val="tx1"/>
              </a:solidFill>
            </a:endParaRPr>
          </a:p>
        </p:txBody>
      </p:sp>
    </p:spTree>
    <p:extLst>
      <p:ext uri="{BB962C8B-B14F-4D97-AF65-F5344CB8AC3E}">
        <p14:creationId xmlns:p14="http://schemas.microsoft.com/office/powerpoint/2010/main" val="410661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r>
              <a:rPr lang="ja-JP" altLang="en-US" dirty="0" smtClean="0"/>
              <a:t>関節が動く場合には、その動く関節面が凹面であるか凸面であるかにより</a:t>
            </a:r>
            <a:endParaRPr lang="en-US" altLang="ja-JP" dirty="0" smtClean="0"/>
          </a:p>
          <a:p>
            <a:pPr eaLnBrk="1" hangingPunct="1">
              <a:lnSpc>
                <a:spcPct val="90000"/>
              </a:lnSpc>
              <a:buNone/>
            </a:pPr>
            <a:r>
              <a:rPr lang="ja-JP" altLang="en-US" dirty="0" smtClean="0"/>
              <a:t>関節の動きに一定の法則があり、これを凹凸の法則といいます。</a:t>
            </a:r>
            <a:endParaRPr lang="en-US" altLang="ja-JP" dirty="0" smtClean="0"/>
          </a:p>
          <a:p>
            <a:pPr eaLnBrk="1" hangingPunct="1">
              <a:lnSpc>
                <a:spcPct val="90000"/>
              </a:lnSpc>
              <a:buNone/>
            </a:pPr>
            <a:r>
              <a:rPr lang="ja-JP" altLang="en-US" sz="1200" dirty="0" smtClean="0"/>
              <a:t>（１）</a:t>
            </a:r>
            <a:r>
              <a:rPr lang="ja-JP" altLang="en-US" sz="1200" b="1" dirty="0" smtClean="0">
                <a:solidFill>
                  <a:srgbClr val="070709"/>
                </a:solidFill>
              </a:rPr>
              <a:t>凹の法則</a:t>
            </a:r>
            <a:r>
              <a:rPr lang="ja-JP" altLang="en-US" sz="1200" dirty="0" smtClean="0"/>
              <a:t/>
            </a:r>
            <a:br>
              <a:rPr lang="ja-JP" altLang="en-US" sz="1200" dirty="0" smtClean="0"/>
            </a:br>
            <a:r>
              <a:rPr lang="ja-JP" altLang="en-US" sz="1200" dirty="0" smtClean="0"/>
              <a:t>凸面を有する骨体が固定され、凹面を有する骨体がその面上を滑る時、関節面は骨体の運動方向と</a:t>
            </a:r>
            <a:r>
              <a:rPr lang="ja-JP" altLang="en-US" sz="1200" dirty="0" smtClean="0">
                <a:solidFill>
                  <a:srgbClr val="0070C0"/>
                </a:solidFill>
              </a:rPr>
              <a:t>同じ方向</a:t>
            </a:r>
            <a:r>
              <a:rPr lang="ja-JP" altLang="en-US" sz="1200" dirty="0" smtClean="0"/>
              <a:t>に滑る</a:t>
            </a:r>
            <a:endParaRPr lang="en-US" altLang="ja-JP" sz="1200" dirty="0" smtClean="0"/>
          </a:p>
          <a:p>
            <a:pPr eaLnBrk="1" hangingPunct="1">
              <a:lnSpc>
                <a:spcPct val="90000"/>
              </a:lnSpc>
              <a:buNone/>
            </a:pPr>
            <a:endParaRPr lang="en-US" altLang="ja-JP" sz="1200" dirty="0" smtClean="0"/>
          </a:p>
          <a:p>
            <a:pPr marL="0" indent="0">
              <a:buNone/>
            </a:pPr>
            <a:r>
              <a:rPr lang="ja-JP" altLang="en-US" sz="1100" dirty="0" smtClean="0"/>
              <a:t>（２）</a:t>
            </a:r>
            <a:r>
              <a:rPr lang="ja-JP" altLang="en-US" sz="1100" b="1" dirty="0" smtClean="0">
                <a:solidFill>
                  <a:srgbClr val="070709"/>
                </a:solidFill>
              </a:rPr>
              <a:t>凸面の法則</a:t>
            </a:r>
            <a:r>
              <a:rPr lang="ja-JP" altLang="en-US" sz="1100" dirty="0" smtClean="0"/>
              <a:t/>
            </a:r>
            <a:br>
              <a:rPr lang="ja-JP" altLang="en-US" sz="1100" dirty="0" smtClean="0"/>
            </a:br>
            <a:r>
              <a:rPr lang="ja-JP" altLang="en-US" sz="1100" dirty="0" smtClean="0"/>
              <a:t>　凹面を有する骨体が固定され、凸面を有する骨体が　その面上を滑る時、関節面は骨体の運動方向と</a:t>
            </a:r>
            <a:r>
              <a:rPr lang="ja-JP" altLang="en-US" sz="1100" dirty="0" smtClean="0">
                <a:solidFill>
                  <a:srgbClr val="0070C0"/>
                </a:solidFill>
              </a:rPr>
              <a:t>反対方向</a:t>
            </a:r>
            <a:r>
              <a:rPr lang="ja-JP" altLang="en-US" sz="1100" dirty="0" smtClean="0"/>
              <a:t>に滑る</a:t>
            </a:r>
          </a:p>
          <a:p>
            <a:pPr eaLnBrk="1" hangingPunct="1">
              <a:lnSpc>
                <a:spcPct val="90000"/>
              </a:lnSpc>
              <a:buNone/>
            </a:pPr>
            <a:endParaRPr kumimoji="1" lang="en-US" altLang="ja-JP" dirty="0" smtClean="0"/>
          </a:p>
          <a:p>
            <a:pPr eaLnBrk="1" hangingPunct="1">
              <a:lnSpc>
                <a:spcPct val="90000"/>
              </a:lnSpc>
              <a:buNone/>
            </a:pPr>
            <a:r>
              <a:rPr kumimoji="1" lang="ja-JP" altLang="en-US" dirty="0" smtClean="0"/>
              <a:t>太い矢印は、関節の動きをサポートする場合の力を加える位置と方向です。</a:t>
            </a:r>
            <a:endParaRPr kumimoji="1" lang="en-US" altLang="ja-JP" dirty="0" smtClean="0"/>
          </a:p>
          <a:p>
            <a:r>
              <a:rPr kumimoji="1" lang="ja-JP" altLang="en-US" dirty="0" smtClean="0"/>
              <a:t>関節の動きをサポートする場合、この法則を知ってどの方向に力を加えるかを知らないと、患者さんにとって痛いリハビリになります。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11</a:t>
            </a:fld>
            <a:endParaRPr kumimoji="1" lang="ja-JP" altLang="en-US"/>
          </a:p>
        </p:txBody>
      </p:sp>
    </p:spTree>
    <p:extLst>
      <p:ext uri="{BB962C8B-B14F-4D97-AF65-F5344CB8AC3E}">
        <p14:creationId xmlns:p14="http://schemas.microsoft.com/office/powerpoint/2010/main" val="3683804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肩関節を外転する場合、骨頭が臼蓋面を滑ることができると肩峰にぶつかることなく挙上できます。</a:t>
            </a:r>
            <a:endParaRPr kumimoji="1" lang="en-US" altLang="ja-JP" dirty="0" smtClean="0"/>
          </a:p>
          <a:p>
            <a:r>
              <a:rPr kumimoji="1" lang="ja-JP" altLang="en-US" dirty="0" smtClean="0"/>
              <a:t>臼蓋面を滑ることなく、転がりだけだと、肩峰にぶつかるインピンジメントを引き起こし、可動域制限、疼痛の原因になります。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12</a:t>
            </a:fld>
            <a:endParaRPr kumimoji="1" lang="ja-JP" altLang="en-US"/>
          </a:p>
        </p:txBody>
      </p:sp>
    </p:spTree>
    <p:extLst>
      <p:ext uri="{BB962C8B-B14F-4D97-AF65-F5344CB8AC3E}">
        <p14:creationId xmlns:p14="http://schemas.microsoft.com/office/powerpoint/2010/main" val="540596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関節には、</a:t>
            </a:r>
            <a:r>
              <a:rPr lang="ja-JP" altLang="en-US" sz="1200" dirty="0" smtClean="0"/>
              <a:t>関節感覚受容器があり、関節の状態をモニターし、関節の動きをコントロールしたり、侵害刺激を感知したりしています。</a:t>
            </a:r>
            <a:endParaRPr lang="en-US" altLang="ja-JP" sz="1200" dirty="0" smtClean="0"/>
          </a:p>
          <a:p>
            <a:pPr>
              <a:buNone/>
            </a:pPr>
            <a:r>
              <a:rPr lang="ja-JP" altLang="en-US" sz="1200" b="1" dirty="0" smtClean="0"/>
              <a:t>　　</a:t>
            </a:r>
            <a:r>
              <a:rPr lang="en-US" altLang="ja-JP" sz="1200" b="1" dirty="0" err="1" smtClean="0"/>
              <a:t>typeⅠ</a:t>
            </a:r>
            <a:r>
              <a:rPr lang="ja-JP" altLang="en-US" sz="1200" dirty="0" smtClean="0"/>
              <a:t>：</a:t>
            </a:r>
            <a:r>
              <a:rPr lang="en-US" altLang="ja-JP" sz="1200" dirty="0" err="1" smtClean="0"/>
              <a:t>Ruffini</a:t>
            </a:r>
            <a:r>
              <a:rPr lang="ja-JP" altLang="en-US" sz="1200" dirty="0" smtClean="0"/>
              <a:t>様　関節包表層に存在</a:t>
            </a:r>
            <a:endParaRPr lang="en-US" altLang="ja-JP" sz="1200" dirty="0" smtClean="0"/>
          </a:p>
          <a:p>
            <a:pPr>
              <a:buNone/>
            </a:pPr>
            <a:r>
              <a:rPr lang="ja-JP" altLang="en-US" sz="1200" b="1" dirty="0" smtClean="0">
                <a:solidFill>
                  <a:srgbClr val="070709"/>
                </a:solidFill>
              </a:rPr>
              <a:t>　　　　　関節が動いていない時に、</a:t>
            </a:r>
            <a:r>
              <a:rPr lang="ja-JP" altLang="ja-JP" sz="1200" dirty="0" smtClean="0"/>
              <a:t>関節周囲の軟部組織や筋肉の緊張を一定に保</a:t>
            </a:r>
            <a:r>
              <a:rPr lang="ja-JP" altLang="en-US" sz="1200" dirty="0" smtClean="0"/>
              <a:t>ち、安定させます。　関節静的反射といいます。</a:t>
            </a:r>
            <a:endParaRPr lang="en-US" altLang="ja-JP" sz="1200" dirty="0" smtClean="0"/>
          </a:p>
          <a:p>
            <a:pPr>
              <a:buNone/>
            </a:pPr>
            <a:r>
              <a:rPr lang="ja-JP" altLang="en-US" sz="1200" b="1" dirty="0" smtClean="0"/>
              <a:t>　　</a:t>
            </a:r>
            <a:r>
              <a:rPr lang="en-US" altLang="ja-JP" sz="1200" b="1" dirty="0" err="1" smtClean="0"/>
              <a:t>typeⅡ</a:t>
            </a:r>
            <a:r>
              <a:rPr lang="ja-JP" altLang="en-US" sz="1200" dirty="0" smtClean="0"/>
              <a:t>：</a:t>
            </a:r>
            <a:r>
              <a:rPr lang="en-US" altLang="ja-JP" sz="1200" dirty="0" err="1" smtClean="0"/>
              <a:t>Pacini</a:t>
            </a:r>
            <a:r>
              <a:rPr lang="ja-JP" altLang="en-US" sz="1200" dirty="0" smtClean="0"/>
              <a:t>様　関節包深層と関節脂肪組織に存在</a:t>
            </a:r>
            <a:endParaRPr lang="en-US" altLang="ja-JP" sz="1200" b="1" dirty="0" smtClean="0">
              <a:solidFill>
                <a:srgbClr val="070709"/>
              </a:solidFill>
            </a:endParaRPr>
          </a:p>
          <a:p>
            <a:pPr>
              <a:buNone/>
            </a:pPr>
            <a:r>
              <a:rPr lang="ja-JP" altLang="en-US" sz="1200" b="1" dirty="0" smtClean="0">
                <a:solidFill>
                  <a:srgbClr val="070709"/>
                </a:solidFill>
              </a:rPr>
              <a:t>　　　　　関節が動く際に、関節包や</a:t>
            </a:r>
            <a:r>
              <a:rPr lang="ja-JP" altLang="ja-JP" sz="1200" dirty="0" smtClean="0"/>
              <a:t>関節周囲の軟部組織や筋肉の緊張</a:t>
            </a:r>
            <a:r>
              <a:rPr lang="ja-JP" altLang="en-US" sz="1200" dirty="0" smtClean="0"/>
              <a:t>のバランスをとって関節をスムースに動けるようにします。</a:t>
            </a:r>
            <a:r>
              <a:rPr lang="ja-JP" altLang="en-US" sz="1200" b="1" dirty="0" smtClean="0">
                <a:solidFill>
                  <a:srgbClr val="070709"/>
                </a:solidFill>
              </a:rPr>
              <a:t>関節運動反射といいます。</a:t>
            </a:r>
            <a:endParaRPr lang="en-US" altLang="ja-JP" sz="1200" dirty="0" smtClean="0"/>
          </a:p>
          <a:p>
            <a:pPr>
              <a:buNone/>
            </a:pPr>
            <a:r>
              <a:rPr lang="ja-JP" altLang="en-US" sz="1200" b="1" dirty="0" smtClean="0"/>
              <a:t>　　</a:t>
            </a:r>
            <a:r>
              <a:rPr lang="en-US" altLang="ja-JP" sz="1200" b="1" dirty="0" err="1" smtClean="0"/>
              <a:t>typeⅢ</a:t>
            </a:r>
            <a:r>
              <a:rPr lang="ja-JP" altLang="en-US" sz="1200" dirty="0" smtClean="0"/>
              <a:t>：</a:t>
            </a:r>
            <a:r>
              <a:rPr lang="en-US" altLang="ja-JP" sz="1200" dirty="0" smtClean="0"/>
              <a:t>Golgi</a:t>
            </a:r>
            <a:r>
              <a:rPr lang="ja-JP" altLang="en-US" sz="1200" dirty="0" smtClean="0"/>
              <a:t>様　関節靭帯に存在　閾値が高く、順応が遅い</a:t>
            </a:r>
            <a:endParaRPr lang="en-US" altLang="ja-JP" sz="1200" dirty="0" smtClean="0"/>
          </a:p>
          <a:p>
            <a:pPr>
              <a:buNone/>
            </a:pPr>
            <a:r>
              <a:rPr lang="ja-JP" altLang="en-US" sz="1200" b="1" dirty="0" smtClean="0">
                <a:solidFill>
                  <a:srgbClr val="070709"/>
                </a:solidFill>
              </a:rPr>
              <a:t>　　　　　　関節反射を抑制</a:t>
            </a:r>
            <a:r>
              <a:rPr lang="ja-JP" altLang="en-US" sz="1200" dirty="0" smtClean="0"/>
              <a:t>　</a:t>
            </a:r>
            <a:endParaRPr lang="en-US" altLang="ja-JP" sz="1200" dirty="0" smtClean="0"/>
          </a:p>
          <a:p>
            <a:pPr>
              <a:buNone/>
            </a:pPr>
            <a:r>
              <a:rPr lang="ja-JP" altLang="en-US" sz="1200" dirty="0" smtClean="0"/>
              <a:t>　　 </a:t>
            </a:r>
            <a:r>
              <a:rPr lang="en-US" altLang="ja-JP" sz="1200" b="1" dirty="0" err="1" smtClean="0"/>
              <a:t>typeⅣ</a:t>
            </a:r>
            <a:r>
              <a:rPr lang="ja-JP" altLang="en-US" sz="1200" dirty="0" smtClean="0"/>
              <a:t>：侵害刺激に反応し、痛みを伝達します。無髄性の神経叢と自由終末があり、</a:t>
            </a:r>
            <a:endParaRPr lang="en-US" altLang="ja-JP" sz="1200" dirty="0" smtClean="0"/>
          </a:p>
          <a:p>
            <a:pPr>
              <a:buNone/>
            </a:pPr>
            <a:r>
              <a:rPr lang="ja-JP" altLang="en-US" sz="1200" dirty="0" smtClean="0"/>
              <a:t>　　　　　　無髄性の神経叢は、関節包、脂肪組織に存在、自由終末は、関節靭帯に存在します。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13</a:t>
            </a:fld>
            <a:endParaRPr kumimoji="1" lang="ja-JP" altLang="en-US"/>
          </a:p>
        </p:txBody>
      </p:sp>
    </p:spTree>
    <p:extLst>
      <p:ext uri="{BB962C8B-B14F-4D97-AF65-F5344CB8AC3E}">
        <p14:creationId xmlns:p14="http://schemas.microsoft.com/office/powerpoint/2010/main" val="2092502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関節が動く範囲を</a:t>
            </a:r>
            <a:r>
              <a:rPr kumimoji="1" lang="ja-JP" altLang="en-US" sz="1200" dirty="0" smtClean="0">
                <a:solidFill>
                  <a:srgbClr val="C00000"/>
                </a:solidFill>
              </a:rPr>
              <a:t>関節可動域</a:t>
            </a:r>
            <a:r>
              <a:rPr kumimoji="1" lang="ja-JP" altLang="en-US" sz="1200" dirty="0" smtClean="0"/>
              <a:t>と言います。</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関節の動きには、　屈曲伸展、外転内転、外旋内旋、回内回外、内反外反などがあります。</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各関節の動きごとに、正常な関節可動域が決まっています。</a:t>
            </a:r>
          </a:p>
          <a:p>
            <a:endParaRPr kumimoji="1" lang="en-US" altLang="ja-JP" dirty="0" smtClean="0"/>
          </a:p>
          <a:p>
            <a:r>
              <a:rPr kumimoji="1" lang="ja-JP" altLang="en-US" sz="1200" dirty="0" smtClean="0"/>
              <a:t>正常な可動域内では、関節に痛みはありませんが、可動域を越える動きを強いると、</a:t>
            </a:r>
            <a:endParaRPr kumimoji="1" lang="en-US" altLang="ja-JP" sz="1200" dirty="0" smtClean="0"/>
          </a:p>
          <a:p>
            <a:r>
              <a:rPr lang="ja-JP" altLang="en-US" sz="1200" dirty="0" smtClean="0"/>
              <a:t>関節は破壊されては困ると感じ、侵害受容器が反応して痛みを感じます。</a:t>
            </a:r>
            <a:endParaRPr lang="en-US" altLang="ja-JP" sz="1200" dirty="0" smtClean="0"/>
          </a:p>
          <a:p>
            <a:r>
              <a:rPr kumimoji="1" lang="ja-JP" altLang="en-US" sz="1200" dirty="0" smtClean="0"/>
              <a:t>関節可動域が制限されていると、いつもは痛くない範囲でも痛みを感じます。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14</a:t>
            </a:fld>
            <a:endParaRPr kumimoji="1" lang="ja-JP" altLang="en-US"/>
          </a:p>
        </p:txBody>
      </p:sp>
    </p:spTree>
    <p:extLst>
      <p:ext uri="{BB962C8B-B14F-4D97-AF65-F5344CB8AC3E}">
        <p14:creationId xmlns:p14="http://schemas.microsoft.com/office/powerpoint/2010/main" val="189993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smtClean="0"/>
              <a:t>柔軟体操で体の固い人の背中を押すと痛がる、関節技をかけられると痛い、指を反り過ぎると痛い　ということをご存知だと思います。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体が固くなるとなぜ痛みが出るかというと、</a:t>
            </a:r>
            <a:r>
              <a:rPr lang="ja-JP" altLang="en-US" sz="1200" dirty="0" smtClean="0">
                <a:solidFill>
                  <a:srgbClr val="0303BD"/>
                </a:solidFill>
              </a:rPr>
              <a:t>関節、筋肉には動く範囲（可動域）があり、可動域を越えて動かすと痛みがでるからです。</a:t>
            </a:r>
          </a:p>
          <a:p>
            <a:pPr eaLnBrk="1" hangingPunct="1"/>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自分が知らないうちに体幹の関節の可動域が低下している場合があり、動かない状態が続くとさらに可動域が低下します。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可動域が低下し関節がこわばっている時、動き出すと痛みが出ます。しかし、動いているうちに可動域が改善すると痛みも落ち着きます。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起床時に腰痛があるが動き出すと楽になる場合、腰椎椎間関節や仙腸関節の可動域が低下している可能性があります。</a:t>
            </a:r>
          </a:p>
        </p:txBody>
      </p:sp>
      <p:sp>
        <p:nvSpPr>
          <p:cNvPr id="778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fld id="{CF2F311D-4E0D-4C57-8AE0-B7E49E95C389}" type="slidenum">
              <a:rPr lang="ja-JP" altLang="en-US" sz="1200">
                <a:solidFill>
                  <a:schemeClr val="tx1"/>
                </a:solidFill>
              </a:rPr>
              <a:pPr/>
              <a:t>15</a:t>
            </a:fld>
            <a:endParaRPr lang="ja-JP" altLang="en-US" sz="1200">
              <a:solidFill>
                <a:schemeClr val="tx1"/>
              </a:solidFill>
            </a:endParaRPr>
          </a:p>
        </p:txBody>
      </p:sp>
    </p:spTree>
    <p:extLst>
      <p:ext uri="{BB962C8B-B14F-4D97-AF65-F5344CB8AC3E}">
        <p14:creationId xmlns:p14="http://schemas.microsoft.com/office/powerpoint/2010/main" val="1483053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dirty="0" smtClean="0"/>
              <a:t>損傷や生理的関節可動域範囲外で関節痛がでますが、関節に炎症が生じると生理的関節可動域範囲内でも反応し、</a:t>
            </a:r>
            <a:endParaRPr lang="en-US" altLang="ja-JP" dirty="0" smtClean="0"/>
          </a:p>
          <a:p>
            <a:pPr>
              <a:lnSpc>
                <a:spcPct val="110000"/>
              </a:lnSpc>
            </a:pPr>
            <a:r>
              <a:rPr lang="ja-JP" altLang="en-US" dirty="0" smtClean="0"/>
              <a:t>正常時には休止していた神経線維までも活動することで痛みを感じやすくなります。</a:t>
            </a:r>
          </a:p>
          <a:p>
            <a:pPr>
              <a:lnSpc>
                <a:spcPct val="110000"/>
              </a:lnSpc>
            </a:pPr>
            <a:r>
              <a:rPr lang="ja-JP" altLang="en-US" dirty="0" smtClean="0"/>
              <a:t>関節可動域は、動き過ぎ、不動、同一姿勢保持、外傷、冷え、ストレスなどで悪化し、適度な運動で改善します。</a:t>
            </a:r>
            <a:endParaRPr lang="en-US" altLang="ja-JP" dirty="0" smtClean="0"/>
          </a:p>
          <a:p>
            <a:pPr>
              <a:lnSpc>
                <a:spcPct val="110000"/>
              </a:lnSpc>
            </a:pPr>
            <a:r>
              <a:rPr lang="ja-JP" altLang="en-US" sz="1200" dirty="0" smtClean="0">
                <a:solidFill>
                  <a:srgbClr val="C00000"/>
                </a:solidFill>
              </a:rPr>
              <a:t>関節可動域が悪くなると、日常動作の中で悪化した関節可動域外の動きを強いると痛みが生じるようになります</a:t>
            </a:r>
            <a:r>
              <a:rPr lang="ja-JP" altLang="en-US" dirty="0" smtClean="0">
                <a:solidFill>
                  <a:srgbClr val="C00000"/>
                </a:solidFill>
              </a:rPr>
              <a:t>。</a:t>
            </a:r>
            <a:endParaRPr lang="en-US" altLang="ja-JP" dirty="0" smtClean="0"/>
          </a:p>
          <a:p>
            <a:pPr>
              <a:lnSpc>
                <a:spcPct val="110000"/>
              </a:lnSpc>
            </a:pPr>
            <a:r>
              <a:rPr lang="ja-JP" altLang="en-US" sz="1200" dirty="0" smtClean="0">
                <a:latin typeface="Arial" panose="020B0604020202020204" pitchFamily="34" charset="0"/>
              </a:rPr>
              <a:t>関節包、関節靭帯、半月板の損傷、関節内骨折など関節自体に損傷があると痛みを生じます。</a:t>
            </a:r>
            <a:endParaRPr lang="en-US" altLang="ja-JP" sz="1200" dirty="0" smtClean="0">
              <a:latin typeface="Arial" panose="020B0604020202020204" pitchFamily="34" charset="0"/>
            </a:endParaRPr>
          </a:p>
          <a:p>
            <a:pPr>
              <a:lnSpc>
                <a:spcPct val="110000"/>
              </a:lnSpc>
            </a:pPr>
            <a:r>
              <a:rPr lang="ja-JP" altLang="en-US" dirty="0" smtClean="0"/>
              <a:t>滑膜や関節包、関節靭帯、関節脂肪パッドに分布する</a:t>
            </a:r>
            <a:r>
              <a:rPr lang="en-US" altLang="ja-JP" dirty="0" err="1" smtClean="0">
                <a:solidFill>
                  <a:srgbClr val="0070C0"/>
                </a:solidFill>
              </a:rPr>
              <a:t>Aδ</a:t>
            </a:r>
            <a:r>
              <a:rPr lang="ja-JP" altLang="en-US" dirty="0" smtClean="0">
                <a:solidFill>
                  <a:srgbClr val="0070C0"/>
                </a:solidFill>
              </a:rPr>
              <a:t>線維と</a:t>
            </a:r>
            <a:r>
              <a:rPr lang="en-US" altLang="ja-JP" dirty="0" smtClean="0">
                <a:solidFill>
                  <a:srgbClr val="0070C0"/>
                </a:solidFill>
              </a:rPr>
              <a:t>C</a:t>
            </a:r>
            <a:r>
              <a:rPr lang="ja-JP" altLang="en-US" dirty="0" smtClean="0">
                <a:solidFill>
                  <a:srgbClr val="0070C0"/>
                </a:solidFill>
              </a:rPr>
              <a:t>線維の自由終末</a:t>
            </a:r>
            <a:r>
              <a:rPr lang="ja-JP" altLang="en-US" dirty="0" smtClean="0"/>
              <a:t>が刺激されると、痛みを感知します。</a:t>
            </a:r>
            <a:endParaRPr lang="en-US" altLang="ja-JP" dirty="0" smtClean="0"/>
          </a:p>
          <a:p>
            <a:pPr>
              <a:lnSpc>
                <a:spcPct val="110000"/>
              </a:lnSpc>
            </a:pPr>
            <a:r>
              <a:rPr lang="ja-JP" altLang="en-US" sz="1200" dirty="0" smtClean="0"/>
              <a:t>但し、</a:t>
            </a:r>
            <a:r>
              <a:rPr lang="ja-JP" altLang="en-US" sz="1200" dirty="0" smtClean="0">
                <a:latin typeface="Arial" panose="020B0604020202020204" pitchFamily="34" charset="0"/>
              </a:rPr>
              <a:t>関節軟骨には侵害受容器がないので、損傷があっても痛みを感知しません。</a:t>
            </a:r>
            <a:endParaRPr lang="en-US" altLang="ja-JP" dirty="0" smtClean="0"/>
          </a:p>
          <a:p>
            <a:pPr>
              <a:lnSpc>
                <a:spcPct val="110000"/>
              </a:lnSpc>
            </a:pPr>
            <a:r>
              <a:rPr lang="ja-JP" altLang="en-US" dirty="0" smtClean="0">
                <a:solidFill>
                  <a:srgbClr val="0070C0"/>
                </a:solidFill>
              </a:rPr>
              <a:t>関節炎になると関節痛以外に、関節水腫、腫脹、可動域制限などの症状を呈します。</a:t>
            </a:r>
            <a:r>
              <a:rPr lang="en-US" altLang="ja-JP" dirty="0" smtClean="0">
                <a:solidFill>
                  <a:srgbClr val="C00000"/>
                </a:solidFill>
              </a:rPr>
              <a:t/>
            </a:r>
            <a:br>
              <a:rPr lang="en-US" altLang="ja-JP" dirty="0" smtClean="0">
                <a:solidFill>
                  <a:srgbClr val="C00000"/>
                </a:solidFill>
              </a:rPr>
            </a:br>
            <a:r>
              <a:rPr lang="ja-JP" altLang="en-US" dirty="0" smtClean="0">
                <a:solidFill>
                  <a:srgbClr val="C00000"/>
                </a:solidFill>
              </a:rPr>
              <a:t>　　　　　</a:t>
            </a:r>
            <a:r>
              <a:rPr lang="ja-JP" altLang="en-US" dirty="0" smtClean="0">
                <a:solidFill>
                  <a:srgbClr val="0070C0"/>
                </a:solidFill>
              </a:rPr>
              <a:t>関節炎の原因として、関節リウマチ、痛風、変形性関節炎、膝内障などの疾患があります。</a:t>
            </a:r>
            <a:endParaRPr lang="en-US" altLang="ja-JP" dirty="0" smtClean="0">
              <a:solidFill>
                <a:srgbClr val="0070C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16</a:t>
            </a:fld>
            <a:endParaRPr kumimoji="1" lang="ja-JP" altLang="en-US"/>
          </a:p>
        </p:txBody>
      </p:sp>
    </p:spTree>
    <p:extLst>
      <p:ext uri="{BB962C8B-B14F-4D97-AF65-F5344CB8AC3E}">
        <p14:creationId xmlns:p14="http://schemas.microsoft.com/office/powerpoint/2010/main" val="219221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関節拘縮とは、</a:t>
            </a:r>
            <a:r>
              <a:rPr lang="ja-JP" altLang="en-US" dirty="0" smtClean="0">
                <a:latin typeface="Arial" panose="020B0604020202020204" pitchFamily="34" charset="0"/>
              </a:rPr>
              <a:t>関節包や靭帯が短縮したり癒着したことによって、関節可動域の制限された状態で、</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　長期間のギプス、阻血性拘縮、関節リウマチ等によっておこります。</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・関節拘縮を起こす原因は、</a:t>
            </a:r>
            <a:r>
              <a:rPr lang="ja-JP" altLang="en-US" dirty="0" smtClean="0">
                <a:solidFill>
                  <a:srgbClr val="0070C0"/>
                </a:solidFill>
                <a:latin typeface="Arial" panose="020B0604020202020204" pitchFamily="34" charset="0"/>
              </a:rPr>
              <a:t>関節自体だけでなく、筋肉、皮膚、神経が問題でも生じます。</a:t>
            </a:r>
            <a:endParaRPr lang="en-US" altLang="ja-JP" dirty="0" smtClean="0">
              <a:solidFill>
                <a:srgbClr val="0070C0"/>
              </a:solidFill>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・関節が原因の時、関節可動域改善リハビリ（マニプレーション等）が行われます。</a:t>
            </a:r>
            <a:endParaRPr lang="en-US" altLang="ja-JP" dirty="0" smtClean="0">
              <a:latin typeface="Arial" panose="020B0604020202020204" pitchFamily="34" charset="0"/>
            </a:endParaRPr>
          </a:p>
          <a:p>
            <a:pPr marL="0" marR="0" lvl="0" indent="0" algn="l" defTabSz="914400" rtl="0" eaLnBrk="1" fontAlgn="auto" latinLnBrk="0" hangingPunct="1">
              <a:lnSpc>
                <a:spcPts val="4300"/>
              </a:lnSpc>
              <a:spcBef>
                <a:spcPct val="0"/>
              </a:spcBef>
              <a:spcAft>
                <a:spcPts val="0"/>
              </a:spcAft>
              <a:buClrTx/>
              <a:buSzTx/>
              <a:buFontTx/>
              <a:buNone/>
              <a:tabLst/>
              <a:defRPr/>
            </a:pPr>
            <a:r>
              <a:rPr lang="ja-JP" altLang="en-US" dirty="0" smtClean="0">
                <a:latin typeface="Arial" panose="020B0604020202020204" pitchFamily="34" charset="0"/>
              </a:rPr>
              <a:t>　但し、</a:t>
            </a:r>
            <a:r>
              <a:rPr lang="ja-JP" altLang="en-US" sz="1200" dirty="0" smtClean="0"/>
              <a:t>外傷により骨や軟骨に原因がある拘縮（強直）や，瘢痕による可動域制限にはエクササイズは無効です．</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・関節拘縮の原因が、筋肉の場合はストレッチングや関節自動介助運動、抵抗運動を行って筋肉の柔軟性を改善させる必要があります。</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・関節拘縮の原因が、熱傷や外傷による皮膚瘢痕形成による場合は、皮膚形成術が必要。</a:t>
            </a:r>
            <a:r>
              <a:rPr lang="en-US" altLang="ja-JP" dirty="0" smtClean="0">
                <a:latin typeface="Arial" panose="020B0604020202020204" pitchFamily="34" charset="0"/>
              </a:rPr>
              <a:t/>
            </a:r>
            <a:br>
              <a:rPr lang="en-US" altLang="ja-JP" dirty="0" smtClean="0">
                <a:latin typeface="Arial" panose="020B0604020202020204" pitchFamily="34" charset="0"/>
              </a:rPr>
            </a:br>
            <a:r>
              <a:rPr lang="ja-JP" altLang="en-US" dirty="0" smtClean="0">
                <a:latin typeface="Arial" panose="020B0604020202020204" pitchFamily="34" charset="0"/>
              </a:rPr>
              <a:t>　　また、腫脹、浮腫のために起こっている場合は、それぞれに対する対処が必要です。</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・神経障害による場合は、自動運動が困難なので、定期的にマニピュレーションが必要です。</a:t>
            </a: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17</a:t>
            </a:fld>
            <a:endParaRPr kumimoji="1" lang="ja-JP" altLang="en-US"/>
          </a:p>
        </p:txBody>
      </p:sp>
    </p:spTree>
    <p:extLst>
      <p:ext uri="{BB962C8B-B14F-4D97-AF65-F5344CB8AC3E}">
        <p14:creationId xmlns:p14="http://schemas.microsoft.com/office/powerpoint/2010/main" val="37038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chemeClr val="tx1"/>
                </a:solidFill>
                <a:latin typeface="+mn-ea"/>
                <a:ea typeface="+mn-ea"/>
              </a:rPr>
              <a:t>筋肉には、横紋筋、平滑筋、心筋があります。</a:t>
            </a:r>
            <a:endParaRPr kumimoji="1" lang="en-US" altLang="ja-JP" sz="12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rPr>
              <a:t>・横紋筋は、骨格筋とも呼ばれ、骨に起始し、骨に停止して骨格を動かす筋肉です。　　</a:t>
            </a:r>
            <a:endParaRPr kumimoji="1" lang="en-US" altLang="ja-JP" sz="1200" dirty="0" smtClean="0">
              <a:solidFill>
                <a:schemeClr val="tx1"/>
              </a:solidFill>
              <a:latin typeface="+mn-ea"/>
              <a:ea typeface="+mn-ea"/>
            </a:endParaRPr>
          </a:p>
          <a:p>
            <a:r>
              <a:rPr kumimoji="1" lang="ja-JP" altLang="en-US" sz="1200" dirty="0" smtClean="0">
                <a:solidFill>
                  <a:schemeClr val="tx1"/>
                </a:solidFill>
                <a:latin typeface="+mn-ea"/>
                <a:ea typeface="+mn-ea"/>
              </a:rPr>
              <a:t>・横紋筋の構造は大きな構造体の順に、筋＞筋線維束＞筋線維＞筋原線維となっています。</a:t>
            </a:r>
            <a:endParaRPr kumimoji="1"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　</a:t>
            </a:r>
            <a:r>
              <a:rPr lang="ja-JP" altLang="en-US" dirty="0" smtClean="0"/>
              <a:t>赤い筋肉は遅筋（ちきん）と呼ばれ、収縮は遅いものの、繰り返し収縮しても疲労しにくいという特性を持っていて、姿勢を維持する筋肉に多くあります。</a:t>
            </a:r>
            <a:br>
              <a:rPr lang="ja-JP" altLang="en-US" dirty="0" smtClean="0"/>
            </a:br>
            <a:r>
              <a:rPr lang="ja-JP" altLang="en-US" dirty="0" smtClean="0"/>
              <a:t>　一方、白い筋肉は速筋（そっきん）と呼ばれ、速く収縮し発揮する張力も大きいという特性を持っています。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n-ea"/>
                <a:ea typeface="+mn-ea"/>
              </a:rPr>
              <a:t>・</a:t>
            </a:r>
            <a:r>
              <a:rPr kumimoji="1" lang="ja-JP" altLang="en-US" sz="1200" kern="1200" dirty="0" smtClean="0">
                <a:solidFill>
                  <a:schemeClr val="tx1"/>
                </a:solidFill>
                <a:latin typeface="+mn-ea"/>
                <a:ea typeface="+mn-ea"/>
                <a:cs typeface="+mn-cs"/>
              </a:rPr>
              <a:t>加齢とともに遅筋より速筋が減少しやすいため、素早い動きができにくくなります。</a:t>
            </a:r>
            <a:endParaRPr kumimoji="1" lang="en-US" altLang="ja-JP" sz="1200" kern="1200" dirty="0" smtClean="0">
              <a:solidFill>
                <a:schemeClr val="tx1"/>
              </a:solidFill>
              <a:latin typeface="+mn-ea"/>
              <a:ea typeface="+mn-ea"/>
              <a:cs typeface="+mn-cs"/>
            </a:endParaRPr>
          </a:p>
          <a:p>
            <a:pPr>
              <a:defRPr/>
            </a:pPr>
            <a:endParaRPr lang="en-US" altLang="ja-JP" sz="12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ea typeface="+mn-ea"/>
              </a:rPr>
              <a:t>平滑筋は、</a:t>
            </a:r>
            <a:r>
              <a:rPr lang="ja-JP" altLang="en-US" dirty="0" smtClean="0">
                <a:solidFill>
                  <a:srgbClr val="0000FF"/>
                </a:solidFill>
                <a:latin typeface="+mn-ea"/>
              </a:rPr>
              <a:t>内臓を動かす筋肉として有名ですが、結合織（関節包、靭帯、筋膜など）を動かす筋肉でもあります。</a:t>
            </a:r>
            <a:endParaRPr lang="en-US" altLang="ja-JP" dirty="0" smtClean="0">
              <a:solidFill>
                <a:srgbClr val="0000FF"/>
              </a:solidFill>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latin typeface="+mn-ea"/>
                <a:ea typeface="+mn-ea"/>
              </a:rPr>
              <a:t>関節包や靭帯、筋膜は収縮するイメージがないと思いますが、骨格がスムースに動くためにうまく調整をとるために微妙に動くのです。</a:t>
            </a:r>
            <a:endParaRPr lang="en-US" altLang="ja-JP" sz="1200" dirty="0" smtClean="0">
              <a:latin typeface="+mn-ea"/>
              <a:ea typeface="+mn-ea"/>
            </a:endParaRPr>
          </a:p>
          <a:p>
            <a:pPr>
              <a:defRPr/>
            </a:pPr>
            <a:endParaRPr lang="ja-JP" altLang="en-US" sz="1200" dirty="0" smtClean="0">
              <a:solidFill>
                <a:srgbClr val="FF0000"/>
              </a:solidFill>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18</a:t>
            </a:fld>
            <a:endParaRPr lang="ja-JP" altLang="en-US"/>
          </a:p>
        </p:txBody>
      </p:sp>
    </p:spTree>
    <p:extLst>
      <p:ext uri="{BB962C8B-B14F-4D97-AF65-F5344CB8AC3E}">
        <p14:creationId xmlns:p14="http://schemas.microsoft.com/office/powerpoint/2010/main" val="1565864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全身にたくさんの筋肉があります。</a:t>
            </a:r>
            <a:endParaRPr kumimoji="1" lang="en-US" altLang="ja-JP" dirty="0" smtClean="0"/>
          </a:p>
          <a:p>
            <a:r>
              <a:rPr kumimoji="1" lang="ja-JP" altLang="en-US" dirty="0" smtClean="0"/>
              <a:t>ロコモに重要な筋肉は、体幹の筋肉と下肢に筋肉です。</a:t>
            </a:r>
            <a:endParaRPr kumimoji="1" lang="en-US" altLang="ja-JP" dirty="0" smtClean="0"/>
          </a:p>
          <a:p>
            <a:r>
              <a:rPr kumimoji="1" lang="ja-JP" altLang="en-US" dirty="0" smtClean="0"/>
              <a:t>体幹の筋肉で大事なのが、腹筋、背筋、広背筋、腸腰筋です。</a:t>
            </a:r>
            <a:endParaRPr kumimoji="1" lang="en-US" altLang="ja-JP" dirty="0" smtClean="0"/>
          </a:p>
          <a:p>
            <a:r>
              <a:rPr kumimoji="1" lang="ja-JP" altLang="en-US" dirty="0" smtClean="0"/>
              <a:t>下肢に筋肉で大事なのが、大腿四頭筋、ハムストリング、大腿内転筋群、大殿筋、中殿筋、前脛骨筋、下腿三頭筋です。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19</a:t>
            </a:fld>
            <a:endParaRPr kumimoji="1" lang="ja-JP" altLang="en-US"/>
          </a:p>
        </p:txBody>
      </p:sp>
    </p:spTree>
    <p:extLst>
      <p:ext uri="{BB962C8B-B14F-4D97-AF65-F5344CB8AC3E}">
        <p14:creationId xmlns:p14="http://schemas.microsoft.com/office/powerpoint/2010/main" val="2437787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pPr lvl="0"/>
            <a:endParaRPr/>
          </a:p>
        </p:txBody>
      </p:sp>
      <p:sp>
        <p:nvSpPr>
          <p:cNvPr id="342" name="Shape 342"/>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1" lang="ja-JP" altLang="en-US" sz="2400" dirty="0" smtClean="0"/>
              <a:t>筋肉の収縮様式には、静的収縮と動的収縮があります。</a:t>
            </a:r>
          </a:p>
          <a:p>
            <a:pPr marL="0" marR="0" lvl="0" indent="0" algn="l" defTabSz="914400" rtl="0" eaLnBrk="1" fontAlgn="auto" latinLnBrk="0" hangingPunct="1">
              <a:lnSpc>
                <a:spcPct val="100000"/>
              </a:lnSpc>
              <a:spcBef>
                <a:spcPts val="0"/>
              </a:spcBef>
              <a:spcAft>
                <a:spcPts val="0"/>
              </a:spcAft>
              <a:buClrTx/>
              <a:buSzTx/>
              <a:buFontTx/>
              <a:buNone/>
              <a:tabLst/>
              <a:defRPr sz="1800"/>
            </a:pPr>
            <a:endParaRPr lang="en-US" altLang="ja-JP" sz="2400" dirty="0" smtClean="0"/>
          </a:p>
          <a:p>
            <a:pPr marL="0" marR="0" lvl="0" indent="0" algn="l" defTabSz="914400" rtl="0" eaLnBrk="1" fontAlgn="auto" latinLnBrk="0" hangingPunct="1">
              <a:lnSpc>
                <a:spcPct val="100000"/>
              </a:lnSpc>
              <a:spcBef>
                <a:spcPts val="0"/>
              </a:spcBef>
              <a:spcAft>
                <a:spcPts val="0"/>
              </a:spcAft>
              <a:buClrTx/>
              <a:buSzTx/>
              <a:buFontTx/>
              <a:buNone/>
              <a:tabLst/>
              <a:defRPr sz="1800"/>
            </a:pPr>
            <a:r>
              <a:rPr lang="ja-JP" altLang="en-US" sz="2400" dirty="0" smtClean="0"/>
              <a:t>等尺性運動（収縮）</a:t>
            </a:r>
            <a:r>
              <a:rPr lang="en-US" altLang="ja-JP" sz="2400" dirty="0" smtClean="0"/>
              <a:t>Isometric contraction</a:t>
            </a:r>
            <a:r>
              <a:rPr lang="en-US" altLang="ja-JP" sz="2400" baseline="0" dirty="0" smtClean="0"/>
              <a:t> </a:t>
            </a:r>
            <a:r>
              <a:rPr lang="ja-JP" altLang="en-US" sz="2400" baseline="0" dirty="0" smtClean="0"/>
              <a:t>は、</a:t>
            </a:r>
            <a:r>
              <a:rPr lang="ja-JP" altLang="en-US" sz="2400" dirty="0" smtClean="0"/>
              <a:t>　関節運動を伴わない筋収縮（</a:t>
            </a:r>
            <a:r>
              <a:rPr lang="en-US" altLang="ja-JP" sz="2400" dirty="0" smtClean="0"/>
              <a:t>Muscle</a:t>
            </a:r>
            <a:r>
              <a:rPr lang="ja-JP" altLang="en-US" sz="2400" dirty="0" smtClean="0"/>
              <a:t> </a:t>
            </a:r>
            <a:r>
              <a:rPr lang="en-US" altLang="ja-JP" sz="2400" dirty="0" smtClean="0"/>
              <a:t>setting</a:t>
            </a:r>
            <a:r>
              <a:rPr lang="ja-JP" altLang="en-US" sz="2400" dirty="0" smtClean="0"/>
              <a:t>）で、</a:t>
            </a:r>
          </a:p>
          <a:p>
            <a:pPr lvl="0">
              <a:defRPr sz="1800"/>
            </a:pPr>
            <a:r>
              <a:rPr lang="ja-JP" altLang="en-US" sz="2400" dirty="0" smtClean="0"/>
              <a:t>痛みやギブスによる関節固定などによって四肢体幹の関節を動かすことができない場合に用いられます。</a:t>
            </a:r>
          </a:p>
          <a:p>
            <a:pPr lvl="0">
              <a:defRPr sz="1800"/>
            </a:pPr>
            <a:r>
              <a:rPr lang="ja-JP" altLang="en-US" sz="2400" dirty="0" smtClean="0"/>
              <a:t>筋力増強と言うよりも、筋力の維持、廃用症候群の防止に用いられます。</a:t>
            </a:r>
          </a:p>
          <a:p>
            <a:pPr lvl="0">
              <a:defRPr sz="1800"/>
            </a:pPr>
            <a:r>
              <a:rPr lang="ja-JP" altLang="en-US" sz="2400" dirty="0" smtClean="0"/>
              <a:t>高齢者では方法取得困難な</a:t>
            </a:r>
            <a:r>
              <a:rPr lang="ja-JP" altLang="en-US" sz="2100" dirty="0" smtClean="0"/>
              <a:t>場合があります。</a:t>
            </a:r>
            <a:endParaRPr lang="en-US" altLang="ja-JP" sz="2100" dirty="0" smtClean="0"/>
          </a:p>
          <a:p>
            <a:pPr marL="0" marR="0" lvl="0" indent="0" algn="l" defTabSz="914400" rtl="0" eaLnBrk="1" fontAlgn="auto" latinLnBrk="0" hangingPunct="1">
              <a:lnSpc>
                <a:spcPct val="100000"/>
              </a:lnSpc>
              <a:spcBef>
                <a:spcPts val="0"/>
              </a:spcBef>
              <a:spcAft>
                <a:spcPts val="0"/>
              </a:spcAft>
              <a:buClrTx/>
              <a:buSzTx/>
              <a:buFontTx/>
              <a:buNone/>
              <a:tabLst/>
              <a:defRPr sz="1800"/>
            </a:pPr>
            <a:r>
              <a:rPr lang="ja-JP" altLang="en-US" sz="2400" dirty="0" smtClean="0"/>
              <a:t>等張性運動（収縮）</a:t>
            </a:r>
            <a:r>
              <a:rPr lang="en-US" altLang="ja-JP" sz="2400" dirty="0" smtClean="0"/>
              <a:t>Isotonic contraction</a:t>
            </a:r>
            <a:r>
              <a:rPr lang="en-US" altLang="ja-JP" sz="2400" baseline="0" dirty="0" smtClean="0"/>
              <a:t> </a:t>
            </a:r>
            <a:r>
              <a:rPr lang="ja-JP" altLang="en-US" sz="2400" baseline="0" dirty="0" smtClean="0"/>
              <a:t>は、</a:t>
            </a:r>
            <a:r>
              <a:rPr lang="ja-JP" altLang="en-US" sz="2400" dirty="0" smtClean="0"/>
              <a:t>関節運動を伴なう筋収縮で、短縮性収縮と伸張性収縮があります。</a:t>
            </a:r>
            <a:endParaRPr lang="en-US" sz="2400" dirty="0" smtClean="0"/>
          </a:p>
          <a:p>
            <a:pPr lvl="0">
              <a:defRPr sz="1800"/>
            </a:pPr>
            <a:r>
              <a:rPr sz="2400" dirty="0" smtClean="0"/>
              <a:t>・</a:t>
            </a:r>
            <a:r>
              <a:rPr lang="ja-JP" altLang="en-US" sz="2400" dirty="0" smtClean="0"/>
              <a:t>短縮性（</a:t>
            </a:r>
            <a:r>
              <a:rPr sz="2400" dirty="0" err="1" smtClean="0"/>
              <a:t>求心性</a:t>
            </a:r>
            <a:r>
              <a:rPr lang="ja-JP" altLang="en-US" sz="2400" dirty="0" smtClean="0"/>
              <a:t>）</a:t>
            </a:r>
            <a:r>
              <a:rPr sz="2400" dirty="0" err="1" smtClean="0"/>
              <a:t>収縮</a:t>
            </a:r>
            <a:r>
              <a:rPr sz="2400" dirty="0" err="1"/>
              <a:t>（concentric</a:t>
            </a:r>
            <a:r>
              <a:rPr sz="2400" dirty="0"/>
              <a:t> contraction</a:t>
            </a:r>
            <a:r>
              <a:rPr sz="2400" dirty="0" smtClean="0"/>
              <a:t>）</a:t>
            </a:r>
            <a:r>
              <a:rPr lang="ja-JP" altLang="en-US" sz="2400" dirty="0" smtClean="0"/>
              <a:t>は、</a:t>
            </a:r>
            <a:r>
              <a:rPr sz="2400" dirty="0" err="1" smtClean="0"/>
              <a:t>筋の長さが短くなりながら収縮</a:t>
            </a:r>
            <a:r>
              <a:rPr lang="ja-JP" altLang="en-US" sz="2400" dirty="0" smtClean="0"/>
              <a:t>します。</a:t>
            </a:r>
            <a:r>
              <a:rPr lang="en-US" altLang="ja-JP" sz="2400" dirty="0" smtClean="0"/>
              <a:t/>
            </a:r>
            <a:br>
              <a:rPr lang="en-US" altLang="ja-JP" sz="2400" dirty="0" smtClean="0"/>
            </a:br>
            <a:r>
              <a:rPr lang="ja-JP" altLang="en-US" sz="2400" dirty="0" smtClean="0"/>
              <a:t>　　　例は、</a:t>
            </a:r>
            <a:r>
              <a:rPr sz="2400" dirty="0" err="1" smtClean="0"/>
              <a:t>手に錘を持って肘を曲げていく時の上腕二頭筋</a:t>
            </a:r>
            <a:r>
              <a:rPr sz="2400" dirty="0" err="1"/>
              <a:t>（力こぶのできる筋肉</a:t>
            </a:r>
            <a:r>
              <a:rPr sz="2400" dirty="0"/>
              <a:t>）</a:t>
            </a:r>
          </a:p>
          <a:p>
            <a:pPr lvl="0">
              <a:defRPr sz="1800"/>
            </a:pPr>
            <a:r>
              <a:rPr sz="2400" dirty="0" smtClean="0"/>
              <a:t>・</a:t>
            </a:r>
            <a:r>
              <a:rPr lang="ja-JP" altLang="en-US" sz="2400" dirty="0" smtClean="0"/>
              <a:t>伸張性（</a:t>
            </a:r>
            <a:r>
              <a:rPr sz="2400" dirty="0" err="1" smtClean="0"/>
              <a:t>遠心性</a:t>
            </a:r>
            <a:r>
              <a:rPr lang="ja-JP" altLang="en-US" sz="2400" dirty="0" smtClean="0"/>
              <a:t>）</a:t>
            </a:r>
            <a:r>
              <a:rPr sz="2400" dirty="0" err="1" smtClean="0"/>
              <a:t>収縮</a:t>
            </a:r>
            <a:r>
              <a:rPr sz="2400" dirty="0" err="1"/>
              <a:t>（eccentric</a:t>
            </a:r>
            <a:r>
              <a:rPr sz="2400" dirty="0"/>
              <a:t> contraction</a:t>
            </a:r>
            <a:r>
              <a:rPr sz="2400" dirty="0" smtClean="0"/>
              <a:t>）</a:t>
            </a:r>
            <a:r>
              <a:rPr lang="ja-JP" altLang="en-US" sz="2400" dirty="0" smtClean="0"/>
              <a:t>は、</a:t>
            </a:r>
            <a:r>
              <a:rPr sz="2400" dirty="0" err="1" smtClean="0"/>
              <a:t>筋の長さが伸びながら収縮</a:t>
            </a:r>
            <a:r>
              <a:rPr lang="ja-JP" altLang="en-US" sz="2400" dirty="0" smtClean="0"/>
              <a:t>します。</a:t>
            </a:r>
            <a:r>
              <a:rPr lang="en-US" altLang="ja-JP" sz="2400" dirty="0" smtClean="0"/>
              <a:t/>
            </a:r>
            <a:br>
              <a:rPr lang="en-US" altLang="ja-JP" sz="2400" dirty="0" smtClean="0"/>
            </a:br>
            <a:r>
              <a:rPr lang="ja-JP" altLang="en-US" sz="2400" dirty="0" smtClean="0"/>
              <a:t>　　肘を曲げた</a:t>
            </a:r>
            <a:r>
              <a:rPr sz="2400" dirty="0" err="1" smtClean="0"/>
              <a:t>状態から</a:t>
            </a:r>
            <a:r>
              <a:rPr sz="2400" dirty="0" err="1"/>
              <a:t>（手に錘を持って）</a:t>
            </a:r>
            <a:r>
              <a:rPr sz="2400" dirty="0" err="1" smtClean="0"/>
              <a:t>徐々に肘を伸ばしていく時の上腕二頭筋</a:t>
            </a:r>
            <a:endParaRPr lang="en-US" sz="2400" dirty="0" smtClean="0"/>
          </a:p>
          <a:p>
            <a:pPr lvl="0">
              <a:defRPr sz="1800"/>
            </a:pPr>
            <a:r>
              <a:rPr lang="ja-JP" altLang="en-US" sz="2400" dirty="0" smtClean="0"/>
              <a:t>伸張性収縮を行うと、遅発性筋肉痛になりやすのですが、そのメカニズムはまだ不明です。</a:t>
            </a:r>
            <a:endParaRPr lang="en-US" sz="2400" dirty="0" smtClean="0"/>
          </a:p>
          <a:p>
            <a:pPr lvl="0">
              <a:defRPr sz="1800"/>
            </a:pPr>
            <a:r>
              <a:rPr lang="ja-JP" altLang="en-US" sz="2400" dirty="0" smtClean="0"/>
              <a:t>等速性（等運動性）収縮（</a:t>
            </a:r>
            <a:r>
              <a:rPr lang="en-US" altLang="ja-JP" sz="2400" dirty="0" smtClean="0"/>
              <a:t>isokinetic</a:t>
            </a:r>
            <a:r>
              <a:rPr lang="ja-JP" altLang="en-US" sz="2400" dirty="0" smtClean="0"/>
              <a:t> </a:t>
            </a:r>
            <a:r>
              <a:rPr lang="en-US" altLang="ja-JP" sz="2400" dirty="0" smtClean="0"/>
              <a:t>contraction</a:t>
            </a:r>
            <a:r>
              <a:rPr lang="ja-JP" altLang="en-US" sz="2400" dirty="0" smtClean="0"/>
              <a:t>）とは、関節の動きが等速度で動く運動で、</a:t>
            </a:r>
            <a:endParaRPr lang="en-US" altLang="ja-JP" sz="2400" dirty="0" smtClean="0"/>
          </a:p>
          <a:p>
            <a:pPr lvl="0">
              <a:defRPr sz="1800"/>
            </a:pPr>
            <a:r>
              <a:rPr lang="ja-JP" altLang="en-US" sz="2400" dirty="0" smtClean="0"/>
              <a:t>全ての関節の動きに応じて適切に最大限の抵抗が加えられる筋力強化訓練法です。</a:t>
            </a:r>
          </a:p>
          <a:p>
            <a:pPr lvl="0">
              <a:defRPr sz="1800"/>
            </a:pPr>
            <a:r>
              <a:rPr lang="ja-JP" altLang="en-US" sz="2400" dirty="0" smtClean="0"/>
              <a:t>この運動には、機器（サイベックス</a:t>
            </a:r>
            <a:r>
              <a:rPr lang="en-US" altLang="ja-JP" sz="2400" dirty="0" smtClean="0"/>
              <a:t>Ⅱ</a:t>
            </a:r>
            <a:r>
              <a:rPr lang="ja-JP" altLang="en-US" sz="2400" dirty="0" smtClean="0"/>
              <a:t>など）を必要とし，自宅でのエクササイズとしては一般的ではありません．</a:t>
            </a:r>
          </a:p>
          <a:p>
            <a:pPr lvl="0">
              <a:defRPr sz="1800"/>
            </a:pPr>
            <a:r>
              <a:rPr lang="ja-JP" altLang="en-US" sz="2400" dirty="0" smtClean="0"/>
              <a:t>動きのスピードは機器で一定に保たれ、全関節可動域にわたって最大筋緊張を得ることができます。</a:t>
            </a:r>
          </a:p>
          <a:p>
            <a:pPr lvl="0">
              <a:defRPr sz="1800"/>
            </a:pPr>
            <a:r>
              <a:rPr lang="ja-JP" altLang="en-US" sz="2400" dirty="0" smtClean="0"/>
              <a:t>関節運動は許可されているが、無理すると筋に損傷を与える危険がある時でも最も安心して行える運動の一つです。</a:t>
            </a:r>
            <a:endParaRPr lang="en-US" altLang="ja-JP" sz="2400" dirty="0" smtClean="0"/>
          </a:p>
          <a:p>
            <a:pPr lvl="0">
              <a:defRPr sz="1800"/>
            </a:pPr>
            <a:r>
              <a:rPr lang="ja-JP" altLang="en-US" sz="2400" dirty="0" smtClean="0"/>
              <a:t>　疲労・痛みの出現少ない運動で、より多くの運動単位を活動状態にすることができます。</a:t>
            </a:r>
          </a:p>
          <a:p>
            <a:pPr lvl="0">
              <a:defRPr sz="1800"/>
            </a:pPr>
            <a:endParaRPr sz="2400" dirty="0"/>
          </a:p>
        </p:txBody>
      </p:sp>
    </p:spTree>
    <p:extLst>
      <p:ext uri="{BB962C8B-B14F-4D97-AF65-F5344CB8AC3E}">
        <p14:creationId xmlns:p14="http://schemas.microsoft.com/office/powerpoint/2010/main" val="425335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成人には、２０６本の骨があります。</a:t>
            </a:r>
            <a:endParaRPr lang="en-US" altLang="ja-JP" sz="1200" dirty="0" smtClean="0"/>
          </a:p>
          <a:p>
            <a:r>
              <a:rPr lang="ja-JP" altLang="ja-JP" sz="1200" dirty="0" smtClean="0"/>
              <a:t>骨格系の役目</a:t>
            </a:r>
            <a:r>
              <a:rPr lang="ja-JP" altLang="en-US" sz="1200" dirty="0" smtClean="0"/>
              <a:t>に</a:t>
            </a:r>
            <a:r>
              <a:rPr lang="ja-JP" altLang="ja-JP" sz="1200" dirty="0" smtClean="0"/>
              <a:t>は、</a:t>
            </a:r>
            <a:r>
              <a:rPr lang="ja-JP" altLang="ja-JP" sz="1200" dirty="0" smtClean="0">
                <a:solidFill>
                  <a:srgbClr val="0070C0"/>
                </a:solidFill>
              </a:rPr>
              <a:t>身体の支持、身体の保護、運動、造血、カルシウムの貯蔵作用</a:t>
            </a:r>
            <a:r>
              <a:rPr lang="ja-JP" altLang="ja-JP" sz="1200" dirty="0" smtClean="0"/>
              <a:t>があ</a:t>
            </a:r>
            <a:r>
              <a:rPr lang="ja-JP" altLang="en-US" sz="1200" dirty="0" smtClean="0"/>
              <a:t>ります</a:t>
            </a:r>
            <a:endParaRPr lang="en-US" altLang="ja-JP" sz="1200" dirty="0" smtClean="0"/>
          </a:p>
          <a:p>
            <a:r>
              <a:rPr lang="ja-JP" altLang="en-US" sz="1200" dirty="0" smtClean="0"/>
              <a:t>骨の基本的な構造は、中心部に</a:t>
            </a:r>
            <a:r>
              <a:rPr lang="ja-JP" altLang="en-US" sz="1200" dirty="0" smtClean="0">
                <a:solidFill>
                  <a:srgbClr val="0070C0"/>
                </a:solidFill>
              </a:rPr>
              <a:t>海綿骨</a:t>
            </a:r>
            <a:r>
              <a:rPr lang="ja-JP" altLang="en-US" sz="1200" dirty="0" smtClean="0"/>
              <a:t>があり、外壁には硬い</a:t>
            </a:r>
            <a:r>
              <a:rPr lang="ja-JP" altLang="en-US" sz="1200" dirty="0" smtClean="0">
                <a:solidFill>
                  <a:srgbClr val="0070C0"/>
                </a:solidFill>
              </a:rPr>
              <a:t>皮質骨</a:t>
            </a:r>
            <a:r>
              <a:rPr lang="ja-JP" altLang="en-US" sz="1200" dirty="0" smtClean="0"/>
              <a:t>があります。</a:t>
            </a:r>
            <a:endParaRPr lang="en-US" altLang="ja-JP" sz="1200" dirty="0" smtClean="0"/>
          </a:p>
          <a:p>
            <a:r>
              <a:rPr kumimoji="1" lang="ja-JP" altLang="en-US" sz="1200" dirty="0" smtClean="0"/>
              <a:t>椎骨が集まり、背骨を形成し、</a:t>
            </a:r>
            <a:r>
              <a:rPr lang="ja-JP" altLang="en-US" sz="1200" dirty="0" smtClean="0"/>
              <a:t>背骨は、体を支えています。</a:t>
            </a:r>
            <a:endParaRPr lang="en-US" altLang="ja-JP" sz="1200" dirty="0" smtClean="0"/>
          </a:p>
          <a:p>
            <a:r>
              <a:rPr lang="ja-JP" altLang="en-US" sz="1200" dirty="0" smtClean="0"/>
              <a:t>そして、</a:t>
            </a:r>
            <a:r>
              <a:rPr kumimoji="1" lang="ja-JP" altLang="en-US" sz="1200" dirty="0" smtClean="0"/>
              <a:t>椎骨の中には脊柱管いうスペースがあり、その中に脊髄があり、椎骨は脊髄を保護しています。</a:t>
            </a:r>
            <a:endParaRPr lang="en-US" altLang="ja-JP" sz="1200" dirty="0" smtClean="0"/>
          </a:p>
          <a:p>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a:t>
            </a:fld>
            <a:endParaRPr kumimoji="1" lang="ja-JP" altLang="en-US"/>
          </a:p>
        </p:txBody>
      </p:sp>
    </p:spTree>
    <p:extLst>
      <p:ext uri="{BB962C8B-B14F-4D97-AF65-F5344CB8AC3E}">
        <p14:creationId xmlns:p14="http://schemas.microsoft.com/office/powerpoint/2010/main" val="2900663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トレーニングを効果的に行うために、知っておかなければならないトレーニングの</a:t>
            </a:r>
            <a:r>
              <a:rPr kumimoji="1" lang="en-US" altLang="ja-JP" dirty="0" smtClean="0"/>
              <a:t>3</a:t>
            </a:r>
            <a:r>
              <a:rPr kumimoji="1" lang="ja-JP" altLang="en-US" dirty="0" smtClean="0"/>
              <a:t>原理があります。</a:t>
            </a:r>
            <a:endParaRPr kumimoji="1" lang="en-US" altLang="ja-JP" dirty="0" smtClean="0"/>
          </a:p>
          <a:p>
            <a:pPr eaLnBrk="1" hangingPunct="1"/>
            <a:r>
              <a:rPr lang="en-US" altLang="ja-JP" sz="1400" b="1" dirty="0" smtClean="0">
                <a:solidFill>
                  <a:srgbClr val="0070C0"/>
                </a:solidFill>
              </a:rPr>
              <a:t>⑴</a:t>
            </a:r>
            <a:r>
              <a:rPr lang="ja-JP" altLang="en-US" sz="1400" b="1" dirty="0" smtClean="0">
                <a:solidFill>
                  <a:srgbClr val="0070C0"/>
                </a:solidFill>
              </a:rPr>
              <a:t>過負荷の原理</a:t>
            </a:r>
          </a:p>
          <a:p>
            <a:pPr eaLnBrk="1" hangingPunct="1"/>
            <a:r>
              <a:rPr lang="ja-JP" altLang="en-US" sz="1200" dirty="0" smtClean="0"/>
              <a:t>　ある程度以上の負荷をかけないと効果が出ないという原理。</a:t>
            </a:r>
          </a:p>
          <a:p>
            <a:pPr eaLnBrk="1" hangingPunct="1"/>
            <a:r>
              <a:rPr lang="ja-JP" altLang="en-US" sz="1200" dirty="0" smtClean="0"/>
              <a:t>　最大筋力の</a:t>
            </a:r>
            <a:r>
              <a:rPr lang="en-US" altLang="ja-JP" sz="1200" dirty="0" smtClean="0"/>
              <a:t>20%</a:t>
            </a:r>
            <a:r>
              <a:rPr lang="ja-JP" altLang="en-US" sz="1200" dirty="0" smtClean="0"/>
              <a:t>以下の負荷では、筋力は低下していきます。</a:t>
            </a:r>
            <a:endParaRPr lang="en-US" altLang="ja-JP" sz="1200" dirty="0" smtClean="0"/>
          </a:p>
          <a:p>
            <a:pPr eaLnBrk="1" hangingPunct="1"/>
            <a:r>
              <a:rPr lang="ja-JP" altLang="en-US" sz="1200" dirty="0" smtClean="0"/>
              <a:t>　最大筋力の</a:t>
            </a:r>
            <a:r>
              <a:rPr lang="en-US" altLang="ja-JP" sz="1200" dirty="0" smtClean="0"/>
              <a:t>40%</a:t>
            </a:r>
            <a:r>
              <a:rPr lang="ja-JP" altLang="en-US" sz="1200" dirty="0" smtClean="0"/>
              <a:t>以上の負荷では、筋力は向上します。</a:t>
            </a:r>
          </a:p>
          <a:p>
            <a:pPr eaLnBrk="1" hangingPunct="1"/>
            <a:r>
              <a:rPr lang="ja-JP" altLang="en-US" sz="1200" dirty="0" smtClean="0"/>
              <a:t>　筋力をつけるためには、「少しきついけどできそうだ」と感じる強度が必要なのです。</a:t>
            </a:r>
          </a:p>
          <a:p>
            <a:pPr eaLnBrk="1" hangingPunct="1"/>
            <a:r>
              <a:rPr lang="ja-JP" altLang="en-US" sz="1200" dirty="0" smtClean="0"/>
              <a:t>一般的な歩行では、下腿後面の筋肉で</a:t>
            </a:r>
            <a:r>
              <a:rPr lang="en-US" altLang="ja-JP" sz="1200" dirty="0" smtClean="0"/>
              <a:t>15%</a:t>
            </a:r>
            <a:r>
              <a:rPr lang="ja-JP" altLang="en-US" sz="1200" dirty="0" err="1" smtClean="0"/>
              <a:t>、</a:t>
            </a:r>
            <a:r>
              <a:rPr lang="ja-JP" altLang="en-US" sz="1200" dirty="0" smtClean="0"/>
              <a:t>下腿前面の筋肉で</a:t>
            </a:r>
            <a:r>
              <a:rPr lang="en-US" altLang="ja-JP" sz="1200" dirty="0" smtClean="0"/>
              <a:t>10%</a:t>
            </a:r>
            <a:r>
              <a:rPr lang="ja-JP" altLang="en-US" sz="1200" dirty="0" err="1" smtClean="0"/>
              <a:t>、</a:t>
            </a:r>
            <a:r>
              <a:rPr lang="ja-JP" altLang="en-US" sz="1200" dirty="0" smtClean="0"/>
              <a:t>他の部位は</a:t>
            </a:r>
            <a:r>
              <a:rPr lang="en-US" altLang="ja-JP" sz="1200" dirty="0" smtClean="0"/>
              <a:t>5%</a:t>
            </a:r>
            <a:r>
              <a:rPr lang="ja-JP" altLang="en-US" sz="1200" dirty="0" smtClean="0"/>
              <a:t>以下の負荷に過ぎないので、</a:t>
            </a:r>
            <a:r>
              <a:rPr lang="en-US" altLang="ja-JP" sz="1200" dirty="0" smtClean="0"/>
              <a:t/>
            </a:r>
            <a:br>
              <a:rPr lang="en-US" altLang="ja-JP" sz="1200" dirty="0" smtClean="0"/>
            </a:br>
            <a:r>
              <a:rPr lang="ja-JP" altLang="en-US" sz="1200" dirty="0" smtClean="0"/>
              <a:t>　　歩いているだけでは筋力はつきません。</a:t>
            </a:r>
            <a:endParaRPr lang="en-US" altLang="ja-JP" sz="1200" dirty="0" smtClean="0"/>
          </a:p>
          <a:p>
            <a:pPr eaLnBrk="1" hangingPunct="1"/>
            <a:endParaRPr lang="ja-JP" altLang="en-US" sz="1200" dirty="0" smtClean="0"/>
          </a:p>
          <a:p>
            <a:pPr eaLnBrk="1" hangingPunct="1"/>
            <a:r>
              <a:rPr lang="en-US" altLang="ja-JP" sz="1400" b="1" dirty="0" smtClean="0">
                <a:solidFill>
                  <a:srgbClr val="0070C0"/>
                </a:solidFill>
              </a:rPr>
              <a:t>⑵</a:t>
            </a:r>
            <a:r>
              <a:rPr lang="ja-JP" altLang="en-US" sz="1400" b="1" dirty="0" smtClean="0">
                <a:solidFill>
                  <a:srgbClr val="0070C0"/>
                </a:solidFill>
              </a:rPr>
              <a:t>可逆性の原理</a:t>
            </a:r>
          </a:p>
          <a:p>
            <a:pPr eaLnBrk="1" hangingPunct="1"/>
            <a:r>
              <a:rPr lang="ja-JP" altLang="en-US" sz="1200" dirty="0" smtClean="0"/>
              <a:t>　トレーニングで得られた効果も、トレーニングを中止すると消失します。</a:t>
            </a:r>
          </a:p>
          <a:p>
            <a:pPr eaLnBrk="1" hangingPunct="1"/>
            <a:r>
              <a:rPr lang="ja-JP" altLang="en-US" sz="1200" dirty="0" smtClean="0"/>
              <a:t>　特に、短期間でつけた筋力は、短期間で消失してしまうので、継続することが重要です。</a:t>
            </a:r>
            <a:endParaRPr lang="en-US" altLang="ja-JP" sz="1200" dirty="0" smtClean="0"/>
          </a:p>
          <a:p>
            <a:pPr eaLnBrk="1" hangingPunct="1"/>
            <a:endParaRPr lang="ja-JP" altLang="en-US" sz="1200" dirty="0" smtClean="0"/>
          </a:p>
          <a:p>
            <a:pPr eaLnBrk="1" hangingPunct="1"/>
            <a:r>
              <a:rPr lang="en-US" altLang="ja-JP" sz="1400" b="1" dirty="0" smtClean="0">
                <a:solidFill>
                  <a:srgbClr val="0070C0"/>
                </a:solidFill>
              </a:rPr>
              <a:t>⑶</a:t>
            </a:r>
            <a:r>
              <a:rPr lang="ja-JP" altLang="en-US" sz="1400" b="1" dirty="0" smtClean="0">
                <a:solidFill>
                  <a:srgbClr val="0070C0"/>
                </a:solidFill>
              </a:rPr>
              <a:t>特異性の原理</a:t>
            </a:r>
          </a:p>
          <a:p>
            <a:pPr eaLnBrk="1" hangingPunct="1"/>
            <a:r>
              <a:rPr lang="ja-JP" altLang="en-US" sz="1200" dirty="0" smtClean="0"/>
              <a:t>　トレーニング効果は、トレーニング内容により特異的に向上します。</a:t>
            </a:r>
            <a:endParaRPr lang="en-US" altLang="ja-JP" sz="1200" dirty="0" smtClean="0"/>
          </a:p>
          <a:p>
            <a:pPr eaLnBrk="1" hangingPunct="1"/>
            <a:r>
              <a:rPr lang="ja-JP" altLang="en-US" sz="1200" dirty="0" smtClean="0"/>
              <a:t>　野球をすれば、野球は上手になるけど、柔道は上手になれません。</a:t>
            </a:r>
          </a:p>
          <a:p>
            <a:pPr eaLnBrk="1" hangingPunct="1"/>
            <a:r>
              <a:rPr lang="ja-JP" altLang="en-US" sz="1200" dirty="0" smtClean="0"/>
              <a:t>　虚弱高齢者は、単に筋トレやストレッチングを行うだけでは日常生活動作改善を期待できないので、</a:t>
            </a:r>
            <a:r>
              <a:rPr lang="en-US" altLang="ja-JP" sz="1200" dirty="0" smtClean="0"/>
              <a:t/>
            </a:r>
            <a:br>
              <a:rPr lang="en-US" altLang="ja-JP" sz="1200" dirty="0" smtClean="0"/>
            </a:br>
            <a:r>
              <a:rPr lang="ja-JP" altLang="en-US" sz="1200" dirty="0" smtClean="0"/>
              <a:t>　「日常生活で必要とする動作がしやすく」を目的とした</a:t>
            </a:r>
            <a:r>
              <a:rPr lang="en-US" altLang="ja-JP" sz="1200" dirty="0" smtClean="0"/>
              <a:t>ADL</a:t>
            </a:r>
            <a:r>
              <a:rPr lang="ja-JP" altLang="en-US" sz="1200" dirty="0" smtClean="0"/>
              <a:t>回復トレーニングをすることが必要なのです。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21</a:t>
            </a:fld>
            <a:endParaRPr kumimoji="1" lang="ja-JP" altLang="en-US"/>
          </a:p>
        </p:txBody>
      </p:sp>
    </p:spTree>
    <p:extLst>
      <p:ext uri="{BB962C8B-B14F-4D97-AF65-F5344CB8AC3E}">
        <p14:creationId xmlns:p14="http://schemas.microsoft.com/office/powerpoint/2010/main" val="425664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トレーニングの</a:t>
            </a:r>
            <a:r>
              <a:rPr kumimoji="1" lang="en-US" altLang="ja-JP" dirty="0" smtClean="0"/>
              <a:t>5</a:t>
            </a:r>
            <a:r>
              <a:rPr kumimoji="1" lang="ja-JP" altLang="en-US" dirty="0" smtClean="0"/>
              <a:t>原則は、</a:t>
            </a:r>
            <a:endParaRPr kumimoji="1" lang="en-US" altLang="ja-JP" dirty="0" smtClean="0"/>
          </a:p>
          <a:p>
            <a:pPr eaLnBrk="1" hangingPunct="1">
              <a:lnSpc>
                <a:spcPts val="2800"/>
              </a:lnSpc>
            </a:pPr>
            <a:r>
              <a:rPr lang="ja-JP" altLang="en-US" sz="1400" b="1" dirty="0" smtClean="0">
                <a:solidFill>
                  <a:srgbClr val="C00000"/>
                </a:solidFill>
              </a:rPr>
              <a:t>⑴漸進性の原則　　</a:t>
            </a:r>
          </a:p>
          <a:p>
            <a:pPr eaLnBrk="1" hangingPunct="1">
              <a:lnSpc>
                <a:spcPts val="2800"/>
              </a:lnSpc>
            </a:pPr>
            <a:r>
              <a:rPr lang="ja-JP" altLang="en-US" sz="1200" dirty="0" smtClean="0"/>
              <a:t>　トレーニング強度や量は段階的に増加させなければなりません。いつまでも同じ負荷でしていては筋力は増えません。</a:t>
            </a:r>
          </a:p>
          <a:p>
            <a:pPr eaLnBrk="1" hangingPunct="1">
              <a:lnSpc>
                <a:spcPts val="2800"/>
              </a:lnSpc>
            </a:pPr>
            <a:r>
              <a:rPr lang="ja-JP" altLang="en-US" sz="1200" dirty="0" smtClean="0"/>
              <a:t>　最初の</a:t>
            </a:r>
            <a:r>
              <a:rPr lang="en-US" altLang="ja-JP" sz="1200" dirty="0" smtClean="0"/>
              <a:t>1〜2</a:t>
            </a:r>
            <a:r>
              <a:rPr lang="ja-JP" altLang="en-US" sz="1200" dirty="0" smtClean="0"/>
              <a:t>週間は、運動に慣れる期間とし、徐々に負荷を上げていく必要があります。</a:t>
            </a:r>
          </a:p>
          <a:p>
            <a:pPr eaLnBrk="1" hangingPunct="1">
              <a:lnSpc>
                <a:spcPts val="2800"/>
              </a:lnSpc>
            </a:pPr>
            <a:r>
              <a:rPr lang="ja-JP" altLang="en-US" sz="1400" b="1" dirty="0" smtClean="0">
                <a:solidFill>
                  <a:srgbClr val="C00000"/>
                </a:solidFill>
              </a:rPr>
              <a:t>⑵全面性の原則</a:t>
            </a:r>
          </a:p>
          <a:p>
            <a:pPr eaLnBrk="1" hangingPunct="1">
              <a:lnSpc>
                <a:spcPts val="2800"/>
              </a:lnSpc>
            </a:pPr>
            <a:r>
              <a:rPr lang="ja-JP" altLang="en-US" sz="1200" dirty="0" smtClean="0"/>
              <a:t>　偏ったトレーニングをしない．出来るだけ多くの筋肉を刺激することが重要です。</a:t>
            </a:r>
            <a:endParaRPr lang="en-US" altLang="ja-JP" sz="1200" dirty="0" smtClean="0"/>
          </a:p>
          <a:p>
            <a:pPr eaLnBrk="1" hangingPunct="1">
              <a:lnSpc>
                <a:spcPts val="2800"/>
              </a:lnSpc>
            </a:pPr>
            <a:r>
              <a:rPr lang="ja-JP" altLang="en-US" sz="1200" dirty="0" smtClean="0"/>
              <a:t>　マシンを使った筋トレは、ある決まった筋肉を鍛えるように作られています。マシンで鍛えるにはたくさんの機器を準備しなければなりません。</a:t>
            </a:r>
            <a:endParaRPr lang="en-US" altLang="ja-JP" sz="1200" dirty="0" smtClean="0"/>
          </a:p>
          <a:p>
            <a:pPr eaLnBrk="1" hangingPunct="1">
              <a:lnSpc>
                <a:spcPts val="2800"/>
              </a:lnSpc>
            </a:pPr>
            <a:r>
              <a:rPr lang="ja-JP" altLang="en-US" sz="1200" dirty="0" smtClean="0"/>
              <a:t>　また、筋力トレーニングだけでなく、柔軟運動、持久力運動、俊敏性運動など組み合わせることも大事です。</a:t>
            </a:r>
          </a:p>
          <a:p>
            <a:pPr eaLnBrk="1" hangingPunct="1">
              <a:lnSpc>
                <a:spcPts val="2800"/>
              </a:lnSpc>
            </a:pPr>
            <a:r>
              <a:rPr lang="ja-JP" altLang="en-US" sz="1400" b="1" dirty="0" smtClean="0">
                <a:solidFill>
                  <a:srgbClr val="C00000"/>
                </a:solidFill>
              </a:rPr>
              <a:t>⑶意識性の原則</a:t>
            </a:r>
          </a:p>
          <a:p>
            <a:pPr eaLnBrk="1" hangingPunct="1">
              <a:lnSpc>
                <a:spcPts val="2800"/>
              </a:lnSpc>
            </a:pPr>
            <a:r>
              <a:rPr lang="ja-JP" altLang="en-US" sz="1200" dirty="0" smtClean="0"/>
              <a:t>　鍛える部位、目的を意識してトレーニングをすること</a:t>
            </a:r>
            <a:endParaRPr lang="en-US" altLang="ja-JP" sz="1200" dirty="0" smtClean="0"/>
          </a:p>
          <a:p>
            <a:pPr eaLnBrk="1" hangingPunct="1">
              <a:lnSpc>
                <a:spcPts val="2800"/>
              </a:lnSpc>
            </a:pPr>
            <a:r>
              <a:rPr lang="ja-JP" altLang="en-US" sz="1200" dirty="0" smtClean="0"/>
              <a:t>　漠然と運動するのではなく、今鍛えている筋肉の反応を意識することが重要です。</a:t>
            </a:r>
          </a:p>
          <a:p>
            <a:pPr eaLnBrk="1" hangingPunct="1">
              <a:lnSpc>
                <a:spcPts val="2800"/>
              </a:lnSpc>
            </a:pPr>
            <a:r>
              <a:rPr lang="ja-JP" altLang="en-US" sz="1400" b="1" dirty="0" smtClean="0">
                <a:solidFill>
                  <a:srgbClr val="C00000"/>
                </a:solidFill>
              </a:rPr>
              <a:t>⑷個別性の原則</a:t>
            </a:r>
          </a:p>
          <a:p>
            <a:pPr eaLnBrk="1" hangingPunct="1">
              <a:lnSpc>
                <a:spcPts val="2800"/>
              </a:lnSpc>
            </a:pPr>
            <a:r>
              <a:rPr lang="ja-JP" altLang="en-US" sz="1200" dirty="0" smtClean="0"/>
              <a:t>　個人の体力、運動能力に応じたトレーニングをすること</a:t>
            </a:r>
          </a:p>
          <a:p>
            <a:pPr eaLnBrk="1" hangingPunct="1">
              <a:lnSpc>
                <a:spcPts val="2800"/>
              </a:lnSpc>
            </a:pPr>
            <a:r>
              <a:rPr lang="ja-JP" altLang="en-US" sz="1200" dirty="0" smtClean="0"/>
              <a:t>　周りに合わせず、自分の理想に合わせず、今の自分のレベルに合わせたトレーニングをします。</a:t>
            </a:r>
            <a:endParaRPr lang="en-US" altLang="ja-JP" sz="1200" dirty="0" smtClean="0"/>
          </a:p>
          <a:p>
            <a:pPr eaLnBrk="1" hangingPunct="1">
              <a:lnSpc>
                <a:spcPts val="2800"/>
              </a:lnSpc>
            </a:pPr>
            <a:r>
              <a:rPr lang="ja-JP" altLang="en-US" sz="1200" dirty="0" smtClean="0"/>
              <a:t>　体調が悪い時は、その時に合わせてレベルを下げ、トレーニング効果が出てきたらレベルアップを図ります。</a:t>
            </a:r>
          </a:p>
          <a:p>
            <a:pPr eaLnBrk="1" hangingPunct="1">
              <a:lnSpc>
                <a:spcPts val="2800"/>
              </a:lnSpc>
            </a:pPr>
            <a:r>
              <a:rPr lang="ja-JP" altLang="en-US" sz="1400" b="1" dirty="0" smtClean="0">
                <a:solidFill>
                  <a:srgbClr val="C00000"/>
                </a:solidFill>
              </a:rPr>
              <a:t>⑸継続・反復性の原則</a:t>
            </a:r>
          </a:p>
          <a:p>
            <a:pPr eaLnBrk="1" hangingPunct="1">
              <a:lnSpc>
                <a:spcPts val="2800"/>
              </a:lnSpc>
            </a:pPr>
            <a:r>
              <a:rPr lang="ja-JP" altLang="en-US" sz="1200" dirty="0" smtClean="0"/>
              <a:t>　トレーニング効果を得るためには、継続しなければなりません。</a:t>
            </a:r>
            <a:endParaRPr kumimoji="1" lang="en-US" altLang="ja-JP" dirty="0" smtClean="0"/>
          </a:p>
          <a:p>
            <a:endParaRPr kumimoji="1" lang="en-US" altLang="ja-JP" dirty="0" smtClean="0"/>
          </a:p>
          <a:p>
            <a:r>
              <a:rPr kumimoji="1" lang="ja-JP" altLang="en-US" dirty="0" smtClean="0"/>
              <a:t>トレーニングの</a:t>
            </a:r>
            <a:r>
              <a:rPr kumimoji="1" lang="en-US" altLang="ja-JP" dirty="0" smtClean="0"/>
              <a:t>3</a:t>
            </a:r>
            <a:r>
              <a:rPr kumimoji="1" lang="ja-JP" altLang="en-US" dirty="0" smtClean="0"/>
              <a:t>原理、</a:t>
            </a:r>
            <a:r>
              <a:rPr kumimoji="1" lang="en-US" altLang="ja-JP" dirty="0" smtClean="0"/>
              <a:t>5</a:t>
            </a:r>
            <a:r>
              <a:rPr kumimoji="1" lang="ja-JP" altLang="en-US" dirty="0" smtClean="0"/>
              <a:t>原則を理解して、運動をしなければ、期待する効果を得ることができません。</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22</a:t>
            </a:fld>
            <a:endParaRPr kumimoji="1" lang="ja-JP" altLang="en-US"/>
          </a:p>
        </p:txBody>
      </p:sp>
    </p:spTree>
    <p:extLst>
      <p:ext uri="{BB962C8B-B14F-4D97-AF65-F5344CB8AC3E}">
        <p14:creationId xmlns:p14="http://schemas.microsoft.com/office/powerpoint/2010/main" val="328443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筋、腱内にセンサーがあり、筋肉の状態をモニターして、筋肉の動きをコントロールすることに関与しています。</a:t>
            </a:r>
            <a:endParaRPr kumimoji="1" lang="en-US" altLang="ja-JP" dirty="0" smtClean="0"/>
          </a:p>
          <a:p>
            <a:pPr>
              <a:lnSpc>
                <a:spcPct val="115000"/>
              </a:lnSpc>
              <a:buFontTx/>
              <a:buNone/>
            </a:pPr>
            <a:r>
              <a:rPr lang="en-US" altLang="ja-JP" sz="1200" dirty="0" smtClean="0"/>
              <a:t>ⅰ</a:t>
            </a:r>
            <a:r>
              <a:rPr lang="ja-JP" altLang="en-US" sz="1200" dirty="0" smtClean="0"/>
              <a:t>）</a:t>
            </a:r>
            <a:r>
              <a:rPr lang="ja-JP" altLang="en-US" sz="1200" dirty="0" smtClean="0">
                <a:solidFill>
                  <a:srgbClr val="0033CC"/>
                </a:solidFill>
              </a:rPr>
              <a:t>筋紡錘</a:t>
            </a:r>
            <a:r>
              <a:rPr lang="ja-JP" altLang="en-US" sz="1200" dirty="0" smtClean="0"/>
              <a:t>：筋肉内にあって筋が伸張されると筋紡錘も伸びます。</a:t>
            </a:r>
            <a:endParaRPr lang="en-US" altLang="ja-JP" sz="1200" dirty="0" smtClean="0"/>
          </a:p>
          <a:p>
            <a:pPr>
              <a:lnSpc>
                <a:spcPct val="115000"/>
              </a:lnSpc>
              <a:buFontTx/>
              <a:buNone/>
            </a:pPr>
            <a:r>
              <a:rPr lang="ja-JP" altLang="en-US" sz="1200" dirty="0" smtClean="0"/>
              <a:t>　　　　筋の損傷が危ぶまれるぐらい伸張されると反応し、主動筋を興奮させ、拮抗筋を抑制します。</a:t>
            </a:r>
            <a:br>
              <a:rPr lang="ja-JP" altLang="en-US" sz="1200" dirty="0" smtClean="0"/>
            </a:br>
            <a:r>
              <a:rPr lang="ja-JP" altLang="en-US" sz="1200" dirty="0" smtClean="0"/>
              <a:t>　　　膝蓋腱反射での大腿四頭筋収縮、居眠りしていて首が過度に屈曲した時、反射的に伸展して立ち直らせます。</a:t>
            </a:r>
            <a:endParaRPr lang="en-US" altLang="ja-JP" sz="1200" dirty="0" smtClean="0"/>
          </a:p>
          <a:p>
            <a:pPr>
              <a:lnSpc>
                <a:spcPct val="115000"/>
              </a:lnSpc>
              <a:buFontTx/>
              <a:buNone/>
            </a:pPr>
            <a:r>
              <a:rPr lang="ja-JP" altLang="en-US" sz="1200" dirty="0" smtClean="0"/>
              <a:t>　ストレッチをする際、筋紡錘を刺激するような強い伸張を加えると、ストレッチしてもかえって筋肉が固くなりますので注意が必要です。</a:t>
            </a:r>
          </a:p>
          <a:p>
            <a:pPr>
              <a:lnSpc>
                <a:spcPct val="115000"/>
              </a:lnSpc>
              <a:buFontTx/>
              <a:buNone/>
            </a:pPr>
            <a:r>
              <a:rPr lang="en-US" altLang="ja-JP" sz="1200" dirty="0" smtClean="0"/>
              <a:t>ⅱ</a:t>
            </a:r>
            <a:r>
              <a:rPr lang="ja-JP" altLang="en-US" sz="1200" dirty="0" smtClean="0"/>
              <a:t>）</a:t>
            </a:r>
            <a:r>
              <a:rPr lang="ja-JP" altLang="en-US" sz="1200" dirty="0" smtClean="0">
                <a:solidFill>
                  <a:srgbClr val="0033CC"/>
                </a:solidFill>
              </a:rPr>
              <a:t>腱紡錘</a:t>
            </a:r>
            <a:r>
              <a:rPr lang="ja-JP" altLang="en-US" sz="1200" dirty="0" smtClean="0"/>
              <a:t>：腱内にあって筋の収縮を感じます。</a:t>
            </a:r>
            <a:br>
              <a:rPr lang="ja-JP" altLang="en-US" sz="1200" dirty="0" smtClean="0"/>
            </a:br>
            <a:r>
              <a:rPr lang="ja-JP" altLang="en-US" sz="1200" dirty="0" smtClean="0"/>
              <a:t>　　　　　　これ以上強く収縮すると腱が損傷する恐れがあるとき、主動筋を抑制させ、拮抗筋を興奮させます。</a:t>
            </a:r>
            <a:endParaRPr lang="en-US" altLang="ja-JP" sz="1200" dirty="0" smtClean="0"/>
          </a:p>
          <a:p>
            <a:pPr>
              <a:lnSpc>
                <a:spcPct val="115000"/>
              </a:lnSpc>
              <a:buFontTx/>
              <a:buNone/>
            </a:pPr>
            <a:r>
              <a:rPr lang="ja-JP" altLang="en-US" sz="1200" dirty="0" smtClean="0"/>
              <a:t>各センサーの働きによって、筋肉はスムースに動かすことができます。</a:t>
            </a:r>
            <a:endParaRPr lang="en-US" altLang="ja-JP" sz="1200" dirty="0" smtClean="0"/>
          </a:p>
          <a:p>
            <a:pPr>
              <a:lnSpc>
                <a:spcPct val="115000"/>
              </a:lnSpc>
              <a:buFontTx/>
              <a:buNone/>
            </a:pPr>
            <a:r>
              <a:rPr lang="ja-JP" altLang="en-US" sz="1200" dirty="0" smtClean="0"/>
              <a:t>じっとしていて動かない生活という刺激がない状態が続くと、センサー機能が低下し、スムースに動かすことができなくなります。</a:t>
            </a:r>
            <a:br>
              <a:rPr lang="ja-JP" altLang="en-US" sz="1200" dirty="0" smtClean="0"/>
            </a:br>
            <a:r>
              <a:rPr lang="ja-JP" altLang="en-US" sz="1200"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23</a:t>
            </a:fld>
            <a:endParaRPr kumimoji="1" lang="ja-JP" altLang="en-US"/>
          </a:p>
        </p:txBody>
      </p:sp>
    </p:spTree>
    <p:extLst>
      <p:ext uri="{BB962C8B-B14F-4D97-AF65-F5344CB8AC3E}">
        <p14:creationId xmlns:p14="http://schemas.microsoft.com/office/powerpoint/2010/main" val="740808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主働筋が収縮する際に拮抗筋を収縮させない、つまり弛緩させる命令が出されます。</a:t>
            </a:r>
            <a:endParaRPr lang="en-US" altLang="ja-JP" sz="1200" dirty="0" smtClean="0"/>
          </a:p>
          <a:p>
            <a:r>
              <a:rPr lang="ja-JP" altLang="en-US" sz="1200" dirty="0" smtClean="0"/>
              <a:t>関節の動きをスムースに行うためには、収縮と同時に拮抗筋弛緩させることが必要だからです。</a:t>
            </a:r>
            <a:endParaRPr lang="en-US" altLang="ja-JP" sz="1200" dirty="0" smtClean="0"/>
          </a:p>
          <a:p>
            <a:r>
              <a:rPr kumimoji="1" lang="ja-JP" altLang="en-US" sz="1200" dirty="0" smtClean="0"/>
              <a:t>これを相反性神経支配あるいは相反性抑制と言います。</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70C0"/>
                </a:solidFill>
              </a:rPr>
              <a:t>筋肉には、お互いに連携して全身がうまく動くようなメカニズムがあります。</a:t>
            </a:r>
            <a:endParaRPr kumimoji="1" lang="en-US" altLang="ja-JP" sz="1200"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じっとしていて動かない生活という刺激がない状態が続くと、相反性抑制機能が低下し、スムースに動かすことができなくなります。</a:t>
            </a:r>
            <a:endParaRPr kumimoji="1" lang="en-US" altLang="ja-JP" sz="1200" dirty="0" smtClean="0">
              <a:solidFill>
                <a:srgbClr val="0070C0"/>
              </a:solidFill>
            </a:endParaRPr>
          </a:p>
          <a:p>
            <a:r>
              <a:rPr kumimoji="1" lang="ja-JP" altLang="en-US" sz="1200" dirty="0" smtClean="0">
                <a:solidFill>
                  <a:srgbClr val="C00000"/>
                </a:solidFill>
              </a:rPr>
              <a:t>肘の屈伸、膝の屈伸などをゆっくり行うと、相反性抑制が働き、</a:t>
            </a:r>
            <a:r>
              <a:rPr lang="ja-JP" altLang="en-US" sz="1200" dirty="0" smtClean="0">
                <a:solidFill>
                  <a:srgbClr val="C00000"/>
                </a:solidFill>
              </a:rPr>
              <a:t>筋緊張がとれて、柔軟性が改善します。</a:t>
            </a:r>
            <a:endParaRPr lang="en-US" altLang="ja-JP" sz="1200" dirty="0" smtClean="0">
              <a:solidFill>
                <a:srgbClr val="C00000"/>
              </a:solidFill>
            </a:endParaRPr>
          </a:p>
          <a:p>
            <a:r>
              <a:rPr kumimoji="1" lang="ja-JP" altLang="en-US" sz="1200" dirty="0" smtClean="0">
                <a:solidFill>
                  <a:srgbClr val="C00000"/>
                </a:solidFill>
              </a:rPr>
              <a:t>高齢者の場合、ストレッチングより、ゆっくり屈伸させることによって相反性抑制を利用した方が効果的です。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rgbClr val="0070C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24</a:t>
            </a:fld>
            <a:endParaRPr kumimoji="1" lang="ja-JP" altLang="en-US"/>
          </a:p>
        </p:txBody>
      </p:sp>
    </p:spTree>
    <p:extLst>
      <p:ext uri="{BB962C8B-B14F-4D97-AF65-F5344CB8AC3E}">
        <p14:creationId xmlns:p14="http://schemas.microsoft.com/office/powerpoint/2010/main" val="2283883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000000"/>
                </a:solidFill>
                <a:latin typeface="Calibri" charset="0"/>
                <a:ea typeface="ＭＳ Ｐゴシック" charset="0"/>
              </a:rPr>
              <a:t>筋力を簡易的に調べる手段に徒手筋力検査（ＭＭＴ）があります。</a:t>
            </a:r>
            <a:endParaRPr lang="en-US" altLang="ja-JP" dirty="0" smtClean="0">
              <a:solidFill>
                <a:srgbClr val="000000"/>
              </a:solidFill>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00"/>
                </a:solidFill>
                <a:latin typeface="+mn-ea"/>
              </a:rPr>
              <a:t>個々の筋力を</a:t>
            </a:r>
            <a:r>
              <a:rPr lang="en-US" altLang="ja-JP" sz="1200" dirty="0" smtClean="0">
                <a:solidFill>
                  <a:srgbClr val="000000"/>
                </a:solidFill>
                <a:latin typeface="+mn-ea"/>
              </a:rPr>
              <a:t>0,1,2,3,4,5</a:t>
            </a:r>
            <a:r>
              <a:rPr lang="ja-JP" altLang="en-US" sz="1200" dirty="0" smtClean="0">
                <a:solidFill>
                  <a:srgbClr val="000000"/>
                </a:solidFill>
                <a:latin typeface="+mn-ea"/>
              </a:rPr>
              <a:t>の</a:t>
            </a:r>
            <a:r>
              <a:rPr lang="en-US" altLang="ja-JP" sz="1200" dirty="0" smtClean="0">
                <a:solidFill>
                  <a:srgbClr val="000000"/>
                </a:solidFill>
                <a:latin typeface="+mn-ea"/>
              </a:rPr>
              <a:t>6</a:t>
            </a:r>
            <a:r>
              <a:rPr lang="ja-JP" altLang="en-US" sz="1200" dirty="0" smtClean="0">
                <a:solidFill>
                  <a:srgbClr val="000000"/>
                </a:solidFill>
                <a:latin typeface="+mn-ea"/>
              </a:rPr>
              <a:t>段階で評価します。　半定量的評価ですが簡便です。</a:t>
            </a:r>
            <a:endParaRPr lang="en-US" altLang="ja-JP" sz="1200" dirty="0" smtClean="0">
              <a:solidFill>
                <a:srgbClr val="000000"/>
              </a:solidFill>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00"/>
                </a:solidFill>
                <a:latin typeface="+mn-ea"/>
              </a:rPr>
              <a:t>慣れると、簡易に筋力の評価ができるようになります。</a:t>
            </a:r>
            <a:endParaRPr lang="en-US" altLang="ja-JP" sz="1200" dirty="0" smtClean="0">
              <a:solidFill>
                <a:srgbClr val="000000"/>
              </a:solidFill>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00"/>
                </a:solidFill>
                <a:latin typeface="+mn-ea"/>
              </a:rPr>
              <a:t>足が上がらなくてつまずくという高齢者が、筋力が弱いためにできないのかどうかをＭＭＴで調べることができます。</a:t>
            </a:r>
            <a:endParaRPr lang="en-US" altLang="ja-JP" sz="1200" dirty="0" smtClean="0">
              <a:solidFill>
                <a:srgbClr val="000000"/>
              </a:solidFill>
              <a:latin typeface="+mn-ea"/>
            </a:endParaRPr>
          </a:p>
          <a:p>
            <a:pPr>
              <a:defRPr/>
            </a:pPr>
            <a:endParaRPr lang="en-US" altLang="ja-JP" sz="1200" dirty="0" smtClean="0">
              <a:latin typeface="+mn-ea"/>
            </a:endParaRPr>
          </a:p>
          <a:p>
            <a:pPr>
              <a:defRPr/>
            </a:pPr>
            <a:endParaRPr lang="en-US" altLang="ja-JP" sz="1200" dirty="0" smtClean="0">
              <a:latin typeface="+mn-ea"/>
            </a:endParaRPr>
          </a:p>
          <a:p>
            <a:pPr marL="0" indent="0">
              <a:buFont typeface="Arial" charset="0"/>
              <a:buNone/>
              <a:defRPr/>
            </a:pP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25</a:t>
            </a:fld>
            <a:endParaRPr lang="ja-JP" altLang="en-US"/>
          </a:p>
        </p:txBody>
      </p:sp>
    </p:spTree>
    <p:extLst>
      <p:ext uri="{BB962C8B-B14F-4D97-AF65-F5344CB8AC3E}">
        <p14:creationId xmlns:p14="http://schemas.microsoft.com/office/powerpoint/2010/main" val="1740298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筋肉痛と言えば、筋肉が収縮しているケースのみしか思いつかない人が多いのですが、重い荷物を持った時の僧帽筋は過度に伸張されています。</a:t>
            </a:r>
            <a:endParaRPr kumimoji="1" lang="en-US" altLang="ja-JP" dirty="0" smtClean="0"/>
          </a:p>
          <a:p>
            <a:r>
              <a:rPr kumimoji="1" lang="ja-JP" altLang="en-US" dirty="0" smtClean="0"/>
              <a:t>伸長された状態で収縮を行うため、後で筋肉痛になりやすいのです。</a:t>
            </a:r>
            <a:endParaRPr kumimoji="1" lang="en-US" altLang="ja-JP" dirty="0" smtClean="0"/>
          </a:p>
          <a:p>
            <a:r>
              <a:rPr kumimoji="1" lang="ja-JP" altLang="en-US" dirty="0" smtClean="0"/>
              <a:t>過伸張された筋肉は、筋力低下をきたします。</a:t>
            </a:r>
            <a:endParaRPr kumimoji="1" lang="en-US" altLang="ja-JP" dirty="0" smtClean="0"/>
          </a:p>
          <a:p>
            <a:r>
              <a:rPr kumimoji="1" lang="ja-JP" altLang="en-US" dirty="0" smtClean="0"/>
              <a:t>肩こりの方々の僧帽筋や肩甲挙筋は、腕の重さで伸張されています。また、背中が曲がっている（屈曲）人の背筋は伸張されています。</a:t>
            </a:r>
            <a:endParaRPr kumimoji="1" lang="en-US" altLang="ja-JP" dirty="0" smtClean="0"/>
          </a:p>
          <a:p>
            <a:r>
              <a:rPr kumimoji="1" lang="ja-JP" altLang="en-US" dirty="0" smtClean="0"/>
              <a:t>伸張されて筋肉痛になっている場合には、収縮した筋肉に対する治療方法であるマッサージやストレッチは効果がありません。</a:t>
            </a:r>
            <a:endParaRPr kumimoji="1" lang="en-US" altLang="ja-JP" dirty="0" smtClean="0"/>
          </a:p>
          <a:p>
            <a:r>
              <a:rPr kumimoji="1" lang="ja-JP" altLang="en-US" dirty="0" smtClean="0"/>
              <a:t>この場合、過伸張にならないような肢位を保持し、筋収縮運動が必要となります。</a:t>
            </a:r>
            <a:endParaRPr kumimoji="1" lang="en-US" altLang="ja-JP" dirty="0" smtClean="0"/>
          </a:p>
          <a:p>
            <a:pPr>
              <a:lnSpc>
                <a:spcPts val="4000"/>
              </a:lnSpc>
            </a:pPr>
            <a:r>
              <a:rPr lang="ja-JP" altLang="en-US" dirty="0" smtClean="0"/>
              <a:t>運動後短時間で消失する筋肉痛は、</a:t>
            </a:r>
            <a:r>
              <a:rPr lang="en-US" altLang="ja-JP" dirty="0" smtClean="0"/>
              <a:t>ATP</a:t>
            </a:r>
            <a:r>
              <a:rPr lang="ja-JP" altLang="en-US" dirty="0" err="1" smtClean="0"/>
              <a:t>が枯</a:t>
            </a:r>
            <a:r>
              <a:rPr lang="ja-JP" altLang="en-US" dirty="0" smtClean="0"/>
              <a:t>渇したために蓄積する発痛物質アデノシンが産生されることによると言われていますが、未だ定説はありません。</a:t>
            </a:r>
          </a:p>
          <a:p>
            <a:pPr>
              <a:lnSpc>
                <a:spcPts val="4000"/>
              </a:lnSpc>
            </a:pPr>
            <a:r>
              <a:rPr lang="ja-JP" altLang="en-US" dirty="0" smtClean="0"/>
              <a:t>遅発性の筋肉痛は、伸張性収縮によって筋線維が傷害されたことによる痛みであるとする説がありますが、異論もあります。</a:t>
            </a:r>
          </a:p>
          <a:p>
            <a:pPr>
              <a:lnSpc>
                <a:spcPts val="4000"/>
              </a:lnSpc>
            </a:pPr>
            <a:r>
              <a:rPr lang="ja-JP" altLang="en-US" dirty="0" smtClean="0"/>
              <a:t>なれない運動をすると、筋肉らの逸脱酵素である</a:t>
            </a:r>
            <a:r>
              <a:rPr lang="en-US" altLang="ja-JP" dirty="0" smtClean="0"/>
              <a:t>CPK</a:t>
            </a:r>
            <a:r>
              <a:rPr lang="ja-JP" altLang="en-US" dirty="0" smtClean="0"/>
              <a:t>が上昇しますが、同じ運動を定期的に行うと、</a:t>
            </a:r>
            <a:r>
              <a:rPr lang="en-US" altLang="ja-JP" dirty="0" smtClean="0"/>
              <a:t>CPK</a:t>
            </a:r>
            <a:r>
              <a:rPr lang="ja-JP" altLang="en-US" dirty="0" smtClean="0"/>
              <a:t>値が下がり、最終的には正常範囲内におさまるようになります。</a:t>
            </a:r>
          </a:p>
          <a:p>
            <a:r>
              <a:rPr kumimoji="1" lang="ja-JP" altLang="en-US" dirty="0" smtClean="0"/>
              <a:t>つまり、継続して筋肉が対応できるようになるとき</a:t>
            </a:r>
            <a:r>
              <a:rPr kumimoji="1" lang="ja-JP" altLang="en-US" dirty="0" err="1" smtClean="0"/>
              <a:t>んそん</a:t>
            </a:r>
            <a:r>
              <a:rPr kumimoji="1" lang="ja-JP" altLang="en-US" dirty="0" smtClean="0"/>
              <a:t>しょうになりにくくなるということです。</a:t>
            </a:r>
            <a:endParaRPr kumimoji="1" lang="en-US" altLang="ja-JP" dirty="0" smtClean="0"/>
          </a:p>
          <a:p>
            <a:r>
              <a:rPr kumimoji="1" lang="ja-JP" altLang="en-US" dirty="0" smtClean="0"/>
              <a:t>この他、色々な筋肉痛の説がありますが、説どまりです。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26</a:t>
            </a:fld>
            <a:endParaRPr kumimoji="1" lang="ja-JP" altLang="en-US"/>
          </a:p>
        </p:txBody>
      </p:sp>
    </p:spTree>
    <p:extLst>
      <p:ext uri="{BB962C8B-B14F-4D97-AF65-F5344CB8AC3E}">
        <p14:creationId xmlns:p14="http://schemas.microsoft.com/office/powerpoint/2010/main" val="271186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脳から脊髄がつながっています。脳と脊髄を合わせて中枢神経といい、</a:t>
            </a:r>
            <a:r>
              <a:rPr lang="ja-JP" altLang="en-US" sz="1200" dirty="0" smtClean="0"/>
              <a:t>脊髄から脊髄神経が左右対称に一対出ます。</a:t>
            </a:r>
            <a:endParaRPr lang="en-US" altLang="ja-JP" sz="1200" b="0" dirty="0" smtClean="0"/>
          </a:p>
          <a:p>
            <a:r>
              <a:rPr lang="ja-JP" altLang="en-US" sz="1200" b="0" dirty="0" smtClean="0"/>
              <a:t>各脊髄神経が関与する皮膚領域が決まっていて、デルマトームと言います。</a:t>
            </a:r>
            <a:endParaRPr lang="en-US" altLang="ja-JP" sz="1200" b="0" dirty="0" smtClean="0"/>
          </a:p>
          <a:p>
            <a:r>
              <a:rPr lang="ja-JP" altLang="en-US" sz="1200" b="0" dirty="0" smtClean="0"/>
              <a:t>各脊髄神経が関与する筋肉も決まっています。</a:t>
            </a:r>
            <a:endParaRPr lang="en-US" altLang="ja-JP"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知覚障害、筋力低下をきたしている領域からどの脊髄神経の障害であるか、診断できます。</a:t>
            </a:r>
            <a:endParaRPr lang="en-US" altLang="ja-JP" sz="1200" b="0" dirty="0" smtClean="0"/>
          </a:p>
          <a:p>
            <a:endParaRPr lang="en-US" altLang="ja-JP" sz="1200" b="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27</a:t>
            </a:fld>
            <a:endParaRPr kumimoji="1" lang="ja-JP" altLang="en-US"/>
          </a:p>
        </p:txBody>
      </p:sp>
    </p:spTree>
    <p:extLst>
      <p:ext uri="{BB962C8B-B14F-4D97-AF65-F5344CB8AC3E}">
        <p14:creationId xmlns:p14="http://schemas.microsoft.com/office/powerpoint/2010/main" val="3298311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ja-JP" altLang="en-US" dirty="0" smtClean="0">
                <a:solidFill>
                  <a:srgbClr val="000000"/>
                </a:solidFill>
                <a:latin typeface="+mn-ea"/>
                <a:ea typeface="+mn-ea"/>
              </a:rPr>
              <a:t>間違いやすいのですが、脊椎は骨、脊髄は中枢神経です。</a:t>
            </a:r>
            <a:endParaRPr lang="en-US" altLang="ja-JP" dirty="0" smtClean="0">
              <a:solidFill>
                <a:srgbClr val="000000"/>
              </a:solidFill>
              <a:latin typeface="+mn-ea"/>
              <a:ea typeface="+mn-ea"/>
            </a:endParaRPr>
          </a:p>
          <a:p>
            <a:r>
              <a:rPr kumimoji="1" lang="ja-JP" altLang="en-US" sz="1200" dirty="0" smtClean="0"/>
              <a:t>頸髄から出る神経を頚神経、胸髄から出る神経を胸神経、腰髄から出る神経を腰神経、仙髄から出る神経を仙骨神経といいます。</a:t>
            </a:r>
            <a:endParaRPr kumimoji="1" lang="en-US" altLang="ja-JP" sz="1200" dirty="0" smtClean="0"/>
          </a:p>
          <a:p>
            <a:endParaRPr lang="en-US" altLang="ja-JP" dirty="0" smtClean="0">
              <a:solidFill>
                <a:srgbClr val="000000"/>
              </a:solidFill>
              <a:latin typeface="+mn-ea"/>
              <a:ea typeface="+mn-ea"/>
            </a:endParaRPr>
          </a:p>
          <a:p>
            <a:r>
              <a:rPr lang="ja-JP" altLang="en-US" sz="1200" b="0" dirty="0" smtClean="0"/>
              <a:t>各脊髄神経が関与する皮膚領域が決まっていて、デルマトームと言います。</a:t>
            </a:r>
            <a:endParaRPr lang="en-US" altLang="ja-JP" sz="1200" b="0" dirty="0" smtClean="0"/>
          </a:p>
          <a:p>
            <a:r>
              <a:rPr lang="ja-JP" altLang="en-US" sz="1200" b="0" dirty="0" smtClean="0"/>
              <a:t>各脊髄神経が関与する筋肉も決まっています。</a:t>
            </a:r>
            <a:endParaRPr lang="en-US" altLang="ja-JP" sz="1200" b="0" dirty="0" smtClean="0"/>
          </a:p>
          <a:p>
            <a:r>
              <a:rPr lang="ja-JP" altLang="en-US" sz="1200" b="0" dirty="0" smtClean="0"/>
              <a:t>例えば、第</a:t>
            </a:r>
            <a:r>
              <a:rPr lang="en-US" altLang="ja-JP" sz="1200" b="0" dirty="0" smtClean="0"/>
              <a:t>5</a:t>
            </a:r>
            <a:r>
              <a:rPr lang="ja-JP" altLang="en-US" sz="1200" b="0" dirty="0" smtClean="0"/>
              <a:t>頚神経は</a:t>
            </a:r>
            <a:r>
              <a:rPr kumimoji="1" lang="ja-JP" altLang="en-US" dirty="0" smtClean="0"/>
              <a:t>、肩関節の外転、肘関節の屈曲筋力に関わっていて、</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第</a:t>
            </a:r>
            <a:r>
              <a:rPr kumimoji="1" lang="en-US" altLang="ja-JP" dirty="0" smtClean="0"/>
              <a:t>6</a:t>
            </a:r>
            <a:r>
              <a:rPr kumimoji="1" lang="ja-JP" altLang="en-US" dirty="0" smtClean="0"/>
              <a:t>頚神経は、肘関節の屈曲、手関節伸展筋力に関わっていて、</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t>下腿外側から拇趾にかけての範囲の知覚は、第</a:t>
            </a:r>
            <a:r>
              <a:rPr lang="en-US" altLang="ja-JP" sz="1200" b="0" dirty="0" smtClean="0"/>
              <a:t>5</a:t>
            </a:r>
            <a:r>
              <a:rPr lang="ja-JP" altLang="en-US" sz="1200" b="0" dirty="0" smtClean="0"/>
              <a:t>腰神経が関わっています。</a:t>
            </a:r>
            <a:endParaRPr lang="en-US" altLang="ja-JP"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知覚障害、筋力低下をきたしている領域からどの脊髄神経の障害であるか、診断できます。</a:t>
            </a:r>
            <a:endParaRPr lang="en-US" altLang="ja-JP" sz="1200" b="0" dirty="0" smtClean="0"/>
          </a:p>
          <a:p>
            <a:endParaRPr lang="ja-JP" altLang="en-US" dirty="0">
              <a:solidFill>
                <a:srgbClr val="000000"/>
              </a:solidFill>
              <a:latin typeface="+mn-ea"/>
              <a:ea typeface="+mn-ea"/>
            </a:endParaRPr>
          </a:p>
        </p:txBody>
      </p:sp>
      <p:sp>
        <p:nvSpPr>
          <p:cNvPr id="4" name="スライド番号プレースホルダー 3"/>
          <p:cNvSpPr>
            <a:spLocks noGrp="1"/>
          </p:cNvSpPr>
          <p:nvPr>
            <p:ph type="sldNum" sz="quarter" idx="5"/>
          </p:nvPr>
        </p:nvSpPr>
        <p:spPr/>
        <p:txBody>
          <a:bodyPr/>
          <a:lstStyle/>
          <a:p>
            <a:pPr>
              <a:defRPr/>
            </a:pPr>
            <a:fld id="{C8EABF96-30E6-BD4C-94B0-606698A8D78F}" type="slidenum">
              <a:rPr lang="ja-JP" altLang="en-US" smtClean="0"/>
              <a:pPr>
                <a:defRPr/>
              </a:pPr>
              <a:t>28</a:t>
            </a:fld>
            <a:endParaRPr lang="ja-JP" altLang="en-US"/>
          </a:p>
        </p:txBody>
      </p:sp>
    </p:spTree>
    <p:extLst>
      <p:ext uri="{BB962C8B-B14F-4D97-AF65-F5344CB8AC3E}">
        <p14:creationId xmlns:p14="http://schemas.microsoft.com/office/powerpoint/2010/main" val="4141860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C5</a:t>
            </a:r>
            <a:r>
              <a:rPr kumimoji="1" lang="ja-JP" altLang="en-US" dirty="0" smtClean="0"/>
              <a:t>の障害があると、肩関節の外転、肘関節の屈曲筋力の低下がみられます。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C6</a:t>
            </a:r>
            <a:r>
              <a:rPr kumimoji="1" lang="ja-JP" altLang="en-US" dirty="0" smtClean="0"/>
              <a:t>の障害があると、肘関節の屈曲、手関節伸展筋力の低下がみられます。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頚神経で障害が生じやすいのは、</a:t>
            </a:r>
            <a:r>
              <a:rPr kumimoji="1" lang="en-US" altLang="ja-JP" dirty="0" smtClean="0"/>
              <a:t>C6</a:t>
            </a:r>
            <a:r>
              <a:rPr kumimoji="1" lang="ja-JP" altLang="en-US" dirty="0" err="1" smtClean="0"/>
              <a:t>です</a:t>
            </a:r>
            <a:r>
              <a:rPr kumimoji="1" lang="en-US" altLang="ja-JP"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頸肩部の痛みや、つらい肩こり、肩から上腕の痛みがあり、肘関節の屈曲、手関節伸展筋力の低下がみられる場合、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C6</a:t>
            </a:r>
            <a:r>
              <a:rPr kumimoji="1" lang="ja-JP" altLang="en-US" dirty="0" smtClean="0"/>
              <a:t>神経障害の可能性が高いです。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足関節の背屈力に関与しているのは、第</a:t>
            </a:r>
            <a:r>
              <a:rPr kumimoji="1" lang="en-US" altLang="ja-JP" dirty="0" smtClean="0"/>
              <a:t>4,5</a:t>
            </a:r>
            <a:r>
              <a:rPr kumimoji="1" lang="ja-JP" altLang="en-US" dirty="0" smtClean="0"/>
              <a:t>腰神経です。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29</a:t>
            </a:fld>
            <a:endParaRPr kumimoji="1" lang="ja-JP" altLang="en-US"/>
          </a:p>
        </p:txBody>
      </p:sp>
    </p:spTree>
    <p:extLst>
      <p:ext uri="{BB962C8B-B14F-4D97-AF65-F5344CB8AC3E}">
        <p14:creationId xmlns:p14="http://schemas.microsoft.com/office/powerpoint/2010/main" val="324926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000000"/>
                </a:solidFill>
                <a:latin typeface="+mn-ea"/>
                <a:ea typeface="+mn-ea"/>
              </a:rPr>
              <a:t>脊髄から分岐した脊髄神経を含め、そこから先の神経が末梢神経です。</a:t>
            </a:r>
            <a:endParaRPr kumimoji="1" lang="en-US" altLang="ja-JP" sz="1200" dirty="0" smtClean="0">
              <a:solidFill>
                <a:srgbClr val="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0000"/>
                </a:solidFill>
                <a:latin typeface="+mn-ea"/>
                <a:ea typeface="+mn-ea"/>
              </a:rPr>
              <a:t>末梢神経には、運動神経、感覚神経、自律神経があります。</a:t>
            </a:r>
            <a:endParaRPr kumimoji="1" lang="en-US" altLang="ja-JP" sz="1200" dirty="0" smtClean="0">
              <a:solidFill>
                <a:srgbClr val="000000"/>
              </a:solidFill>
              <a:latin typeface="+mn-ea"/>
              <a:ea typeface="+mn-ea"/>
            </a:endParaRPr>
          </a:p>
          <a:p>
            <a:r>
              <a:rPr kumimoji="1" lang="en-US" altLang="ja-JP" sz="1200" dirty="0" smtClean="0">
                <a:solidFill>
                  <a:srgbClr val="000000"/>
                </a:solidFill>
                <a:latin typeface="+mn-ea"/>
                <a:ea typeface="+mn-ea"/>
              </a:rPr>
              <a:t>1</a:t>
            </a:r>
            <a:r>
              <a:rPr kumimoji="1" lang="ja-JP" altLang="en-US" sz="1200" dirty="0" smtClean="0">
                <a:solidFill>
                  <a:srgbClr val="000000"/>
                </a:solidFill>
                <a:latin typeface="+mn-ea"/>
                <a:ea typeface="+mn-ea"/>
              </a:rPr>
              <a:t>運動神経は脳</a:t>
            </a:r>
            <a:r>
              <a:rPr kumimoji="1" lang="en-US" altLang="ja-JP" sz="1200" dirty="0" smtClean="0">
                <a:solidFill>
                  <a:srgbClr val="000000"/>
                </a:solidFill>
                <a:latin typeface="+mn-ea"/>
                <a:ea typeface="+mn-ea"/>
              </a:rPr>
              <a:t>→</a:t>
            </a:r>
            <a:r>
              <a:rPr kumimoji="1" lang="ja-JP" altLang="en-US" sz="1200" dirty="0" smtClean="0">
                <a:solidFill>
                  <a:srgbClr val="000000"/>
                </a:solidFill>
                <a:latin typeface="+mn-ea"/>
                <a:ea typeface="+mn-ea"/>
              </a:rPr>
              <a:t>脊髄</a:t>
            </a:r>
            <a:r>
              <a:rPr kumimoji="1" lang="en-US" altLang="ja-JP" sz="1200" dirty="0" smtClean="0">
                <a:solidFill>
                  <a:srgbClr val="000000"/>
                </a:solidFill>
                <a:latin typeface="+mn-ea"/>
                <a:ea typeface="+mn-ea"/>
              </a:rPr>
              <a:t>→</a:t>
            </a:r>
            <a:r>
              <a:rPr kumimoji="1" lang="ja-JP" altLang="en-US" sz="1200" dirty="0" smtClean="0">
                <a:solidFill>
                  <a:srgbClr val="000000"/>
                </a:solidFill>
                <a:latin typeface="+mn-ea"/>
                <a:ea typeface="+mn-ea"/>
              </a:rPr>
              <a:t>末梢神経</a:t>
            </a:r>
            <a:r>
              <a:rPr kumimoji="1" lang="en-US" altLang="ja-JP" sz="1200" dirty="0" smtClean="0">
                <a:solidFill>
                  <a:srgbClr val="000000"/>
                </a:solidFill>
                <a:latin typeface="+mn-ea"/>
                <a:ea typeface="+mn-ea"/>
              </a:rPr>
              <a:t>→</a:t>
            </a:r>
            <a:r>
              <a:rPr kumimoji="1" lang="ja-JP" altLang="en-US" sz="1200" dirty="0" smtClean="0">
                <a:solidFill>
                  <a:srgbClr val="000000"/>
                </a:solidFill>
                <a:latin typeface="+mn-ea"/>
                <a:ea typeface="+mn-ea"/>
              </a:rPr>
              <a:t>筋肉へ信号を発します。</a:t>
            </a:r>
            <a:endParaRPr kumimoji="1" lang="en-US" altLang="ja-JP" sz="1200" dirty="0" smtClean="0">
              <a:solidFill>
                <a:srgbClr val="000000"/>
              </a:solidFill>
              <a:latin typeface="+mn-ea"/>
              <a:ea typeface="+mn-ea"/>
            </a:endParaRPr>
          </a:p>
          <a:p>
            <a:r>
              <a:rPr kumimoji="1" lang="en-US" altLang="ja-JP" sz="1200" dirty="0" smtClean="0">
                <a:solidFill>
                  <a:srgbClr val="000000"/>
                </a:solidFill>
                <a:latin typeface="+mn-ea"/>
                <a:ea typeface="+mn-ea"/>
              </a:rPr>
              <a:t>2</a:t>
            </a:r>
            <a:r>
              <a:rPr kumimoji="1" lang="ja-JP" altLang="en-US" sz="1200" dirty="0" smtClean="0">
                <a:solidFill>
                  <a:srgbClr val="000000"/>
                </a:solidFill>
                <a:latin typeface="+mn-ea"/>
                <a:ea typeface="+mn-ea"/>
              </a:rPr>
              <a:t>感覚神経は皮膚・筋腱</a:t>
            </a:r>
            <a:r>
              <a:rPr kumimoji="1" lang="en-US" altLang="ja-JP" sz="1200" dirty="0" smtClean="0">
                <a:solidFill>
                  <a:srgbClr val="000000"/>
                </a:solidFill>
                <a:latin typeface="+mn-ea"/>
                <a:ea typeface="+mn-ea"/>
              </a:rPr>
              <a:t>→</a:t>
            </a:r>
            <a:r>
              <a:rPr kumimoji="1" lang="ja-JP" altLang="en-US" sz="1200" dirty="0" smtClean="0">
                <a:solidFill>
                  <a:srgbClr val="000000"/>
                </a:solidFill>
                <a:latin typeface="+mn-ea"/>
                <a:ea typeface="+mn-ea"/>
              </a:rPr>
              <a:t>末梢神経</a:t>
            </a:r>
            <a:r>
              <a:rPr kumimoji="1" lang="en-US" altLang="ja-JP" sz="1200" dirty="0" smtClean="0">
                <a:solidFill>
                  <a:srgbClr val="000000"/>
                </a:solidFill>
                <a:latin typeface="+mn-ea"/>
                <a:ea typeface="+mn-ea"/>
              </a:rPr>
              <a:t>→</a:t>
            </a:r>
            <a:r>
              <a:rPr kumimoji="1" lang="ja-JP" altLang="en-US" sz="1200" dirty="0" smtClean="0">
                <a:solidFill>
                  <a:srgbClr val="000000"/>
                </a:solidFill>
                <a:latin typeface="+mn-ea"/>
                <a:ea typeface="+mn-ea"/>
              </a:rPr>
              <a:t>脊髄</a:t>
            </a:r>
            <a:r>
              <a:rPr kumimoji="1" lang="en-US" altLang="ja-JP" sz="1200" dirty="0" smtClean="0">
                <a:solidFill>
                  <a:srgbClr val="000000"/>
                </a:solidFill>
                <a:latin typeface="+mn-ea"/>
                <a:ea typeface="+mn-ea"/>
              </a:rPr>
              <a:t>→</a:t>
            </a:r>
            <a:r>
              <a:rPr kumimoji="1" lang="ja-JP" altLang="en-US" sz="1200" dirty="0" smtClean="0">
                <a:solidFill>
                  <a:srgbClr val="000000"/>
                </a:solidFill>
                <a:latin typeface="+mn-ea"/>
                <a:ea typeface="+mn-ea"/>
              </a:rPr>
              <a:t>脳へと信号が伝わります。</a:t>
            </a:r>
            <a:endParaRPr kumimoji="1" lang="en-US" altLang="ja-JP" sz="1200" dirty="0" smtClean="0">
              <a:solidFill>
                <a:srgbClr val="000000"/>
              </a:solidFill>
              <a:latin typeface="+mn-ea"/>
              <a:ea typeface="+mn-ea"/>
            </a:endParaRPr>
          </a:p>
          <a:p>
            <a:pPr marL="0" marR="0" indent="0" algn="l" defTabSz="457200" rtl="0" eaLnBrk="1" fontAlgn="base" latinLnBrk="0" hangingPunct="1">
              <a:lnSpc>
                <a:spcPct val="100000"/>
              </a:lnSpc>
              <a:spcBef>
                <a:spcPct val="30000"/>
              </a:spcBef>
              <a:spcAft>
                <a:spcPct val="0"/>
              </a:spcAft>
              <a:buClrTx/>
              <a:buSzTx/>
              <a:buFontTx/>
              <a:buNone/>
              <a:tabLst/>
              <a:defRPr/>
            </a:pPr>
            <a:r>
              <a:rPr kumimoji="1" lang="en-US" altLang="ja-JP" sz="1200" dirty="0" smtClean="0">
                <a:solidFill>
                  <a:srgbClr val="000000"/>
                </a:solidFill>
                <a:latin typeface="+mn-ea"/>
                <a:ea typeface="+mn-ea"/>
              </a:rPr>
              <a:t>3</a:t>
            </a:r>
            <a:r>
              <a:rPr kumimoji="1" lang="ja-JP" altLang="en-US" sz="1200" dirty="0" smtClean="0">
                <a:solidFill>
                  <a:srgbClr val="000000"/>
                </a:solidFill>
                <a:latin typeface="+mn-ea"/>
                <a:ea typeface="+mn-ea"/>
              </a:rPr>
              <a:t>自律神経は</a:t>
            </a:r>
            <a:r>
              <a:rPr lang="ja-JP" altLang="en-US" sz="1200" dirty="0" smtClean="0">
                <a:solidFill>
                  <a:srgbClr val="000000"/>
                </a:solidFill>
                <a:latin typeface="+mn-ea"/>
                <a:ea typeface="+mn-ea"/>
              </a:rPr>
              <a:t>血流量、心拍数、皮膚の発汗や内臓の機能を司る神経で、交感神経と副交感神経があります。</a:t>
            </a:r>
            <a:endParaRPr lang="en-US" altLang="ja-JP" sz="1200" dirty="0" smtClean="0">
              <a:solidFill>
                <a:srgbClr val="000000"/>
              </a:solidFill>
              <a:latin typeface="+mn-ea"/>
              <a:ea typeface="+mn-ea"/>
            </a:endParaRPr>
          </a:p>
          <a:p>
            <a:pPr>
              <a:defRPr/>
            </a:pPr>
            <a:r>
              <a:rPr lang="ja-JP" altLang="en-US" sz="1200" dirty="0" smtClean="0">
                <a:solidFill>
                  <a:srgbClr val="000000"/>
                </a:solidFill>
                <a:latin typeface="+mn-ea"/>
                <a:ea typeface="+mn-ea"/>
              </a:rPr>
              <a:t>神経の働きは、脳の指令により、筋肉や内臓など各臓器、細胞を動かすことと、体の各センサーが感じ取った感覚を脳に伝えることです。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30</a:t>
            </a:fld>
            <a:endParaRPr lang="ja-JP" altLang="en-US"/>
          </a:p>
        </p:txBody>
      </p:sp>
    </p:spTree>
    <p:extLst>
      <p:ext uri="{BB962C8B-B14F-4D97-AF65-F5344CB8AC3E}">
        <p14:creationId xmlns:p14="http://schemas.microsoft.com/office/powerpoint/2010/main" val="243073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骨の中には、骨を作り出す</a:t>
            </a:r>
            <a:r>
              <a:rPr lang="ja-JP" altLang="ja-JP" dirty="0" smtClean="0">
                <a:solidFill>
                  <a:srgbClr val="0070C0"/>
                </a:solidFill>
              </a:rPr>
              <a:t>骨芽細胞</a:t>
            </a:r>
            <a:r>
              <a:rPr lang="ja-JP" altLang="ja-JP" dirty="0" smtClean="0"/>
              <a:t>があり、セメント質を作りながら、骨細胞に変わり、新しい骨を造</a:t>
            </a:r>
            <a:r>
              <a:rPr lang="ja-JP" altLang="en-US" dirty="0" smtClean="0"/>
              <a:t>ります。これを</a:t>
            </a:r>
            <a:r>
              <a:rPr lang="ja-JP" altLang="ja-JP" dirty="0" smtClean="0">
                <a:solidFill>
                  <a:srgbClr val="0070C0"/>
                </a:solidFill>
              </a:rPr>
              <a:t>骨形成</a:t>
            </a:r>
            <a:r>
              <a:rPr lang="ja-JP" altLang="en-US" dirty="0" smtClean="0">
                <a:solidFill>
                  <a:schemeClr val="tx1"/>
                </a:solidFill>
              </a:rPr>
              <a:t>といいます</a:t>
            </a:r>
            <a:r>
              <a:rPr lang="ja-JP" altLang="ja-JP" dirty="0" smtClean="0"/>
              <a:t>。</a:t>
            </a:r>
            <a:r>
              <a:rPr lang="en-US" altLang="ja-JP" dirty="0" smtClean="0"/>
              <a:t/>
            </a:r>
            <a:br>
              <a:rPr lang="en-US" altLang="ja-JP" dirty="0" smtClean="0"/>
            </a:br>
            <a:r>
              <a:rPr lang="ja-JP" altLang="ja-JP" dirty="0" smtClean="0">
                <a:solidFill>
                  <a:srgbClr val="0070C0"/>
                </a:solidFill>
              </a:rPr>
              <a:t>破骨細胞</a:t>
            </a:r>
            <a:r>
              <a:rPr lang="ja-JP" altLang="en-US" dirty="0" smtClean="0">
                <a:solidFill>
                  <a:schemeClr val="tx1"/>
                </a:solidFill>
              </a:rPr>
              <a:t>が</a:t>
            </a:r>
            <a:r>
              <a:rPr lang="ja-JP" altLang="ja-JP" dirty="0" smtClean="0"/>
              <a:t>、古い骨質を削り取ってい</a:t>
            </a:r>
            <a:r>
              <a:rPr lang="ja-JP" altLang="en-US" dirty="0" smtClean="0"/>
              <a:t>きます。これを</a:t>
            </a:r>
            <a:r>
              <a:rPr lang="ja-JP" altLang="ja-JP" dirty="0" smtClean="0">
                <a:solidFill>
                  <a:srgbClr val="0070C0"/>
                </a:solidFill>
              </a:rPr>
              <a:t>骨吸収</a:t>
            </a:r>
            <a:r>
              <a:rPr lang="ja-JP" altLang="en-US" dirty="0" smtClean="0">
                <a:solidFill>
                  <a:schemeClr val="tx1"/>
                </a:solidFill>
              </a:rPr>
              <a:t>といいます</a:t>
            </a:r>
            <a:r>
              <a:rPr lang="ja-JP" altLang="ja-JP" dirty="0" smtClean="0"/>
              <a:t>。</a:t>
            </a:r>
            <a:r>
              <a:rPr lang="en-US" altLang="ja-JP" dirty="0" smtClean="0"/>
              <a:t/>
            </a:r>
            <a:br>
              <a:rPr lang="en-US" altLang="ja-JP" dirty="0" smtClean="0"/>
            </a:br>
            <a:r>
              <a:rPr lang="ja-JP" altLang="ja-JP" dirty="0" smtClean="0"/>
              <a:t>このように骨の内部で絶えず新生と破壊が行われてい</a:t>
            </a:r>
            <a:r>
              <a:rPr lang="ja-JP" altLang="en-US" dirty="0" smtClean="0"/>
              <a:t>て、骨を維持しています</a:t>
            </a:r>
            <a:r>
              <a:rPr lang="ja-JP" altLang="ja-JP" dirty="0" smtClean="0"/>
              <a:t>。</a:t>
            </a:r>
            <a:endParaRPr lang="en-US" altLang="ja-JP" dirty="0" smtClean="0"/>
          </a:p>
          <a:p>
            <a:r>
              <a:rPr lang="ja-JP" altLang="ja-JP" dirty="0" smtClean="0"/>
              <a:t>骨吸収量が、骨形成量を上回ると、骨量が減少する骨粗鬆症</a:t>
            </a:r>
            <a:r>
              <a:rPr lang="ja-JP" altLang="en-US" dirty="0" smtClean="0"/>
              <a:t>になります。</a:t>
            </a:r>
            <a:r>
              <a:rPr lang="ja-JP" altLang="ja-JP" dirty="0" smtClean="0"/>
              <a:t>　</a:t>
            </a:r>
            <a:endParaRPr lang="ja-JP" altLang="en-US" dirty="0" smtClean="0"/>
          </a:p>
          <a:p>
            <a:pPr marL="0" indent="0">
              <a:buNone/>
            </a:pP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a:t>
            </a:fld>
            <a:endParaRPr kumimoji="1" lang="ja-JP" altLang="en-US"/>
          </a:p>
        </p:txBody>
      </p:sp>
    </p:spTree>
    <p:extLst>
      <p:ext uri="{BB962C8B-B14F-4D97-AF65-F5344CB8AC3E}">
        <p14:creationId xmlns:p14="http://schemas.microsoft.com/office/powerpoint/2010/main" val="387392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神経の大事な役割に、痛みを脳に伝えるということがあります。</a:t>
            </a:r>
            <a:endParaRPr kumimoji="1" lang="en-US" altLang="ja-JP" dirty="0" smtClean="0"/>
          </a:p>
          <a:p>
            <a:r>
              <a:rPr kumimoji="1" lang="ja-JP" altLang="en-US" dirty="0" smtClean="0"/>
              <a:t>最近、痛みの研究が進み、様々なことがわかってきました。</a:t>
            </a:r>
            <a:endParaRPr kumimoji="1" lang="en-US" altLang="ja-JP" dirty="0" smtClean="0"/>
          </a:p>
          <a:p>
            <a:r>
              <a:rPr kumimoji="1" lang="ja-JP" altLang="en-US" dirty="0" smtClean="0"/>
              <a:t>痛みの原因には、侵害受容性疼痛、神経障害性疼痛、心因性疼痛（非器質的疼痛）があります。</a:t>
            </a:r>
            <a:endParaRPr kumimoji="1" lang="en-US" altLang="ja-JP" dirty="0" smtClean="0"/>
          </a:p>
          <a:p>
            <a:r>
              <a:rPr kumimoji="1" lang="ja-JP" altLang="en-US" dirty="0" smtClean="0"/>
              <a:t>侵害受容性疼痛は、局所で生じた傷害や炎症が、脊髄を通って、感覚野と不快感を司る大脳辺縁系に伝えられます。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脊髄視床路は、主に</a:t>
            </a:r>
            <a:r>
              <a:rPr kumimoji="1" lang="en-US" altLang="ja-JP" sz="1200" dirty="0" err="1" smtClean="0"/>
              <a:t>Aδ</a:t>
            </a:r>
            <a:r>
              <a:rPr kumimoji="1" lang="ja-JP" altLang="en-US" sz="1200" dirty="0" smtClean="0"/>
              <a:t>線維の刺激を伝え、明瞭な痛みを早く伝えます。</a:t>
            </a:r>
            <a:endParaRPr kumimoji="1" lang="en-US" altLang="ja-JP"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1" dirty="0" smtClean="0"/>
              <a:t>脊髄網様体路</a:t>
            </a:r>
            <a:r>
              <a:rPr kumimoji="1" lang="ja-JP" altLang="en-US" sz="1200" b="0" dirty="0" smtClean="0"/>
              <a:t>は、主に</a:t>
            </a:r>
            <a:r>
              <a:rPr kumimoji="1" lang="en-US" altLang="ja-JP" sz="1200" dirty="0" smtClean="0"/>
              <a:t>C</a:t>
            </a:r>
            <a:r>
              <a:rPr kumimoji="1" lang="ja-JP" altLang="en-US" sz="1200" dirty="0" smtClean="0"/>
              <a:t>線維の刺激を伝え、大脳辺縁系と一部体性感覚野に達します。</a:t>
            </a:r>
            <a:endParaRPr kumimoji="1" lang="en-US" altLang="ja-JP" dirty="0" smtClean="0"/>
          </a:p>
          <a:p>
            <a:r>
              <a:rPr kumimoji="1" lang="ja-JP" altLang="en-US" dirty="0" smtClean="0"/>
              <a:t>痛み刺激を快く受け止めてしまうと、傷害を避けようとしなくなってしまうので、</a:t>
            </a:r>
            <a:endParaRPr kumimoji="1" lang="en-US" altLang="ja-JP" dirty="0" smtClean="0"/>
          </a:p>
          <a:p>
            <a:r>
              <a:rPr kumimoji="1" lang="ja-JP" altLang="en-US" dirty="0" smtClean="0"/>
              <a:t>痛み刺激が入ると、痛み感覚を感覚野に伝えるだけでなく、同時に不快感を感じる辺縁系にも情報が伝えられるのです。</a:t>
            </a:r>
            <a:endParaRPr kumimoji="1" lang="en-US" altLang="ja-JP" dirty="0" smtClean="0"/>
          </a:p>
          <a:p>
            <a:r>
              <a:rPr kumimoji="1" lang="ja-JP" altLang="en-US" dirty="0" smtClean="0"/>
              <a:t>この不快情報が、心因性疼痛を引き起こす元となります。</a:t>
            </a:r>
            <a:endParaRPr kumimoji="1" lang="en-US" altLang="ja-JP" dirty="0" smtClean="0"/>
          </a:p>
          <a:p>
            <a:r>
              <a:rPr kumimoji="1" lang="ja-JP" altLang="en-US" dirty="0" smtClean="0"/>
              <a:t>痛み情報に対する反応が過敏になり、長く続くと、慢性疼痛状態になります。</a:t>
            </a:r>
            <a:endParaRPr kumimoji="1" lang="en-US" altLang="ja-JP" dirty="0" smtClean="0"/>
          </a:p>
          <a:p>
            <a:r>
              <a:rPr kumimoji="1" lang="ja-JP" altLang="en-US" dirty="0" smtClean="0"/>
              <a:t>神経障害性疼痛は、神経自体の損傷や遷延する侵害刺激により、疼痛伝達に関わる神経システム自体に異常をきたして生じる痛みです。</a:t>
            </a:r>
            <a:endParaRPr kumimoji="1" lang="en-US" altLang="ja-JP" dirty="0" smtClean="0"/>
          </a:p>
          <a:p>
            <a:r>
              <a:rPr kumimoji="1" lang="ja-JP" altLang="en-US" dirty="0" smtClean="0"/>
              <a:t>外傷以外の疾患として、椎間板ヘルニアや脊柱管狭窄症による神経根症、手根管症候群、肘部管症候群などがあります。</a:t>
            </a:r>
            <a:endParaRPr kumimoji="1" lang="en-US" altLang="ja-JP" dirty="0" smtClean="0"/>
          </a:p>
          <a:p>
            <a:r>
              <a:rPr kumimoji="1" lang="ja-JP" altLang="en-US" dirty="0" smtClean="0"/>
              <a:t>神経障害性疼痛は意外と多いのですが、痛みを自覚する部位が筋肉やスジであるため、筋肉の痛みと誤認されていてマッサージを受ける方が</a:t>
            </a:r>
            <a:endParaRPr kumimoji="1" lang="en-US" altLang="ja-JP" dirty="0" smtClean="0"/>
          </a:p>
          <a:p>
            <a:r>
              <a:rPr kumimoji="1" lang="ja-JP" altLang="en-US" dirty="0" smtClean="0"/>
              <a:t>多いのが現状です。</a:t>
            </a:r>
            <a:endParaRPr kumimoji="1" lang="en-US" altLang="ja-JP" dirty="0" smtClean="0"/>
          </a:p>
          <a:p>
            <a:r>
              <a:rPr kumimoji="1" lang="ja-JP" altLang="en-US" dirty="0" smtClean="0"/>
              <a:t>しかし、今までに経験したことがない痛みや部位がはっきりしない痛みは神経障害が原因なので筋肉に対する治療方法であるマッサージは効果がありません。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31</a:t>
            </a:fld>
            <a:endParaRPr kumimoji="1" lang="ja-JP" altLang="en-US"/>
          </a:p>
        </p:txBody>
      </p:sp>
    </p:spTree>
    <p:extLst>
      <p:ext uri="{BB962C8B-B14F-4D97-AF65-F5344CB8AC3E}">
        <p14:creationId xmlns:p14="http://schemas.microsoft.com/office/powerpoint/2010/main" val="854950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脳幹から脊髄後角に投射し、脊髄後角での一次侵害受容ニューロンと二次侵害受容ニューロン間のシナプス伝達を抑制し、</a:t>
            </a:r>
            <a:r>
              <a:rPr lang="en-US" altLang="ja-JP" dirty="0" smtClean="0"/>
              <a:t/>
            </a:r>
            <a:br>
              <a:rPr lang="en-US" altLang="ja-JP" dirty="0" smtClean="0"/>
            </a:br>
            <a:r>
              <a:rPr lang="ja-JP" altLang="en-US" dirty="0" smtClean="0"/>
              <a:t>痛みの伝達をブロックする疼痛抑制機構があり、下行性痛覚抑制系と呼ばれます。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敵に傷つけられた時、痛いと言ってのたうち回っていたら、とどめを刺されてしまいます。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この時、痛いと言っていないで、痛みを忘れて一目散に逃げるか、再度戦うかしないと生き残る道はありません。</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そのために、痛覚抑制系があります。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しかし、慢性疼痛、心因性疼痛に陥ると、このシステムがうまく機能せず、逆にちょっとした刺激も痛みと捉えてしまうようになってしまいます。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32</a:t>
            </a:fld>
            <a:endParaRPr kumimoji="1" lang="ja-JP" altLang="en-US"/>
          </a:p>
        </p:txBody>
      </p:sp>
    </p:spTree>
    <p:extLst>
      <p:ext uri="{BB962C8B-B14F-4D97-AF65-F5344CB8AC3E}">
        <p14:creationId xmlns:p14="http://schemas.microsoft.com/office/powerpoint/2010/main" val="1993212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皮膚を運動器と捉えにくいのですが、実は皮膚は運動と深く関係しています。</a:t>
            </a:r>
            <a:endParaRPr kumimoji="1" lang="en-US" altLang="ja-JP" dirty="0" smtClean="0"/>
          </a:p>
          <a:p>
            <a:r>
              <a:rPr kumimoji="1" lang="ja-JP" altLang="en-US" dirty="0" smtClean="0"/>
              <a:t>皮膚は、皮下組織、皮膚支帯を通じて筋膜とつながっています。</a:t>
            </a:r>
            <a:endParaRPr kumimoji="1" lang="en-US" altLang="ja-JP" dirty="0" smtClean="0"/>
          </a:p>
          <a:p>
            <a:endParaRPr kumimoji="1" lang="en-US" altLang="ja-JP" dirty="0" smtClean="0"/>
          </a:p>
          <a:p>
            <a:r>
              <a:rPr kumimoji="1" lang="ja-JP" altLang="en-US" dirty="0" smtClean="0"/>
              <a:t>そして、皮膚と筋膜は影響しあっています。</a:t>
            </a:r>
            <a:endParaRPr kumimoji="1" lang="en-US" altLang="ja-JP" dirty="0" smtClean="0"/>
          </a:p>
          <a:p>
            <a:r>
              <a:rPr kumimoji="1" lang="ja-JP" altLang="en-US" dirty="0" smtClean="0"/>
              <a:t>皮膚をひっぱり上げたり、サイドにずらすことによって　筋膜をソフトにストレッチして緩める効果がでます。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33</a:t>
            </a:fld>
            <a:endParaRPr kumimoji="1" lang="ja-JP" altLang="en-US"/>
          </a:p>
        </p:txBody>
      </p:sp>
    </p:spTree>
    <p:extLst>
      <p:ext uri="{BB962C8B-B14F-4D97-AF65-F5344CB8AC3E}">
        <p14:creationId xmlns:p14="http://schemas.microsoft.com/office/powerpoint/2010/main" val="4225201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皮膚の深層には脂肪細胞が豊富な皮下組織があり、その深層には浅筋膜、その深層に深筋膜があります。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C00000"/>
                </a:solidFill>
                <a:latin typeface="HG明朝B" pitchFamily="17" charset="-128"/>
                <a:ea typeface="HG明朝B" pitchFamily="17" charset="-128"/>
              </a:rPr>
              <a:t>皮下組織を通じて、皮膚は筋膜と繋がっていることがわかります。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34</a:t>
            </a:fld>
            <a:endParaRPr kumimoji="1" lang="ja-JP" altLang="en-US"/>
          </a:p>
        </p:txBody>
      </p:sp>
    </p:spTree>
    <p:extLst>
      <p:ext uri="{BB962C8B-B14F-4D97-AF65-F5344CB8AC3E}">
        <p14:creationId xmlns:p14="http://schemas.microsoft.com/office/powerpoint/2010/main" val="2181823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各筋膜も、それぞれが独立しているのではなく、</a:t>
            </a:r>
            <a:r>
              <a:rPr lang="ja-JP" altLang="en-US" sz="1200" dirty="0" smtClean="0">
                <a:solidFill>
                  <a:srgbClr val="0070C0"/>
                </a:solidFill>
                <a:latin typeface="+mn-ea"/>
              </a:rPr>
              <a:t>繋がりお互いに影響し合っています。</a:t>
            </a:r>
            <a:endParaRPr lang="en-US" altLang="ja-JP" sz="1200" dirty="0" smtClean="0">
              <a:solidFill>
                <a:srgbClr val="0070C0"/>
              </a:solidFill>
              <a:latin typeface="+mn-ea"/>
            </a:endParaRPr>
          </a:p>
          <a:p>
            <a:r>
              <a:rPr kumimoji="1" lang="en-US" altLang="ja-JP" sz="1200" dirty="0" smtClean="0">
                <a:solidFill>
                  <a:srgbClr val="0070C0"/>
                </a:solidFill>
                <a:latin typeface="+mn-ea"/>
              </a:rPr>
              <a:t>1</a:t>
            </a:r>
            <a:r>
              <a:rPr kumimoji="1" lang="ja-JP" altLang="en-US" sz="1200" dirty="0" smtClean="0">
                <a:solidFill>
                  <a:srgbClr val="0070C0"/>
                </a:solidFill>
                <a:latin typeface="+mn-ea"/>
              </a:rPr>
              <a:t>か所悪い所があると、その影響で繋がっている箇所にも問題が生じることになるのです。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35</a:t>
            </a:fld>
            <a:endParaRPr kumimoji="1" lang="ja-JP" altLang="en-US"/>
          </a:p>
        </p:txBody>
      </p:sp>
    </p:spTree>
    <p:extLst>
      <p:ext uri="{BB962C8B-B14F-4D97-AF65-F5344CB8AC3E}">
        <p14:creationId xmlns:p14="http://schemas.microsoft.com/office/powerpoint/2010/main" val="3002942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皮膚は、関節運動があるときに、動きやすくするために移動します。</a:t>
            </a:r>
            <a:endParaRPr kumimoji="1" lang="en-US" altLang="ja-JP" dirty="0" smtClean="0"/>
          </a:p>
          <a:p>
            <a:r>
              <a:rPr kumimoji="1" lang="ja-JP" altLang="en-US" dirty="0" smtClean="0"/>
              <a:t>皮膚の動く方向には法則があります。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皮膚は、関節運動の骨同士が近づく場合には遠ざかる方向へ、</a:t>
            </a:r>
            <a:endParaRPr lang="en-US" altLang="ja-JP" sz="1200" dirty="0" smtClean="0">
              <a:latin typeface="+mn-ea"/>
            </a:endParaRPr>
          </a:p>
          <a:p>
            <a:r>
              <a:rPr lang="ja-JP" altLang="en-US" sz="1200" dirty="0" smtClean="0">
                <a:latin typeface="+mn-ea"/>
              </a:rPr>
              <a:t>骨同士が離れる場合には近づく方向に移動すると　関節は動きやすくなります。</a:t>
            </a:r>
            <a:endParaRPr lang="en-US" altLang="ja-JP" sz="1200" dirty="0" smtClean="0">
              <a:latin typeface="+mn-ea"/>
            </a:endParaRPr>
          </a:p>
          <a:p>
            <a:r>
              <a:rPr kumimoji="1" lang="ja-JP" altLang="en-US" dirty="0" smtClean="0"/>
              <a:t>この皮膚の動きが、うまくいかないと関節の動きを妨げることになります。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36</a:t>
            </a:fld>
            <a:endParaRPr kumimoji="1" lang="ja-JP" altLang="en-US"/>
          </a:p>
        </p:txBody>
      </p:sp>
    </p:spTree>
    <p:extLst>
      <p:ext uri="{BB962C8B-B14F-4D97-AF65-F5344CB8AC3E}">
        <p14:creationId xmlns:p14="http://schemas.microsoft.com/office/powerpoint/2010/main" val="49407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latin typeface="+mn-ea"/>
              </a:rPr>
              <a:t>皮膚は、関節運動の骨同士が近づく場合には、皺が深くならないように遠ざかる方向へ移動させると関節は動きやすくなります。</a:t>
            </a:r>
            <a:endParaRPr lang="en-US" altLang="ja-JP" sz="1200" dirty="0" smtClean="0">
              <a:latin typeface="+mn-ea"/>
            </a:endParaRPr>
          </a:p>
          <a:p>
            <a:r>
              <a:rPr kumimoji="1" lang="ja-JP" altLang="en-US" dirty="0" smtClean="0"/>
              <a:t>肘関節屈伸、手関節の背屈掌屈に応じて、</a:t>
            </a:r>
            <a:r>
              <a:rPr lang="ja-JP" altLang="en-US" sz="1200" b="0" dirty="0" smtClean="0">
                <a:solidFill>
                  <a:srgbClr val="C00000"/>
                </a:solidFill>
                <a:latin typeface="+mn-ea"/>
              </a:rPr>
              <a:t>皺が深くならないように遠ざかる方向へ移動させると関節は動きやすく、</a:t>
            </a:r>
            <a:endParaRPr lang="en-US" altLang="ja-JP" sz="1200" b="0" dirty="0" smtClean="0">
              <a:solidFill>
                <a:srgbClr val="C00000"/>
              </a:solidFill>
              <a:latin typeface="+mn-ea"/>
            </a:endParaRPr>
          </a:p>
          <a:p>
            <a:r>
              <a:rPr lang="ja-JP" altLang="en-US" sz="1200" b="0" dirty="0" smtClean="0">
                <a:solidFill>
                  <a:srgbClr val="C00000"/>
                </a:solidFill>
                <a:latin typeface="+mn-ea"/>
              </a:rPr>
              <a:t>伸張部位では、皮膚を弛緩させて伸張部位に皮膚を寄せると　動きやすくなります。</a:t>
            </a:r>
            <a:endParaRPr kumimoji="1" lang="en-US" altLang="ja-JP" dirty="0" smtClean="0"/>
          </a:p>
          <a:p>
            <a:endParaRPr lang="en-US" altLang="ja-JP" sz="1200" dirty="0" smtClean="0">
              <a:latin typeface="+mn-ea"/>
            </a:endParaRPr>
          </a:p>
          <a:p>
            <a:r>
              <a:rPr lang="ja-JP" altLang="en-US" sz="1200" b="1" dirty="0" smtClean="0">
                <a:solidFill>
                  <a:srgbClr val="0070C0"/>
                </a:solidFill>
                <a:latin typeface="+mn-ea"/>
              </a:rPr>
              <a:t>皮膚の動きを良くする理学療法で、　皮膚の動きを改善させて関節可動域を改善させることができるのです。</a:t>
            </a:r>
            <a:endParaRPr lang="ja-JP" altLang="en-US" sz="1200" dirty="0" smtClean="0">
              <a:solidFill>
                <a:srgbClr val="C00000"/>
              </a:solidFill>
              <a:latin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37</a:t>
            </a:fld>
            <a:endParaRPr kumimoji="1" lang="ja-JP" altLang="en-US"/>
          </a:p>
        </p:txBody>
      </p:sp>
    </p:spTree>
    <p:extLst>
      <p:ext uri="{BB962C8B-B14F-4D97-AF65-F5344CB8AC3E}">
        <p14:creationId xmlns:p14="http://schemas.microsoft.com/office/powerpoint/2010/main" val="1228166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90000"/>
              </a:lnSpc>
              <a:buFont typeface="Arial" charset="0"/>
              <a:buNone/>
            </a:pPr>
            <a:r>
              <a:rPr lang="ja-JP" altLang="en-US" dirty="0" smtClean="0">
                <a:solidFill>
                  <a:srgbClr val="FF0000"/>
                </a:solidFill>
                <a:latin typeface="ＭＳ Ｐゴシック" panose="020B0600070205080204" pitchFamily="50" charset="-128"/>
                <a:ea typeface="+mn-ea"/>
              </a:rPr>
              <a:t>皮膚と関節の関係ですが、</a:t>
            </a:r>
            <a:endParaRPr lang="ja-JP" altLang="en-US" dirty="0" smtClean="0">
              <a:solidFill>
                <a:srgbClr val="FFFF99"/>
              </a:solidFill>
              <a:latin typeface="ＭＳ Ｐゴシック" panose="020B0600070205080204" pitchFamily="50" charset="-128"/>
              <a:ea typeface="+mn-ea"/>
            </a:endParaRPr>
          </a:p>
          <a:p>
            <a:pPr>
              <a:lnSpc>
                <a:spcPts val="3600"/>
              </a:lnSpc>
            </a:pPr>
            <a:r>
              <a:rPr lang="ja-JP" altLang="en-US" dirty="0" smtClean="0">
                <a:latin typeface="ＭＳ Ｐゴシック" panose="020B0600070205080204" pitchFamily="50" charset="-128"/>
                <a:ea typeface="+mn-ea"/>
              </a:rPr>
              <a:t> </a:t>
            </a:r>
            <a:r>
              <a:rPr lang="ja-JP" altLang="en-US" sz="1200" dirty="0" smtClean="0">
                <a:latin typeface="ＭＳ Ｐゴシック" panose="020B0600070205080204" pitchFamily="50" charset="-128"/>
                <a:ea typeface="+mn-ea"/>
              </a:rPr>
              <a:t>皮膚感覚器の機能は、特定部位の四肢関節周辺の受動的皮膚感覚情報により　支持やアームとして働く関節の可動域に変化を生じさせます</a:t>
            </a:r>
          </a:p>
          <a:p>
            <a:pPr>
              <a:lnSpc>
                <a:spcPts val="3600"/>
              </a:lnSpc>
            </a:pPr>
            <a:r>
              <a:rPr lang="ja-JP" altLang="en-US" sz="1200" dirty="0" smtClean="0">
                <a:latin typeface="ＭＳ Ｐゴシック" panose="020B0600070205080204" pitchFamily="50" charset="-128"/>
                <a:ea typeface="+mn-ea"/>
              </a:rPr>
              <a:t>屈曲反射求心線維と呼ばれる中の閾値の低い皮膚神経や関節受容器の線維への刺激は、</a:t>
            </a:r>
            <a:r>
              <a:rPr lang="en-US" altLang="ja-JP" sz="1200" dirty="0" smtClean="0">
                <a:latin typeface="ＭＳ Ｐゴシック" panose="020B0600070205080204" pitchFamily="50" charset="-128"/>
                <a:ea typeface="+mn-ea"/>
              </a:rPr>
              <a:t>α</a:t>
            </a:r>
            <a:r>
              <a:rPr lang="ja-JP" altLang="en-US" sz="1200" dirty="0" smtClean="0">
                <a:latin typeface="ＭＳ Ｐゴシック" panose="020B0600070205080204" pitchFamily="50" charset="-128"/>
                <a:ea typeface="+mn-ea"/>
              </a:rPr>
              <a:t>運動神経を抑制し、</a:t>
            </a:r>
            <a:r>
              <a:rPr lang="en-US" altLang="ja-JP" sz="1200" dirty="0" smtClean="0">
                <a:latin typeface="ＭＳ Ｐゴシック" panose="020B0600070205080204" pitchFamily="50" charset="-128"/>
                <a:ea typeface="+mn-ea"/>
              </a:rPr>
              <a:t>γ</a:t>
            </a:r>
            <a:r>
              <a:rPr lang="ja-JP" altLang="en-US" sz="1200" dirty="0" smtClean="0">
                <a:latin typeface="ＭＳ Ｐゴシック" panose="020B0600070205080204" pitchFamily="50" charset="-128"/>
                <a:ea typeface="+mn-ea"/>
              </a:rPr>
              <a:t>運動神経を</a:t>
            </a:r>
            <a:r>
              <a:rPr lang="en-US" altLang="ja-JP" sz="1200" dirty="0" smtClean="0">
                <a:latin typeface="ＭＳ Ｐゴシック" panose="020B0600070205080204" pitchFamily="50" charset="-128"/>
                <a:ea typeface="+mn-ea"/>
              </a:rPr>
              <a:t/>
            </a:r>
            <a:br>
              <a:rPr lang="en-US" altLang="ja-JP" sz="1200" dirty="0" smtClean="0">
                <a:latin typeface="ＭＳ Ｐゴシック" panose="020B0600070205080204" pitchFamily="50" charset="-128"/>
                <a:ea typeface="+mn-ea"/>
              </a:rPr>
            </a:br>
            <a:r>
              <a:rPr lang="ja-JP" altLang="en-US" sz="1200" dirty="0" smtClean="0">
                <a:latin typeface="ＭＳ Ｐゴシック" panose="020B0600070205080204" pitchFamily="50" charset="-128"/>
                <a:ea typeface="+mn-ea"/>
              </a:rPr>
              <a:t>促通するという説を</a:t>
            </a:r>
            <a:r>
              <a:rPr lang="en-US" altLang="ja-JP" sz="1200" dirty="0" err="1" smtClean="0">
                <a:latin typeface="ＭＳ Ｐゴシック" panose="020B0600070205080204" pitchFamily="50" charset="-128"/>
                <a:ea typeface="+mn-ea"/>
              </a:rPr>
              <a:t>Oscarsson</a:t>
            </a:r>
            <a:r>
              <a:rPr lang="ja-JP" altLang="en-US" sz="1200" dirty="0" smtClean="0">
                <a:latin typeface="ＭＳ Ｐゴシック" panose="020B0600070205080204" pitchFamily="50" charset="-128"/>
                <a:ea typeface="+mn-ea"/>
              </a:rPr>
              <a:t>が報告しています。</a:t>
            </a:r>
          </a:p>
          <a:p>
            <a:pPr>
              <a:lnSpc>
                <a:spcPts val="3600"/>
              </a:lnSpc>
            </a:pPr>
            <a:r>
              <a:rPr lang="ja-JP" altLang="en-US" sz="1200" dirty="0" smtClean="0">
                <a:latin typeface="ＭＳ Ｐゴシック" panose="020B0600070205080204" pitchFamily="50" charset="-128"/>
                <a:ea typeface="+mn-ea"/>
              </a:rPr>
              <a:t>他にも、皮膚が引っ張られたり縮んだりする刺激が関節に影響を及ぼすという報告もあります。</a:t>
            </a:r>
            <a:endParaRPr lang="en-US" altLang="ja-JP" sz="1200" dirty="0" smtClean="0">
              <a:latin typeface="ＭＳ Ｐゴシック" panose="020B0600070205080204" pitchFamily="50" charset="-128"/>
              <a:ea typeface="+mn-ea"/>
            </a:endParaRPr>
          </a:p>
          <a:p>
            <a:pPr marL="0" marR="0" indent="0" algn="l" defTabSz="914400" rtl="0" eaLnBrk="1" fontAlgn="auto" latinLnBrk="0" hangingPunct="1">
              <a:lnSpc>
                <a:spcPts val="3600"/>
              </a:lnSpc>
              <a:spcBef>
                <a:spcPts val="0"/>
              </a:spcBef>
              <a:spcAft>
                <a:spcPts val="0"/>
              </a:spcAft>
              <a:buClrTx/>
              <a:buSzTx/>
              <a:buFontTx/>
              <a:buNone/>
              <a:tabLst/>
              <a:defRPr/>
            </a:pPr>
            <a:r>
              <a:rPr lang="ja-JP" altLang="en-US" sz="1200" dirty="0" smtClean="0">
                <a:solidFill>
                  <a:srgbClr val="0070C0"/>
                </a:solidFill>
                <a:latin typeface="ＭＳ Ｐゴシック" panose="020B0600070205080204" pitchFamily="50" charset="-128"/>
                <a:ea typeface="+mn-ea"/>
              </a:rPr>
              <a:t>わかりやすく言えば、外界からの皮膚刺激が、運動の修正機能として働くということ　です。</a:t>
            </a:r>
            <a:endParaRPr lang="ja-JP" altLang="en-US" sz="1200" dirty="0" smtClean="0">
              <a:latin typeface="ＭＳ Ｐゴシック" panose="020B0600070205080204" pitchFamily="50" charset="-128"/>
              <a:ea typeface="+mn-ea"/>
            </a:endParaRPr>
          </a:p>
          <a:p>
            <a:pPr>
              <a:lnSpc>
                <a:spcPts val="3600"/>
              </a:lnSpc>
            </a:pPr>
            <a:endParaRPr lang="ja-JP" altLang="en-US" sz="1200" dirty="0" smtClean="0">
              <a:latin typeface="ＭＳ Ｐゴシック" panose="020B0600070205080204" pitchFamily="50" charset="-128"/>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solidFill>
                <a:srgbClr val="FF0000"/>
              </a:solidFill>
              <a:latin typeface="ＭＳ Ｐゴシック" panose="020B0600070205080204" pitchFamily="50" charset="-128"/>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38</a:t>
            </a:fld>
            <a:endParaRPr kumimoji="1" lang="ja-JP" altLang="en-US"/>
          </a:p>
        </p:txBody>
      </p:sp>
    </p:spTree>
    <p:extLst>
      <p:ext uri="{BB962C8B-B14F-4D97-AF65-F5344CB8AC3E}">
        <p14:creationId xmlns:p14="http://schemas.microsoft.com/office/powerpoint/2010/main" val="990112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rgbClr val="0000FF"/>
                </a:solidFill>
                <a:latin typeface="+mn-ea"/>
                <a:ea typeface="+mn-ea"/>
              </a:rPr>
              <a:t>立位バランス</a:t>
            </a:r>
            <a:endParaRPr lang="en-US" altLang="ja-JP" sz="1200" dirty="0" smtClean="0">
              <a:solidFill>
                <a:srgbClr val="0000FF"/>
              </a:solidFill>
              <a:latin typeface="+mn-ea"/>
              <a:ea typeface="+mn-ea"/>
            </a:endParaRPr>
          </a:p>
          <a:p>
            <a:pPr marL="0" indent="0">
              <a:buFont typeface="Arial" charset="0"/>
              <a:buNone/>
            </a:pPr>
            <a:r>
              <a:rPr lang="ja-JP" altLang="en-US" sz="1200" dirty="0" smtClean="0">
                <a:latin typeface="+mn-ea"/>
                <a:ea typeface="+mn-ea"/>
              </a:rPr>
              <a:t>バランス変化の情報を脳に提供する経路には３つあります。</a:t>
            </a:r>
            <a:endParaRPr lang="en-US" altLang="ja-JP" sz="1200" dirty="0" smtClean="0">
              <a:latin typeface="+mn-ea"/>
              <a:ea typeface="+mn-ea"/>
            </a:endParaRPr>
          </a:p>
          <a:p>
            <a:pPr marL="0" indent="0">
              <a:buFont typeface="Arial" charset="0"/>
              <a:buNone/>
            </a:pPr>
            <a:r>
              <a:rPr lang="en-US" altLang="ja-JP" sz="1200" dirty="0" smtClean="0">
                <a:solidFill>
                  <a:srgbClr val="FF0000"/>
                </a:solidFill>
                <a:latin typeface="+mn-ea"/>
                <a:ea typeface="+mn-ea"/>
              </a:rPr>
              <a:t>1.</a:t>
            </a:r>
            <a:r>
              <a:rPr lang="ja-JP" altLang="en-US" sz="1200" dirty="0" smtClean="0">
                <a:solidFill>
                  <a:srgbClr val="FF0000"/>
                </a:solidFill>
                <a:latin typeface="+mn-ea"/>
                <a:ea typeface="+mn-ea"/>
              </a:rPr>
              <a:t>　前庭系</a:t>
            </a:r>
            <a:endParaRPr lang="en-US" altLang="ja-JP" sz="1200" dirty="0" smtClean="0">
              <a:solidFill>
                <a:srgbClr val="FF0000"/>
              </a:solidFill>
              <a:latin typeface="+mn-ea"/>
              <a:ea typeface="+mn-ea"/>
            </a:endParaRPr>
          </a:p>
          <a:p>
            <a:pPr marL="0" indent="0">
              <a:buFont typeface="Arial" charset="0"/>
              <a:buNone/>
            </a:pPr>
            <a:r>
              <a:rPr lang="ja-JP" altLang="en-US" sz="1200" dirty="0" smtClean="0">
                <a:latin typeface="+mn-ea"/>
                <a:ea typeface="+mn-ea"/>
              </a:rPr>
              <a:t>　　内耳にある前庭と三半規管</a:t>
            </a:r>
          </a:p>
          <a:p>
            <a:pPr marL="0" indent="0">
              <a:buFont typeface="Arial" charset="0"/>
              <a:buNone/>
            </a:pPr>
            <a:r>
              <a:rPr lang="en-US" altLang="ja-JP" sz="1200" dirty="0" smtClean="0">
                <a:solidFill>
                  <a:srgbClr val="FF0000"/>
                </a:solidFill>
                <a:latin typeface="+mn-ea"/>
                <a:ea typeface="+mn-ea"/>
              </a:rPr>
              <a:t>2.</a:t>
            </a:r>
            <a:r>
              <a:rPr lang="ja-JP" altLang="en-US" sz="1200" dirty="0" smtClean="0">
                <a:solidFill>
                  <a:srgbClr val="FF0000"/>
                </a:solidFill>
                <a:latin typeface="+mn-ea"/>
                <a:ea typeface="+mn-ea"/>
              </a:rPr>
              <a:t>　視運動系</a:t>
            </a:r>
            <a:endParaRPr lang="en-US" altLang="ja-JP" sz="1200" dirty="0" smtClean="0">
              <a:solidFill>
                <a:srgbClr val="FF0000"/>
              </a:solidFill>
              <a:latin typeface="+mn-ea"/>
              <a:ea typeface="+mn-ea"/>
            </a:endParaRPr>
          </a:p>
          <a:p>
            <a:pPr marL="0" indent="0">
              <a:buFont typeface="Arial" charset="0"/>
              <a:buNone/>
            </a:pPr>
            <a:r>
              <a:rPr lang="ja-JP" altLang="en-US" sz="1200" dirty="0" smtClean="0">
                <a:latin typeface="+mn-ea"/>
                <a:ea typeface="+mn-ea"/>
              </a:rPr>
              <a:t>　　視覚</a:t>
            </a:r>
          </a:p>
          <a:p>
            <a:pPr marL="0" indent="0">
              <a:buFont typeface="Arial" charset="0"/>
              <a:buNone/>
            </a:pPr>
            <a:r>
              <a:rPr lang="en-US" altLang="ja-JP" sz="1200" dirty="0" smtClean="0">
                <a:solidFill>
                  <a:srgbClr val="FF0000"/>
                </a:solidFill>
                <a:latin typeface="+mn-ea"/>
                <a:ea typeface="+mn-ea"/>
              </a:rPr>
              <a:t>3.</a:t>
            </a:r>
            <a:r>
              <a:rPr lang="ja-JP" altLang="en-US" sz="1200" dirty="0" smtClean="0">
                <a:solidFill>
                  <a:srgbClr val="FF0000"/>
                </a:solidFill>
                <a:latin typeface="+mn-ea"/>
                <a:ea typeface="+mn-ea"/>
              </a:rPr>
              <a:t>　深部感覚運動系</a:t>
            </a:r>
            <a:endParaRPr lang="en-US" altLang="ja-JP" sz="1200" dirty="0" smtClean="0">
              <a:solidFill>
                <a:srgbClr val="FF0000"/>
              </a:solidFill>
              <a:latin typeface="+mn-ea"/>
              <a:ea typeface="+mn-ea"/>
            </a:endParaRPr>
          </a:p>
          <a:p>
            <a:pPr marL="0" indent="0">
              <a:buFont typeface="Arial" charset="0"/>
              <a:buNone/>
            </a:pPr>
            <a:r>
              <a:rPr lang="ja-JP" altLang="en-US" sz="1200" dirty="0" smtClean="0">
                <a:latin typeface="+mn-ea"/>
                <a:ea typeface="+mn-ea"/>
              </a:rPr>
              <a:t>　　四肢・体幹の筋・腱・関節の深部感覚受容体</a:t>
            </a:r>
            <a:endParaRPr lang="en-US" altLang="ja-JP" sz="1200" dirty="0" smtClean="0">
              <a:latin typeface="+mn-ea"/>
              <a:ea typeface="+mn-ea"/>
            </a:endParaRPr>
          </a:p>
          <a:p>
            <a:pPr marL="0" indent="0">
              <a:buFont typeface="Arial" charset="0"/>
              <a:buNone/>
            </a:pPr>
            <a:r>
              <a:rPr lang="en-US" altLang="ja-JP" sz="1200" dirty="0" smtClean="0">
                <a:solidFill>
                  <a:srgbClr val="0000FF"/>
                </a:solidFill>
                <a:latin typeface="+mn-ea"/>
                <a:ea typeface="+mn-ea"/>
              </a:rPr>
              <a:t>1,2,3</a:t>
            </a:r>
            <a:r>
              <a:rPr lang="ja-JP" altLang="en-US" sz="1200" dirty="0" smtClean="0">
                <a:solidFill>
                  <a:srgbClr val="0000FF"/>
                </a:solidFill>
                <a:latin typeface="+mn-ea"/>
                <a:ea typeface="+mn-ea"/>
              </a:rPr>
              <a:t>系が相互関係、反射経路を形成して、バランスをとっています。</a:t>
            </a:r>
          </a:p>
          <a:p>
            <a:endParaRPr kumimoji="1" lang="ja-JP" altLang="en-US" sz="12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39</a:t>
            </a:fld>
            <a:endParaRPr lang="ja-JP" altLang="en-US"/>
          </a:p>
        </p:txBody>
      </p:sp>
    </p:spTree>
    <p:extLst>
      <p:ext uri="{BB962C8B-B14F-4D97-AF65-F5344CB8AC3E}">
        <p14:creationId xmlns:p14="http://schemas.microsoft.com/office/powerpoint/2010/main" val="3136850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ja-JP" altLang="en-US" sz="1200" dirty="0" smtClean="0"/>
              <a:t>バランス能力評価法</a:t>
            </a:r>
            <a:r>
              <a:rPr kumimoji="1" lang="ja-JP" altLang="en-US" sz="1200" dirty="0" smtClean="0"/>
              <a:t>には、いくつかあります。</a:t>
            </a:r>
            <a:endParaRPr lang="en-US" altLang="ja-JP" sz="1200" dirty="0" smtClean="0">
              <a:solidFill>
                <a:srgbClr val="000000"/>
              </a:solidFill>
              <a:latin typeface="+mn-ea"/>
              <a:ea typeface="+mn-ea"/>
            </a:endParaRPr>
          </a:p>
          <a:p>
            <a:pPr marL="0" indent="0">
              <a:buFont typeface="Arial" charset="0"/>
              <a:buNone/>
              <a:defRPr/>
            </a:pPr>
            <a:r>
              <a:rPr lang="ja-JP" altLang="en-US" sz="1200" dirty="0" smtClean="0">
                <a:solidFill>
                  <a:srgbClr val="000000"/>
                </a:solidFill>
                <a:latin typeface="+mn-ea"/>
                <a:ea typeface="+mn-ea"/>
              </a:rPr>
              <a:t>タンデム歩行（継ぎ足歩行）は、片足の踵を他方の足のつま先に付くようにそろえながら、一本の線上を歩きます。</a:t>
            </a:r>
            <a:endParaRPr lang="en-US" altLang="ja-JP" sz="1200" dirty="0" smtClean="0">
              <a:solidFill>
                <a:srgbClr val="000000"/>
              </a:solidFill>
              <a:latin typeface="+mn-ea"/>
              <a:ea typeface="+mn-ea"/>
            </a:endParaRPr>
          </a:p>
          <a:p>
            <a:pPr marL="0" indent="0">
              <a:buFont typeface="Arial" charset="0"/>
              <a:buNone/>
              <a:defRPr/>
            </a:pPr>
            <a:r>
              <a:rPr lang="ja-JP" altLang="en-US" sz="1200" dirty="0" smtClean="0">
                <a:solidFill>
                  <a:srgbClr val="000000"/>
                </a:solidFill>
                <a:latin typeface="+mn-ea"/>
                <a:ea typeface="+mn-ea"/>
              </a:rPr>
              <a:t>歩行障害を把握しやすく、タンデム肢位は立位バランスの評価に用いられています</a:t>
            </a:r>
            <a:endParaRPr lang="en-US" altLang="ja-JP" sz="1200" dirty="0" smtClean="0">
              <a:solidFill>
                <a:srgbClr val="000000"/>
              </a:solidFill>
              <a:latin typeface="+mn-ea"/>
              <a:ea typeface="+mn-ea"/>
            </a:endParaRPr>
          </a:p>
          <a:p>
            <a:pPr>
              <a:defRPr/>
            </a:pPr>
            <a:r>
              <a:rPr lang="ja-JP" altLang="en-US" sz="1200" dirty="0" smtClean="0">
                <a:solidFill>
                  <a:srgbClr val="000000"/>
                </a:solidFill>
                <a:latin typeface="+mn-ea"/>
                <a:ea typeface="+mn-ea"/>
              </a:rPr>
              <a:t>両脚起立ができるか、不安定でないか</a:t>
            </a:r>
            <a:endParaRPr lang="en-US" altLang="ja-JP" sz="1200" dirty="0" smtClean="0">
              <a:solidFill>
                <a:srgbClr val="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00"/>
                </a:solidFill>
                <a:latin typeface="+mn-ea"/>
                <a:ea typeface="+mn-ea"/>
              </a:rPr>
              <a:t>セミタンデム肢位は、片足を</a:t>
            </a:r>
            <a:r>
              <a:rPr lang="en-US" altLang="ja-JP" sz="1200" dirty="0" smtClean="0">
                <a:solidFill>
                  <a:srgbClr val="000000"/>
                </a:solidFill>
                <a:latin typeface="+mn-ea"/>
                <a:ea typeface="+mn-ea"/>
              </a:rPr>
              <a:t>1 </a:t>
            </a:r>
            <a:r>
              <a:rPr lang="ja-JP" altLang="en-US" sz="1200" dirty="0" smtClean="0">
                <a:solidFill>
                  <a:srgbClr val="000000"/>
                </a:solidFill>
                <a:latin typeface="+mn-ea"/>
                <a:ea typeface="+mn-ea"/>
              </a:rPr>
              <a:t>足分前に出した肢位で起立します。これができるか、不安定でないか</a:t>
            </a:r>
            <a:endParaRPr lang="en-US" altLang="ja-JP" sz="1200" dirty="0" smtClean="0">
              <a:solidFill>
                <a:srgbClr val="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00"/>
                </a:solidFill>
                <a:latin typeface="+mn-ea"/>
                <a:ea typeface="+mn-ea"/>
              </a:rPr>
              <a:t>タンデム肢位は、片足の踵を他方の足のつま先に付くようにそろえて起立します．これができるか、不安定でないか</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00"/>
                </a:solidFill>
                <a:latin typeface="+mn-ea"/>
                <a:ea typeface="+mn-ea"/>
              </a:rPr>
              <a:t>片脚起立　ができるか、不安定でないか　　を評価します</a:t>
            </a:r>
            <a:endParaRPr lang="en-US" altLang="ja-JP" sz="1200" dirty="0" smtClean="0">
              <a:solidFill>
                <a:srgbClr val="000000"/>
              </a:solidFill>
              <a:latin typeface="+mn-ea"/>
              <a:ea typeface="+mn-ea"/>
            </a:endParaRPr>
          </a:p>
          <a:p>
            <a:pPr>
              <a:defRPr/>
            </a:pPr>
            <a:r>
              <a:rPr lang="ja-JP" altLang="en-US" sz="1200" dirty="0" smtClean="0">
                <a:solidFill>
                  <a:srgbClr val="000000"/>
                </a:solidFill>
                <a:latin typeface="+mn-ea"/>
                <a:ea typeface="+mn-ea"/>
              </a:rPr>
              <a:t>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40</a:t>
            </a:fld>
            <a:endParaRPr lang="ja-JP" altLang="en-US"/>
          </a:p>
        </p:txBody>
      </p:sp>
    </p:spTree>
    <p:extLst>
      <p:ext uri="{BB962C8B-B14F-4D97-AF65-F5344CB8AC3E}">
        <p14:creationId xmlns:p14="http://schemas.microsoft.com/office/powerpoint/2010/main" val="22176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骨の問題の中で大事なのが骨折です。</a:t>
            </a:r>
            <a:endParaRPr kumimoji="1" lang="en-US" altLang="ja-JP" sz="1200" dirty="0" smtClean="0"/>
          </a:p>
          <a:p>
            <a:r>
              <a:rPr lang="ja-JP" altLang="en-US" sz="1200" dirty="0" smtClean="0"/>
              <a:t>年と共に骨がもろくなる骨粗鬆症になると、軽微な外力ですら骨折の原因になってしまいます</a:t>
            </a:r>
            <a:endParaRPr kumimoji="1" lang="ja-JP"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高齢者が転倒時に骨折しやすい部位は、上腕骨近位部骨折、橈骨遠位端骨折、脊椎圧迫骨折、大腿骨近位部骨折です。</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5</a:t>
            </a:fld>
            <a:endParaRPr kumimoji="1" lang="ja-JP" altLang="en-US"/>
          </a:p>
        </p:txBody>
      </p:sp>
    </p:spTree>
    <p:extLst>
      <p:ext uri="{BB962C8B-B14F-4D97-AF65-F5344CB8AC3E}">
        <p14:creationId xmlns:p14="http://schemas.microsoft.com/office/powerpoint/2010/main" val="3430601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ja-JP" altLang="en-US" sz="1200" dirty="0" smtClean="0">
                <a:solidFill>
                  <a:srgbClr val="800000"/>
                </a:solidFill>
                <a:latin typeface="+mn-ea"/>
                <a:ea typeface="+mn-ea"/>
              </a:rPr>
              <a:t>歩行周期は、</a:t>
            </a:r>
            <a:r>
              <a:rPr lang="ja-JP" altLang="en-US" sz="1200" dirty="0" smtClean="0">
                <a:solidFill>
                  <a:srgbClr val="0000FF"/>
                </a:solidFill>
                <a:latin typeface="+mn-ea"/>
                <a:ea typeface="+mn-ea"/>
              </a:rPr>
              <a:t>一側の踵接地から同側の踵接地までです。</a:t>
            </a:r>
            <a:endParaRPr lang="en-US" altLang="ja-JP" sz="1200" dirty="0" smtClean="0">
              <a:solidFill>
                <a:srgbClr val="0000FF"/>
              </a:solidFill>
              <a:latin typeface="+mn-ea"/>
              <a:ea typeface="+mn-ea"/>
            </a:endParaRPr>
          </a:p>
          <a:p>
            <a:pPr>
              <a:defRPr/>
            </a:pPr>
            <a:r>
              <a:rPr lang="ja-JP" altLang="en-US" sz="1200" dirty="0" smtClean="0">
                <a:solidFill>
                  <a:srgbClr val="FF0000"/>
                </a:solidFill>
                <a:latin typeface="+mn-ea"/>
                <a:ea typeface="+mn-ea"/>
              </a:rPr>
              <a:t>立脚期</a:t>
            </a:r>
            <a:r>
              <a:rPr lang="en-US" altLang="ja-JP" sz="1200" dirty="0" smtClean="0">
                <a:solidFill>
                  <a:srgbClr val="0000FF"/>
                </a:solidFill>
                <a:latin typeface="+mn-ea"/>
                <a:ea typeface="+mn-ea"/>
              </a:rPr>
              <a:t> </a:t>
            </a:r>
            <a:r>
              <a:rPr lang="ja-JP" altLang="en-US" sz="1200" dirty="0" smtClean="0">
                <a:solidFill>
                  <a:srgbClr val="0000FF"/>
                </a:solidFill>
                <a:latin typeface="+mn-ea"/>
                <a:ea typeface="+mn-ea"/>
              </a:rPr>
              <a:t>は、踵接地（</a:t>
            </a:r>
            <a:r>
              <a:rPr lang="en-US" altLang="ja-JP" sz="1200" dirty="0" smtClean="0">
                <a:solidFill>
                  <a:srgbClr val="0000FF"/>
                </a:solidFill>
                <a:latin typeface="+mn-ea"/>
                <a:ea typeface="+mn-ea"/>
              </a:rPr>
              <a:t>heel strike</a:t>
            </a:r>
            <a:r>
              <a:rPr lang="ja-JP" altLang="en-US" sz="1200" dirty="0" smtClean="0">
                <a:solidFill>
                  <a:srgbClr val="0000FF"/>
                </a:solidFill>
                <a:latin typeface="+mn-ea"/>
                <a:ea typeface="+mn-ea"/>
              </a:rPr>
              <a:t>）から爪先離地</a:t>
            </a:r>
            <a:r>
              <a:rPr lang="en-US" altLang="ja-JP" sz="1200" dirty="0" smtClean="0">
                <a:solidFill>
                  <a:srgbClr val="0000FF"/>
                </a:solidFill>
                <a:latin typeface="+mn-ea"/>
                <a:ea typeface="+mn-ea"/>
              </a:rPr>
              <a:t>(toe off)</a:t>
            </a:r>
            <a:r>
              <a:rPr lang="ja-JP" altLang="en-US" sz="1200" dirty="0" err="1" smtClean="0">
                <a:solidFill>
                  <a:srgbClr val="0000FF"/>
                </a:solidFill>
                <a:latin typeface="+mn-ea"/>
                <a:ea typeface="+mn-ea"/>
              </a:rPr>
              <a:t>まで</a:t>
            </a:r>
            <a:r>
              <a:rPr lang="ja-JP" altLang="en-US" sz="1200" dirty="0" smtClean="0">
                <a:solidFill>
                  <a:srgbClr val="0000FF"/>
                </a:solidFill>
                <a:latin typeface="+mn-ea"/>
                <a:ea typeface="+mn-ea"/>
              </a:rPr>
              <a:t>で、</a:t>
            </a:r>
            <a:r>
              <a:rPr lang="ja-JP" altLang="en-US" sz="1200" dirty="0" smtClean="0">
                <a:latin typeface="+mn-ea"/>
                <a:ea typeface="+mn-ea"/>
              </a:rPr>
              <a:t>　</a:t>
            </a:r>
            <a:r>
              <a:rPr lang="en-US" altLang="ja-JP" sz="1200" dirty="0" smtClean="0">
                <a:solidFill>
                  <a:srgbClr val="FF0000"/>
                </a:solidFill>
                <a:latin typeface="+mn-ea"/>
                <a:ea typeface="+mn-ea"/>
              </a:rPr>
              <a:t>60</a:t>
            </a:r>
            <a:r>
              <a:rPr lang="ja-JP" altLang="en-US" sz="1200" dirty="0" smtClean="0">
                <a:solidFill>
                  <a:srgbClr val="FF0000"/>
                </a:solidFill>
                <a:latin typeface="+mn-ea"/>
                <a:ea typeface="+mn-ea"/>
              </a:rPr>
              <a:t>％</a:t>
            </a:r>
            <a:endParaRPr lang="en-US" altLang="ja-JP" sz="1200" dirty="0" smtClean="0">
              <a:solidFill>
                <a:srgbClr val="FF0000"/>
              </a:solidFill>
              <a:latin typeface="+mn-ea"/>
              <a:ea typeface="+mn-ea"/>
            </a:endParaRPr>
          </a:p>
          <a:p>
            <a:pPr>
              <a:defRPr/>
            </a:pPr>
            <a:r>
              <a:rPr lang="ja-JP" altLang="en-US" sz="1200" dirty="0" smtClean="0">
                <a:solidFill>
                  <a:srgbClr val="FF0000"/>
                </a:solidFill>
                <a:latin typeface="+mn-ea"/>
                <a:ea typeface="+mn-ea"/>
              </a:rPr>
              <a:t>遊脚期</a:t>
            </a:r>
            <a:r>
              <a:rPr lang="ja-JP" altLang="en-US" sz="1200" dirty="0" smtClean="0">
                <a:solidFill>
                  <a:srgbClr val="0000FF"/>
                </a:solidFill>
                <a:latin typeface="+mn-ea"/>
                <a:ea typeface="+mn-ea"/>
              </a:rPr>
              <a:t>は、爪先離地</a:t>
            </a:r>
            <a:r>
              <a:rPr lang="en-US" altLang="ja-JP" sz="1200" dirty="0" smtClean="0">
                <a:solidFill>
                  <a:srgbClr val="0000FF"/>
                </a:solidFill>
                <a:latin typeface="+mn-ea"/>
                <a:ea typeface="+mn-ea"/>
              </a:rPr>
              <a:t>(toe off)</a:t>
            </a:r>
            <a:r>
              <a:rPr lang="ja-JP" altLang="en-US" sz="1200" dirty="0" smtClean="0">
                <a:solidFill>
                  <a:srgbClr val="0000FF"/>
                </a:solidFill>
                <a:latin typeface="+mn-ea"/>
                <a:ea typeface="+mn-ea"/>
              </a:rPr>
              <a:t>から踵接地（</a:t>
            </a:r>
            <a:r>
              <a:rPr lang="en-US" altLang="ja-JP" sz="1200" dirty="0" smtClean="0">
                <a:solidFill>
                  <a:srgbClr val="0000FF"/>
                </a:solidFill>
                <a:latin typeface="+mn-ea"/>
                <a:ea typeface="+mn-ea"/>
              </a:rPr>
              <a:t>heel strike</a:t>
            </a:r>
            <a:r>
              <a:rPr lang="ja-JP" altLang="en-US" sz="1200" dirty="0" smtClean="0">
                <a:solidFill>
                  <a:srgbClr val="0000FF"/>
                </a:solidFill>
                <a:latin typeface="+mn-ea"/>
                <a:ea typeface="+mn-ea"/>
              </a:rPr>
              <a:t>）までで、</a:t>
            </a:r>
            <a:r>
              <a:rPr lang="ja-JP" altLang="en-US" sz="1200" dirty="0" smtClean="0">
                <a:latin typeface="+mn-ea"/>
                <a:ea typeface="+mn-ea"/>
              </a:rPr>
              <a:t>　</a:t>
            </a:r>
            <a:r>
              <a:rPr lang="en-US" altLang="ja-JP" sz="1200" dirty="0" smtClean="0">
                <a:solidFill>
                  <a:srgbClr val="FF0000"/>
                </a:solidFill>
                <a:latin typeface="+mn-ea"/>
                <a:ea typeface="+mn-ea"/>
              </a:rPr>
              <a:t>40</a:t>
            </a:r>
            <a:r>
              <a:rPr lang="ja-JP" altLang="en-US" sz="1200" dirty="0" smtClean="0">
                <a:solidFill>
                  <a:srgbClr val="FF0000"/>
                </a:solidFill>
                <a:latin typeface="+mn-ea"/>
                <a:ea typeface="+mn-ea"/>
              </a:rPr>
              <a:t>％</a:t>
            </a:r>
            <a:endParaRPr lang="en-US" altLang="ja-JP" sz="1200" dirty="0" smtClean="0">
              <a:solidFill>
                <a:srgbClr val="FF0000"/>
              </a:solidFill>
              <a:latin typeface="+mn-ea"/>
              <a:ea typeface="+mn-ea"/>
            </a:endParaRPr>
          </a:p>
          <a:p>
            <a:pPr>
              <a:defRPr/>
            </a:pPr>
            <a:r>
              <a:rPr lang="ja-JP" altLang="en-US" sz="1200" dirty="0" smtClean="0">
                <a:latin typeface="+mn-ea"/>
                <a:ea typeface="+mn-ea"/>
              </a:rPr>
              <a:t>正常歩行の</a:t>
            </a:r>
            <a:r>
              <a:rPr lang="en-US" altLang="ja-JP" sz="1200" dirty="0" smtClean="0">
                <a:latin typeface="+mn-ea"/>
                <a:ea typeface="+mn-ea"/>
              </a:rPr>
              <a:t>80</a:t>
            </a:r>
            <a:r>
              <a:rPr lang="ja-JP" altLang="en-US" sz="1200" dirty="0" smtClean="0">
                <a:latin typeface="+mn-ea"/>
                <a:ea typeface="+mn-ea"/>
              </a:rPr>
              <a:t>％は片側支持で、片脚立ちができない人の歩行は当然不安定になります。</a:t>
            </a:r>
            <a:endParaRPr lang="en-US" altLang="ja-JP" sz="1200" dirty="0" smtClean="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41</a:t>
            </a:fld>
            <a:endParaRPr lang="ja-JP" altLang="en-US"/>
          </a:p>
        </p:txBody>
      </p:sp>
    </p:spTree>
    <p:extLst>
      <p:ext uri="{BB962C8B-B14F-4D97-AF65-F5344CB8AC3E}">
        <p14:creationId xmlns:p14="http://schemas.microsoft.com/office/powerpoint/2010/main" val="1548877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chemeClr val="tx1"/>
                </a:solidFill>
                <a:latin typeface="+mn-ea"/>
                <a:ea typeface="+mn-ea"/>
              </a:rPr>
              <a:t>人が運動するためには、心肺機能が必要です。</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通常，運動負荷により心拍数が増加し、そのため運動強度の一つの指標になっています。</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年齢により最大心拍数が低下します。</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運動負荷の目安として、目標心拍数を決める計算式があります。</a:t>
            </a:r>
            <a:endParaRPr lang="en-US" altLang="ja-JP" sz="1200" dirty="0" smtClean="0">
              <a:solidFill>
                <a:schemeClr val="tx1"/>
              </a:solidFill>
              <a:latin typeface="+mn-ea"/>
              <a:ea typeface="+mn-ea"/>
            </a:endParaRPr>
          </a:p>
          <a:p>
            <a:pPr>
              <a:lnSpc>
                <a:spcPct val="150000"/>
              </a:lnSpc>
              <a:defRPr/>
            </a:pPr>
            <a:r>
              <a:rPr lang="ja-JP" altLang="en-US" sz="1200" dirty="0" smtClean="0">
                <a:latin typeface="Arial" charset="0"/>
                <a:ea typeface="ＭＳ Ｐゴシック" charset="-128"/>
              </a:rPr>
              <a:t>最大心拍数＝</a:t>
            </a:r>
            <a:r>
              <a:rPr lang="en-US" altLang="ja-JP" sz="1200" dirty="0" smtClean="0">
                <a:latin typeface="Arial" charset="0"/>
                <a:ea typeface="ＭＳ Ｐゴシック" charset="-128"/>
              </a:rPr>
              <a:t>201.7</a:t>
            </a:r>
            <a:r>
              <a:rPr lang="ja-JP" altLang="en-US" sz="1200" dirty="0" smtClean="0">
                <a:latin typeface="Arial" charset="0"/>
                <a:ea typeface="ＭＳ Ｐゴシック" charset="-128"/>
              </a:rPr>
              <a:t>－</a:t>
            </a:r>
            <a:r>
              <a:rPr lang="en-US" altLang="ja-JP" sz="1200" dirty="0" smtClean="0">
                <a:latin typeface="Arial" charset="0"/>
                <a:ea typeface="ＭＳ Ｐゴシック" charset="-128"/>
              </a:rPr>
              <a:t>0.583×</a:t>
            </a:r>
            <a:r>
              <a:rPr lang="ja-JP" altLang="en-US" sz="1200" dirty="0" smtClean="0">
                <a:latin typeface="Arial" charset="0"/>
                <a:ea typeface="ＭＳ Ｐゴシック" charset="-128"/>
              </a:rPr>
              <a:t>年齢　　例えば、</a:t>
            </a:r>
            <a:r>
              <a:rPr lang="en-US" altLang="ja-JP" sz="1200" dirty="0" smtClean="0">
                <a:latin typeface="Arial" charset="0"/>
                <a:ea typeface="ＭＳ Ｐゴシック" charset="-128"/>
              </a:rPr>
              <a:t>80</a:t>
            </a:r>
            <a:r>
              <a:rPr lang="ja-JP" altLang="en-US" sz="1200" dirty="0" smtClean="0">
                <a:latin typeface="Arial" charset="0"/>
                <a:ea typeface="ＭＳ Ｐゴシック" charset="-128"/>
              </a:rPr>
              <a:t>才で</a:t>
            </a:r>
            <a:r>
              <a:rPr lang="en-US" altLang="ja-JP" sz="1200" dirty="0" smtClean="0">
                <a:latin typeface="Arial" charset="0"/>
                <a:ea typeface="ＭＳ Ｐゴシック" charset="-128"/>
              </a:rPr>
              <a:t>130/</a:t>
            </a:r>
            <a:r>
              <a:rPr lang="ja-JP" altLang="en-US" sz="1200" dirty="0" smtClean="0">
                <a:latin typeface="Arial" charset="0"/>
                <a:ea typeface="ＭＳ Ｐゴシック" charset="-128"/>
              </a:rPr>
              <a:t>分、</a:t>
            </a:r>
            <a:r>
              <a:rPr lang="en-US" altLang="ja-JP" sz="1200" dirty="0" smtClean="0">
                <a:latin typeface="Arial" charset="0"/>
                <a:ea typeface="ＭＳ Ｐゴシック" charset="-128"/>
              </a:rPr>
              <a:t>70</a:t>
            </a:r>
            <a:r>
              <a:rPr lang="ja-JP" altLang="en-US" sz="1200" dirty="0" smtClean="0">
                <a:latin typeface="Arial" charset="0"/>
                <a:ea typeface="ＭＳ Ｐゴシック" charset="-128"/>
              </a:rPr>
              <a:t>才で</a:t>
            </a:r>
            <a:r>
              <a:rPr lang="en-US" altLang="ja-JP" sz="1200" dirty="0" smtClean="0">
                <a:latin typeface="Arial" charset="0"/>
                <a:ea typeface="ＭＳ Ｐゴシック" charset="-128"/>
              </a:rPr>
              <a:t>161/</a:t>
            </a:r>
            <a:r>
              <a:rPr lang="ja-JP" altLang="en-US" sz="1200" dirty="0" smtClean="0">
                <a:latin typeface="Arial" charset="0"/>
                <a:ea typeface="ＭＳ Ｐゴシック" charset="-128"/>
              </a:rPr>
              <a:t>分</a:t>
            </a:r>
            <a:r>
              <a:rPr lang="en-US" altLang="ja-JP" sz="1200" dirty="0" smtClean="0">
                <a:latin typeface="Arial" charset="0"/>
                <a:ea typeface="ＭＳ Ｐゴシック" charset="-128"/>
              </a:rPr>
              <a:t/>
            </a:r>
            <a:br>
              <a:rPr lang="en-US" altLang="ja-JP" sz="1200" dirty="0" smtClean="0">
                <a:latin typeface="Arial" charset="0"/>
                <a:ea typeface="ＭＳ Ｐゴシック" charset="-128"/>
              </a:rPr>
            </a:br>
            <a:r>
              <a:rPr lang="ja-JP" altLang="en-US" sz="1200" dirty="0" smtClean="0">
                <a:latin typeface="Arial" charset="0"/>
                <a:ea typeface="ＭＳ Ｐゴシック" charset="-128"/>
              </a:rPr>
              <a:t>　　　</a:t>
            </a:r>
            <a:r>
              <a:rPr lang="ja-JP" altLang="en-US" sz="1200" dirty="0" smtClean="0">
                <a:solidFill>
                  <a:srgbClr val="0070C0"/>
                </a:solidFill>
                <a:latin typeface="Arial" charset="0"/>
                <a:ea typeface="ＭＳ Ｐゴシック" charset="-128"/>
              </a:rPr>
              <a:t>健康つくりの運動は、最大心拍数の</a:t>
            </a:r>
            <a:r>
              <a:rPr lang="en-US" altLang="ja-JP" sz="1200" dirty="0" smtClean="0">
                <a:solidFill>
                  <a:srgbClr val="0070C0"/>
                </a:solidFill>
                <a:latin typeface="Arial" charset="0"/>
                <a:ea typeface="ＭＳ Ｐゴシック" charset="-128"/>
              </a:rPr>
              <a:t>50</a:t>
            </a:r>
            <a:r>
              <a:rPr lang="ja-JP" altLang="en-US" sz="1200" dirty="0" smtClean="0">
                <a:solidFill>
                  <a:srgbClr val="0070C0"/>
                </a:solidFill>
                <a:latin typeface="Arial" charset="0"/>
                <a:ea typeface="ＭＳ Ｐゴシック" charset="-128"/>
              </a:rPr>
              <a:t>～</a:t>
            </a:r>
            <a:r>
              <a:rPr lang="en-US" altLang="ja-JP" sz="1200" dirty="0" smtClean="0">
                <a:solidFill>
                  <a:srgbClr val="0070C0"/>
                </a:solidFill>
                <a:latin typeface="Arial" charset="0"/>
                <a:ea typeface="ＭＳ Ｐゴシック" charset="-128"/>
              </a:rPr>
              <a:t>60</a:t>
            </a:r>
            <a:r>
              <a:rPr lang="ja-JP" altLang="en-US" sz="1200" dirty="0" smtClean="0">
                <a:solidFill>
                  <a:srgbClr val="0070C0"/>
                </a:solidFill>
                <a:latin typeface="Arial" charset="0"/>
                <a:ea typeface="ＭＳ Ｐゴシック" charset="-128"/>
              </a:rPr>
              <a:t>％で行うことが望ましい</a:t>
            </a:r>
            <a:r>
              <a:rPr lang="en-US" altLang="ja-JP" sz="1200" dirty="0" smtClean="0">
                <a:latin typeface="Arial" charset="0"/>
                <a:ea typeface="ＭＳ Ｐゴシック" charset="-128"/>
              </a:rPr>
              <a:t/>
            </a:r>
            <a:br>
              <a:rPr lang="en-US" altLang="ja-JP" sz="1200" dirty="0" smtClean="0">
                <a:latin typeface="Arial" charset="0"/>
                <a:ea typeface="ＭＳ Ｐゴシック" charset="-128"/>
              </a:rPr>
            </a:br>
            <a:r>
              <a:rPr lang="ja-JP" altLang="en-US" sz="1200" dirty="0" smtClean="0">
                <a:latin typeface="Arial" charset="0"/>
                <a:ea typeface="ＭＳ Ｐゴシック" charset="-128"/>
              </a:rPr>
              <a:t>　　　　</a:t>
            </a:r>
            <a:r>
              <a:rPr lang="ja-JP" altLang="en-US" sz="1200" b="1" dirty="0" smtClean="0">
                <a:latin typeface="Arial" charset="0"/>
                <a:ea typeface="ＭＳ Ｐゴシック" charset="-128"/>
              </a:rPr>
              <a:t>（最大心拍数－安静時心拍数）</a:t>
            </a:r>
            <a:r>
              <a:rPr lang="en-US" altLang="ja-JP" sz="1200" b="1" dirty="0" smtClean="0">
                <a:latin typeface="Arial" charset="0"/>
                <a:ea typeface="ＭＳ Ｐゴシック" charset="-128"/>
              </a:rPr>
              <a:t>×0.5-0.6</a:t>
            </a:r>
            <a:r>
              <a:rPr lang="ja-JP" altLang="en-US" sz="1200" b="1" dirty="0" smtClean="0">
                <a:latin typeface="Arial" charset="0"/>
                <a:ea typeface="ＭＳ Ｐゴシック" charset="-128"/>
              </a:rPr>
              <a:t>＋安静時心拍数</a:t>
            </a:r>
            <a:endParaRPr lang="en-US" altLang="ja-JP" sz="1200" b="1" dirty="0" smtClean="0">
              <a:latin typeface="Arial" charset="0"/>
              <a:ea typeface="ＭＳ Ｐゴシック" charset="-128"/>
            </a:endParaRPr>
          </a:p>
          <a:p>
            <a:pPr marL="0" indent="0">
              <a:lnSpc>
                <a:spcPct val="150000"/>
              </a:lnSpc>
              <a:buNone/>
              <a:defRPr/>
            </a:pPr>
            <a:r>
              <a:rPr lang="ja-JP" altLang="en-US" sz="1200" b="1" dirty="0" smtClean="0">
                <a:latin typeface="Arial" charset="0"/>
                <a:ea typeface="ＭＳ Ｐゴシック" charset="-128"/>
              </a:rPr>
              <a:t>　　　　　　　安静時心拍数</a:t>
            </a:r>
            <a:r>
              <a:rPr lang="en-US" altLang="ja-JP" sz="1200" b="1" dirty="0" smtClean="0">
                <a:latin typeface="Arial" charset="0"/>
                <a:ea typeface="ＭＳ Ｐゴシック" charset="-128"/>
              </a:rPr>
              <a:t>75</a:t>
            </a:r>
            <a:r>
              <a:rPr lang="ja-JP" altLang="en-US" sz="1200" b="1" dirty="0" smtClean="0">
                <a:latin typeface="Arial" charset="0"/>
                <a:ea typeface="ＭＳ Ｐゴシック" charset="-128"/>
              </a:rPr>
              <a:t>とすると、</a:t>
            </a:r>
            <a:r>
              <a:rPr lang="en-US" altLang="ja-JP" sz="1200" b="1" dirty="0" smtClean="0">
                <a:latin typeface="Arial" charset="0"/>
                <a:ea typeface="ＭＳ Ｐゴシック" charset="-128"/>
              </a:rPr>
              <a:t> 70</a:t>
            </a:r>
            <a:r>
              <a:rPr lang="ja-JP" altLang="en-US" sz="1200" b="1" dirty="0" smtClean="0">
                <a:latin typeface="Arial" charset="0"/>
                <a:ea typeface="ＭＳ Ｐゴシック" charset="-128"/>
              </a:rPr>
              <a:t>才で</a:t>
            </a:r>
            <a:r>
              <a:rPr lang="en-US" altLang="ja-JP" sz="1200" b="1" dirty="0" smtClean="0">
                <a:latin typeface="Arial" charset="0"/>
                <a:ea typeface="ＭＳ Ｐゴシック" charset="-128"/>
              </a:rPr>
              <a:t>118</a:t>
            </a:r>
            <a:r>
              <a:rPr lang="ja-JP" altLang="en-US" sz="1200" b="1" dirty="0" smtClean="0">
                <a:latin typeface="Arial" charset="0"/>
                <a:ea typeface="ＭＳ Ｐゴシック" charset="-128"/>
              </a:rPr>
              <a:t>（</a:t>
            </a:r>
            <a:r>
              <a:rPr lang="en-US" altLang="ja-JP" sz="1200" b="1" dirty="0" smtClean="0">
                <a:latin typeface="Arial" charset="0"/>
                <a:ea typeface="ＭＳ Ｐゴシック" charset="-128"/>
              </a:rPr>
              <a:t>0.5</a:t>
            </a:r>
            <a:r>
              <a:rPr lang="ja-JP" altLang="en-US" sz="1200" b="1" dirty="0" smtClean="0">
                <a:latin typeface="Arial" charset="0"/>
                <a:ea typeface="ＭＳ Ｐゴシック" charset="-128"/>
              </a:rPr>
              <a:t>）、</a:t>
            </a:r>
            <a:r>
              <a:rPr lang="en-US" altLang="ja-JP" sz="1200" b="1" dirty="0" smtClean="0">
                <a:latin typeface="Arial" charset="0"/>
                <a:ea typeface="ＭＳ Ｐゴシック" charset="-128"/>
              </a:rPr>
              <a:t>80</a:t>
            </a:r>
            <a:r>
              <a:rPr lang="ja-JP" altLang="en-US" sz="1200" b="1" dirty="0" smtClean="0">
                <a:latin typeface="Arial" charset="0"/>
                <a:ea typeface="ＭＳ Ｐゴシック" charset="-128"/>
              </a:rPr>
              <a:t>才で</a:t>
            </a:r>
            <a:r>
              <a:rPr lang="en-US" altLang="ja-JP" sz="1200" b="1" dirty="0" smtClean="0">
                <a:latin typeface="Arial" charset="0"/>
                <a:ea typeface="ＭＳ Ｐゴシック" charset="-128"/>
              </a:rPr>
              <a:t>103</a:t>
            </a:r>
            <a:r>
              <a:rPr lang="ja-JP" altLang="en-US" sz="1200" b="1" dirty="0" smtClean="0">
                <a:latin typeface="Arial" charset="0"/>
                <a:ea typeface="ＭＳ Ｐゴシック" charset="-128"/>
              </a:rPr>
              <a:t>（</a:t>
            </a:r>
            <a:r>
              <a:rPr lang="en-US" altLang="ja-JP" sz="1200" b="1" dirty="0" smtClean="0">
                <a:latin typeface="Arial" charset="0"/>
                <a:ea typeface="ＭＳ Ｐゴシック" charset="-128"/>
              </a:rPr>
              <a:t>0.5</a:t>
            </a:r>
            <a:r>
              <a:rPr lang="ja-JP" altLang="en-US" sz="1200" b="1" dirty="0" smtClean="0">
                <a:latin typeface="Arial" charset="0"/>
                <a:ea typeface="ＭＳ Ｐゴシック" charset="-128"/>
              </a:rPr>
              <a:t>）</a:t>
            </a:r>
            <a:endParaRPr lang="en-US" altLang="ja-JP" sz="1200" b="1" dirty="0" smtClean="0">
              <a:latin typeface="Arial" charset="0"/>
              <a:ea typeface="ＭＳ Ｐゴシック" charset="-128"/>
            </a:endParaRPr>
          </a:p>
          <a:p>
            <a:pPr>
              <a:defRPr/>
            </a:pPr>
            <a:r>
              <a:rPr lang="ja-JP" altLang="en-US" sz="1200" dirty="0" smtClean="0">
                <a:solidFill>
                  <a:schemeClr val="tx1"/>
                </a:solidFill>
                <a:latin typeface="+mn-ea"/>
                <a:ea typeface="+mn-ea"/>
              </a:rPr>
              <a:t>になります。</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最大心拍数予測式として、</a:t>
            </a:r>
            <a:r>
              <a:rPr lang="en-US" altLang="ja-JP" sz="1200" dirty="0" smtClean="0">
                <a:solidFill>
                  <a:schemeClr val="tx1"/>
                </a:solidFill>
                <a:latin typeface="+mn-ea"/>
                <a:ea typeface="+mn-ea"/>
              </a:rPr>
              <a:t>210-</a:t>
            </a:r>
            <a:r>
              <a:rPr lang="ja-JP" altLang="en-US" sz="1200" dirty="0" smtClean="0">
                <a:solidFill>
                  <a:schemeClr val="tx1"/>
                </a:solidFill>
                <a:latin typeface="+mn-ea"/>
                <a:ea typeface="+mn-ea"/>
              </a:rPr>
              <a:t>年齢　がありますが、この式は年齢が上がるほど誤差が大きくなります。</a:t>
            </a:r>
            <a:endParaRPr lang="en-US" altLang="ja-JP" sz="1200" dirty="0" smtClean="0">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42</a:t>
            </a:fld>
            <a:endParaRPr lang="ja-JP" altLang="en-US"/>
          </a:p>
        </p:txBody>
      </p:sp>
    </p:spTree>
    <p:extLst>
      <p:ext uri="{BB962C8B-B14F-4D97-AF65-F5344CB8AC3E}">
        <p14:creationId xmlns:p14="http://schemas.microsoft.com/office/powerpoint/2010/main" val="206985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buFontTx/>
              <a:buNone/>
            </a:pPr>
            <a:r>
              <a:rPr lang="ja-JP" altLang="en-US" sz="1400" dirty="0" smtClean="0"/>
              <a:t>骨組織は優れた再生能を示し、骨折しても元通りに治る力があります。</a:t>
            </a:r>
            <a:endParaRPr lang="en-US" altLang="ja-JP" sz="1400" dirty="0" smtClean="0"/>
          </a:p>
          <a:p>
            <a:pPr eaLnBrk="1" hangingPunct="1">
              <a:spcBef>
                <a:spcPct val="0"/>
              </a:spcBef>
              <a:buFontTx/>
              <a:buNone/>
            </a:pPr>
            <a:r>
              <a:rPr lang="ja-JP" altLang="en-US" sz="1400" dirty="0" smtClean="0"/>
              <a:t>骨折の治癒過程には、</a:t>
            </a:r>
            <a:r>
              <a:rPr lang="en-US" altLang="ja-JP" sz="1400" dirty="0" smtClean="0"/>
              <a:t>3</a:t>
            </a:r>
            <a:r>
              <a:rPr lang="ja-JP" altLang="en-US" sz="1400" dirty="0" err="1" smtClean="0"/>
              <a:t>つの</a:t>
            </a:r>
            <a:r>
              <a:rPr lang="ja-JP" altLang="en-US" sz="1400" dirty="0" smtClean="0"/>
              <a:t>ステージがあります。</a:t>
            </a:r>
            <a:endParaRPr lang="en-US" altLang="ja-JP" sz="1400" dirty="0" smtClean="0"/>
          </a:p>
          <a:p>
            <a:pPr eaLnBrk="1" hangingPunct="1">
              <a:spcBef>
                <a:spcPct val="0"/>
              </a:spcBef>
              <a:buFontTx/>
              <a:buNone/>
            </a:pPr>
            <a:r>
              <a:rPr lang="ja-JP" altLang="en-US" sz="1400" dirty="0" smtClean="0"/>
              <a:t>①炎症期：直後から数日で、　                               　　　</a:t>
            </a:r>
            <a:r>
              <a:rPr lang="en-US" altLang="ja-JP" sz="1400" dirty="0" smtClean="0"/>
              <a:t/>
            </a:r>
            <a:br>
              <a:rPr lang="en-US" altLang="ja-JP" sz="1400" dirty="0" smtClean="0"/>
            </a:br>
            <a:r>
              <a:rPr lang="ja-JP" altLang="en-US" sz="1400" dirty="0" smtClean="0"/>
              <a:t>　　　</a:t>
            </a:r>
            <a:r>
              <a:rPr lang="ja-JP" altLang="en-US" sz="1200" dirty="0" smtClean="0"/>
              <a:t>血腫が形成され、増殖因子により未分化間葉系細胞の増殖が認められ、毛細血管の新生が起こります</a:t>
            </a:r>
            <a:endParaRPr lang="en-US" altLang="ja-JP" sz="1400" dirty="0" smtClean="0"/>
          </a:p>
          <a:p>
            <a:pPr eaLnBrk="1" hangingPunct="1">
              <a:spcBef>
                <a:spcPct val="0"/>
              </a:spcBef>
              <a:buFontTx/>
              <a:buNone/>
            </a:pPr>
            <a:r>
              <a:rPr lang="ja-JP" altLang="en-US" sz="1400" dirty="0" smtClean="0"/>
              <a:t>②修復期： ～ </a:t>
            </a:r>
            <a:r>
              <a:rPr lang="en-US" altLang="ja-JP" sz="1400" dirty="0" smtClean="0"/>
              <a:t>6‐8</a:t>
            </a:r>
            <a:r>
              <a:rPr lang="ja-JP" altLang="en-US" sz="1400" dirty="0" smtClean="0"/>
              <a:t>週後までで、</a:t>
            </a:r>
            <a:endParaRPr lang="en-US" altLang="ja-JP" sz="1400" dirty="0" smtClean="0"/>
          </a:p>
          <a:p>
            <a:pPr eaLnBrk="1" hangingPunct="1">
              <a:spcBef>
                <a:spcPct val="0"/>
              </a:spcBef>
              <a:buFontTx/>
              <a:buNone/>
            </a:pPr>
            <a:r>
              <a:rPr lang="ja-JP" altLang="en-US" sz="1400" dirty="0" smtClean="0"/>
              <a:t>　　　未分化間葉系細胞が、軟骨細胞、骨芽細胞に分化します</a:t>
            </a:r>
            <a:endParaRPr lang="en-US" altLang="ja-JP" sz="1400" dirty="0" smtClean="0"/>
          </a:p>
          <a:p>
            <a:pPr eaLnBrk="1" hangingPunct="1">
              <a:spcBef>
                <a:spcPct val="0"/>
              </a:spcBef>
              <a:buFontTx/>
              <a:buNone/>
            </a:pPr>
            <a:r>
              <a:rPr lang="ja-JP" altLang="en-US" sz="1400" dirty="0" smtClean="0"/>
              <a:t>　　　軟骨内骨化によって　</a:t>
            </a:r>
            <a:r>
              <a:rPr lang="ja-JP" altLang="en-US" sz="1400" dirty="0" smtClean="0">
                <a:solidFill>
                  <a:srgbClr val="C00000"/>
                </a:solidFill>
              </a:rPr>
              <a:t>仮骨</a:t>
            </a:r>
            <a:r>
              <a:rPr lang="en-US" altLang="ja-JP" sz="1400" dirty="0" smtClean="0">
                <a:solidFill>
                  <a:srgbClr val="C00000"/>
                </a:solidFill>
              </a:rPr>
              <a:t>callus</a:t>
            </a:r>
            <a:r>
              <a:rPr lang="ja-JP" altLang="en-US" sz="1400" dirty="0" smtClean="0"/>
              <a:t>ができ、骨折部は安定します</a:t>
            </a:r>
            <a:endParaRPr lang="en-US" altLang="ja-JP" sz="1400" dirty="0" smtClean="0"/>
          </a:p>
          <a:p>
            <a:pPr eaLnBrk="1" hangingPunct="1">
              <a:spcBef>
                <a:spcPct val="0"/>
              </a:spcBef>
              <a:buFontTx/>
              <a:buNone/>
            </a:pPr>
            <a:r>
              <a:rPr lang="ja-JP" altLang="en-US" sz="1400" dirty="0" smtClean="0"/>
              <a:t>③ﾘﾓﾃﾞﾘﾝｸﾞ</a:t>
            </a:r>
            <a:r>
              <a:rPr lang="en-US" altLang="ja-JP" sz="1400" dirty="0" smtClean="0"/>
              <a:t>(</a:t>
            </a:r>
            <a:r>
              <a:rPr lang="ja-JP" altLang="en-US" sz="1400" dirty="0" smtClean="0"/>
              <a:t>再造形</a:t>
            </a:r>
            <a:r>
              <a:rPr lang="en-US" altLang="ja-JP" sz="1400" dirty="0" smtClean="0"/>
              <a:t>)</a:t>
            </a:r>
            <a:r>
              <a:rPr lang="ja-JP" altLang="en-US" sz="1400" dirty="0" smtClean="0"/>
              <a:t>期　 ～数か月から数年かけて</a:t>
            </a:r>
            <a:r>
              <a:rPr lang="ja-JP" altLang="en-US" sz="1200" dirty="0" smtClean="0"/>
              <a:t>再造形して骨皮質と骨髄腔が形成されていきます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a:t>
            </a:fld>
            <a:endParaRPr kumimoji="1" lang="ja-JP" altLang="en-US"/>
          </a:p>
        </p:txBody>
      </p:sp>
    </p:spTree>
    <p:extLst>
      <p:ext uri="{BB962C8B-B14F-4D97-AF65-F5344CB8AC3E}">
        <p14:creationId xmlns:p14="http://schemas.microsoft.com/office/powerpoint/2010/main" val="338154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en-US" altLang="ja-JP" sz="1200" dirty="0" smtClean="0">
                <a:solidFill>
                  <a:schemeClr val="tx1"/>
                </a:solidFill>
                <a:latin typeface="+mn-ea"/>
                <a:ea typeface="+mn-ea"/>
              </a:rPr>
              <a:t>■</a:t>
            </a:r>
            <a:r>
              <a:rPr lang="ja-JP" altLang="en-US" sz="1200" dirty="0" smtClean="0">
                <a:solidFill>
                  <a:schemeClr val="tx1"/>
                </a:solidFill>
                <a:latin typeface="+mn-ea"/>
                <a:ea typeface="+mn-ea"/>
              </a:rPr>
              <a:t>骨折の治療</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整復　解剖学的に骨の連続性を回復します。　整復の代表的な手段が、</a:t>
            </a:r>
            <a:endParaRPr lang="en-US" altLang="ja-JP" sz="1200" dirty="0" smtClean="0">
              <a:solidFill>
                <a:schemeClr val="tx1"/>
              </a:solidFill>
              <a:latin typeface="+mn-ea"/>
              <a:ea typeface="+mn-ea"/>
            </a:endParaRPr>
          </a:p>
          <a:p>
            <a:pPr marL="742950" lvl="1" indent="-285750">
              <a:buFont typeface="Arial"/>
              <a:buChar char="•"/>
              <a:defRPr/>
            </a:pPr>
            <a:r>
              <a:rPr lang="ja-JP" altLang="en-US" sz="1200" dirty="0" smtClean="0">
                <a:solidFill>
                  <a:schemeClr val="tx1"/>
                </a:solidFill>
                <a:latin typeface="+mn-ea"/>
                <a:ea typeface="+mn-ea"/>
              </a:rPr>
              <a:t>徒手整復</a:t>
            </a:r>
            <a:endParaRPr lang="en-US" altLang="ja-JP" sz="1200" dirty="0" smtClean="0">
              <a:solidFill>
                <a:schemeClr val="tx1"/>
              </a:solidFill>
              <a:latin typeface="+mn-ea"/>
              <a:ea typeface="+mn-ea"/>
            </a:endParaRPr>
          </a:p>
          <a:p>
            <a:pPr marL="742950" lvl="1" indent="-285750">
              <a:buFont typeface="Arial"/>
              <a:buChar char="•"/>
              <a:defRPr/>
            </a:pPr>
            <a:r>
              <a:rPr lang="ja-JP" altLang="en-US" sz="1200" dirty="0" smtClean="0">
                <a:solidFill>
                  <a:schemeClr val="tx1"/>
                </a:solidFill>
                <a:latin typeface="+mn-ea"/>
                <a:ea typeface="+mn-ea"/>
              </a:rPr>
              <a:t>牽引</a:t>
            </a:r>
            <a:endParaRPr lang="en-US" altLang="ja-JP" sz="1200" dirty="0" smtClean="0">
              <a:solidFill>
                <a:schemeClr val="tx1"/>
              </a:solidFill>
              <a:latin typeface="+mn-ea"/>
              <a:ea typeface="+mn-ea"/>
            </a:endParaRPr>
          </a:p>
          <a:p>
            <a:pPr marL="742950" lvl="1" indent="-285750">
              <a:buFont typeface="Arial"/>
              <a:buChar char="•"/>
              <a:defRPr/>
            </a:pPr>
            <a:r>
              <a:rPr lang="ja-JP" altLang="en-US" sz="1200" dirty="0" smtClean="0">
                <a:solidFill>
                  <a:schemeClr val="tx1"/>
                </a:solidFill>
                <a:latin typeface="+mn-ea"/>
                <a:ea typeface="+mn-ea"/>
              </a:rPr>
              <a:t>観血的整復　　　です。</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固定　骨折部を不動化することです。　固定の代表的な手段が、</a:t>
            </a:r>
            <a:endParaRPr lang="en-US" altLang="ja-JP" sz="1200" dirty="0" smtClean="0">
              <a:solidFill>
                <a:schemeClr val="tx1"/>
              </a:solidFill>
              <a:latin typeface="+mn-ea"/>
              <a:ea typeface="+mn-ea"/>
            </a:endParaRPr>
          </a:p>
          <a:p>
            <a:pPr marL="742950" lvl="1" indent="-285750">
              <a:buFont typeface="Arial"/>
              <a:buChar char="•"/>
              <a:defRPr/>
            </a:pPr>
            <a:r>
              <a:rPr lang="ja-JP" altLang="en-US" sz="1200" dirty="0" smtClean="0">
                <a:solidFill>
                  <a:schemeClr val="tx1"/>
                </a:solidFill>
                <a:latin typeface="+mn-ea"/>
                <a:ea typeface="+mn-ea"/>
              </a:rPr>
              <a:t>外固定</a:t>
            </a:r>
            <a:r>
              <a:rPr lang="en-US" altLang="ja-JP" sz="1200" dirty="0" smtClean="0">
                <a:solidFill>
                  <a:schemeClr val="tx1"/>
                </a:solidFill>
                <a:latin typeface="+mn-ea"/>
                <a:ea typeface="+mn-ea"/>
              </a:rPr>
              <a:t>(</a:t>
            </a:r>
            <a:r>
              <a:rPr lang="ja-JP" altLang="en-US" sz="1200" dirty="0" smtClean="0">
                <a:solidFill>
                  <a:schemeClr val="tx1"/>
                </a:solidFill>
                <a:latin typeface="+mn-ea"/>
                <a:ea typeface="+mn-ea"/>
              </a:rPr>
              <a:t>ギプス、副子、シーネ）</a:t>
            </a:r>
            <a:endParaRPr lang="en-US" altLang="ja-JP" sz="1200" dirty="0" smtClean="0">
              <a:solidFill>
                <a:schemeClr val="tx1"/>
              </a:solidFill>
              <a:latin typeface="+mn-ea"/>
              <a:ea typeface="+mn-ea"/>
            </a:endParaRPr>
          </a:p>
          <a:p>
            <a:pPr marL="742950" lvl="1" indent="-285750">
              <a:buFont typeface="Arial"/>
              <a:buChar char="•"/>
              <a:defRPr/>
            </a:pPr>
            <a:r>
              <a:rPr lang="ja-JP" altLang="en-US" sz="1200" dirty="0" smtClean="0">
                <a:solidFill>
                  <a:schemeClr val="tx1"/>
                </a:solidFill>
                <a:latin typeface="+mn-ea"/>
                <a:ea typeface="+mn-ea"/>
              </a:rPr>
              <a:t>内固定</a:t>
            </a:r>
            <a:endParaRPr lang="en-US" altLang="ja-JP" sz="1200" dirty="0" smtClean="0">
              <a:solidFill>
                <a:schemeClr val="tx1"/>
              </a:solidFill>
              <a:latin typeface="+mn-ea"/>
              <a:ea typeface="+mn-ea"/>
            </a:endParaRPr>
          </a:p>
          <a:p>
            <a:pPr marL="742950" lvl="1" indent="-285750">
              <a:buFont typeface="Arial"/>
              <a:buChar char="•"/>
              <a:defRPr/>
            </a:pPr>
            <a:r>
              <a:rPr lang="ja-JP" altLang="en-US" sz="1200" dirty="0" smtClean="0">
                <a:solidFill>
                  <a:schemeClr val="tx1"/>
                </a:solidFill>
                <a:latin typeface="+mn-ea"/>
                <a:ea typeface="+mn-ea"/>
              </a:rPr>
              <a:t>創外固定　　　　です。</a:t>
            </a:r>
            <a:endParaRPr lang="en-US" altLang="ja-JP" sz="1200" dirty="0" smtClean="0">
              <a:solidFill>
                <a:schemeClr val="tx1"/>
              </a:solidFill>
              <a:latin typeface="+mn-ea"/>
              <a:ea typeface="+mn-ea"/>
            </a:endParaRPr>
          </a:p>
          <a:p>
            <a:pPr>
              <a:defRPr/>
            </a:pPr>
            <a:r>
              <a:rPr lang="ja-JP" altLang="en-US" sz="1200" dirty="0" smtClean="0">
                <a:solidFill>
                  <a:schemeClr val="tx1"/>
                </a:solidFill>
                <a:latin typeface="+mn-ea"/>
                <a:ea typeface="+mn-ea"/>
              </a:rPr>
              <a:t>骨癒合がある程度得られたら、機能訓練（リハビリ）が行われます。</a:t>
            </a:r>
            <a:endParaRPr lang="en-US" altLang="ja-JP" sz="1200" dirty="0" smtClean="0">
              <a:solidFill>
                <a:schemeClr val="tx1"/>
              </a:solidFill>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7</a:t>
            </a:fld>
            <a:endParaRPr lang="ja-JP" altLang="en-US"/>
          </a:p>
        </p:txBody>
      </p:sp>
    </p:spTree>
    <p:extLst>
      <p:ext uri="{BB962C8B-B14F-4D97-AF65-F5344CB8AC3E}">
        <p14:creationId xmlns:p14="http://schemas.microsoft.com/office/powerpoint/2010/main" val="165708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rPr>
              <a:t>関節は、骨と骨の間で動く部位です。　</a:t>
            </a:r>
            <a:endParaRPr lang="en-US" altLang="ja-JP" sz="12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rPr>
              <a:t>可動性を有する関節は、滑膜で覆われているので、滑膜関節と呼ばれます。</a:t>
            </a:r>
            <a:endParaRPr lang="en-US" altLang="ja-JP" sz="1200" dirty="0" smtClean="0">
              <a:solidFill>
                <a:schemeClr val="tx1"/>
              </a:solidFill>
              <a:latin typeface="+mn-ea"/>
              <a:ea typeface="+mn-ea"/>
            </a:endParaRPr>
          </a:p>
          <a:p>
            <a:pPr>
              <a:defRPr/>
            </a:pPr>
            <a:r>
              <a:rPr lang="ja-JP" altLang="en-US" sz="1200" dirty="0" smtClean="0">
                <a:solidFill>
                  <a:srgbClr val="0000FF"/>
                </a:solidFill>
                <a:latin typeface="+mn-ea"/>
              </a:rPr>
              <a:t>滑膜関節は、骨端が関節（硝子）軟骨で、関節包に被われ、空隙には関節液があり潤滑剤の役割をしています。</a:t>
            </a:r>
            <a:endParaRPr lang="en-US" altLang="ja-JP" sz="1200" dirty="0" smtClean="0">
              <a:solidFill>
                <a:srgbClr val="0000FF"/>
              </a:solidFill>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rPr>
              <a:t>関節軟骨は、</a:t>
            </a:r>
            <a:r>
              <a:rPr lang="en-US" altLang="ja-JP"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Ⅱ</a:t>
            </a:r>
            <a:r>
              <a:rPr lang="ja-JP" altLang="en-US"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型コラーゲン、プロテオグリカンから成り、プロテオグリカンは、ヒアルロン酸、コンドロイチンから成ります。</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軟骨は水をたくさん（７０％）含んでいます。</a:t>
            </a:r>
            <a:endParaRPr lang="en-US" altLang="ja-JP"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軟骨には、関節の滑りをよくする働き、衝撃を和らげる働き　があります。</a:t>
            </a:r>
            <a:endParaRPr lang="en-US" altLang="ja-JP"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サプリメントで有名なヒアルロン酸は、プロテオグリカンの構造体の一部で、グルコサミンは、プロテオグリカンを作る材料の</a:t>
            </a:r>
            <a:r>
              <a:rPr lang="en-US" altLang="ja-JP"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1</a:t>
            </a:r>
            <a:r>
              <a:rPr lang="ja-JP" altLang="en-US"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つです。</a:t>
            </a:r>
            <a:endParaRPr lang="en-US" altLang="ja-JP"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軟骨合成に必要なのは確かですが、経口摂取することによって軟骨が正常化するという科学的なデーターはありません。</a:t>
            </a:r>
            <a:endParaRPr lang="en-US" altLang="ja-JP" sz="12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endParaRPr>
          </a:p>
          <a:p>
            <a:pPr>
              <a:defRPr/>
            </a:pPr>
            <a:endParaRPr lang="en-US" altLang="ja-JP" sz="1200" dirty="0" smtClean="0">
              <a:solidFill>
                <a:schemeClr val="tx1"/>
              </a:solidFill>
              <a:latin typeface="+mn-ea"/>
              <a:ea typeface="+mn-ea"/>
            </a:endParaRPr>
          </a:p>
          <a:p>
            <a:pPr>
              <a:defRPr/>
            </a:pPr>
            <a:endParaRPr lang="en-US" altLang="ja-JP" sz="1200" dirty="0" smtClean="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572ACAA-F099-024A-87DD-2C823E32C858}" type="slidenum">
              <a:rPr lang="ja-JP" altLang="en-US" smtClean="0"/>
              <a:pPr>
                <a:defRPr/>
              </a:pPr>
              <a:t>8</a:t>
            </a:fld>
            <a:endParaRPr lang="ja-JP" altLang="en-US"/>
          </a:p>
        </p:txBody>
      </p:sp>
    </p:spTree>
    <p:extLst>
      <p:ext uri="{BB962C8B-B14F-4D97-AF65-F5344CB8AC3E}">
        <p14:creationId xmlns:p14="http://schemas.microsoft.com/office/powerpoint/2010/main" val="1798961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体には、たくさんの関節があり、それぞれ特徴的な形をしています。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9</a:t>
            </a:fld>
            <a:endParaRPr kumimoji="1" lang="ja-JP" altLang="en-US"/>
          </a:p>
        </p:txBody>
      </p:sp>
    </p:spTree>
    <p:extLst>
      <p:ext uri="{BB962C8B-B14F-4D97-AF65-F5344CB8AC3E}">
        <p14:creationId xmlns:p14="http://schemas.microsoft.com/office/powerpoint/2010/main" val="326930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2060"/>
                </a:solidFill>
              </a:rPr>
              <a:t>関節包内で、両端の骨が動いている際の関節面の動き方には、</a:t>
            </a:r>
            <a:r>
              <a:rPr kumimoji="1" lang="en-US" altLang="ja-JP" sz="1200" dirty="0" smtClean="0">
                <a:solidFill>
                  <a:srgbClr val="002060"/>
                </a:solidFill>
              </a:rPr>
              <a:t>3</a:t>
            </a:r>
            <a:r>
              <a:rPr kumimoji="1" lang="ja-JP" altLang="en-US" sz="1200" dirty="0" err="1" smtClean="0">
                <a:solidFill>
                  <a:srgbClr val="002060"/>
                </a:solidFill>
              </a:rPr>
              <a:t>つの</a:t>
            </a:r>
            <a:r>
              <a:rPr kumimoji="1" lang="ja-JP" altLang="en-US" sz="1200" dirty="0" smtClean="0">
                <a:solidFill>
                  <a:srgbClr val="002060"/>
                </a:solidFill>
              </a:rPr>
              <a:t>動きがあります。</a:t>
            </a:r>
            <a:endParaRPr lang="en-US" altLang="ja-JP" dirty="0" smtClean="0"/>
          </a:p>
          <a:p>
            <a:r>
              <a:rPr lang="ja-JP" altLang="en-US" dirty="0" smtClean="0"/>
              <a:t>自動および他動的な骨運動に伴って関節面が動いている際には、　滑り、転がり、軸回旋の動きが行われています。</a:t>
            </a:r>
            <a:endParaRPr lang="en-US" altLang="ja-JP" dirty="0" smtClean="0"/>
          </a:p>
          <a:p>
            <a:r>
              <a:rPr kumimoji="1" lang="ja-JP" altLang="en-US" dirty="0" smtClean="0"/>
              <a:t>滑りは、動いている骨の接点は同じで、固定された骨の上を滑って動く。</a:t>
            </a:r>
            <a:endParaRPr kumimoji="1" lang="en-US" altLang="ja-JP" dirty="0" smtClean="0"/>
          </a:p>
          <a:p>
            <a:r>
              <a:rPr kumimoji="1" lang="ja-JP" altLang="en-US" dirty="0" smtClean="0"/>
              <a:t>転がりは、動いている骨と固定された骨の移動距離が同じ。</a:t>
            </a:r>
            <a:endParaRPr kumimoji="1" lang="en-US" altLang="ja-JP" dirty="0" smtClean="0"/>
          </a:p>
          <a:p>
            <a:r>
              <a:rPr kumimoji="1" lang="ja-JP" altLang="en-US" dirty="0" smtClean="0"/>
              <a:t>回旋は、動いている骨と固定された骨の接点が同じで回旋する動きです。</a:t>
            </a:r>
            <a:endParaRPr kumimoji="1" lang="en-US" altLang="ja-JP" dirty="0" smtClean="0"/>
          </a:p>
          <a:p>
            <a:r>
              <a:rPr kumimoji="1" lang="ja-JP" altLang="en-US" dirty="0" smtClean="0"/>
              <a:t>実際の関節の動きに際しては、</a:t>
            </a:r>
            <a:r>
              <a:rPr kumimoji="1" lang="en-US" altLang="ja-JP" dirty="0" smtClean="0"/>
              <a:t>3</a:t>
            </a:r>
            <a:r>
              <a:rPr kumimoji="1" lang="ja-JP" altLang="en-US" dirty="0" err="1" smtClean="0"/>
              <a:t>つの</a:t>
            </a:r>
            <a:r>
              <a:rPr kumimoji="1" lang="ja-JP" altLang="en-US" dirty="0" smtClean="0"/>
              <a:t>動きが組み合わさっている場合があります。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10</a:t>
            </a:fld>
            <a:endParaRPr kumimoji="1" lang="ja-JP" altLang="en-US"/>
          </a:p>
        </p:txBody>
      </p:sp>
    </p:spTree>
    <p:extLst>
      <p:ext uri="{BB962C8B-B14F-4D97-AF65-F5344CB8AC3E}">
        <p14:creationId xmlns:p14="http://schemas.microsoft.com/office/powerpoint/2010/main" val="112270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92383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47692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35717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spTree>
      <p:nvGrpSpPr>
        <p:cNvPr id="1" name=""/>
        <p:cNvGrpSpPr/>
        <p:nvPr/>
      </p:nvGrpSpPr>
      <p:grpSpPr>
        <a:xfrm>
          <a:off x="0" y="0"/>
          <a:ext cx="0" cy="0"/>
          <a:chOff x="0" y="0"/>
          <a:chExt cx="0" cy="0"/>
        </a:xfrm>
      </p:grpSpPr>
      <p:sp>
        <p:nvSpPr>
          <p:cNvPr id="6" name="Shape 6"/>
          <p:cNvSpPr>
            <a:spLocks noGrp="1"/>
          </p:cNvSpPr>
          <p:nvPr>
            <p:ph type="title"/>
          </p:nvPr>
        </p:nvSpPr>
        <p:spPr>
          <a:xfrm>
            <a:off x="1190625" y="1151930"/>
            <a:ext cx="9810750" cy="2321719"/>
          </a:xfrm>
          <a:prstGeom prst="rect">
            <a:avLst/>
          </a:prstGeom>
        </p:spPr>
        <p:txBody>
          <a:bodyPr lIns="0" tIns="0" rIns="0" bIns="0" anchor="b">
            <a:normAutofit/>
          </a:bodyPr>
          <a:lstStyle>
            <a:lvl1pPr marL="0" marR="0" defTabSz="488975">
              <a:defRPr sz="6700">
                <a:uFillTx/>
                <a:latin typeface="+mn-lt"/>
                <a:ea typeface="+mn-ea"/>
                <a:cs typeface="+mn-cs"/>
                <a:sym typeface="ヒラギノ角ゴ ProN W3"/>
              </a:defRPr>
            </a:lvl1pPr>
          </a:lstStyle>
          <a:p>
            <a:pPr lvl="0">
              <a:defRPr sz="1800"/>
            </a:pPr>
            <a:r>
              <a:rPr sz="6700"/>
              <a:t>タイトルテキスト</a:t>
            </a:r>
          </a:p>
        </p:txBody>
      </p:sp>
      <p:sp>
        <p:nvSpPr>
          <p:cNvPr id="7" name="Shape 7"/>
          <p:cNvSpPr>
            <a:spLocks noGrp="1"/>
          </p:cNvSpPr>
          <p:nvPr>
            <p:ph type="body" idx="1"/>
          </p:nvPr>
        </p:nvSpPr>
        <p:spPr>
          <a:xfrm>
            <a:off x="1190625" y="3536156"/>
            <a:ext cx="9810750" cy="794742"/>
          </a:xfrm>
          <a:prstGeom prst="rect">
            <a:avLst/>
          </a:prstGeom>
        </p:spPr>
        <p:txBody>
          <a:bodyPr lIns="0" tIns="0" rIns="0" bIns="0">
            <a:normAutofit/>
          </a:bodyPr>
          <a:lstStyle>
            <a:lvl1pPr marL="0" marR="0" indent="0" algn="ctr" defTabSz="488975">
              <a:spcBef>
                <a:spcPts val="0"/>
              </a:spcBef>
              <a:buSzTx/>
              <a:buNone/>
              <a:defRPr sz="2700">
                <a:uFillTx/>
                <a:latin typeface="+mn-lt"/>
                <a:ea typeface="+mn-ea"/>
                <a:cs typeface="+mn-cs"/>
                <a:sym typeface="ヒラギノ角ゴ ProN W3"/>
              </a:defRPr>
            </a:lvl1pPr>
            <a:lvl2pPr marL="0" marR="0" indent="191338" algn="ctr" defTabSz="488975">
              <a:spcBef>
                <a:spcPts val="0"/>
              </a:spcBef>
              <a:buSzTx/>
              <a:buNone/>
              <a:defRPr sz="2700">
                <a:uFillTx/>
                <a:latin typeface="+mn-lt"/>
                <a:ea typeface="+mn-ea"/>
                <a:cs typeface="+mn-cs"/>
                <a:sym typeface="ヒラギノ角ゴ ProN W3"/>
              </a:defRPr>
            </a:lvl2pPr>
            <a:lvl3pPr marL="0" marR="0" indent="382676" algn="ctr" defTabSz="488975">
              <a:spcBef>
                <a:spcPts val="0"/>
              </a:spcBef>
              <a:buSzTx/>
              <a:buNone/>
              <a:defRPr sz="2700">
                <a:uFillTx/>
                <a:latin typeface="+mn-lt"/>
                <a:ea typeface="+mn-ea"/>
                <a:cs typeface="+mn-cs"/>
                <a:sym typeface="ヒラギノ角ゴ ProN W3"/>
              </a:defRPr>
            </a:lvl3pPr>
            <a:lvl4pPr marL="0" marR="0" indent="574015" algn="ctr" defTabSz="488975">
              <a:spcBef>
                <a:spcPts val="0"/>
              </a:spcBef>
              <a:buSzTx/>
              <a:buNone/>
              <a:defRPr sz="2700">
                <a:uFillTx/>
                <a:latin typeface="+mn-lt"/>
                <a:ea typeface="+mn-ea"/>
                <a:cs typeface="+mn-cs"/>
                <a:sym typeface="ヒラギノ角ゴ ProN W3"/>
              </a:defRPr>
            </a:lvl4pPr>
            <a:lvl5pPr marL="0" marR="0" indent="765353" algn="ctr" defTabSz="488975">
              <a:spcBef>
                <a:spcPts val="0"/>
              </a:spcBef>
              <a:buSzTx/>
              <a:buNone/>
              <a:defRPr sz="2700">
                <a:uFillTx/>
                <a:latin typeface="+mn-lt"/>
                <a:ea typeface="+mn-ea"/>
                <a:cs typeface="+mn-cs"/>
                <a:sym typeface="ヒラギノ角ゴ ProN W3"/>
              </a:defRPr>
            </a:lvl5pPr>
          </a:lstStyle>
          <a:p>
            <a:pPr lvl="0">
              <a:defRPr sz="1800"/>
            </a:pPr>
            <a:r>
              <a:rPr sz="2700"/>
              <a:t>本文レベル1</a:t>
            </a:r>
          </a:p>
          <a:p>
            <a:pPr lvl="1">
              <a:defRPr sz="1800"/>
            </a:pPr>
            <a:r>
              <a:rPr sz="2700"/>
              <a:t>本文レベル2</a:t>
            </a:r>
          </a:p>
          <a:p>
            <a:pPr lvl="2">
              <a:defRPr sz="1800"/>
            </a:pPr>
            <a:r>
              <a:rPr sz="2700"/>
              <a:t>本文レベル3</a:t>
            </a:r>
          </a:p>
          <a:p>
            <a:pPr lvl="3">
              <a:defRPr sz="1800"/>
            </a:pPr>
            <a:r>
              <a:rPr sz="2700"/>
              <a:t>本文レベル4</a:t>
            </a:r>
          </a:p>
          <a:p>
            <a:pPr lvl="4">
              <a:defRPr sz="1800"/>
            </a:pPr>
            <a:r>
              <a:rPr sz="2700"/>
              <a:t>本文レベル 5</a:t>
            </a:r>
          </a:p>
        </p:txBody>
      </p:sp>
    </p:spTree>
    <p:extLst>
      <p:ext uri="{BB962C8B-B14F-4D97-AF65-F5344CB8AC3E}">
        <p14:creationId xmlns:p14="http://schemas.microsoft.com/office/powerpoint/2010/main" val="508458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475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009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7403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882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90037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6289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40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422789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098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5049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441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615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82071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52123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15793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58312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11095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64365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11602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261757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6F1A8-A7CF-4F8C-81BD-8ADAA093D4BD}" type="datetimeFigureOut">
              <a:rPr lang="ja-JP" altLang="en-US" smtClean="0">
                <a:solidFill>
                  <a:prstClr val="black">
                    <a:tint val="75000"/>
                  </a:prstClr>
                </a:solidFill>
              </a:rPr>
              <a:pPr/>
              <a:t>2015/5/25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100FA-7B06-4E54-9A7C-6C79DBAA02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891694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hyperlink" Target="http://www.pref.osaka.lg.jp/keikakusuishin/kankou/sekituitosekizui.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テキスト ボックス 3"/>
          <p:cNvSpPr txBox="1"/>
          <p:nvPr/>
        </p:nvSpPr>
        <p:spPr>
          <a:xfrm>
            <a:off x="622106" y="490390"/>
            <a:ext cx="7341488" cy="1508105"/>
          </a:xfrm>
          <a:prstGeom prst="rect">
            <a:avLst/>
          </a:prstGeom>
          <a:noFill/>
        </p:spPr>
        <p:txBody>
          <a:bodyPr wrap="square" rtlCol="0">
            <a:spAutoFit/>
          </a:bodyPr>
          <a:lstStyle/>
          <a:p>
            <a:r>
              <a:rPr lang="ja-JP" altLang="en-US" sz="6000" dirty="0" smtClean="0"/>
              <a:t>（</a:t>
            </a:r>
            <a:r>
              <a:rPr lang="en-US" altLang="ja-JP" sz="6000" dirty="0" smtClean="0"/>
              <a:t>2</a:t>
            </a:r>
            <a:r>
              <a:rPr lang="ja-JP" altLang="ja-JP" sz="6000" dirty="0" smtClean="0"/>
              <a:t>）</a:t>
            </a:r>
            <a:r>
              <a:rPr lang="ja-JP" altLang="ja-JP" sz="6000" dirty="0"/>
              <a:t>運動器とは</a:t>
            </a:r>
          </a:p>
          <a:p>
            <a:r>
              <a:rPr lang="ja-JP" altLang="ja-JP" sz="3200" dirty="0"/>
              <a:t>　　　</a:t>
            </a:r>
            <a:endParaRPr lang="en-US" altLang="ja-JP" sz="3200" dirty="0" smtClean="0"/>
          </a:p>
        </p:txBody>
      </p:sp>
      <p:sp>
        <p:nvSpPr>
          <p:cNvPr id="2" name="テキスト ボックス 1"/>
          <p:cNvSpPr txBox="1"/>
          <p:nvPr/>
        </p:nvSpPr>
        <p:spPr>
          <a:xfrm>
            <a:off x="526345" y="1998495"/>
            <a:ext cx="11210730" cy="3539430"/>
          </a:xfrm>
          <a:prstGeom prst="rect">
            <a:avLst/>
          </a:prstGeom>
          <a:noFill/>
        </p:spPr>
        <p:txBody>
          <a:bodyPr wrap="square" rtlCol="0">
            <a:spAutoFit/>
          </a:bodyPr>
          <a:lstStyle/>
          <a:p>
            <a:r>
              <a:rPr kumimoji="1" lang="en-US" altLang="ja-JP" sz="2800" dirty="0" smtClean="0"/>
              <a:t>1.</a:t>
            </a:r>
            <a:r>
              <a:rPr kumimoji="1" lang="ja-JP" altLang="en-US" sz="2800" dirty="0" smtClean="0"/>
              <a:t>　運動器とは</a:t>
            </a:r>
            <a:endParaRPr kumimoji="1" lang="en-US" altLang="ja-JP" sz="2800" dirty="0" smtClean="0"/>
          </a:p>
          <a:p>
            <a:r>
              <a:rPr lang="en-US" altLang="ja-JP" sz="2800" dirty="0" smtClean="0"/>
              <a:t>2.</a:t>
            </a:r>
            <a:r>
              <a:rPr lang="ja-JP" altLang="en-US" sz="2800" dirty="0" smtClean="0"/>
              <a:t>　骨　　  ①解剖、機能 　②骨代謝　             ③骨折</a:t>
            </a:r>
            <a:endParaRPr lang="en-US" altLang="ja-JP" sz="2800" dirty="0" smtClean="0"/>
          </a:p>
          <a:p>
            <a:r>
              <a:rPr kumimoji="1" lang="en-US" altLang="ja-JP" sz="2800" dirty="0" smtClean="0"/>
              <a:t>3.</a:t>
            </a:r>
            <a:r>
              <a:rPr kumimoji="1" lang="ja-JP" altLang="en-US" sz="2800" dirty="0" smtClean="0"/>
              <a:t>　関節　 ①解剖、機能</a:t>
            </a:r>
            <a:r>
              <a:rPr lang="ja-JP" altLang="en-US" sz="2800" dirty="0"/>
              <a:t>　</a:t>
            </a:r>
            <a:r>
              <a:rPr lang="ja-JP" altLang="en-US" sz="2800" dirty="0" smtClean="0"/>
              <a:t> ②関節可動域　    ③病態：関節痛、関節拘縮</a:t>
            </a:r>
            <a:endParaRPr lang="en-US" altLang="ja-JP" sz="2800" dirty="0" smtClean="0"/>
          </a:p>
          <a:p>
            <a:pPr marL="514350" indent="-514350">
              <a:buAutoNum type="arabicPeriod" startAt="4"/>
            </a:pPr>
            <a:r>
              <a:rPr kumimoji="1" lang="ja-JP" altLang="en-US" sz="2800" dirty="0" smtClean="0"/>
              <a:t>筋　　  ①</a:t>
            </a:r>
            <a:r>
              <a:rPr lang="ja-JP" altLang="en-US" sz="2800" dirty="0" smtClean="0"/>
              <a:t>解剖</a:t>
            </a:r>
            <a:r>
              <a:rPr lang="ja-JP" altLang="en-US" sz="2800" dirty="0"/>
              <a:t>、</a:t>
            </a:r>
            <a:r>
              <a:rPr lang="ja-JP" altLang="en-US" sz="2800" dirty="0" smtClean="0"/>
              <a:t>機能    ②徒手筋力検査　③病態：筋肉痛</a:t>
            </a:r>
            <a:endParaRPr lang="en-US" altLang="ja-JP" sz="2800" dirty="0" smtClean="0"/>
          </a:p>
          <a:p>
            <a:pPr marL="514350" indent="-514350">
              <a:buAutoNum type="arabicPeriod" startAt="4"/>
            </a:pPr>
            <a:r>
              <a:rPr kumimoji="1" lang="ja-JP" altLang="en-US" sz="2800" dirty="0" smtClean="0"/>
              <a:t>神経　</a:t>
            </a:r>
            <a:r>
              <a:rPr lang="ja-JP" altLang="en-US" sz="2800" dirty="0"/>
              <a:t> ①解剖、機能 </a:t>
            </a:r>
            <a:r>
              <a:rPr lang="ja-JP" altLang="en-US" sz="2800" dirty="0" smtClean="0"/>
              <a:t>　②痛みの伝達経路</a:t>
            </a:r>
            <a:endParaRPr lang="en-US" altLang="ja-JP" sz="2800" dirty="0" smtClean="0"/>
          </a:p>
          <a:p>
            <a:pPr marL="514350" indent="-514350">
              <a:buAutoNum type="arabicPeriod" startAt="4"/>
            </a:pPr>
            <a:r>
              <a:rPr kumimoji="1" lang="ja-JP" altLang="en-US" sz="2800" dirty="0" smtClean="0"/>
              <a:t>皮膚　</a:t>
            </a:r>
            <a:r>
              <a:rPr lang="ja-JP" altLang="en-US" sz="2800" dirty="0"/>
              <a:t> ①解剖、</a:t>
            </a:r>
            <a:r>
              <a:rPr lang="ja-JP" altLang="en-US" sz="2800" dirty="0" smtClean="0"/>
              <a:t>機能　 ②皮膚運動学　　 ③皮膚と関節の関係</a:t>
            </a:r>
            <a:endParaRPr lang="en-US" altLang="ja-JP" sz="2800" dirty="0" smtClean="0"/>
          </a:p>
          <a:p>
            <a:pPr marL="514350" indent="-514350">
              <a:buAutoNum type="arabicPeriod" startAt="4"/>
            </a:pPr>
            <a:r>
              <a:rPr lang="ja-JP" altLang="en-US" sz="2800" dirty="0" smtClean="0"/>
              <a:t>生理　 ①バランス　　   ②歩行　　              ③心肺機能</a:t>
            </a:r>
            <a:endParaRPr kumimoji="1" lang="en-US" altLang="ja-JP" sz="2800" dirty="0" smtClean="0"/>
          </a:p>
          <a:p>
            <a:r>
              <a:rPr lang="en-US" altLang="ja-JP" sz="2800" dirty="0"/>
              <a:t> </a:t>
            </a:r>
            <a:endParaRPr kumimoji="1" lang="ja-JP" altLang="en-US" sz="2800" dirty="0"/>
          </a:p>
        </p:txBody>
      </p:sp>
    </p:spTree>
    <p:extLst>
      <p:ext uri="{BB962C8B-B14F-4D97-AF65-F5344CB8AC3E}">
        <p14:creationId xmlns:p14="http://schemas.microsoft.com/office/powerpoint/2010/main" val="1083279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idx="1"/>
          </p:nvPr>
        </p:nvSpPr>
        <p:spPr>
          <a:xfrm>
            <a:off x="480377" y="757883"/>
            <a:ext cx="10255160" cy="3253540"/>
          </a:xfrm>
        </p:spPr>
        <p:txBody>
          <a:bodyPr>
            <a:normAutofit lnSpcReduction="10000"/>
          </a:bodyPr>
          <a:lstStyle/>
          <a:p>
            <a:pPr marL="609600" indent="-609600">
              <a:lnSpc>
                <a:spcPct val="150000"/>
              </a:lnSpc>
              <a:buNone/>
            </a:pPr>
            <a:r>
              <a:rPr lang="ja-JP" altLang="en-US" dirty="0" smtClean="0"/>
              <a:t>　自動および他動的な骨運動に伴って関節面が動いている際には、　</a:t>
            </a:r>
            <a:r>
              <a:rPr lang="ja-JP" altLang="en-US" dirty="0"/>
              <a:t>滑</a:t>
            </a:r>
            <a:r>
              <a:rPr lang="ja-JP" altLang="en-US" dirty="0" smtClean="0"/>
              <a:t>り、転がり、軸回旋の動きが行われている</a:t>
            </a:r>
            <a:br>
              <a:rPr lang="ja-JP" altLang="en-US" dirty="0" smtClean="0"/>
            </a:br>
            <a:r>
              <a:rPr lang="ja-JP" altLang="en-US" dirty="0" smtClean="0"/>
              <a:t>　 </a:t>
            </a:r>
            <a:r>
              <a:rPr lang="ja-JP" altLang="en-US" b="1" dirty="0" smtClean="0">
                <a:solidFill>
                  <a:srgbClr val="0070C0"/>
                </a:solidFill>
              </a:rPr>
              <a:t>①滑り（</a:t>
            </a:r>
            <a:r>
              <a:rPr lang="en-US" altLang="ja-JP" b="1" dirty="0" smtClean="0">
                <a:solidFill>
                  <a:srgbClr val="0070C0"/>
                </a:solidFill>
              </a:rPr>
              <a:t>sliding</a:t>
            </a:r>
            <a:r>
              <a:rPr lang="ja-JP" altLang="en-US" b="1" dirty="0" smtClean="0">
                <a:solidFill>
                  <a:srgbClr val="0070C0"/>
                </a:solidFill>
              </a:rPr>
              <a:t>）</a:t>
            </a:r>
            <a:br>
              <a:rPr lang="ja-JP" altLang="en-US" b="1" dirty="0" smtClean="0">
                <a:solidFill>
                  <a:srgbClr val="0070C0"/>
                </a:solidFill>
              </a:rPr>
            </a:br>
            <a:r>
              <a:rPr lang="ja-JP" altLang="en-US" b="1" dirty="0" smtClean="0">
                <a:solidFill>
                  <a:srgbClr val="0070C0"/>
                </a:solidFill>
              </a:rPr>
              <a:t>　 ②転がり（</a:t>
            </a:r>
            <a:r>
              <a:rPr lang="en-US" altLang="ja-JP" b="1" dirty="0" smtClean="0">
                <a:solidFill>
                  <a:srgbClr val="0070C0"/>
                </a:solidFill>
              </a:rPr>
              <a:t>rolling</a:t>
            </a:r>
            <a:r>
              <a:rPr lang="ja-JP" altLang="en-US" b="1" dirty="0" smtClean="0">
                <a:solidFill>
                  <a:srgbClr val="0070C0"/>
                </a:solidFill>
              </a:rPr>
              <a:t>）</a:t>
            </a:r>
            <a:br>
              <a:rPr lang="ja-JP" altLang="en-US" b="1" dirty="0" smtClean="0">
                <a:solidFill>
                  <a:srgbClr val="0070C0"/>
                </a:solidFill>
              </a:rPr>
            </a:br>
            <a:r>
              <a:rPr lang="ja-JP" altLang="en-US" b="1" dirty="0" smtClean="0">
                <a:solidFill>
                  <a:srgbClr val="0070C0"/>
                </a:solidFill>
              </a:rPr>
              <a:t>    ③軸回旋（</a:t>
            </a:r>
            <a:r>
              <a:rPr lang="en-US" altLang="ja-JP" b="1" dirty="0" smtClean="0">
                <a:solidFill>
                  <a:srgbClr val="0070C0"/>
                </a:solidFill>
              </a:rPr>
              <a:t>spin</a:t>
            </a:r>
            <a:r>
              <a:rPr lang="ja-JP" altLang="en-US" b="1" dirty="0" smtClean="0">
                <a:solidFill>
                  <a:srgbClr val="0070C0"/>
                </a:solidFill>
              </a:rPr>
              <a:t>）</a:t>
            </a:r>
            <a:r>
              <a:rPr lang="ja-JP" altLang="en-US" dirty="0" smtClean="0"/>
              <a:t>　　　　</a:t>
            </a:r>
          </a:p>
        </p:txBody>
      </p:sp>
      <p:grpSp>
        <p:nvGrpSpPr>
          <p:cNvPr id="12" name="グループ化 11"/>
          <p:cNvGrpSpPr/>
          <p:nvPr/>
        </p:nvGrpSpPr>
        <p:grpSpPr>
          <a:xfrm>
            <a:off x="6647935" y="1989438"/>
            <a:ext cx="4769708" cy="2718486"/>
            <a:chOff x="6896456" y="1551275"/>
            <a:chExt cx="4848807" cy="2926081"/>
          </a:xfrm>
        </p:grpSpPr>
        <p:sp>
          <p:nvSpPr>
            <p:cNvPr id="4" name="Text Box 5"/>
            <p:cNvSpPr txBox="1">
              <a:spLocks noChangeArrowheads="1"/>
            </p:cNvSpPr>
            <p:nvPr/>
          </p:nvSpPr>
          <p:spPr bwMode="auto">
            <a:xfrm>
              <a:off x="8556740" y="1551277"/>
              <a:ext cx="1560389" cy="461665"/>
            </a:xfrm>
            <a:prstGeom prst="rect">
              <a:avLst/>
            </a:prstGeom>
            <a:noFill/>
            <a:ln w="9525">
              <a:noFill/>
              <a:miter lim="800000"/>
              <a:headEnd/>
              <a:tailEnd/>
            </a:ln>
          </p:spPr>
          <p:txBody>
            <a:bodyPr wrap="square">
              <a:spAutoFit/>
            </a:bodyPr>
            <a:lstStyle/>
            <a:p>
              <a:r>
                <a:rPr lang="en-US" altLang="ja-JP" sz="2400" dirty="0" smtClean="0"/>
                <a:t>(</a:t>
              </a:r>
              <a:r>
                <a:rPr lang="en-US" altLang="ja-JP" sz="2400" dirty="0"/>
                <a:t>2) </a:t>
              </a:r>
              <a:r>
                <a:rPr lang="ja-JP" altLang="en-US" sz="2400" dirty="0"/>
                <a:t>転がり</a:t>
              </a:r>
            </a:p>
          </p:txBody>
        </p:sp>
        <p:grpSp>
          <p:nvGrpSpPr>
            <p:cNvPr id="5" name="Group 10"/>
            <p:cNvGrpSpPr>
              <a:grpSpLocks/>
            </p:cNvGrpSpPr>
            <p:nvPr/>
          </p:nvGrpSpPr>
          <p:grpSpPr bwMode="auto">
            <a:xfrm>
              <a:off x="6896456" y="2012940"/>
              <a:ext cx="4848807" cy="2464416"/>
              <a:chOff x="295" y="387"/>
              <a:chExt cx="3084" cy="1752"/>
            </a:xfrm>
          </p:grpSpPr>
          <p:pic>
            <p:nvPicPr>
              <p:cNvPr id="6" name="Picture 3" descr="RIMG0015"/>
              <p:cNvPicPr>
                <a:picLocks noChangeAspect="1" noChangeArrowheads="1"/>
              </p:cNvPicPr>
              <p:nvPr/>
            </p:nvPicPr>
            <p:blipFill>
              <a:blip r:embed="rId3"/>
              <a:srcRect l="1056" t="11635" r="5191" b="17514"/>
              <a:stretch>
                <a:fillRect/>
              </a:stretch>
            </p:blipFill>
            <p:spPr bwMode="auto">
              <a:xfrm>
                <a:off x="295" y="391"/>
                <a:ext cx="3084" cy="1748"/>
              </a:xfrm>
              <a:prstGeom prst="rect">
                <a:avLst/>
              </a:prstGeom>
              <a:noFill/>
              <a:ln w="9525">
                <a:noFill/>
                <a:miter lim="800000"/>
                <a:headEnd/>
                <a:tailEnd/>
              </a:ln>
            </p:spPr>
          </p:pic>
          <p:sp>
            <p:nvSpPr>
              <p:cNvPr id="7" name="Text Box 6"/>
              <p:cNvSpPr txBox="1">
                <a:spLocks noChangeArrowheads="1"/>
              </p:cNvSpPr>
              <p:nvPr/>
            </p:nvSpPr>
            <p:spPr bwMode="auto">
              <a:xfrm>
                <a:off x="748" y="388"/>
                <a:ext cx="64" cy="131"/>
              </a:xfrm>
              <a:prstGeom prst="rect">
                <a:avLst/>
              </a:prstGeom>
              <a:noFill/>
              <a:ln w="9525">
                <a:noFill/>
                <a:miter lim="800000"/>
                <a:headEnd/>
                <a:tailEnd/>
              </a:ln>
            </p:spPr>
            <p:txBody>
              <a:bodyPr wrap="none">
                <a:spAutoFit/>
              </a:bodyPr>
              <a:lstStyle/>
              <a:p>
                <a:endParaRPr lang="ja-JP" altLang="ja-JP">
                  <a:solidFill>
                    <a:srgbClr val="070709"/>
                  </a:solidFill>
                </a:endParaRPr>
              </a:p>
            </p:txBody>
          </p:sp>
          <p:sp>
            <p:nvSpPr>
              <p:cNvPr id="8" name="Text Box 7"/>
              <p:cNvSpPr txBox="1">
                <a:spLocks noChangeArrowheads="1"/>
              </p:cNvSpPr>
              <p:nvPr/>
            </p:nvSpPr>
            <p:spPr bwMode="auto">
              <a:xfrm>
                <a:off x="1655" y="387"/>
                <a:ext cx="64" cy="131"/>
              </a:xfrm>
              <a:prstGeom prst="rect">
                <a:avLst/>
              </a:prstGeom>
              <a:noFill/>
              <a:ln w="9525">
                <a:noFill/>
                <a:miter lim="800000"/>
                <a:headEnd/>
                <a:tailEnd/>
              </a:ln>
            </p:spPr>
            <p:txBody>
              <a:bodyPr wrap="none">
                <a:spAutoFit/>
              </a:bodyPr>
              <a:lstStyle/>
              <a:p>
                <a:endParaRPr lang="ja-JP" altLang="ja-JP">
                  <a:solidFill>
                    <a:srgbClr val="070709"/>
                  </a:solidFill>
                </a:endParaRPr>
              </a:p>
            </p:txBody>
          </p:sp>
          <p:sp>
            <p:nvSpPr>
              <p:cNvPr id="9" name="Text Box 8"/>
              <p:cNvSpPr txBox="1">
                <a:spLocks noChangeArrowheads="1"/>
              </p:cNvSpPr>
              <p:nvPr/>
            </p:nvSpPr>
            <p:spPr bwMode="auto">
              <a:xfrm>
                <a:off x="2699" y="388"/>
                <a:ext cx="65" cy="132"/>
              </a:xfrm>
              <a:prstGeom prst="rect">
                <a:avLst/>
              </a:prstGeom>
              <a:noFill/>
              <a:ln w="9525">
                <a:noFill/>
                <a:miter lim="800000"/>
                <a:headEnd/>
                <a:tailEnd/>
              </a:ln>
            </p:spPr>
            <p:txBody>
              <a:bodyPr wrap="none">
                <a:spAutoFit/>
              </a:bodyPr>
              <a:lstStyle/>
              <a:p>
                <a:endParaRPr lang="ja-JP" altLang="ja-JP">
                  <a:solidFill>
                    <a:srgbClr val="070709"/>
                  </a:solidFill>
                </a:endParaRPr>
              </a:p>
            </p:txBody>
          </p:sp>
        </p:grpSp>
        <p:sp>
          <p:nvSpPr>
            <p:cNvPr id="10" name="Text Box 11"/>
            <p:cNvSpPr txBox="1">
              <a:spLocks noChangeArrowheads="1"/>
            </p:cNvSpPr>
            <p:nvPr/>
          </p:nvSpPr>
          <p:spPr bwMode="auto">
            <a:xfrm>
              <a:off x="7083824" y="1551276"/>
              <a:ext cx="1508944" cy="461665"/>
            </a:xfrm>
            <a:prstGeom prst="rect">
              <a:avLst/>
            </a:prstGeom>
            <a:noFill/>
            <a:ln w="9525">
              <a:noFill/>
              <a:miter lim="800000"/>
              <a:headEnd/>
              <a:tailEnd/>
            </a:ln>
          </p:spPr>
          <p:txBody>
            <a:bodyPr wrap="square">
              <a:spAutoFit/>
            </a:bodyPr>
            <a:lstStyle/>
            <a:p>
              <a:r>
                <a:rPr lang="en-US" altLang="ja-JP" sz="2400" dirty="0"/>
                <a:t>(1) </a:t>
              </a:r>
              <a:r>
                <a:rPr lang="ja-JP" altLang="en-US" sz="2400" dirty="0"/>
                <a:t>滑り</a:t>
              </a:r>
            </a:p>
          </p:txBody>
        </p:sp>
        <p:sp>
          <p:nvSpPr>
            <p:cNvPr id="11" name="Text Box 12"/>
            <p:cNvSpPr txBox="1">
              <a:spLocks noChangeArrowheads="1"/>
            </p:cNvSpPr>
            <p:nvPr/>
          </p:nvSpPr>
          <p:spPr bwMode="auto">
            <a:xfrm>
              <a:off x="10368846" y="1551275"/>
              <a:ext cx="1219377" cy="461665"/>
            </a:xfrm>
            <a:prstGeom prst="rect">
              <a:avLst/>
            </a:prstGeom>
            <a:noFill/>
            <a:ln w="9525">
              <a:noFill/>
              <a:miter lim="800000"/>
              <a:headEnd/>
              <a:tailEnd/>
            </a:ln>
          </p:spPr>
          <p:txBody>
            <a:bodyPr wrap="square">
              <a:spAutoFit/>
            </a:bodyPr>
            <a:lstStyle/>
            <a:p>
              <a:r>
                <a:rPr lang="en-US" altLang="ja-JP" sz="2400" dirty="0"/>
                <a:t>(3) </a:t>
              </a:r>
              <a:r>
                <a:rPr lang="ja-JP" altLang="en-US" sz="2400" dirty="0" smtClean="0"/>
                <a:t>回旋</a:t>
              </a:r>
              <a:endParaRPr lang="ja-JP" altLang="en-US" sz="2400" dirty="0"/>
            </a:p>
          </p:txBody>
        </p:sp>
      </p:grpSp>
      <p:pic>
        <p:nvPicPr>
          <p:cNvPr id="13" name="図 12" descr="img400.jpg"/>
          <p:cNvPicPr>
            <a:picLocks noChangeAspect="1"/>
          </p:cNvPicPr>
          <p:nvPr/>
        </p:nvPicPr>
        <p:blipFill rotWithShape="1">
          <a:blip r:embed="rId4" cstate="print"/>
          <a:srcRect t="6580" r="4281" b="20999"/>
          <a:stretch/>
        </p:blipFill>
        <p:spPr>
          <a:xfrm>
            <a:off x="5036160" y="4394200"/>
            <a:ext cx="4267695" cy="2440074"/>
          </a:xfrm>
          <a:prstGeom prst="rect">
            <a:avLst/>
          </a:prstGeom>
        </p:spPr>
      </p:pic>
      <p:sp>
        <p:nvSpPr>
          <p:cNvPr id="3" name="テキスト ボックス 2"/>
          <p:cNvSpPr txBox="1"/>
          <p:nvPr/>
        </p:nvSpPr>
        <p:spPr>
          <a:xfrm>
            <a:off x="286177" y="4596198"/>
            <a:ext cx="4772416" cy="1200329"/>
          </a:xfrm>
          <a:prstGeom prst="rect">
            <a:avLst/>
          </a:prstGeom>
          <a:noFill/>
        </p:spPr>
        <p:txBody>
          <a:bodyPr wrap="square" rtlCol="0">
            <a:spAutoFit/>
          </a:bodyPr>
          <a:lstStyle/>
          <a:p>
            <a:r>
              <a:rPr lang="ja-JP" altLang="en-US" sz="2400" dirty="0"/>
              <a:t>膝関節の屈伸には</a:t>
            </a:r>
            <a:r>
              <a:rPr lang="en-US" altLang="ja-JP" sz="2400" dirty="0"/>
              <a:t/>
            </a:r>
            <a:br>
              <a:rPr lang="en-US" altLang="ja-JP" sz="2400" dirty="0"/>
            </a:br>
            <a:r>
              <a:rPr lang="ja-JP" altLang="en-US" sz="2400" dirty="0"/>
              <a:t>　　　　　</a:t>
            </a:r>
            <a:r>
              <a:rPr lang="ja-JP" altLang="en-US" sz="2400" b="1" dirty="0">
                <a:solidFill>
                  <a:srgbClr val="0070C0"/>
                </a:solidFill>
              </a:rPr>
              <a:t>滑り、転がり</a:t>
            </a:r>
            <a:r>
              <a:rPr lang="ja-JP" altLang="en-US" sz="2400" b="1" dirty="0" smtClean="0">
                <a:solidFill>
                  <a:srgbClr val="0070C0"/>
                </a:solidFill>
              </a:rPr>
              <a:t>、軸回旋</a:t>
            </a:r>
            <a:r>
              <a:rPr lang="ja-JP" altLang="en-US" sz="2400" dirty="0"/>
              <a:t>が</a:t>
            </a:r>
            <a:r>
              <a:rPr lang="en-US" altLang="ja-JP" sz="2400" dirty="0"/>
              <a:t/>
            </a:r>
            <a:br>
              <a:rPr lang="en-US" altLang="ja-JP" sz="2400" dirty="0"/>
            </a:br>
            <a:r>
              <a:rPr lang="ja-JP" altLang="en-US" sz="2400" dirty="0"/>
              <a:t>　　　　　　　　組み合わさっている</a:t>
            </a:r>
            <a:endParaRPr kumimoji="1" lang="ja-JP" altLang="en-US" sz="2400" dirty="0"/>
          </a:p>
        </p:txBody>
      </p:sp>
      <p:sp>
        <p:nvSpPr>
          <p:cNvPr id="2" name="テキスト ボックス 1"/>
          <p:cNvSpPr txBox="1"/>
          <p:nvPr/>
        </p:nvSpPr>
        <p:spPr>
          <a:xfrm>
            <a:off x="210832" y="173108"/>
            <a:ext cx="10683139" cy="584775"/>
          </a:xfrm>
          <a:prstGeom prst="rect">
            <a:avLst/>
          </a:prstGeom>
          <a:noFill/>
        </p:spPr>
        <p:txBody>
          <a:bodyPr wrap="square" rtlCol="0">
            <a:spAutoFit/>
          </a:bodyPr>
          <a:lstStyle/>
          <a:p>
            <a:r>
              <a:rPr kumimoji="1" lang="ja-JP" altLang="en-US" sz="3200" dirty="0" smtClean="0">
                <a:solidFill>
                  <a:srgbClr val="002060"/>
                </a:solidFill>
              </a:rPr>
              <a:t>関節包内で、両端の骨が動いている際の関節面の動き方</a:t>
            </a:r>
            <a:endParaRPr kumimoji="1" lang="ja-JP" altLang="en-US" sz="3200" dirty="0">
              <a:solidFill>
                <a:srgbClr val="002060"/>
              </a:solidFill>
            </a:endParaRPr>
          </a:p>
        </p:txBody>
      </p:sp>
      <p:sp>
        <p:nvSpPr>
          <p:cNvPr id="14" name="正方形/長方形 13"/>
          <p:cNvSpPr/>
          <p:nvPr/>
        </p:nvSpPr>
        <p:spPr>
          <a:xfrm>
            <a:off x="210833" y="4394200"/>
            <a:ext cx="8994951" cy="244007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6597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1847850" y="0"/>
            <a:ext cx="8540750" cy="1143000"/>
          </a:xfrm>
        </p:spPr>
        <p:txBody>
          <a:bodyPr/>
          <a:lstStyle/>
          <a:p>
            <a:pPr eaLnBrk="1" hangingPunct="1"/>
            <a:r>
              <a:rPr lang="ja-JP" altLang="en-US" dirty="0" smtClean="0"/>
              <a:t>凹凸の法則</a:t>
            </a:r>
          </a:p>
        </p:txBody>
      </p:sp>
      <p:sp>
        <p:nvSpPr>
          <p:cNvPr id="12291" name="Rectangle 3"/>
          <p:cNvSpPr>
            <a:spLocks noGrp="1" noRot="1" noChangeArrowheads="1"/>
          </p:cNvSpPr>
          <p:nvPr>
            <p:ph idx="1"/>
          </p:nvPr>
        </p:nvSpPr>
        <p:spPr>
          <a:xfrm>
            <a:off x="557806" y="951824"/>
            <a:ext cx="11385665" cy="5363518"/>
          </a:xfrm>
        </p:spPr>
        <p:txBody>
          <a:bodyPr>
            <a:normAutofit/>
          </a:bodyPr>
          <a:lstStyle/>
          <a:p>
            <a:pPr>
              <a:buNone/>
            </a:pPr>
            <a:r>
              <a:rPr lang="ja-JP" altLang="en-US" dirty="0" smtClean="0"/>
              <a:t>関節が動く場合には</a:t>
            </a:r>
            <a:r>
              <a:rPr lang="ja-JP" altLang="en-US" dirty="0"/>
              <a:t>、その動く関節面が凹面であるか凸面であるかにより</a:t>
            </a:r>
            <a:endParaRPr lang="en-US" altLang="ja-JP" dirty="0"/>
          </a:p>
          <a:p>
            <a:pPr eaLnBrk="1" hangingPunct="1">
              <a:lnSpc>
                <a:spcPct val="90000"/>
              </a:lnSpc>
              <a:buNone/>
            </a:pPr>
            <a:r>
              <a:rPr lang="ja-JP" altLang="en-US" dirty="0" smtClean="0"/>
              <a:t>関節</a:t>
            </a:r>
            <a:r>
              <a:rPr lang="ja-JP" altLang="en-US" dirty="0"/>
              <a:t>の動きに一定の法則があり</a:t>
            </a:r>
            <a:r>
              <a:rPr lang="ja-JP" altLang="en-US" dirty="0" smtClean="0"/>
              <a:t>、これ</a:t>
            </a:r>
            <a:r>
              <a:rPr lang="ja-JP" altLang="en-US" dirty="0"/>
              <a:t>を凹凸の法則という</a:t>
            </a:r>
            <a:br>
              <a:rPr lang="ja-JP" altLang="en-US" dirty="0"/>
            </a:br>
            <a:endParaRPr lang="ja-JP" altLang="en-US" dirty="0"/>
          </a:p>
          <a:p>
            <a:pPr eaLnBrk="1" hangingPunct="1">
              <a:lnSpc>
                <a:spcPct val="90000"/>
              </a:lnSpc>
              <a:buNone/>
            </a:pPr>
            <a:r>
              <a:rPr lang="ja-JP" altLang="en-US" sz="2400" b="1" dirty="0"/>
              <a:t>（１）</a:t>
            </a:r>
            <a:r>
              <a:rPr lang="ja-JP" altLang="en-US" sz="2400" b="1" dirty="0">
                <a:solidFill>
                  <a:srgbClr val="070709"/>
                </a:solidFill>
              </a:rPr>
              <a:t>凹の法則</a:t>
            </a:r>
            <a:r>
              <a:rPr lang="ja-JP" altLang="en-US" sz="2400" b="1" dirty="0"/>
              <a:t/>
            </a:r>
            <a:br>
              <a:rPr lang="ja-JP" altLang="en-US" sz="2400" b="1" dirty="0"/>
            </a:br>
            <a:r>
              <a:rPr lang="ja-JP" altLang="en-US" sz="2400" b="1" dirty="0"/>
              <a:t>凸面を有する骨体</a:t>
            </a:r>
            <a:r>
              <a:rPr lang="ja-JP" altLang="en-US" sz="2400" b="1" dirty="0" smtClean="0"/>
              <a:t>が固定</a:t>
            </a:r>
            <a:r>
              <a:rPr lang="ja-JP" altLang="en-US" sz="2400" b="1" dirty="0"/>
              <a:t>され</a:t>
            </a:r>
            <a:r>
              <a:rPr lang="ja-JP" altLang="en-US" sz="2400" b="1" dirty="0" smtClean="0"/>
              <a:t>、</a:t>
            </a:r>
            <a:endParaRPr lang="en-US" altLang="ja-JP" sz="2400" b="1" dirty="0" smtClean="0"/>
          </a:p>
          <a:p>
            <a:pPr eaLnBrk="1" hangingPunct="1">
              <a:lnSpc>
                <a:spcPct val="90000"/>
              </a:lnSpc>
              <a:buNone/>
            </a:pPr>
            <a:r>
              <a:rPr lang="ja-JP" altLang="en-US" sz="2400" b="1" dirty="0"/>
              <a:t>　</a:t>
            </a:r>
            <a:r>
              <a:rPr lang="ja-JP" altLang="en-US" sz="2400" b="1" dirty="0" smtClean="0"/>
              <a:t>凹面</a:t>
            </a:r>
            <a:r>
              <a:rPr lang="ja-JP" altLang="en-US" sz="2400" b="1" dirty="0"/>
              <a:t>を</a:t>
            </a:r>
            <a:r>
              <a:rPr lang="ja-JP" altLang="en-US" sz="2400" b="1" dirty="0" smtClean="0"/>
              <a:t>有する骨体</a:t>
            </a:r>
            <a:r>
              <a:rPr lang="ja-JP" altLang="en-US" sz="2400" b="1" dirty="0"/>
              <a:t>がその面上を滑る時、</a:t>
            </a:r>
            <a:endParaRPr lang="en-US" altLang="ja-JP" sz="2400" b="1" dirty="0"/>
          </a:p>
          <a:p>
            <a:pPr eaLnBrk="1" hangingPunct="1">
              <a:lnSpc>
                <a:spcPct val="90000"/>
              </a:lnSpc>
              <a:buNone/>
            </a:pPr>
            <a:r>
              <a:rPr lang="ja-JP" altLang="en-US" sz="2400" b="1" dirty="0"/>
              <a:t>　関節面は骨体の運動</a:t>
            </a:r>
            <a:r>
              <a:rPr lang="ja-JP" altLang="en-US" sz="2400" b="1" dirty="0" smtClean="0"/>
              <a:t>方向と</a:t>
            </a:r>
            <a:r>
              <a:rPr lang="ja-JP" altLang="en-US" sz="2400" b="1" dirty="0">
                <a:solidFill>
                  <a:srgbClr val="0070C0"/>
                </a:solidFill>
              </a:rPr>
              <a:t>同じ方向</a:t>
            </a:r>
            <a:r>
              <a:rPr lang="ja-JP" altLang="en-US" sz="2400" b="1" dirty="0"/>
              <a:t>に</a:t>
            </a:r>
            <a:r>
              <a:rPr lang="ja-JP" altLang="en-US" sz="2400" b="1" dirty="0" smtClean="0"/>
              <a:t>滑る</a:t>
            </a:r>
            <a:endParaRPr lang="en-US" altLang="ja-JP" sz="2400" b="1" dirty="0" smtClean="0"/>
          </a:p>
          <a:p>
            <a:pPr eaLnBrk="1" hangingPunct="1">
              <a:lnSpc>
                <a:spcPct val="90000"/>
              </a:lnSpc>
              <a:buNone/>
            </a:pPr>
            <a:endParaRPr lang="en-US" altLang="ja-JP" sz="2400" b="1" dirty="0" smtClean="0"/>
          </a:p>
          <a:p>
            <a:pPr marL="0" indent="0">
              <a:buNone/>
            </a:pPr>
            <a:r>
              <a:rPr lang="ja-JP" altLang="en-US" sz="2400" b="1" dirty="0"/>
              <a:t>（２）</a:t>
            </a:r>
            <a:r>
              <a:rPr lang="ja-JP" altLang="en-US" sz="2400" b="1" dirty="0">
                <a:solidFill>
                  <a:srgbClr val="070709"/>
                </a:solidFill>
              </a:rPr>
              <a:t>凸面の法則</a:t>
            </a:r>
            <a:r>
              <a:rPr lang="ja-JP" altLang="en-US" sz="2400" b="1" dirty="0"/>
              <a:t/>
            </a:r>
            <a:br>
              <a:rPr lang="ja-JP" altLang="en-US" sz="2400" b="1" dirty="0"/>
            </a:br>
            <a:r>
              <a:rPr lang="ja-JP" altLang="en-US" sz="2400" b="1" dirty="0"/>
              <a:t>　凹面を有する骨体が固定され</a:t>
            </a:r>
            <a:r>
              <a:rPr lang="ja-JP" altLang="en-US" sz="2400" b="1" dirty="0" smtClean="0"/>
              <a:t>、凸面</a:t>
            </a:r>
            <a:r>
              <a:rPr lang="ja-JP" altLang="en-US" sz="2400" b="1" dirty="0"/>
              <a:t>を有する骨体</a:t>
            </a:r>
            <a:r>
              <a:rPr lang="en-US" altLang="ja-JP" sz="2400" b="1" dirty="0"/>
              <a:t> </a:t>
            </a:r>
            <a:r>
              <a:rPr lang="ja-JP" altLang="en-US" sz="2400" b="1" dirty="0" smtClean="0"/>
              <a:t>が</a:t>
            </a:r>
            <a:endParaRPr lang="en-US" altLang="ja-JP" sz="2400" b="1" dirty="0" smtClean="0"/>
          </a:p>
          <a:p>
            <a:pPr marL="0" indent="0">
              <a:buNone/>
            </a:pPr>
            <a:r>
              <a:rPr lang="ja-JP" altLang="en-US" sz="2400" b="1" dirty="0"/>
              <a:t>　</a:t>
            </a:r>
            <a:r>
              <a:rPr lang="ja-JP" altLang="en-US" sz="2400" b="1" dirty="0" smtClean="0"/>
              <a:t>その</a:t>
            </a:r>
            <a:r>
              <a:rPr lang="ja-JP" altLang="en-US" sz="2400" b="1" dirty="0"/>
              <a:t>面上</a:t>
            </a:r>
            <a:r>
              <a:rPr lang="ja-JP" altLang="en-US" sz="2400" b="1" dirty="0" smtClean="0"/>
              <a:t>を滑る</a:t>
            </a:r>
            <a:r>
              <a:rPr lang="ja-JP" altLang="en-US" sz="2400" b="1" dirty="0"/>
              <a:t>時、関節面は骨体の運動方向と</a:t>
            </a:r>
            <a:endParaRPr lang="en-US" altLang="ja-JP" sz="2400" b="1" dirty="0"/>
          </a:p>
          <a:p>
            <a:pPr marL="0" indent="0">
              <a:buNone/>
            </a:pPr>
            <a:r>
              <a:rPr lang="ja-JP" altLang="en-US" sz="2400" b="1" dirty="0" smtClean="0"/>
              <a:t>　</a:t>
            </a:r>
            <a:r>
              <a:rPr lang="ja-JP" altLang="en-US" sz="2400" b="1" dirty="0" smtClean="0">
                <a:solidFill>
                  <a:srgbClr val="0070C0"/>
                </a:solidFill>
              </a:rPr>
              <a:t>反対</a:t>
            </a:r>
            <a:r>
              <a:rPr lang="ja-JP" altLang="en-US" sz="2400" b="1" dirty="0">
                <a:solidFill>
                  <a:srgbClr val="0070C0"/>
                </a:solidFill>
              </a:rPr>
              <a:t>方向</a:t>
            </a:r>
            <a:r>
              <a:rPr lang="ja-JP" altLang="en-US" sz="2400" b="1" dirty="0"/>
              <a:t>に滑る</a:t>
            </a:r>
          </a:p>
          <a:p>
            <a:pPr eaLnBrk="1" hangingPunct="1">
              <a:lnSpc>
                <a:spcPct val="90000"/>
              </a:lnSpc>
              <a:buNone/>
            </a:pPr>
            <a:endParaRPr lang="ja-JP" altLang="en-US" sz="2600" dirty="0"/>
          </a:p>
        </p:txBody>
      </p:sp>
      <p:grpSp>
        <p:nvGrpSpPr>
          <p:cNvPr id="6" name="グループ化 14"/>
          <p:cNvGrpSpPr>
            <a:grpSpLocks/>
          </p:cNvGrpSpPr>
          <p:nvPr/>
        </p:nvGrpSpPr>
        <p:grpSpPr bwMode="auto">
          <a:xfrm>
            <a:off x="5953124" y="428604"/>
            <a:ext cx="3286148" cy="2143140"/>
            <a:chOff x="1500166" y="1430307"/>
            <a:chExt cx="13051597" cy="3797340"/>
          </a:xfrm>
        </p:grpSpPr>
        <p:sp>
          <p:nvSpPr>
            <p:cNvPr id="7" name="Rectangle 7"/>
            <p:cNvSpPr>
              <a:spLocks noChangeArrowheads="1"/>
            </p:cNvSpPr>
            <p:nvPr/>
          </p:nvSpPr>
          <p:spPr bwMode="auto">
            <a:xfrm>
              <a:off x="1500166" y="4714884"/>
              <a:ext cx="1366838" cy="360363"/>
            </a:xfrm>
            <a:prstGeom prst="rect">
              <a:avLst/>
            </a:prstGeom>
            <a:solidFill>
              <a:schemeClr val="bg1"/>
            </a:solidFill>
            <a:ln w="9525">
              <a:solidFill>
                <a:schemeClr val="bg1"/>
              </a:solidFill>
              <a:miter lim="800000"/>
              <a:headEnd/>
              <a:tailEnd/>
            </a:ln>
          </p:spPr>
          <p:txBody>
            <a:bodyPr wrap="none" anchor="ctr"/>
            <a:lstStyle/>
            <a:p>
              <a:pPr algn="ctr"/>
              <a:endParaRPr lang="ja-JP" altLang="ja-JP"/>
            </a:p>
          </p:txBody>
        </p:sp>
        <p:sp>
          <p:nvSpPr>
            <p:cNvPr id="8" name="Text Box 11"/>
            <p:cNvSpPr txBox="1">
              <a:spLocks noChangeArrowheads="1"/>
            </p:cNvSpPr>
            <p:nvPr/>
          </p:nvSpPr>
          <p:spPr bwMode="auto">
            <a:xfrm>
              <a:off x="7174773" y="1430307"/>
              <a:ext cx="7376990" cy="927071"/>
            </a:xfrm>
            <a:prstGeom prst="rect">
              <a:avLst/>
            </a:prstGeom>
            <a:noFill/>
            <a:ln w="9525">
              <a:noFill/>
              <a:miter lim="800000"/>
              <a:headEnd/>
              <a:tailEnd/>
            </a:ln>
          </p:spPr>
          <p:txBody>
            <a:bodyPr wrap="square">
              <a:spAutoFit/>
            </a:bodyPr>
            <a:lstStyle/>
            <a:p>
              <a:endParaRPr lang="ja-JP" altLang="en-US" sz="2800" dirty="0">
                <a:solidFill>
                  <a:srgbClr val="070709"/>
                </a:solidFill>
              </a:endParaRPr>
            </a:p>
          </p:txBody>
        </p:sp>
        <p:sp>
          <p:nvSpPr>
            <p:cNvPr id="11" name="Rectangle 7"/>
            <p:cNvSpPr>
              <a:spLocks noChangeArrowheads="1"/>
            </p:cNvSpPr>
            <p:nvPr/>
          </p:nvSpPr>
          <p:spPr bwMode="auto">
            <a:xfrm>
              <a:off x="1652566" y="4867284"/>
              <a:ext cx="1366838" cy="360363"/>
            </a:xfrm>
            <a:prstGeom prst="rect">
              <a:avLst/>
            </a:prstGeom>
            <a:solidFill>
              <a:schemeClr val="bg1"/>
            </a:solidFill>
            <a:ln w="9525">
              <a:solidFill>
                <a:schemeClr val="bg1"/>
              </a:solidFill>
              <a:miter lim="800000"/>
              <a:headEnd/>
              <a:tailEnd/>
            </a:ln>
          </p:spPr>
          <p:txBody>
            <a:bodyPr wrap="none" anchor="ctr"/>
            <a:lstStyle/>
            <a:p>
              <a:pPr algn="ctr"/>
              <a:endParaRPr lang="ja-JP" altLang="ja-JP"/>
            </a:p>
          </p:txBody>
        </p:sp>
        <p:sp>
          <p:nvSpPr>
            <p:cNvPr id="12" name="Rectangle 7"/>
            <p:cNvSpPr>
              <a:spLocks noChangeArrowheads="1"/>
            </p:cNvSpPr>
            <p:nvPr/>
          </p:nvSpPr>
          <p:spPr bwMode="auto">
            <a:xfrm>
              <a:off x="6143636" y="4857760"/>
              <a:ext cx="1366838" cy="360363"/>
            </a:xfrm>
            <a:prstGeom prst="rect">
              <a:avLst/>
            </a:prstGeom>
            <a:solidFill>
              <a:schemeClr val="bg1"/>
            </a:solidFill>
            <a:ln w="9525">
              <a:solidFill>
                <a:schemeClr val="bg1"/>
              </a:solidFill>
              <a:miter lim="800000"/>
              <a:headEnd/>
              <a:tailEnd/>
            </a:ln>
          </p:spPr>
          <p:txBody>
            <a:bodyPr wrap="none" anchor="ctr"/>
            <a:lstStyle/>
            <a:p>
              <a:pPr algn="ctr"/>
              <a:endParaRPr lang="ja-JP" altLang="ja-JP"/>
            </a:p>
          </p:txBody>
        </p:sp>
      </p:grpSp>
      <p:grpSp>
        <p:nvGrpSpPr>
          <p:cNvPr id="13" name="グループ化 12"/>
          <p:cNvGrpSpPr/>
          <p:nvPr/>
        </p:nvGrpSpPr>
        <p:grpSpPr>
          <a:xfrm>
            <a:off x="7881243" y="4344615"/>
            <a:ext cx="3101375" cy="2515776"/>
            <a:chOff x="4120618" y="3214686"/>
            <a:chExt cx="4332846" cy="3429024"/>
          </a:xfrm>
        </p:grpSpPr>
        <p:pic>
          <p:nvPicPr>
            <p:cNvPr id="15" name="Picture 4" descr="RIMG0066"/>
            <p:cNvPicPr>
              <a:picLocks noChangeAspect="1" noChangeArrowheads="1"/>
            </p:cNvPicPr>
            <p:nvPr/>
          </p:nvPicPr>
          <p:blipFill>
            <a:blip r:embed="rId3"/>
            <a:srcRect l="4762" t="32836" r="50794" b="22701"/>
            <a:stretch>
              <a:fillRect/>
            </a:stretch>
          </p:blipFill>
          <p:spPr bwMode="auto">
            <a:xfrm>
              <a:off x="4120618" y="3214686"/>
              <a:ext cx="4332846" cy="3286148"/>
            </a:xfrm>
            <a:prstGeom prst="rect">
              <a:avLst/>
            </a:prstGeom>
            <a:noFill/>
            <a:ln w="9525">
              <a:noFill/>
              <a:miter lim="800000"/>
              <a:headEnd/>
              <a:tailEnd/>
            </a:ln>
          </p:spPr>
        </p:pic>
        <p:sp>
          <p:nvSpPr>
            <p:cNvPr id="18" name="正方形/長方形 17"/>
            <p:cNvSpPr/>
            <p:nvPr/>
          </p:nvSpPr>
          <p:spPr>
            <a:xfrm>
              <a:off x="5214942" y="5929330"/>
              <a:ext cx="1428760"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7" name="グループ化 16"/>
          <p:cNvGrpSpPr/>
          <p:nvPr/>
        </p:nvGrpSpPr>
        <p:grpSpPr>
          <a:xfrm>
            <a:off x="7381885" y="2181038"/>
            <a:ext cx="2690584" cy="2354753"/>
            <a:chOff x="1500166" y="3157205"/>
            <a:chExt cx="3179603" cy="2876790"/>
          </a:xfrm>
        </p:grpSpPr>
        <p:pic>
          <p:nvPicPr>
            <p:cNvPr id="16" name="Picture 4" descr="RIMG0066"/>
            <p:cNvPicPr>
              <a:picLocks noChangeAspect="1" noChangeArrowheads="1"/>
            </p:cNvPicPr>
            <p:nvPr/>
          </p:nvPicPr>
          <p:blipFill rotWithShape="1">
            <a:blip r:embed="rId3"/>
            <a:srcRect l="58273" t="31201" r="2211" b="24676"/>
            <a:stretch/>
          </p:blipFill>
          <p:spPr bwMode="auto">
            <a:xfrm>
              <a:off x="1500166" y="3157205"/>
              <a:ext cx="3179603" cy="2661625"/>
            </a:xfrm>
            <a:prstGeom prst="rect">
              <a:avLst/>
            </a:prstGeom>
            <a:noFill/>
            <a:ln w="9525">
              <a:noFill/>
              <a:miter lim="800000"/>
              <a:headEnd/>
              <a:tailEnd/>
            </a:ln>
          </p:spPr>
        </p:pic>
        <p:sp>
          <p:nvSpPr>
            <p:cNvPr id="14" name="正方形/長方形 13"/>
            <p:cNvSpPr/>
            <p:nvPr/>
          </p:nvSpPr>
          <p:spPr>
            <a:xfrm>
              <a:off x="2143108" y="5286388"/>
              <a:ext cx="1552530" cy="747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1202910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3631" y="420825"/>
            <a:ext cx="4828374" cy="853868"/>
          </a:xfrm>
        </p:spPr>
        <p:txBody>
          <a:bodyPr>
            <a:normAutofit fontScale="90000"/>
          </a:bodyPr>
          <a:lstStyle/>
          <a:p>
            <a:r>
              <a:rPr lang="ja-JP" altLang="en-US" sz="2800" dirty="0" smtClean="0"/>
              <a:t>関節面の動きが</a:t>
            </a:r>
            <a:r>
              <a:rPr lang="ja-JP" altLang="en-US" sz="2800" dirty="0"/>
              <a:t>うまくいった場合</a:t>
            </a:r>
            <a:r>
              <a:rPr lang="ja-JP" altLang="en-US" sz="2800" dirty="0" smtClean="0"/>
              <a:t>、</a:t>
            </a:r>
            <a:endParaRPr lang="ja-JP" altLang="en-US" sz="2800" dirty="0"/>
          </a:p>
        </p:txBody>
      </p:sp>
      <p:pic>
        <p:nvPicPr>
          <p:cNvPr id="4" name="図 3" descr="img396.jpg"/>
          <p:cNvPicPr>
            <a:picLocks noChangeAspect="1"/>
          </p:cNvPicPr>
          <p:nvPr/>
        </p:nvPicPr>
        <p:blipFill>
          <a:blip r:embed="rId3"/>
          <a:stretch>
            <a:fillRect/>
          </a:stretch>
        </p:blipFill>
        <p:spPr>
          <a:xfrm>
            <a:off x="2381224" y="4500571"/>
            <a:ext cx="2928958" cy="2282635"/>
          </a:xfrm>
          <a:prstGeom prst="rect">
            <a:avLst/>
          </a:prstGeom>
        </p:spPr>
      </p:pic>
      <p:pic>
        <p:nvPicPr>
          <p:cNvPr id="5" name="図 4" descr="img394.jpg"/>
          <p:cNvPicPr>
            <a:picLocks noChangeAspect="1"/>
          </p:cNvPicPr>
          <p:nvPr/>
        </p:nvPicPr>
        <p:blipFill>
          <a:blip r:embed="rId4"/>
          <a:stretch>
            <a:fillRect/>
          </a:stretch>
        </p:blipFill>
        <p:spPr>
          <a:xfrm>
            <a:off x="1500982" y="436300"/>
            <a:ext cx="2428892" cy="2921263"/>
          </a:xfrm>
          <a:prstGeom prst="rect">
            <a:avLst/>
          </a:prstGeom>
        </p:spPr>
      </p:pic>
      <p:pic>
        <p:nvPicPr>
          <p:cNvPr id="6" name="図 5" descr="img395.jpg"/>
          <p:cNvPicPr>
            <a:picLocks noChangeAspect="1"/>
          </p:cNvPicPr>
          <p:nvPr/>
        </p:nvPicPr>
        <p:blipFill>
          <a:blip r:embed="rId5"/>
          <a:stretch>
            <a:fillRect/>
          </a:stretch>
        </p:blipFill>
        <p:spPr>
          <a:xfrm>
            <a:off x="6195543" y="1119982"/>
            <a:ext cx="2288942" cy="2214578"/>
          </a:xfrm>
          <a:prstGeom prst="rect">
            <a:avLst/>
          </a:prstGeom>
        </p:spPr>
      </p:pic>
      <p:sp>
        <p:nvSpPr>
          <p:cNvPr id="7" name="下矢印 6"/>
          <p:cNvSpPr/>
          <p:nvPr/>
        </p:nvSpPr>
        <p:spPr>
          <a:xfrm rot="16200000">
            <a:off x="4870061" y="1818964"/>
            <a:ext cx="428628" cy="1285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下矢印 7"/>
          <p:cNvSpPr/>
          <p:nvPr/>
        </p:nvSpPr>
        <p:spPr>
          <a:xfrm rot="19776614">
            <a:off x="2839853" y="3551243"/>
            <a:ext cx="357190" cy="785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p:cNvSpPr txBox="1"/>
          <p:nvPr/>
        </p:nvSpPr>
        <p:spPr>
          <a:xfrm>
            <a:off x="7650927" y="3187456"/>
            <a:ext cx="3685624" cy="830997"/>
          </a:xfrm>
          <a:prstGeom prst="rect">
            <a:avLst/>
          </a:prstGeom>
          <a:noFill/>
        </p:spPr>
        <p:txBody>
          <a:bodyPr wrap="none" rtlCol="0">
            <a:spAutoFit/>
          </a:bodyPr>
          <a:lstStyle/>
          <a:p>
            <a:r>
              <a:rPr lang="ja-JP" altLang="en-US" sz="2400" dirty="0"/>
              <a:t>凸面の法則に則り、</a:t>
            </a:r>
            <a:endParaRPr lang="en-US" altLang="ja-JP" sz="2400" dirty="0"/>
          </a:p>
          <a:p>
            <a:r>
              <a:rPr lang="ja-JP" altLang="en-US" sz="2400" dirty="0"/>
              <a:t>骨頭が臼蓋面を滑っている</a:t>
            </a:r>
          </a:p>
        </p:txBody>
      </p:sp>
      <p:sp>
        <p:nvSpPr>
          <p:cNvPr id="11" name="テキスト ボックス 10"/>
          <p:cNvSpPr txBox="1"/>
          <p:nvPr/>
        </p:nvSpPr>
        <p:spPr>
          <a:xfrm>
            <a:off x="817204" y="5190097"/>
            <a:ext cx="2201244" cy="461665"/>
          </a:xfrm>
          <a:prstGeom prst="rect">
            <a:avLst/>
          </a:prstGeom>
          <a:noFill/>
        </p:spPr>
        <p:txBody>
          <a:bodyPr wrap="none" rtlCol="0">
            <a:spAutoFit/>
          </a:bodyPr>
          <a:lstStyle/>
          <a:p>
            <a:r>
              <a:rPr lang="ja-JP" altLang="en-US" sz="2400" dirty="0"/>
              <a:t>インピンジメント</a:t>
            </a:r>
          </a:p>
        </p:txBody>
      </p:sp>
      <p:sp>
        <p:nvSpPr>
          <p:cNvPr id="10" name="テキスト ボックス 9"/>
          <p:cNvSpPr txBox="1"/>
          <p:nvPr/>
        </p:nvSpPr>
        <p:spPr>
          <a:xfrm>
            <a:off x="3112182" y="2814961"/>
            <a:ext cx="1635384" cy="461665"/>
          </a:xfrm>
          <a:prstGeom prst="rect">
            <a:avLst/>
          </a:prstGeom>
          <a:noFill/>
        </p:spPr>
        <p:txBody>
          <a:bodyPr wrap="none" rtlCol="0">
            <a:spAutoFit/>
          </a:bodyPr>
          <a:lstStyle/>
          <a:p>
            <a:r>
              <a:rPr lang="ja-JP" altLang="en-US" sz="2400" b="1" dirty="0">
                <a:solidFill>
                  <a:srgbClr val="0070C0"/>
                </a:solidFill>
              </a:rPr>
              <a:t>外転した時</a:t>
            </a:r>
          </a:p>
        </p:txBody>
      </p:sp>
      <p:sp>
        <p:nvSpPr>
          <p:cNvPr id="3" name="テキスト ボックス 2"/>
          <p:cNvSpPr txBox="1"/>
          <p:nvPr/>
        </p:nvSpPr>
        <p:spPr>
          <a:xfrm>
            <a:off x="5447774" y="4827592"/>
            <a:ext cx="5788764" cy="523220"/>
          </a:xfrm>
          <a:prstGeom prst="rect">
            <a:avLst/>
          </a:prstGeom>
          <a:noFill/>
        </p:spPr>
        <p:txBody>
          <a:bodyPr wrap="none" rtlCol="0">
            <a:spAutoFit/>
          </a:bodyPr>
          <a:lstStyle/>
          <a:p>
            <a:r>
              <a:rPr lang="ja-JP" altLang="en-US" sz="2800" dirty="0"/>
              <a:t>関節面の動きうまくいかなかった場合</a:t>
            </a:r>
            <a:endParaRPr kumimoji="1" lang="ja-JP" altLang="en-US" sz="2800" dirty="0"/>
          </a:p>
        </p:txBody>
      </p:sp>
      <p:sp>
        <p:nvSpPr>
          <p:cNvPr id="12" name="テキスト ボックス 11"/>
          <p:cNvSpPr txBox="1"/>
          <p:nvPr/>
        </p:nvSpPr>
        <p:spPr>
          <a:xfrm>
            <a:off x="5537539" y="5641888"/>
            <a:ext cx="5609234" cy="830997"/>
          </a:xfrm>
          <a:prstGeom prst="rect">
            <a:avLst/>
          </a:prstGeom>
          <a:noFill/>
        </p:spPr>
        <p:txBody>
          <a:bodyPr wrap="square" rtlCol="0">
            <a:spAutoFit/>
          </a:bodyPr>
          <a:lstStyle/>
          <a:p>
            <a:r>
              <a:rPr kumimoji="1" lang="ja-JP" altLang="en-US" sz="2400" dirty="0" smtClean="0"/>
              <a:t>正常な関節の動きが妨げられていると、</a:t>
            </a:r>
            <a:endParaRPr kumimoji="1" lang="en-US" altLang="ja-JP" sz="2400" dirty="0" smtClean="0"/>
          </a:p>
          <a:p>
            <a:r>
              <a:rPr kumimoji="1" lang="ja-JP" altLang="en-US" sz="2400" dirty="0" smtClean="0"/>
              <a:t>関節痛の原因になります</a:t>
            </a:r>
            <a:endParaRPr kumimoji="1" lang="ja-JP" altLang="en-US" sz="2400" dirty="0"/>
          </a:p>
        </p:txBody>
      </p:sp>
    </p:spTree>
    <p:extLst>
      <p:ext uri="{BB962C8B-B14F-4D97-AF65-F5344CB8AC3E}">
        <p14:creationId xmlns:p14="http://schemas.microsoft.com/office/powerpoint/2010/main" val="3576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777113" y="153225"/>
            <a:ext cx="4489831" cy="736791"/>
          </a:xfrm>
        </p:spPr>
        <p:txBody>
          <a:bodyPr/>
          <a:lstStyle/>
          <a:p>
            <a:pPr eaLnBrk="1" hangingPunct="1"/>
            <a:r>
              <a:rPr lang="ja-JP" altLang="en-US" sz="3600" dirty="0" smtClean="0"/>
              <a:t>関節</a:t>
            </a:r>
            <a:r>
              <a:rPr lang="ja-JP" altLang="en-US" sz="3600" dirty="0"/>
              <a:t>感覚</a:t>
            </a:r>
            <a:r>
              <a:rPr lang="ja-JP" altLang="en-US" sz="3600" dirty="0" smtClean="0"/>
              <a:t>受容器</a:t>
            </a:r>
            <a:endParaRPr lang="en-US" altLang="ja-JP" sz="3600" dirty="0"/>
          </a:p>
        </p:txBody>
      </p:sp>
      <p:sp>
        <p:nvSpPr>
          <p:cNvPr id="20483" name="Rectangle 3"/>
          <p:cNvSpPr>
            <a:spLocks noGrp="1" noRot="1" noChangeArrowheads="1"/>
          </p:cNvSpPr>
          <p:nvPr>
            <p:ph idx="1"/>
          </p:nvPr>
        </p:nvSpPr>
        <p:spPr>
          <a:xfrm>
            <a:off x="353568" y="890016"/>
            <a:ext cx="11704320" cy="5967984"/>
          </a:xfrm>
        </p:spPr>
        <p:txBody>
          <a:bodyPr>
            <a:normAutofit/>
          </a:bodyPr>
          <a:lstStyle/>
          <a:p>
            <a:pPr eaLnBrk="1" hangingPunct="1">
              <a:buFont typeface="ＭＳ 明朝" panose="02020609040205080304" pitchFamily="17" charset="-128"/>
              <a:buNone/>
            </a:pPr>
            <a:r>
              <a:rPr lang="ja-JP" altLang="en-US" sz="2400" dirty="0"/>
              <a:t>関節には</a:t>
            </a:r>
            <a:r>
              <a:rPr lang="en-US" altLang="ja-JP" sz="2400" dirty="0" err="1"/>
              <a:t>typeⅠ,Ⅱ,Ⅲ,Ⅳ</a:t>
            </a:r>
            <a:r>
              <a:rPr lang="ja-JP" altLang="en-US" sz="2400" dirty="0"/>
              <a:t>の</a:t>
            </a:r>
            <a:r>
              <a:rPr lang="en-US" altLang="ja-JP" sz="2400" dirty="0" smtClean="0"/>
              <a:t>4</a:t>
            </a:r>
            <a:r>
              <a:rPr lang="ja-JP" altLang="en-US" sz="2400" dirty="0" smtClean="0"/>
              <a:t>種類の</a:t>
            </a:r>
            <a:r>
              <a:rPr lang="ja-JP" altLang="en-US" sz="2400" dirty="0"/>
              <a:t>感覚受容器がある</a:t>
            </a:r>
            <a:br>
              <a:rPr lang="ja-JP" altLang="en-US" sz="2400" dirty="0"/>
            </a:br>
            <a:r>
              <a:rPr lang="ja-JP" altLang="en-US" sz="2400" dirty="0"/>
              <a:t>　</a:t>
            </a:r>
          </a:p>
          <a:p>
            <a:pPr>
              <a:buNone/>
            </a:pPr>
            <a:r>
              <a:rPr lang="ja-JP" altLang="en-US" sz="2400" dirty="0"/>
              <a:t>　　</a:t>
            </a:r>
            <a:r>
              <a:rPr lang="en-US" altLang="ja-JP" sz="2400" b="1" dirty="0" err="1"/>
              <a:t>typeⅠ</a:t>
            </a:r>
            <a:r>
              <a:rPr lang="ja-JP" altLang="en-US" sz="2400" dirty="0"/>
              <a:t>：</a:t>
            </a:r>
            <a:r>
              <a:rPr lang="en-US" altLang="ja-JP" sz="2400" dirty="0" err="1"/>
              <a:t>Ruffini</a:t>
            </a:r>
            <a:r>
              <a:rPr lang="ja-JP" altLang="en-US" sz="2400" dirty="0"/>
              <a:t>様　関節包表層に</a:t>
            </a:r>
            <a:r>
              <a:rPr lang="ja-JP" altLang="en-US" sz="2400" dirty="0" smtClean="0"/>
              <a:t>存在</a:t>
            </a:r>
            <a:endParaRPr lang="en-US" altLang="ja-JP" sz="2400" dirty="0" smtClean="0"/>
          </a:p>
          <a:p>
            <a:pPr>
              <a:buNone/>
            </a:pPr>
            <a:r>
              <a:rPr lang="ja-JP" altLang="en-US" sz="2400" b="1" dirty="0">
                <a:solidFill>
                  <a:srgbClr val="070709"/>
                </a:solidFill>
              </a:rPr>
              <a:t>　</a:t>
            </a:r>
            <a:r>
              <a:rPr lang="ja-JP" altLang="en-US" sz="2400" b="1" dirty="0" smtClean="0">
                <a:solidFill>
                  <a:srgbClr val="070709"/>
                </a:solidFill>
              </a:rPr>
              <a:t>　　　　</a:t>
            </a:r>
            <a:r>
              <a:rPr lang="ja-JP" altLang="en-US" sz="2400" b="1" dirty="0" smtClean="0">
                <a:solidFill>
                  <a:srgbClr val="0070C0"/>
                </a:solidFill>
              </a:rPr>
              <a:t>関節が動いていない時に、</a:t>
            </a:r>
            <a:r>
              <a:rPr lang="ja-JP" altLang="ja-JP" sz="2400" dirty="0">
                <a:solidFill>
                  <a:srgbClr val="0070C0"/>
                </a:solidFill>
              </a:rPr>
              <a:t>関節周囲の軟部組織や筋肉の緊張を一定に</a:t>
            </a:r>
            <a:r>
              <a:rPr lang="ja-JP" altLang="ja-JP" sz="2400" dirty="0" smtClean="0">
                <a:solidFill>
                  <a:srgbClr val="0070C0"/>
                </a:solidFill>
              </a:rPr>
              <a:t>保</a:t>
            </a:r>
            <a:r>
              <a:rPr lang="ja-JP" altLang="en-US" sz="2400" dirty="0" smtClean="0">
                <a:solidFill>
                  <a:srgbClr val="0070C0"/>
                </a:solidFill>
              </a:rPr>
              <a:t>ち</a:t>
            </a:r>
            <a:r>
              <a:rPr lang="ja-JP" altLang="en-US" sz="2400" dirty="0">
                <a:solidFill>
                  <a:srgbClr val="0070C0"/>
                </a:solidFill>
              </a:rPr>
              <a:t>、</a:t>
            </a:r>
            <a:endParaRPr lang="en-US" altLang="ja-JP" sz="2400" dirty="0">
              <a:solidFill>
                <a:srgbClr val="0070C0"/>
              </a:solidFill>
            </a:endParaRPr>
          </a:p>
          <a:p>
            <a:pPr>
              <a:buNone/>
            </a:pPr>
            <a:r>
              <a:rPr lang="ja-JP" altLang="en-US" sz="2400" dirty="0" smtClean="0">
                <a:solidFill>
                  <a:srgbClr val="0070C0"/>
                </a:solidFill>
              </a:rPr>
              <a:t>　　　　　安定させる　</a:t>
            </a:r>
            <a:r>
              <a:rPr lang="ja-JP" altLang="en-US" sz="2400" dirty="0" smtClean="0">
                <a:solidFill>
                  <a:srgbClr val="C00000"/>
                </a:solidFill>
              </a:rPr>
              <a:t>（関節静的反射）</a:t>
            </a:r>
            <a:endParaRPr lang="en-US" altLang="ja-JP" sz="2400" dirty="0" smtClean="0">
              <a:solidFill>
                <a:srgbClr val="C00000"/>
              </a:solidFill>
            </a:endParaRPr>
          </a:p>
          <a:p>
            <a:pPr>
              <a:buNone/>
            </a:pPr>
            <a:r>
              <a:rPr lang="ja-JP" altLang="en-US" sz="2400" b="1" dirty="0"/>
              <a:t>　</a:t>
            </a:r>
            <a:r>
              <a:rPr lang="ja-JP" altLang="en-US" sz="2400" b="1" dirty="0" smtClean="0"/>
              <a:t>　</a:t>
            </a:r>
            <a:r>
              <a:rPr lang="en-US" altLang="ja-JP" sz="2400" b="1" dirty="0" err="1" smtClean="0"/>
              <a:t>typeⅡ</a:t>
            </a:r>
            <a:r>
              <a:rPr lang="ja-JP" altLang="en-US" sz="2400" dirty="0"/>
              <a:t>：</a:t>
            </a:r>
            <a:r>
              <a:rPr lang="en-US" altLang="ja-JP" sz="2400" dirty="0" err="1"/>
              <a:t>Pacini</a:t>
            </a:r>
            <a:r>
              <a:rPr lang="ja-JP" altLang="en-US" sz="2400" dirty="0"/>
              <a:t>様　関節包深層と関節脂肪組織に</a:t>
            </a:r>
            <a:r>
              <a:rPr lang="ja-JP" altLang="en-US" sz="2400" dirty="0" smtClean="0"/>
              <a:t>存在</a:t>
            </a:r>
            <a:endParaRPr lang="en-US" altLang="ja-JP" sz="2400" b="1" dirty="0" smtClean="0">
              <a:solidFill>
                <a:srgbClr val="070709"/>
              </a:solidFill>
            </a:endParaRPr>
          </a:p>
          <a:p>
            <a:pPr>
              <a:buNone/>
            </a:pPr>
            <a:r>
              <a:rPr lang="ja-JP" altLang="en-US" sz="2400" b="1" dirty="0">
                <a:solidFill>
                  <a:srgbClr val="070709"/>
                </a:solidFill>
              </a:rPr>
              <a:t>　</a:t>
            </a:r>
            <a:r>
              <a:rPr lang="ja-JP" altLang="en-US" sz="2400" b="1" dirty="0" smtClean="0">
                <a:solidFill>
                  <a:srgbClr val="070709"/>
                </a:solidFill>
              </a:rPr>
              <a:t>　　　　</a:t>
            </a:r>
            <a:r>
              <a:rPr lang="ja-JP" altLang="en-US" sz="2400" b="1" dirty="0" smtClean="0">
                <a:solidFill>
                  <a:srgbClr val="0070C0"/>
                </a:solidFill>
              </a:rPr>
              <a:t>関節が動く際に、関節包や</a:t>
            </a:r>
            <a:r>
              <a:rPr lang="ja-JP" altLang="ja-JP" sz="2400" dirty="0">
                <a:solidFill>
                  <a:srgbClr val="0070C0"/>
                </a:solidFill>
              </a:rPr>
              <a:t>関節周囲の軟部組織や筋肉の</a:t>
            </a:r>
            <a:r>
              <a:rPr lang="ja-JP" altLang="ja-JP" sz="2400" dirty="0" smtClean="0">
                <a:solidFill>
                  <a:srgbClr val="0070C0"/>
                </a:solidFill>
              </a:rPr>
              <a:t>緊張</a:t>
            </a:r>
            <a:r>
              <a:rPr lang="ja-JP" altLang="en-US" sz="2400" dirty="0" smtClean="0">
                <a:solidFill>
                  <a:srgbClr val="0070C0"/>
                </a:solidFill>
              </a:rPr>
              <a:t>のバランスをとって</a:t>
            </a:r>
            <a:endParaRPr lang="en-US" altLang="ja-JP" sz="2400" dirty="0" smtClean="0">
              <a:solidFill>
                <a:srgbClr val="0070C0"/>
              </a:solidFill>
            </a:endParaRPr>
          </a:p>
          <a:p>
            <a:pPr>
              <a:buNone/>
            </a:pPr>
            <a:r>
              <a:rPr lang="ja-JP" altLang="en-US" sz="2400" dirty="0">
                <a:solidFill>
                  <a:srgbClr val="0070C0"/>
                </a:solidFill>
              </a:rPr>
              <a:t>　</a:t>
            </a:r>
            <a:r>
              <a:rPr lang="ja-JP" altLang="en-US" sz="2400" dirty="0" smtClean="0">
                <a:solidFill>
                  <a:srgbClr val="0070C0"/>
                </a:solidFill>
              </a:rPr>
              <a:t>　　　　関節をスムースに動けるようにする</a:t>
            </a:r>
            <a:r>
              <a:rPr lang="ja-JP" altLang="en-US" sz="2400" dirty="0" smtClean="0">
                <a:solidFill>
                  <a:srgbClr val="C00000"/>
                </a:solidFill>
              </a:rPr>
              <a:t>（</a:t>
            </a:r>
            <a:r>
              <a:rPr lang="ja-JP" altLang="en-US" sz="2400" b="1" dirty="0">
                <a:solidFill>
                  <a:srgbClr val="C00000"/>
                </a:solidFill>
              </a:rPr>
              <a:t>関節運動</a:t>
            </a:r>
            <a:r>
              <a:rPr lang="ja-JP" altLang="en-US" sz="2400" b="1" dirty="0" smtClean="0">
                <a:solidFill>
                  <a:srgbClr val="C00000"/>
                </a:solidFill>
              </a:rPr>
              <a:t>反射）</a:t>
            </a:r>
            <a:endParaRPr lang="en-US" altLang="ja-JP" sz="2400" dirty="0" smtClean="0">
              <a:solidFill>
                <a:srgbClr val="C00000"/>
              </a:solidFill>
            </a:endParaRPr>
          </a:p>
          <a:p>
            <a:pPr>
              <a:buNone/>
            </a:pPr>
            <a:r>
              <a:rPr lang="ja-JP" altLang="en-US" sz="2400" b="1" dirty="0"/>
              <a:t>　</a:t>
            </a:r>
            <a:r>
              <a:rPr lang="ja-JP" altLang="en-US" sz="2400" b="1" dirty="0" smtClean="0"/>
              <a:t>　</a:t>
            </a:r>
            <a:r>
              <a:rPr lang="en-US" altLang="ja-JP" sz="2400" b="1" dirty="0" err="1" smtClean="0"/>
              <a:t>typeⅢ</a:t>
            </a:r>
            <a:r>
              <a:rPr lang="ja-JP" altLang="en-US" sz="2400" dirty="0"/>
              <a:t>：</a:t>
            </a:r>
            <a:r>
              <a:rPr lang="en-US" altLang="ja-JP" sz="2400" dirty="0"/>
              <a:t>Golgi</a:t>
            </a:r>
            <a:r>
              <a:rPr lang="ja-JP" altLang="en-US" sz="2400" dirty="0"/>
              <a:t>様　関節靭帯に存在　閾値が高く、順応が</a:t>
            </a:r>
            <a:r>
              <a:rPr lang="ja-JP" altLang="en-US" sz="2400" dirty="0" smtClean="0"/>
              <a:t>遅い</a:t>
            </a:r>
            <a:endParaRPr lang="en-US" altLang="ja-JP" sz="2400" dirty="0" smtClean="0"/>
          </a:p>
          <a:p>
            <a:pPr>
              <a:buNone/>
            </a:pPr>
            <a:r>
              <a:rPr lang="ja-JP" altLang="en-US" sz="2400" b="1" dirty="0">
                <a:solidFill>
                  <a:srgbClr val="070709"/>
                </a:solidFill>
              </a:rPr>
              <a:t>　</a:t>
            </a:r>
            <a:r>
              <a:rPr lang="ja-JP" altLang="en-US" sz="2400" b="1" dirty="0" smtClean="0">
                <a:solidFill>
                  <a:srgbClr val="070709"/>
                </a:solidFill>
              </a:rPr>
              <a:t>　　　　　関節</a:t>
            </a:r>
            <a:r>
              <a:rPr lang="ja-JP" altLang="en-US" sz="2400" b="1" dirty="0">
                <a:solidFill>
                  <a:srgbClr val="070709"/>
                </a:solidFill>
              </a:rPr>
              <a:t>反射を抑制</a:t>
            </a:r>
            <a:r>
              <a:rPr lang="ja-JP" altLang="en-US" sz="2400" dirty="0"/>
              <a:t>　</a:t>
            </a:r>
            <a:endParaRPr lang="en-US" altLang="ja-JP" sz="2400" dirty="0" smtClean="0"/>
          </a:p>
          <a:p>
            <a:pPr>
              <a:buNone/>
            </a:pPr>
            <a:r>
              <a:rPr lang="ja-JP" altLang="en-US" sz="2400" dirty="0"/>
              <a:t>　</a:t>
            </a:r>
            <a:r>
              <a:rPr lang="ja-JP" altLang="en-US" sz="2400" dirty="0" smtClean="0"/>
              <a:t>　 </a:t>
            </a:r>
            <a:r>
              <a:rPr lang="en-US" altLang="ja-JP" sz="2400" b="1" dirty="0" err="1"/>
              <a:t>typeⅣ</a:t>
            </a:r>
            <a:r>
              <a:rPr lang="ja-JP" altLang="en-US" sz="2400" dirty="0"/>
              <a:t>：</a:t>
            </a:r>
            <a:r>
              <a:rPr lang="ja-JP" altLang="en-US" sz="2400" dirty="0">
                <a:solidFill>
                  <a:srgbClr val="0070C0"/>
                </a:solidFill>
              </a:rPr>
              <a:t>侵害刺激に</a:t>
            </a:r>
            <a:r>
              <a:rPr lang="ja-JP" altLang="en-US" sz="2400" dirty="0" smtClean="0">
                <a:solidFill>
                  <a:srgbClr val="0070C0"/>
                </a:solidFill>
              </a:rPr>
              <a:t>反応し、痛みを伝達する</a:t>
            </a:r>
            <a:endParaRPr lang="en-US" altLang="ja-JP" sz="2400" dirty="0" smtClean="0">
              <a:solidFill>
                <a:srgbClr val="0070C0"/>
              </a:solidFill>
            </a:endParaRPr>
          </a:p>
          <a:p>
            <a:pPr>
              <a:buNone/>
            </a:pPr>
            <a:r>
              <a:rPr lang="ja-JP" altLang="en-US" sz="2400" dirty="0"/>
              <a:t>　</a:t>
            </a:r>
            <a:r>
              <a:rPr lang="ja-JP" altLang="en-US" sz="2400" dirty="0" smtClean="0"/>
              <a:t>　　　　</a:t>
            </a:r>
            <a:r>
              <a:rPr lang="ja-JP" altLang="en-US" sz="2400" dirty="0"/>
              <a:t>　①無髄性の神経叢：関節包、脂肪組織に存在</a:t>
            </a:r>
          </a:p>
          <a:p>
            <a:pPr eaLnBrk="1" hangingPunct="1">
              <a:buFont typeface="ＭＳ 明朝" panose="02020609040205080304" pitchFamily="17" charset="-128"/>
              <a:buChar char="．"/>
            </a:pPr>
            <a:r>
              <a:rPr lang="ja-JP" altLang="en-US" sz="2400" dirty="0"/>
              <a:t>　　　　</a:t>
            </a:r>
            <a:r>
              <a:rPr lang="ja-JP" altLang="en-US" sz="2400" dirty="0" smtClean="0"/>
              <a:t> ②</a:t>
            </a:r>
            <a:r>
              <a:rPr lang="ja-JP" altLang="en-US" sz="2400" dirty="0"/>
              <a:t>自由終末：関節靭帯に</a:t>
            </a:r>
            <a:r>
              <a:rPr lang="ja-JP" altLang="en-US" sz="2400" dirty="0" smtClean="0"/>
              <a:t>存在</a:t>
            </a:r>
            <a:endParaRPr lang="ja-JP" altLang="en-US" sz="2400" dirty="0"/>
          </a:p>
        </p:txBody>
      </p:sp>
    </p:spTree>
    <p:extLst>
      <p:ext uri="{BB962C8B-B14F-4D97-AF65-F5344CB8AC3E}">
        <p14:creationId xmlns:p14="http://schemas.microsoft.com/office/powerpoint/2010/main" val="3033580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9600" y="252497"/>
            <a:ext cx="7164141" cy="584775"/>
          </a:xfrm>
          <a:prstGeom prst="rect">
            <a:avLst/>
          </a:prstGeom>
          <a:noFill/>
        </p:spPr>
        <p:txBody>
          <a:bodyPr wrap="none" rtlCol="0">
            <a:spAutoFit/>
          </a:bodyPr>
          <a:lstStyle/>
          <a:p>
            <a:r>
              <a:rPr kumimoji="1" lang="ja-JP" altLang="en-US" sz="3200" dirty="0" smtClean="0"/>
              <a:t>関節が動く範囲を</a:t>
            </a:r>
            <a:r>
              <a:rPr kumimoji="1" lang="ja-JP" altLang="en-US" sz="3200" dirty="0" smtClean="0">
                <a:solidFill>
                  <a:srgbClr val="C00000"/>
                </a:solidFill>
              </a:rPr>
              <a:t>関節可動域</a:t>
            </a:r>
            <a:r>
              <a:rPr kumimoji="1" lang="ja-JP" altLang="en-US" sz="3200" dirty="0" smtClean="0"/>
              <a:t>と言います</a:t>
            </a:r>
            <a:endParaRPr kumimoji="1" lang="ja-JP" altLang="en-US" sz="32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575" y="944994"/>
            <a:ext cx="5401872" cy="4229979"/>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10475" t="10193" r="5878" b="4129"/>
          <a:stretch/>
        </p:blipFill>
        <p:spPr>
          <a:xfrm>
            <a:off x="1171575" y="944994"/>
            <a:ext cx="4796612" cy="4229979"/>
          </a:xfrm>
          <a:prstGeom prst="rect">
            <a:avLst/>
          </a:prstGeom>
        </p:spPr>
      </p:pic>
      <p:sp>
        <p:nvSpPr>
          <p:cNvPr id="5" name="テキスト ボックス 4"/>
          <p:cNvSpPr txBox="1"/>
          <p:nvPr/>
        </p:nvSpPr>
        <p:spPr>
          <a:xfrm>
            <a:off x="609600" y="5390416"/>
            <a:ext cx="11012951" cy="1200329"/>
          </a:xfrm>
          <a:prstGeom prst="rect">
            <a:avLst/>
          </a:prstGeom>
          <a:noFill/>
        </p:spPr>
        <p:txBody>
          <a:bodyPr wrap="none" rtlCol="0">
            <a:spAutoFit/>
          </a:bodyPr>
          <a:lstStyle/>
          <a:p>
            <a:r>
              <a:rPr kumimoji="1" lang="ja-JP" altLang="en-US" sz="2400" dirty="0" smtClean="0"/>
              <a:t>正常な可動域内では、関節に痛みはありませんが、可動域を越える動きを強いると、</a:t>
            </a:r>
            <a:endParaRPr kumimoji="1" lang="en-US" altLang="ja-JP" sz="2400" dirty="0" smtClean="0"/>
          </a:p>
          <a:p>
            <a:r>
              <a:rPr lang="ja-JP" altLang="en-US" sz="2400" dirty="0"/>
              <a:t>関節</a:t>
            </a:r>
            <a:r>
              <a:rPr lang="ja-JP" altLang="en-US" sz="2400" dirty="0" smtClean="0"/>
              <a:t>は</a:t>
            </a:r>
            <a:r>
              <a:rPr lang="ja-JP" altLang="en-US" sz="2400" dirty="0"/>
              <a:t>破壊</a:t>
            </a:r>
            <a:r>
              <a:rPr lang="ja-JP" altLang="en-US" sz="2400" dirty="0" smtClean="0"/>
              <a:t>されては</a:t>
            </a:r>
            <a:r>
              <a:rPr lang="ja-JP" altLang="en-US" sz="2400" dirty="0"/>
              <a:t>困</a:t>
            </a:r>
            <a:r>
              <a:rPr lang="ja-JP" altLang="en-US" sz="2400" dirty="0" smtClean="0"/>
              <a:t>ると感じ、侵害受容器が反応して痛みを感じます。</a:t>
            </a:r>
            <a:endParaRPr lang="en-US" altLang="ja-JP" sz="2400" dirty="0" smtClean="0"/>
          </a:p>
          <a:p>
            <a:r>
              <a:rPr kumimoji="1" lang="ja-JP" altLang="en-US" sz="2400" dirty="0" smtClean="0"/>
              <a:t>関節</a:t>
            </a:r>
            <a:r>
              <a:rPr kumimoji="1" lang="ja-JP" altLang="en-US" sz="2400" dirty="0"/>
              <a:t>可動域</a:t>
            </a:r>
            <a:r>
              <a:rPr kumimoji="1" lang="ja-JP" altLang="en-US" sz="2400" dirty="0" smtClean="0"/>
              <a:t>が</a:t>
            </a:r>
            <a:r>
              <a:rPr kumimoji="1" lang="ja-JP" altLang="en-US" sz="2400" dirty="0"/>
              <a:t>制限</a:t>
            </a:r>
            <a:r>
              <a:rPr kumimoji="1" lang="ja-JP" altLang="en-US" sz="2400" dirty="0" smtClean="0"/>
              <a:t>されていると、いつもは</a:t>
            </a:r>
            <a:r>
              <a:rPr kumimoji="1" lang="ja-JP" altLang="en-US" sz="2400" dirty="0"/>
              <a:t>痛</a:t>
            </a:r>
            <a:r>
              <a:rPr kumimoji="1" lang="ja-JP" altLang="en-US" sz="2400" dirty="0" smtClean="0"/>
              <a:t>くない範囲でも</a:t>
            </a:r>
            <a:r>
              <a:rPr kumimoji="1" lang="ja-JP" altLang="en-US" sz="2400" dirty="0"/>
              <a:t>痛</a:t>
            </a:r>
            <a:r>
              <a:rPr kumimoji="1" lang="ja-JP" altLang="en-US" sz="2400" dirty="0" smtClean="0"/>
              <a:t>みを感じます</a:t>
            </a:r>
            <a:r>
              <a:rPr kumimoji="1" lang="ja-JP" altLang="en-US" sz="2400" dirty="0"/>
              <a:t>。</a:t>
            </a:r>
          </a:p>
        </p:txBody>
      </p:sp>
    </p:spTree>
    <p:extLst>
      <p:ext uri="{BB962C8B-B14F-4D97-AF65-F5344CB8AC3E}">
        <p14:creationId xmlns:p14="http://schemas.microsoft.com/office/powerpoint/2010/main" val="2295791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1881189" y="1571626"/>
            <a:ext cx="8072437" cy="1831975"/>
          </a:xfrm>
        </p:spPr>
        <p:txBody>
          <a:bodyPr/>
          <a:lstStyle/>
          <a:p>
            <a:pPr eaLnBrk="1" hangingPunct="1"/>
            <a:r>
              <a:rPr lang="ja-JP" altLang="en-US" dirty="0"/>
              <a:t>柔軟体操で体の硬い人の背中を押すと、痛がる</a:t>
            </a:r>
            <a:endParaRPr lang="en-US" altLang="ja-JP" dirty="0"/>
          </a:p>
          <a:p>
            <a:pPr eaLnBrk="1" hangingPunct="1"/>
            <a:r>
              <a:rPr lang="ja-JP" altLang="en-US" dirty="0"/>
              <a:t>関節技をかけられると、痛い</a:t>
            </a:r>
            <a:endParaRPr lang="en-US" altLang="ja-JP" dirty="0"/>
          </a:p>
          <a:p>
            <a:pPr eaLnBrk="1" hangingPunct="1"/>
            <a:r>
              <a:rPr lang="ja-JP" altLang="en-US" dirty="0"/>
              <a:t>指を反り過ぎると、痛い</a:t>
            </a:r>
            <a:endParaRPr lang="en-US" altLang="ja-JP" dirty="0"/>
          </a:p>
        </p:txBody>
      </p:sp>
      <p:sp>
        <p:nvSpPr>
          <p:cNvPr id="25603" name="テキスト ボックス 4"/>
          <p:cNvSpPr txBox="1">
            <a:spLocks noChangeArrowheads="1"/>
          </p:cNvSpPr>
          <p:nvPr/>
        </p:nvSpPr>
        <p:spPr bwMode="auto">
          <a:xfrm>
            <a:off x="954434" y="264320"/>
            <a:ext cx="7993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3600" dirty="0" smtClean="0">
                <a:solidFill>
                  <a:srgbClr val="0303BD"/>
                </a:solidFill>
              </a:rPr>
              <a:t>関節、筋肉に</a:t>
            </a:r>
            <a:r>
              <a:rPr lang="ja-JP" altLang="en-US" sz="3600" dirty="0">
                <a:solidFill>
                  <a:srgbClr val="0303BD"/>
                </a:solidFill>
              </a:rPr>
              <a:t>は動く範囲（可動域）があり、</a:t>
            </a:r>
            <a:r>
              <a:rPr lang="en-US" altLang="ja-JP" sz="3600" dirty="0">
                <a:solidFill>
                  <a:srgbClr val="0303BD"/>
                </a:solidFill>
              </a:rPr>
              <a:t/>
            </a:r>
            <a:br>
              <a:rPr lang="en-US" altLang="ja-JP" sz="3600" dirty="0">
                <a:solidFill>
                  <a:srgbClr val="0303BD"/>
                </a:solidFill>
              </a:rPr>
            </a:br>
            <a:r>
              <a:rPr lang="ja-JP" altLang="en-US" sz="3600" dirty="0">
                <a:solidFill>
                  <a:srgbClr val="0303BD"/>
                </a:solidFill>
              </a:rPr>
              <a:t>可動域を越えて動かすと痛みがでる</a:t>
            </a:r>
          </a:p>
        </p:txBody>
      </p:sp>
      <p:pic>
        <p:nvPicPr>
          <p:cNvPr id="25604" name="Picture 5" descr="E:\ロコモと腰痛\ロコモと腰痛\IMG_1742.JPG"/>
          <p:cNvPicPr>
            <a:picLocks noChangeAspect="1" noChangeArrowheads="1"/>
          </p:cNvPicPr>
          <p:nvPr/>
        </p:nvPicPr>
        <p:blipFill>
          <a:blip r:embed="rId4">
            <a:extLst>
              <a:ext uri="{28A0092B-C50C-407E-A947-70E740481C1C}">
                <a14:useLocalDpi xmlns:a14="http://schemas.microsoft.com/office/drawing/2010/main" val="0"/>
              </a:ext>
            </a:extLst>
          </a:blip>
          <a:srcRect t="10464" b="5814"/>
          <a:stretch>
            <a:fillRect/>
          </a:stretch>
        </p:blipFill>
        <p:spPr bwMode="auto">
          <a:xfrm>
            <a:off x="2309813" y="3218037"/>
            <a:ext cx="3544887"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E:\ロコモと腰痛\ロコモと腰痛\IMG_1743.JPG"/>
          <p:cNvPicPr>
            <a:picLocks noChangeAspect="1" noChangeArrowheads="1"/>
          </p:cNvPicPr>
          <p:nvPr/>
        </p:nvPicPr>
        <p:blipFill>
          <a:blip r:embed="rId5" cstate="print">
            <a:extLst>
              <a:ext uri="{28A0092B-C50C-407E-A947-70E740481C1C}">
                <a14:useLocalDpi xmlns:a14="http://schemas.microsoft.com/office/drawing/2010/main" val="0"/>
              </a:ext>
            </a:extLst>
          </a:blip>
          <a:srcRect t="19768" b="17441"/>
          <a:stretch>
            <a:fillRect/>
          </a:stretch>
        </p:blipFill>
        <p:spPr bwMode="auto">
          <a:xfrm>
            <a:off x="2265364" y="5302251"/>
            <a:ext cx="35448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9"/>
          <p:cNvGrpSpPr>
            <a:grpSpLocks/>
          </p:cNvGrpSpPr>
          <p:nvPr/>
        </p:nvGrpSpPr>
        <p:grpSpPr bwMode="auto">
          <a:xfrm>
            <a:off x="6672264" y="3714751"/>
            <a:ext cx="3781425" cy="2460625"/>
            <a:chOff x="4406900" y="3714750"/>
            <a:chExt cx="3781425" cy="2460779"/>
          </a:xfrm>
        </p:grpSpPr>
        <p:pic>
          <p:nvPicPr>
            <p:cNvPr id="25608" name="Picture 4" descr="E:\ロコモと腰痛\ロコモと腰痛\IMG_1744.JPG"/>
            <p:cNvPicPr>
              <a:picLocks noChangeAspect="1" noChangeArrowheads="1"/>
            </p:cNvPicPr>
            <p:nvPr/>
          </p:nvPicPr>
          <p:blipFill>
            <a:blip r:embed="rId6">
              <a:extLst>
                <a:ext uri="{28A0092B-C50C-407E-A947-70E740481C1C}">
                  <a14:useLocalDpi xmlns:a14="http://schemas.microsoft.com/office/drawing/2010/main" val="0"/>
                </a:ext>
              </a:extLst>
            </a:blip>
            <a:srcRect b="9302"/>
            <a:stretch>
              <a:fillRect/>
            </a:stretch>
          </p:blipFill>
          <p:spPr bwMode="auto">
            <a:xfrm>
              <a:off x="4406900" y="371475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円形吹き出し 7"/>
            <p:cNvSpPr>
              <a:spLocks noChangeArrowheads="1"/>
            </p:cNvSpPr>
            <p:nvPr/>
          </p:nvSpPr>
          <p:spPr bwMode="auto">
            <a:xfrm rot="9777121">
              <a:off x="4983342" y="5562881"/>
              <a:ext cx="1003358" cy="612648"/>
            </a:xfrm>
            <a:prstGeom prst="wedgeEllipseCallout">
              <a:avLst>
                <a:gd name="adj1" fmla="val -35042"/>
                <a:gd name="adj2" fmla="val 83620"/>
              </a:avLst>
            </a:prstGeom>
            <a:solidFill>
              <a:schemeClr val="accent1"/>
            </a:solidFill>
            <a:ln w="9525" algn="ctr">
              <a:solidFill>
                <a:schemeClr val="tx1"/>
              </a:solidFill>
              <a:round/>
              <a:headEnd/>
              <a:tailEnd/>
            </a:ln>
          </p:spPr>
          <p:txBody>
            <a:bodyPr wrap="none" anchor="ct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endParaRPr lang="ja-JP" altLang="en-US" sz="1800">
                <a:solidFill>
                  <a:schemeClr val="tx1"/>
                </a:solidFill>
              </a:endParaRPr>
            </a:p>
          </p:txBody>
        </p:sp>
        <p:sp>
          <p:nvSpPr>
            <p:cNvPr id="25610" name="テキスト ボックス 8"/>
            <p:cNvSpPr txBox="1">
              <a:spLocks noChangeArrowheads="1"/>
            </p:cNvSpPr>
            <p:nvPr/>
          </p:nvSpPr>
          <p:spPr bwMode="auto">
            <a:xfrm>
              <a:off x="5143504" y="5643578"/>
              <a:ext cx="784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r>
                <a:rPr lang="ja-JP" altLang="en-US" sz="2400"/>
                <a:t>痛い</a:t>
              </a:r>
            </a:p>
          </p:txBody>
        </p:sp>
      </p:grpSp>
      <p:sp>
        <p:nvSpPr>
          <p:cNvPr id="25607" name="テキスト ボックス 18"/>
          <p:cNvSpPr txBox="1">
            <a:spLocks noChangeArrowheads="1"/>
          </p:cNvSpPr>
          <p:nvPr/>
        </p:nvSpPr>
        <p:spPr bwMode="auto">
          <a:xfrm>
            <a:off x="1632705" y="4357689"/>
            <a:ext cx="6771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r>
              <a:rPr lang="ja-JP" altLang="en-US"/>
              <a:t>可動域</a:t>
            </a:r>
          </a:p>
        </p:txBody>
      </p:sp>
    </p:spTree>
    <p:custDataLst>
      <p:tags r:id="rId1"/>
    </p:custDataLst>
    <p:extLst>
      <p:ext uri="{BB962C8B-B14F-4D97-AF65-F5344CB8AC3E}">
        <p14:creationId xmlns:p14="http://schemas.microsoft.com/office/powerpoint/2010/main" val="2173132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0693" y="141230"/>
            <a:ext cx="5472122" cy="796908"/>
          </a:xfrm>
        </p:spPr>
        <p:txBody>
          <a:bodyPr>
            <a:normAutofit/>
          </a:bodyPr>
          <a:lstStyle/>
          <a:p>
            <a:r>
              <a:rPr lang="ja-JP" altLang="en-US" b="1" dirty="0" smtClean="0"/>
              <a:t>関節痛：関節の痛み</a:t>
            </a:r>
            <a:endParaRPr kumimoji="1" lang="ja-JP" altLang="en-US" dirty="0"/>
          </a:p>
        </p:txBody>
      </p:sp>
      <p:sp>
        <p:nvSpPr>
          <p:cNvPr id="3" name="コンテンツ プレースホルダ 2"/>
          <p:cNvSpPr>
            <a:spLocks noGrp="1"/>
          </p:cNvSpPr>
          <p:nvPr>
            <p:ph idx="1"/>
          </p:nvPr>
        </p:nvSpPr>
        <p:spPr>
          <a:xfrm>
            <a:off x="228849" y="938138"/>
            <a:ext cx="11823243" cy="5919861"/>
          </a:xfrm>
        </p:spPr>
        <p:txBody>
          <a:bodyPr>
            <a:noAutofit/>
          </a:bodyPr>
          <a:lstStyle/>
          <a:p>
            <a:pPr>
              <a:lnSpc>
                <a:spcPct val="110000"/>
              </a:lnSpc>
            </a:pPr>
            <a:r>
              <a:rPr lang="ja-JP" altLang="en-US" sz="2400" dirty="0" smtClean="0"/>
              <a:t>損傷</a:t>
            </a:r>
            <a:r>
              <a:rPr lang="ja-JP" altLang="en-US" sz="2400" dirty="0"/>
              <a:t>や</a:t>
            </a:r>
            <a:r>
              <a:rPr lang="ja-JP" altLang="en-US" sz="2400" dirty="0" smtClean="0"/>
              <a:t>生理的</a:t>
            </a:r>
            <a:r>
              <a:rPr lang="ja-JP" altLang="en-US" sz="2400" dirty="0"/>
              <a:t>関節可動域</a:t>
            </a:r>
            <a:r>
              <a:rPr lang="ja-JP" altLang="en-US" sz="2400" dirty="0" smtClean="0"/>
              <a:t>範囲外で関節痛で</a:t>
            </a:r>
            <a:r>
              <a:rPr lang="ja-JP" altLang="en-US" sz="2400" dirty="0"/>
              <a:t>る</a:t>
            </a:r>
            <a:r>
              <a:rPr lang="ja-JP" altLang="en-US" sz="2400" dirty="0" smtClean="0"/>
              <a:t>が</a:t>
            </a:r>
            <a:r>
              <a:rPr lang="ja-JP" altLang="en-US" sz="2400" dirty="0"/>
              <a:t>、炎症が生じると</a:t>
            </a:r>
            <a:r>
              <a:rPr lang="ja-JP" altLang="en-US" sz="2400" dirty="0" smtClean="0"/>
              <a:t>生理的</a:t>
            </a:r>
            <a:r>
              <a:rPr lang="ja-JP" altLang="en-US" sz="2400" dirty="0"/>
              <a:t>関節</a:t>
            </a:r>
            <a:r>
              <a:rPr lang="ja-JP" altLang="en-US" sz="2400" dirty="0" smtClean="0"/>
              <a:t>可動域範囲内</a:t>
            </a:r>
            <a:r>
              <a:rPr lang="ja-JP" altLang="en-US" sz="2400" dirty="0"/>
              <a:t>でも反応し、正常時には休止して</a:t>
            </a:r>
            <a:r>
              <a:rPr lang="ja-JP" altLang="en-US" sz="2400" dirty="0" smtClean="0"/>
              <a:t>いた神経線維</a:t>
            </a:r>
            <a:r>
              <a:rPr lang="ja-JP" altLang="en-US" sz="2400" dirty="0"/>
              <a:t>までも活動することで痛みを感じやすくなる。</a:t>
            </a:r>
          </a:p>
          <a:p>
            <a:pPr>
              <a:lnSpc>
                <a:spcPct val="110000"/>
              </a:lnSpc>
            </a:pPr>
            <a:r>
              <a:rPr lang="ja-JP" altLang="en-US" sz="2400" dirty="0"/>
              <a:t>関節可動域は、動き過ぎ、不動、同一姿勢保持、外傷、冷え</a:t>
            </a:r>
            <a:r>
              <a:rPr lang="ja-JP" altLang="en-US" sz="2400" dirty="0" smtClean="0"/>
              <a:t>、ストレス</a:t>
            </a:r>
            <a:r>
              <a:rPr lang="ja-JP" altLang="en-US" sz="2400" dirty="0"/>
              <a:t>など</a:t>
            </a:r>
            <a:r>
              <a:rPr lang="ja-JP" altLang="en-US" sz="2400" dirty="0" smtClean="0"/>
              <a:t>で悪化</a:t>
            </a:r>
            <a:r>
              <a:rPr lang="ja-JP" altLang="en-US" sz="2400" dirty="0"/>
              <a:t>し</a:t>
            </a:r>
            <a:r>
              <a:rPr lang="ja-JP" altLang="en-US" sz="2400" dirty="0" smtClean="0"/>
              <a:t>、</a:t>
            </a:r>
            <a:r>
              <a:rPr lang="en-US" altLang="ja-JP" sz="2400" dirty="0" smtClean="0"/>
              <a:t/>
            </a:r>
            <a:br>
              <a:rPr lang="en-US" altLang="ja-JP" sz="2400" dirty="0" smtClean="0"/>
            </a:br>
            <a:r>
              <a:rPr lang="ja-JP" altLang="en-US" sz="2400" dirty="0" smtClean="0"/>
              <a:t>適度</a:t>
            </a:r>
            <a:r>
              <a:rPr lang="ja-JP" altLang="en-US" sz="2400" dirty="0"/>
              <a:t>な運動で改善する</a:t>
            </a:r>
            <a:r>
              <a:rPr lang="ja-JP" altLang="en-US" sz="2400" dirty="0" smtClean="0"/>
              <a:t>。</a:t>
            </a:r>
            <a:endParaRPr lang="en-US" altLang="ja-JP" sz="2400" dirty="0" smtClean="0"/>
          </a:p>
          <a:p>
            <a:pPr>
              <a:lnSpc>
                <a:spcPct val="110000"/>
              </a:lnSpc>
            </a:pPr>
            <a:r>
              <a:rPr lang="ja-JP" altLang="en-US" sz="2400" dirty="0" smtClean="0">
                <a:solidFill>
                  <a:srgbClr val="C00000"/>
                </a:solidFill>
              </a:rPr>
              <a:t>関節可動域が</a:t>
            </a:r>
            <a:r>
              <a:rPr lang="ja-JP" altLang="en-US" sz="2400" dirty="0">
                <a:solidFill>
                  <a:srgbClr val="C00000"/>
                </a:solidFill>
              </a:rPr>
              <a:t>悪くなると、日常動作の中</a:t>
            </a:r>
            <a:r>
              <a:rPr lang="ja-JP" altLang="en-US" sz="2400" dirty="0" smtClean="0">
                <a:solidFill>
                  <a:srgbClr val="C00000"/>
                </a:solidFill>
              </a:rPr>
              <a:t>で悪化した関節</a:t>
            </a:r>
            <a:r>
              <a:rPr lang="ja-JP" altLang="en-US" sz="2400" dirty="0">
                <a:solidFill>
                  <a:srgbClr val="C00000"/>
                </a:solidFill>
              </a:rPr>
              <a:t>可動域外の動きを強いると痛みが</a:t>
            </a:r>
            <a:r>
              <a:rPr lang="ja-JP" altLang="en-US" sz="2400" dirty="0" smtClean="0">
                <a:solidFill>
                  <a:srgbClr val="C00000"/>
                </a:solidFill>
              </a:rPr>
              <a:t>生じるようになる</a:t>
            </a:r>
            <a:r>
              <a:rPr lang="ja-JP" altLang="en-US" sz="2400" dirty="0"/>
              <a:t>　</a:t>
            </a:r>
            <a:endParaRPr lang="en-US" altLang="ja-JP" sz="2400" dirty="0" smtClean="0"/>
          </a:p>
          <a:p>
            <a:pPr>
              <a:lnSpc>
                <a:spcPct val="110000"/>
              </a:lnSpc>
            </a:pPr>
            <a:r>
              <a:rPr lang="ja-JP" altLang="en-US" sz="2400" dirty="0">
                <a:latin typeface="Arial" panose="020B0604020202020204" pitchFamily="34" charset="0"/>
              </a:rPr>
              <a:t>関節包、関節靭帯、半月板の損傷、関節内</a:t>
            </a:r>
            <a:r>
              <a:rPr lang="ja-JP" altLang="en-US" sz="2400" dirty="0" smtClean="0">
                <a:latin typeface="Arial" panose="020B0604020202020204" pitchFamily="34" charset="0"/>
              </a:rPr>
              <a:t>骨折など</a:t>
            </a:r>
            <a:r>
              <a:rPr lang="ja-JP" altLang="en-US" sz="2400" dirty="0">
                <a:latin typeface="Arial" panose="020B0604020202020204" pitchFamily="34" charset="0"/>
              </a:rPr>
              <a:t>関節自体に損傷があると痛みを</a:t>
            </a:r>
            <a:r>
              <a:rPr lang="ja-JP" altLang="en-US" sz="2400" dirty="0" smtClean="0">
                <a:latin typeface="Arial" panose="020B0604020202020204" pitchFamily="34" charset="0"/>
              </a:rPr>
              <a:t>生じる。</a:t>
            </a:r>
            <a:r>
              <a:rPr lang="ja-JP" altLang="en-US" sz="2400" dirty="0" smtClean="0"/>
              <a:t>滑</a:t>
            </a:r>
            <a:r>
              <a:rPr lang="ja-JP" altLang="en-US" sz="2400" dirty="0"/>
              <a:t>膜や関節包、関節靭帯、関節脂肪パッドに分布する</a:t>
            </a:r>
            <a:r>
              <a:rPr lang="en-US" altLang="ja-JP" sz="2400" dirty="0" err="1">
                <a:solidFill>
                  <a:srgbClr val="0070C0"/>
                </a:solidFill>
              </a:rPr>
              <a:t>Aδ</a:t>
            </a:r>
            <a:r>
              <a:rPr lang="ja-JP" altLang="en-US" sz="2400" dirty="0">
                <a:solidFill>
                  <a:srgbClr val="0070C0"/>
                </a:solidFill>
              </a:rPr>
              <a:t>線維</a:t>
            </a:r>
            <a:r>
              <a:rPr lang="ja-JP" altLang="en-US" sz="2400" dirty="0" smtClean="0">
                <a:solidFill>
                  <a:srgbClr val="0070C0"/>
                </a:solidFill>
              </a:rPr>
              <a:t>と</a:t>
            </a:r>
            <a:r>
              <a:rPr lang="en-US" altLang="ja-JP" sz="2400" dirty="0" smtClean="0">
                <a:solidFill>
                  <a:srgbClr val="0070C0"/>
                </a:solidFill>
              </a:rPr>
              <a:t>C</a:t>
            </a:r>
            <a:r>
              <a:rPr lang="ja-JP" altLang="en-US" sz="2400" dirty="0">
                <a:solidFill>
                  <a:srgbClr val="0070C0"/>
                </a:solidFill>
              </a:rPr>
              <a:t>線維の自由終末</a:t>
            </a:r>
            <a:r>
              <a:rPr lang="ja-JP" altLang="en-US" sz="2400" dirty="0"/>
              <a:t>が刺激</a:t>
            </a:r>
            <a:r>
              <a:rPr lang="ja-JP" altLang="en-US" sz="2400" dirty="0" smtClean="0"/>
              <a:t>されて、</a:t>
            </a:r>
            <a:r>
              <a:rPr lang="ja-JP" altLang="en-US" sz="2400" dirty="0"/>
              <a:t>痛みを感知する</a:t>
            </a:r>
            <a:r>
              <a:rPr lang="ja-JP" altLang="en-US" sz="2400" dirty="0" smtClean="0"/>
              <a:t>。</a:t>
            </a:r>
            <a:r>
              <a:rPr lang="en-US" altLang="ja-JP" sz="2400" dirty="0" smtClean="0"/>
              <a:t/>
            </a:r>
            <a:br>
              <a:rPr lang="en-US" altLang="ja-JP" sz="2400" dirty="0" smtClean="0"/>
            </a:br>
            <a:r>
              <a:rPr lang="ja-JP" altLang="en-US" sz="2400" dirty="0" smtClean="0"/>
              <a:t>但し、</a:t>
            </a:r>
            <a:r>
              <a:rPr lang="ja-JP" altLang="en-US" sz="2400" dirty="0" smtClean="0">
                <a:latin typeface="Arial" panose="020B0604020202020204" pitchFamily="34" charset="0"/>
              </a:rPr>
              <a:t>関節</a:t>
            </a:r>
            <a:r>
              <a:rPr lang="ja-JP" altLang="en-US" sz="2400" dirty="0">
                <a:latin typeface="Arial" panose="020B0604020202020204" pitchFamily="34" charset="0"/>
              </a:rPr>
              <a:t>軟骨には侵害受容器がないので</a:t>
            </a:r>
            <a:r>
              <a:rPr lang="ja-JP" altLang="en-US" sz="2400" dirty="0" smtClean="0">
                <a:latin typeface="Arial" panose="020B0604020202020204" pitchFamily="34" charset="0"/>
              </a:rPr>
              <a:t>、損傷</a:t>
            </a:r>
            <a:r>
              <a:rPr lang="ja-JP" altLang="en-US" sz="2400" dirty="0">
                <a:latin typeface="Arial" panose="020B0604020202020204" pitchFamily="34" charset="0"/>
              </a:rPr>
              <a:t>があっても痛みを感知</a:t>
            </a:r>
            <a:r>
              <a:rPr lang="ja-JP" altLang="en-US" sz="2400" dirty="0" smtClean="0">
                <a:latin typeface="Arial" panose="020B0604020202020204" pitchFamily="34" charset="0"/>
              </a:rPr>
              <a:t>しない。</a:t>
            </a:r>
            <a:endParaRPr lang="en-US" altLang="ja-JP" sz="2400" dirty="0" smtClean="0"/>
          </a:p>
          <a:p>
            <a:pPr>
              <a:lnSpc>
                <a:spcPct val="110000"/>
              </a:lnSpc>
            </a:pPr>
            <a:r>
              <a:rPr lang="ja-JP" altLang="en-US" sz="2400" dirty="0">
                <a:solidFill>
                  <a:srgbClr val="0070C0"/>
                </a:solidFill>
              </a:rPr>
              <a:t>関節炎：関節痛、関節水腫、腫脹、可動域制限などの症状を呈する</a:t>
            </a:r>
            <a:r>
              <a:rPr lang="en-US" altLang="ja-JP" sz="2400" dirty="0">
                <a:solidFill>
                  <a:srgbClr val="C00000"/>
                </a:solidFill>
              </a:rPr>
              <a:t/>
            </a:r>
            <a:br>
              <a:rPr lang="en-US" altLang="ja-JP" sz="2400" dirty="0">
                <a:solidFill>
                  <a:srgbClr val="C00000"/>
                </a:solidFill>
              </a:rPr>
            </a:br>
            <a:r>
              <a:rPr lang="ja-JP" altLang="en-US" sz="2400" dirty="0">
                <a:solidFill>
                  <a:srgbClr val="C00000"/>
                </a:solidFill>
              </a:rPr>
              <a:t>　　　　　</a:t>
            </a:r>
            <a:r>
              <a:rPr lang="ja-JP" altLang="en-US" sz="2400" dirty="0">
                <a:solidFill>
                  <a:srgbClr val="0070C0"/>
                </a:solidFill>
              </a:rPr>
              <a:t>関節炎の原因として、関節リウマチ、痛風、変形性</a:t>
            </a:r>
            <a:r>
              <a:rPr lang="ja-JP" altLang="en-US" sz="2400" dirty="0" smtClean="0">
                <a:solidFill>
                  <a:srgbClr val="0070C0"/>
                </a:solidFill>
              </a:rPr>
              <a:t>関節症、</a:t>
            </a:r>
            <a:r>
              <a:rPr lang="ja-JP" altLang="en-US" sz="2400" dirty="0">
                <a:solidFill>
                  <a:srgbClr val="0070C0"/>
                </a:solidFill>
              </a:rPr>
              <a:t>膝内障</a:t>
            </a:r>
            <a:r>
              <a:rPr lang="ja-JP" altLang="en-US" sz="2400" dirty="0" smtClean="0">
                <a:solidFill>
                  <a:srgbClr val="0070C0"/>
                </a:solidFill>
              </a:rPr>
              <a:t>など</a:t>
            </a:r>
            <a:endParaRPr lang="en-US" altLang="ja-JP" sz="2400" dirty="0">
              <a:solidFill>
                <a:srgbClr val="0070C0"/>
              </a:solidFill>
            </a:endParaRPr>
          </a:p>
        </p:txBody>
      </p:sp>
    </p:spTree>
    <p:extLst>
      <p:ext uri="{BB962C8B-B14F-4D97-AF65-F5344CB8AC3E}">
        <p14:creationId xmlns:p14="http://schemas.microsoft.com/office/powerpoint/2010/main" val="2542159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関節拘縮</a:t>
            </a:r>
            <a:endParaRPr kumimoji="1" lang="ja-JP" altLang="en-US" dirty="0"/>
          </a:p>
        </p:txBody>
      </p:sp>
      <p:sp>
        <p:nvSpPr>
          <p:cNvPr id="3" name="コンテンツ プレースホルダー 2"/>
          <p:cNvSpPr>
            <a:spLocks noGrp="1"/>
          </p:cNvSpPr>
          <p:nvPr>
            <p:ph idx="1"/>
          </p:nvPr>
        </p:nvSpPr>
        <p:spPr>
          <a:xfrm>
            <a:off x="431800" y="1435100"/>
            <a:ext cx="11417300" cy="5319267"/>
          </a:xfrm>
        </p:spPr>
        <p:txBody>
          <a:bodyPr>
            <a:normAutofit fontScale="85000" lnSpcReduction="10000"/>
          </a:bodyPr>
          <a:lstStyle/>
          <a:p>
            <a:pPr>
              <a:lnSpc>
                <a:spcPts val="4300"/>
              </a:lnSpc>
              <a:spcBef>
                <a:spcPct val="0"/>
              </a:spcBef>
              <a:buNone/>
            </a:pPr>
            <a:r>
              <a:rPr lang="ja-JP" altLang="en-US" dirty="0">
                <a:latin typeface="Arial" panose="020B0604020202020204" pitchFamily="34" charset="0"/>
              </a:rPr>
              <a:t>・</a:t>
            </a:r>
            <a:r>
              <a:rPr lang="ja-JP" altLang="en-US" dirty="0" smtClean="0">
                <a:latin typeface="Arial" panose="020B0604020202020204" pitchFamily="34" charset="0"/>
              </a:rPr>
              <a:t>関節</a:t>
            </a:r>
            <a:r>
              <a:rPr lang="ja-JP" altLang="en-US" dirty="0">
                <a:latin typeface="Arial" panose="020B0604020202020204" pitchFamily="34" charset="0"/>
              </a:rPr>
              <a:t>包や靭帯が短縮したり癒着したことによって</a:t>
            </a:r>
            <a:r>
              <a:rPr lang="ja-JP" altLang="en-US" dirty="0" smtClean="0">
                <a:latin typeface="Arial" panose="020B0604020202020204" pitchFamily="34" charset="0"/>
              </a:rPr>
              <a:t>、関節</a:t>
            </a:r>
            <a:r>
              <a:rPr lang="ja-JP" altLang="en-US" dirty="0">
                <a:latin typeface="Arial" panose="020B0604020202020204" pitchFamily="34" charset="0"/>
              </a:rPr>
              <a:t>可動域の制限された</a:t>
            </a:r>
            <a:r>
              <a:rPr lang="ja-JP" altLang="en-US" dirty="0" smtClean="0">
                <a:latin typeface="Arial" panose="020B0604020202020204" pitchFamily="34" charset="0"/>
              </a:rPr>
              <a:t>状態で、</a:t>
            </a:r>
            <a:endParaRPr lang="en-US" altLang="ja-JP" dirty="0">
              <a:latin typeface="Arial" panose="020B0604020202020204" pitchFamily="34" charset="0"/>
            </a:endParaRPr>
          </a:p>
          <a:p>
            <a:pPr>
              <a:lnSpc>
                <a:spcPts val="4300"/>
              </a:lnSpc>
              <a:spcBef>
                <a:spcPct val="0"/>
              </a:spcBef>
              <a:buNone/>
            </a:pPr>
            <a:r>
              <a:rPr lang="ja-JP" altLang="en-US" dirty="0">
                <a:latin typeface="Arial" panose="020B0604020202020204" pitchFamily="34" charset="0"/>
              </a:rPr>
              <a:t>　</a:t>
            </a:r>
            <a:r>
              <a:rPr lang="ja-JP" altLang="en-US" dirty="0" smtClean="0">
                <a:latin typeface="Arial" panose="020B0604020202020204" pitchFamily="34" charset="0"/>
              </a:rPr>
              <a:t>長期間</a:t>
            </a:r>
            <a:r>
              <a:rPr lang="ja-JP" altLang="en-US" dirty="0">
                <a:latin typeface="Arial" panose="020B0604020202020204" pitchFamily="34" charset="0"/>
              </a:rPr>
              <a:t>のギプス、阻血性拘縮、関節リウマチ</a:t>
            </a:r>
            <a:r>
              <a:rPr lang="ja-JP" altLang="en-US" dirty="0" smtClean="0">
                <a:latin typeface="Arial" panose="020B0604020202020204" pitchFamily="34" charset="0"/>
              </a:rPr>
              <a:t>等によっておこる</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・関節拘縮を起こす原因は、</a:t>
            </a:r>
            <a:r>
              <a:rPr lang="ja-JP" altLang="en-US" dirty="0" smtClean="0">
                <a:solidFill>
                  <a:srgbClr val="0070C0"/>
                </a:solidFill>
                <a:latin typeface="Arial" panose="020B0604020202020204" pitchFamily="34" charset="0"/>
              </a:rPr>
              <a:t>関節自体だけでなく、筋肉、皮膚、神経が問題でも生じる</a:t>
            </a:r>
            <a:endParaRPr lang="en-US" altLang="ja-JP" dirty="0" smtClean="0">
              <a:solidFill>
                <a:srgbClr val="0070C0"/>
              </a:solidFill>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・関節が原因の時、関節可動域改善リハビリ（マニプレーション等）が行われる</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・関節拘縮の原因が、筋肉の場合はストレッチングや関節自動介助運動、抵抗運動を行って筋肉の柔軟性を改善させる必要がある</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・関節拘縮の原因が、熱傷や外傷による皮膚瘢痕形成による場合は、皮膚形成術が</a:t>
            </a:r>
            <a:r>
              <a:rPr lang="en-US" altLang="ja-JP" dirty="0" smtClean="0">
                <a:latin typeface="Arial" panose="020B0604020202020204" pitchFamily="34" charset="0"/>
              </a:rPr>
              <a:t/>
            </a:r>
            <a:br>
              <a:rPr lang="en-US" altLang="ja-JP" dirty="0" smtClean="0">
                <a:latin typeface="Arial" panose="020B0604020202020204" pitchFamily="34" charset="0"/>
              </a:rPr>
            </a:br>
            <a:r>
              <a:rPr lang="ja-JP" altLang="en-US" dirty="0" smtClean="0">
                <a:latin typeface="Arial" panose="020B0604020202020204" pitchFamily="34" charset="0"/>
              </a:rPr>
              <a:t>必要。また、腫脹、浮腫のために起こっている場合は、それぞれに対する対処が必要</a:t>
            </a:r>
            <a:endParaRPr lang="en-US" altLang="ja-JP" dirty="0" smtClean="0">
              <a:latin typeface="Arial" panose="020B0604020202020204" pitchFamily="34" charset="0"/>
            </a:endParaRPr>
          </a:p>
          <a:p>
            <a:pPr>
              <a:lnSpc>
                <a:spcPts val="4300"/>
              </a:lnSpc>
              <a:spcBef>
                <a:spcPct val="0"/>
              </a:spcBef>
              <a:buNone/>
            </a:pPr>
            <a:r>
              <a:rPr lang="ja-JP" altLang="en-US" dirty="0" smtClean="0">
                <a:latin typeface="Arial" panose="020B0604020202020204" pitchFamily="34" charset="0"/>
              </a:rPr>
              <a:t>・神経障害による場合は、自動運動が困難なので、定期的にマニピュレーションが必要。</a:t>
            </a:r>
            <a:endParaRPr lang="en-US" altLang="ja-JP" dirty="0" smtClean="0">
              <a:latin typeface="Arial" panose="020B0604020202020204" pitchFamily="34" charset="0"/>
            </a:endParaRPr>
          </a:p>
        </p:txBody>
      </p:sp>
    </p:spTree>
    <p:extLst>
      <p:ext uri="{BB962C8B-B14F-4D97-AF65-F5344CB8AC3E}">
        <p14:creationId xmlns:p14="http://schemas.microsoft.com/office/powerpoint/2010/main" val="837056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96989" y="300568"/>
            <a:ext cx="1876586" cy="4111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4400" dirty="0" smtClean="0">
                <a:solidFill>
                  <a:srgbClr val="800000"/>
                </a:solidFill>
                <a:latin typeface="Calibri" charset="0"/>
                <a:ea typeface="ＭＳ Ｐゴシック" charset="0"/>
              </a:rPr>
              <a:t>筋</a:t>
            </a:r>
            <a:endParaRPr lang="ja-JP" altLang="en-US" sz="4400" dirty="0"/>
          </a:p>
        </p:txBody>
      </p:sp>
      <p:sp>
        <p:nvSpPr>
          <p:cNvPr id="62467" name="サブタイトル 2"/>
          <p:cNvSpPr txBox="1">
            <a:spLocks/>
          </p:cNvSpPr>
          <p:nvPr/>
        </p:nvSpPr>
        <p:spPr bwMode="auto">
          <a:xfrm>
            <a:off x="7975600" y="6068770"/>
            <a:ext cx="4216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dirty="0"/>
              <a:t>運動器リハビリテーションシラバス（改訂第</a:t>
            </a:r>
            <a:r>
              <a:rPr lang="en-US" altLang="ja-JP" sz="1400" dirty="0"/>
              <a:t>3</a:t>
            </a:r>
            <a:r>
              <a:rPr lang="ja-JP" altLang="en-US" sz="1400" dirty="0"/>
              <a:t>版）</a:t>
            </a:r>
            <a:endParaRPr lang="en-US" altLang="ja-JP" sz="1400" dirty="0"/>
          </a:p>
          <a:p>
            <a:pPr algn="ctr">
              <a:spcBef>
                <a:spcPct val="20000"/>
              </a:spcBef>
              <a:buFont typeface="Arial" charset="0"/>
              <a:buNone/>
            </a:pPr>
            <a:r>
              <a:rPr lang="en-US" altLang="ja-JP" sz="1400" dirty="0"/>
              <a:t>―</a:t>
            </a:r>
            <a:r>
              <a:rPr lang="ja-JP" altLang="en-US" sz="1400" dirty="0"/>
              <a:t>セラピストのための実践マニュアル</a:t>
            </a:r>
            <a:r>
              <a:rPr lang="en-US" altLang="ja-JP" sz="1400" dirty="0"/>
              <a:t>―</a:t>
            </a:r>
            <a:endParaRPr lang="ja-JP" altLang="en-US" sz="1400" dirty="0"/>
          </a:p>
        </p:txBody>
      </p:sp>
      <p:pic>
        <p:nvPicPr>
          <p:cNvPr id="62468" name="図 1" descr="04-Z03.jpg"/>
          <p:cNvPicPr>
            <a:picLocks noChangeAspect="1"/>
          </p:cNvPicPr>
          <p:nvPr/>
        </p:nvPicPr>
        <p:blipFill>
          <a:blip r:embed="rId3">
            <a:extLst>
              <a:ext uri="{28A0092B-C50C-407E-A947-70E740481C1C}">
                <a14:useLocalDpi xmlns:a14="http://schemas.microsoft.com/office/drawing/2010/main" val="0"/>
              </a:ext>
            </a:extLst>
          </a:blip>
          <a:srcRect b="6026"/>
          <a:stretch>
            <a:fillRect/>
          </a:stretch>
        </p:blipFill>
        <p:spPr bwMode="auto">
          <a:xfrm>
            <a:off x="4773155" y="326589"/>
            <a:ext cx="5046250" cy="324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31703" y="1026056"/>
            <a:ext cx="3697068" cy="4154984"/>
          </a:xfrm>
          <a:prstGeom prst="rect">
            <a:avLst/>
          </a:prstGeom>
          <a:noFill/>
        </p:spPr>
        <p:txBody>
          <a:bodyPr wrap="square">
            <a:spAutoFit/>
          </a:bodyPr>
          <a:lstStyle/>
          <a:p>
            <a:pPr>
              <a:defRPr/>
            </a:pPr>
            <a:r>
              <a:rPr lang="en-US" altLang="ja-JP" sz="2400" dirty="0">
                <a:solidFill>
                  <a:srgbClr val="800000"/>
                </a:solidFill>
                <a:latin typeface="+mn-ea"/>
              </a:rPr>
              <a:t>■</a:t>
            </a:r>
            <a:r>
              <a:rPr lang="ja-JP" altLang="en-US" sz="2400" dirty="0">
                <a:solidFill>
                  <a:srgbClr val="800000"/>
                </a:solidFill>
                <a:latin typeface="+mn-ea"/>
              </a:rPr>
              <a:t>骨格筋（</a:t>
            </a:r>
            <a:r>
              <a:rPr lang="ja-JP" altLang="en-US" sz="2400" dirty="0">
                <a:solidFill>
                  <a:srgbClr val="0000FF"/>
                </a:solidFill>
                <a:latin typeface="+mn-ea"/>
              </a:rPr>
              <a:t>横紋筋）</a:t>
            </a:r>
            <a:endParaRPr lang="en-US" altLang="ja-JP" sz="2400" dirty="0">
              <a:solidFill>
                <a:srgbClr val="800000"/>
              </a:solidFill>
              <a:latin typeface="+mn-ea"/>
            </a:endParaRPr>
          </a:p>
          <a:p>
            <a:pPr>
              <a:defRPr/>
            </a:pPr>
            <a:r>
              <a:rPr lang="ja-JP" altLang="en-US" sz="2400" dirty="0">
                <a:solidFill>
                  <a:srgbClr val="800000"/>
                </a:solidFill>
                <a:latin typeface="+mn-ea"/>
              </a:rPr>
              <a:t>　・</a:t>
            </a:r>
            <a:r>
              <a:rPr lang="ja-JP" altLang="en-US" sz="2400" dirty="0">
                <a:solidFill>
                  <a:srgbClr val="0000FF"/>
                </a:solidFill>
                <a:latin typeface="+mn-ea"/>
              </a:rPr>
              <a:t>骨格を動かす筋肉</a:t>
            </a:r>
            <a:endParaRPr lang="en-US" altLang="ja-JP" sz="2400" dirty="0">
              <a:solidFill>
                <a:srgbClr val="0000FF"/>
              </a:solidFill>
              <a:latin typeface="+mn-ea"/>
            </a:endParaRPr>
          </a:p>
          <a:p>
            <a:pPr>
              <a:defRPr/>
            </a:pPr>
            <a:r>
              <a:rPr lang="ja-JP" altLang="en-US" sz="2400" dirty="0">
                <a:solidFill>
                  <a:srgbClr val="0000FF"/>
                </a:solidFill>
                <a:latin typeface="+mn-ea"/>
              </a:rPr>
              <a:t>　・骨　</a:t>
            </a:r>
            <a:r>
              <a:rPr lang="ja-JP" altLang="en-US" sz="2400" dirty="0">
                <a:solidFill>
                  <a:srgbClr val="FF0000"/>
                </a:solidFill>
                <a:latin typeface="+mn-ea"/>
              </a:rPr>
              <a:t>起始</a:t>
            </a:r>
            <a:r>
              <a:rPr lang="en-US" altLang="ja-JP" sz="2400" dirty="0">
                <a:solidFill>
                  <a:srgbClr val="0000FF"/>
                </a:solidFill>
                <a:latin typeface="+mn-ea"/>
              </a:rPr>
              <a:t>→</a:t>
            </a:r>
            <a:r>
              <a:rPr lang="ja-JP" altLang="en-US" sz="2400" dirty="0">
                <a:solidFill>
                  <a:srgbClr val="0000FF"/>
                </a:solidFill>
                <a:latin typeface="+mn-ea"/>
              </a:rPr>
              <a:t>骨　</a:t>
            </a:r>
            <a:r>
              <a:rPr lang="ja-JP" altLang="en-US" sz="2400" dirty="0">
                <a:solidFill>
                  <a:srgbClr val="FF0000"/>
                </a:solidFill>
                <a:latin typeface="+mn-ea"/>
              </a:rPr>
              <a:t>停止</a:t>
            </a:r>
            <a:endParaRPr lang="en-US" altLang="ja-JP" sz="2400" dirty="0">
              <a:solidFill>
                <a:srgbClr val="FF0000"/>
              </a:solidFill>
              <a:latin typeface="+mn-ea"/>
            </a:endParaRPr>
          </a:p>
          <a:p>
            <a:pPr>
              <a:defRPr/>
            </a:pPr>
            <a:r>
              <a:rPr lang="ja-JP" altLang="en-US" sz="2400" dirty="0">
                <a:solidFill>
                  <a:srgbClr val="800000"/>
                </a:solidFill>
                <a:latin typeface="+mj-ea"/>
                <a:ea typeface="+mj-ea"/>
              </a:rPr>
              <a:t>　</a:t>
            </a:r>
            <a:r>
              <a:rPr lang="ja-JP" altLang="en-US" sz="2400" dirty="0" smtClean="0">
                <a:solidFill>
                  <a:srgbClr val="800000"/>
                </a:solidFill>
                <a:latin typeface="+mj-ea"/>
                <a:ea typeface="+mj-ea"/>
              </a:rPr>
              <a:t>・筋線維</a:t>
            </a:r>
            <a:r>
              <a:rPr lang="ja-JP" altLang="en-US" sz="2400" dirty="0">
                <a:solidFill>
                  <a:srgbClr val="800000"/>
                </a:solidFill>
                <a:latin typeface="+mj-ea"/>
                <a:ea typeface="+mj-ea"/>
              </a:rPr>
              <a:t>の</a:t>
            </a:r>
            <a:r>
              <a:rPr lang="ja-JP" altLang="en-US" sz="2400" dirty="0" smtClean="0">
                <a:solidFill>
                  <a:srgbClr val="800000"/>
                </a:solidFill>
                <a:latin typeface="+mj-ea"/>
                <a:ea typeface="+mj-ea"/>
              </a:rPr>
              <a:t>種類</a:t>
            </a:r>
            <a:endParaRPr lang="en-US" altLang="ja-JP" sz="2400" dirty="0">
              <a:solidFill>
                <a:schemeClr val="accent6">
                  <a:lumMod val="50000"/>
                </a:schemeClr>
              </a:solidFill>
              <a:latin typeface="+mj-ea"/>
              <a:ea typeface="+mj-ea"/>
            </a:endParaRPr>
          </a:p>
          <a:p>
            <a:pPr>
              <a:defRPr/>
            </a:pPr>
            <a:r>
              <a:rPr lang="ja-JP" altLang="en-US" sz="2400" dirty="0" smtClean="0">
                <a:solidFill>
                  <a:srgbClr val="FF0000"/>
                </a:solidFill>
                <a:latin typeface="+mj-ea"/>
                <a:ea typeface="+mj-ea"/>
              </a:rPr>
              <a:t>　　赤筋</a:t>
            </a:r>
            <a:r>
              <a:rPr lang="ja-JP" altLang="en-US" sz="2400" dirty="0">
                <a:solidFill>
                  <a:srgbClr val="0000FF"/>
                </a:solidFill>
                <a:latin typeface="+mj-ea"/>
                <a:ea typeface="+mj-ea"/>
              </a:rPr>
              <a:t>（</a:t>
            </a:r>
            <a:r>
              <a:rPr lang="en-US" altLang="ja-JP" sz="2400" dirty="0">
                <a:solidFill>
                  <a:srgbClr val="0000FF"/>
                </a:solidFill>
                <a:latin typeface="+mj-ea"/>
                <a:ea typeface="+mj-ea"/>
              </a:rPr>
              <a:t>I</a:t>
            </a:r>
            <a:r>
              <a:rPr lang="ja-JP" altLang="en-US" sz="2400" dirty="0">
                <a:solidFill>
                  <a:srgbClr val="0000FF"/>
                </a:solidFill>
                <a:latin typeface="+mj-ea"/>
                <a:ea typeface="+mj-ea"/>
              </a:rPr>
              <a:t>型　遅筋）</a:t>
            </a:r>
            <a:endParaRPr lang="en-US" altLang="ja-JP" sz="2400" dirty="0">
              <a:solidFill>
                <a:srgbClr val="0000FF"/>
              </a:solidFill>
              <a:latin typeface="+mj-ea"/>
              <a:ea typeface="+mj-ea"/>
            </a:endParaRPr>
          </a:p>
          <a:p>
            <a:pPr lvl="1">
              <a:defRPr/>
            </a:pPr>
            <a:r>
              <a:rPr lang="ja-JP" altLang="en-US" sz="2400" dirty="0">
                <a:solidFill>
                  <a:srgbClr val="0000FF"/>
                </a:solidFill>
                <a:latin typeface="+mj-ea"/>
                <a:ea typeface="+mj-ea"/>
              </a:rPr>
              <a:t>・姿勢維持</a:t>
            </a:r>
            <a:endParaRPr lang="en-US" altLang="ja-JP" sz="2400" dirty="0">
              <a:solidFill>
                <a:srgbClr val="0000FF"/>
              </a:solidFill>
              <a:latin typeface="+mj-ea"/>
              <a:ea typeface="+mj-ea"/>
            </a:endParaRPr>
          </a:p>
          <a:p>
            <a:pPr lvl="1">
              <a:defRPr/>
            </a:pPr>
            <a:r>
              <a:rPr lang="ja-JP" altLang="en-US" sz="2400" dirty="0">
                <a:solidFill>
                  <a:srgbClr val="0000FF"/>
                </a:solidFill>
                <a:latin typeface="+mj-ea"/>
                <a:ea typeface="+mj-ea"/>
              </a:rPr>
              <a:t>・疲労しにくい</a:t>
            </a:r>
            <a:endParaRPr lang="en-US" altLang="ja-JP" sz="2400" dirty="0">
              <a:solidFill>
                <a:srgbClr val="0000FF"/>
              </a:solidFill>
              <a:latin typeface="+mj-ea"/>
              <a:ea typeface="+mj-ea"/>
            </a:endParaRPr>
          </a:p>
          <a:p>
            <a:pPr lvl="1">
              <a:defRPr/>
            </a:pPr>
            <a:r>
              <a:rPr lang="ja-JP" altLang="en-US" sz="2400" dirty="0" smtClean="0">
                <a:solidFill>
                  <a:srgbClr val="0000FF"/>
                </a:solidFill>
                <a:latin typeface="+mj-ea"/>
                <a:ea typeface="+mj-ea"/>
              </a:rPr>
              <a:t>・ミオグロビン</a:t>
            </a:r>
            <a:r>
              <a:rPr lang="ja-JP" altLang="en-US" sz="2400" dirty="0">
                <a:solidFill>
                  <a:srgbClr val="0000FF"/>
                </a:solidFill>
                <a:latin typeface="+mj-ea"/>
                <a:ea typeface="+mj-ea"/>
              </a:rPr>
              <a:t>が</a:t>
            </a:r>
            <a:r>
              <a:rPr lang="ja-JP" altLang="en-US" sz="2400" dirty="0" smtClean="0">
                <a:solidFill>
                  <a:srgbClr val="0000FF"/>
                </a:solidFill>
                <a:latin typeface="+mj-ea"/>
                <a:ea typeface="+mj-ea"/>
              </a:rPr>
              <a:t>多い</a:t>
            </a:r>
            <a:endParaRPr lang="en-US" altLang="ja-JP" sz="2400" dirty="0">
              <a:solidFill>
                <a:srgbClr val="0000FF"/>
              </a:solidFill>
              <a:latin typeface="+mj-ea"/>
              <a:ea typeface="+mj-ea"/>
            </a:endParaRPr>
          </a:p>
          <a:p>
            <a:pPr>
              <a:defRPr/>
            </a:pPr>
            <a:r>
              <a:rPr lang="ja-JP" altLang="en-US" sz="2400" dirty="0">
                <a:solidFill>
                  <a:srgbClr val="0000FF"/>
                </a:solidFill>
                <a:latin typeface="+mj-ea"/>
                <a:ea typeface="+mj-ea"/>
              </a:rPr>
              <a:t>　</a:t>
            </a:r>
            <a:r>
              <a:rPr lang="ja-JP" altLang="en-US" sz="2400" dirty="0" smtClean="0">
                <a:solidFill>
                  <a:srgbClr val="0000FF"/>
                </a:solidFill>
                <a:latin typeface="+mj-ea"/>
                <a:ea typeface="+mj-ea"/>
              </a:rPr>
              <a:t>　</a:t>
            </a:r>
            <a:r>
              <a:rPr lang="ja-JP" altLang="en-US" sz="2400" dirty="0" smtClean="0">
                <a:solidFill>
                  <a:srgbClr val="FF0000"/>
                </a:solidFill>
                <a:latin typeface="+mj-ea"/>
                <a:ea typeface="+mj-ea"/>
              </a:rPr>
              <a:t>白筋</a:t>
            </a:r>
            <a:r>
              <a:rPr lang="ja-JP" altLang="en-US" sz="2400" dirty="0">
                <a:solidFill>
                  <a:srgbClr val="0000FF"/>
                </a:solidFill>
                <a:latin typeface="+mj-ea"/>
                <a:ea typeface="+mj-ea"/>
              </a:rPr>
              <a:t>（</a:t>
            </a:r>
            <a:r>
              <a:rPr lang="en-US" altLang="ja-JP" sz="2400" dirty="0">
                <a:solidFill>
                  <a:srgbClr val="0000FF"/>
                </a:solidFill>
                <a:latin typeface="+mj-ea"/>
                <a:ea typeface="+mj-ea"/>
              </a:rPr>
              <a:t>II</a:t>
            </a:r>
            <a:r>
              <a:rPr lang="ja-JP" altLang="en-US" sz="2400" dirty="0">
                <a:solidFill>
                  <a:srgbClr val="0000FF"/>
                </a:solidFill>
                <a:latin typeface="+mj-ea"/>
                <a:ea typeface="+mj-ea"/>
              </a:rPr>
              <a:t>型　速筋）</a:t>
            </a:r>
            <a:endParaRPr lang="en-US" altLang="ja-JP" sz="2400" dirty="0">
              <a:solidFill>
                <a:srgbClr val="0000FF"/>
              </a:solidFill>
              <a:latin typeface="+mj-ea"/>
              <a:ea typeface="+mj-ea"/>
            </a:endParaRPr>
          </a:p>
          <a:p>
            <a:pPr lvl="1">
              <a:defRPr/>
            </a:pPr>
            <a:r>
              <a:rPr lang="ja-JP" altLang="en-US" sz="2400" dirty="0">
                <a:solidFill>
                  <a:srgbClr val="0000FF"/>
                </a:solidFill>
                <a:latin typeface="+mj-ea"/>
                <a:ea typeface="+mj-ea"/>
              </a:rPr>
              <a:t>・瞬発力</a:t>
            </a:r>
            <a:endParaRPr lang="en-US" altLang="ja-JP" sz="2400" dirty="0">
              <a:solidFill>
                <a:srgbClr val="0000FF"/>
              </a:solidFill>
              <a:latin typeface="+mj-ea"/>
              <a:ea typeface="+mj-ea"/>
            </a:endParaRPr>
          </a:p>
          <a:p>
            <a:pPr lvl="1">
              <a:defRPr/>
            </a:pPr>
            <a:r>
              <a:rPr lang="ja-JP" altLang="en-US" sz="2400" dirty="0">
                <a:solidFill>
                  <a:srgbClr val="0000FF"/>
                </a:solidFill>
                <a:latin typeface="+mj-ea"/>
                <a:ea typeface="+mj-ea"/>
              </a:rPr>
              <a:t>・疲労しやすい</a:t>
            </a:r>
            <a:endParaRPr lang="en-US" altLang="ja-JP" sz="2400" dirty="0">
              <a:solidFill>
                <a:srgbClr val="0000FF"/>
              </a:solidFill>
              <a:latin typeface="+mj-ea"/>
              <a:ea typeface="+mj-ea"/>
            </a:endParaRPr>
          </a:p>
        </p:txBody>
      </p:sp>
      <p:sp>
        <p:nvSpPr>
          <p:cNvPr id="62470" name="テキスト ボックス 4"/>
          <p:cNvSpPr txBox="1">
            <a:spLocks noChangeArrowheads="1"/>
          </p:cNvSpPr>
          <p:nvPr/>
        </p:nvSpPr>
        <p:spPr bwMode="auto">
          <a:xfrm>
            <a:off x="731703" y="5182766"/>
            <a:ext cx="7343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dirty="0" smtClean="0">
                <a:solidFill>
                  <a:srgbClr val="800000"/>
                </a:solidFill>
                <a:latin typeface="+mn-ea"/>
              </a:rPr>
              <a:t>■</a:t>
            </a:r>
            <a:r>
              <a:rPr lang="ja-JP" altLang="en-US" dirty="0" smtClean="0">
                <a:solidFill>
                  <a:srgbClr val="800000"/>
                </a:solidFill>
                <a:latin typeface="+mn-ea"/>
              </a:rPr>
              <a:t>平滑筋</a:t>
            </a:r>
            <a:endParaRPr lang="en-US" altLang="ja-JP" dirty="0" smtClean="0">
              <a:solidFill>
                <a:srgbClr val="800000"/>
              </a:solidFill>
              <a:latin typeface="+mn-ea"/>
            </a:endParaRPr>
          </a:p>
          <a:p>
            <a:pPr>
              <a:defRPr/>
            </a:pPr>
            <a:r>
              <a:rPr lang="ja-JP" altLang="en-US" dirty="0">
                <a:solidFill>
                  <a:srgbClr val="800000"/>
                </a:solidFill>
                <a:latin typeface="+mn-ea"/>
                <a:ea typeface="+mn-ea"/>
              </a:rPr>
              <a:t>　</a:t>
            </a:r>
            <a:r>
              <a:rPr lang="ja-JP" altLang="en-US" dirty="0">
                <a:solidFill>
                  <a:srgbClr val="800000"/>
                </a:solidFill>
                <a:latin typeface="+mn-ea"/>
              </a:rPr>
              <a:t> </a:t>
            </a:r>
            <a:r>
              <a:rPr lang="ja-JP" altLang="en-US" dirty="0" smtClean="0">
                <a:solidFill>
                  <a:srgbClr val="800000"/>
                </a:solidFill>
                <a:latin typeface="+mn-ea"/>
              </a:rPr>
              <a:t>・</a:t>
            </a:r>
            <a:r>
              <a:rPr lang="ja-JP" altLang="en-US" dirty="0">
                <a:solidFill>
                  <a:srgbClr val="0000FF"/>
                </a:solidFill>
                <a:latin typeface="+mn-ea"/>
              </a:rPr>
              <a:t>内臓</a:t>
            </a:r>
            <a:r>
              <a:rPr lang="ja-JP" altLang="en-US" dirty="0" smtClean="0">
                <a:solidFill>
                  <a:srgbClr val="0000FF"/>
                </a:solidFill>
                <a:latin typeface="+mn-ea"/>
              </a:rPr>
              <a:t>を</a:t>
            </a:r>
            <a:r>
              <a:rPr lang="ja-JP" altLang="en-US" dirty="0">
                <a:solidFill>
                  <a:srgbClr val="0000FF"/>
                </a:solidFill>
                <a:latin typeface="+mn-ea"/>
              </a:rPr>
              <a:t>動かす</a:t>
            </a:r>
            <a:r>
              <a:rPr lang="ja-JP" altLang="en-US" dirty="0" smtClean="0">
                <a:solidFill>
                  <a:srgbClr val="0000FF"/>
                </a:solidFill>
                <a:latin typeface="+mn-ea"/>
              </a:rPr>
              <a:t>筋肉</a:t>
            </a:r>
            <a:endParaRPr lang="en-US" altLang="ja-JP" dirty="0" smtClean="0">
              <a:solidFill>
                <a:srgbClr val="0000FF"/>
              </a:solidFill>
              <a:latin typeface="+mn-ea"/>
            </a:endParaRPr>
          </a:p>
          <a:p>
            <a:pPr>
              <a:defRPr/>
            </a:pPr>
            <a:r>
              <a:rPr lang="ja-JP" altLang="en-US" dirty="0">
                <a:solidFill>
                  <a:srgbClr val="0000FF"/>
                </a:solidFill>
                <a:latin typeface="+mn-ea"/>
              </a:rPr>
              <a:t>　 </a:t>
            </a:r>
            <a:r>
              <a:rPr lang="ja-JP" altLang="en-US" dirty="0" smtClean="0">
                <a:solidFill>
                  <a:srgbClr val="0000FF"/>
                </a:solidFill>
                <a:latin typeface="+mn-ea"/>
              </a:rPr>
              <a:t>・結合織（関節包、靭帯、筋膜など）を動かす筋肉</a:t>
            </a:r>
            <a:endParaRPr lang="en-US" altLang="ja-JP" dirty="0" smtClean="0">
              <a:solidFill>
                <a:srgbClr val="0000FF"/>
              </a:solidFill>
              <a:latin typeface="+mn-ea"/>
            </a:endParaRPr>
          </a:p>
        </p:txBody>
      </p:sp>
      <p:sp>
        <p:nvSpPr>
          <p:cNvPr id="8" name="Rectangle 5"/>
          <p:cNvSpPr>
            <a:spLocks noChangeArrowheads="1"/>
          </p:cNvSpPr>
          <p:nvPr/>
        </p:nvSpPr>
        <p:spPr bwMode="auto">
          <a:xfrm>
            <a:off x="4773155" y="3631770"/>
            <a:ext cx="3024187" cy="1938992"/>
          </a:xfrm>
          <a:prstGeom prst="rect">
            <a:avLst/>
          </a:prstGeom>
          <a:solidFill>
            <a:srgbClr val="FF9933"/>
          </a:solidFill>
          <a:ln w="9525">
            <a:noFill/>
            <a:miter lim="800000"/>
            <a:headEnd/>
            <a:tailEnd/>
          </a:ln>
        </p:spPr>
        <p:txBody>
          <a:bodyPr>
            <a:spAutoFit/>
          </a:bodyPr>
          <a:lstStyle/>
          <a:p>
            <a:pPr defTabSz="457200" fontAlgn="base">
              <a:spcBef>
                <a:spcPct val="0"/>
              </a:spcBef>
              <a:spcAft>
                <a:spcPct val="0"/>
              </a:spcAft>
              <a:defRPr/>
            </a:pPr>
            <a:r>
              <a:rPr lang="ja-JP" altLang="en-US" sz="2400" dirty="0" smtClean="0">
                <a:latin typeface="+mj-ea"/>
                <a:ea typeface="+mj-ea"/>
                <a:cs typeface="HGP創英角ﾎﾟｯﾌﾟ体" charset="0"/>
              </a:rPr>
              <a:t>骨格筋：</a:t>
            </a:r>
            <a:r>
              <a:rPr lang="ja-JP" altLang="en-US" sz="2400" dirty="0">
                <a:latin typeface="+mj-ea"/>
                <a:ea typeface="+mj-ea"/>
                <a:cs typeface="HGP創英角ﾎﾟｯﾌﾟ体" charset="0"/>
              </a:rPr>
              <a:t>動き</a:t>
            </a:r>
            <a:endParaRPr lang="en-US" altLang="ja-JP" sz="2400" dirty="0">
              <a:latin typeface="+mj-ea"/>
              <a:ea typeface="+mj-ea"/>
              <a:cs typeface="HGP創英角ﾎﾟｯﾌﾟ体" charset="0"/>
            </a:endParaRPr>
          </a:p>
          <a:p>
            <a:pPr defTabSz="457200" fontAlgn="base">
              <a:spcBef>
                <a:spcPct val="0"/>
              </a:spcBef>
              <a:spcAft>
                <a:spcPct val="0"/>
              </a:spcAft>
              <a:defRPr/>
            </a:pPr>
            <a:r>
              <a:rPr lang="ja-JP" altLang="en-US" sz="2400" dirty="0">
                <a:latin typeface="+mj-ea"/>
                <a:ea typeface="+mj-ea"/>
                <a:cs typeface="HGP創英角ﾎﾟｯﾌﾟ体" charset="0"/>
              </a:rPr>
              <a:t>１、関節</a:t>
            </a:r>
            <a:r>
              <a:rPr lang="ja-JP" altLang="en-US" sz="2400" dirty="0" smtClean="0">
                <a:latin typeface="+mj-ea"/>
                <a:ea typeface="+mj-ea"/>
                <a:cs typeface="HGP創英角ﾎﾟｯﾌﾟ体" charset="0"/>
              </a:rPr>
              <a:t>を動かす</a:t>
            </a:r>
            <a:endParaRPr lang="en-US" altLang="ja-JP" sz="2400" dirty="0">
              <a:latin typeface="+mj-ea"/>
              <a:ea typeface="+mj-ea"/>
              <a:cs typeface="HGP創英角ﾎﾟｯﾌﾟ体" charset="0"/>
            </a:endParaRPr>
          </a:p>
          <a:p>
            <a:pPr defTabSz="457200" fontAlgn="base">
              <a:spcBef>
                <a:spcPct val="0"/>
              </a:spcBef>
              <a:spcAft>
                <a:spcPct val="0"/>
              </a:spcAft>
              <a:defRPr/>
            </a:pPr>
            <a:r>
              <a:rPr lang="ja-JP" altLang="en-US" sz="2400" dirty="0">
                <a:latin typeface="+mj-ea"/>
                <a:ea typeface="+mj-ea"/>
                <a:cs typeface="HGP創英角ﾎﾟｯﾌﾟ体" charset="0"/>
              </a:rPr>
              <a:t>２、関節の安定化</a:t>
            </a:r>
            <a:endParaRPr lang="en-US" altLang="ja-JP" sz="2400" dirty="0">
              <a:latin typeface="+mj-ea"/>
              <a:ea typeface="+mj-ea"/>
              <a:cs typeface="HGP創英角ﾎﾟｯﾌﾟ体" charset="0"/>
            </a:endParaRPr>
          </a:p>
          <a:p>
            <a:pPr defTabSz="457200" fontAlgn="base">
              <a:spcBef>
                <a:spcPct val="0"/>
              </a:spcBef>
              <a:spcAft>
                <a:spcPct val="0"/>
              </a:spcAft>
              <a:defRPr/>
            </a:pPr>
            <a:r>
              <a:rPr lang="ja-JP" altLang="en-US" sz="2400" dirty="0">
                <a:latin typeface="+mj-ea"/>
                <a:ea typeface="+mj-ea"/>
                <a:cs typeface="HGP創英角ﾎﾟｯﾌﾟ体" charset="0"/>
              </a:rPr>
              <a:t>３、衝撃の吸収</a:t>
            </a:r>
            <a:r>
              <a:rPr lang="ja-JP" altLang="en-US" sz="2400" dirty="0" smtClean="0">
                <a:latin typeface="+mj-ea"/>
                <a:ea typeface="+mj-ea"/>
                <a:cs typeface="HGP創英角ﾎﾟｯﾌﾟ体" charset="0"/>
              </a:rPr>
              <a:t>作用</a:t>
            </a:r>
            <a:endParaRPr lang="en-US" altLang="ja-JP" sz="2400" dirty="0" smtClean="0">
              <a:latin typeface="+mj-ea"/>
              <a:ea typeface="+mj-ea"/>
              <a:cs typeface="HGP創英角ﾎﾟｯﾌﾟ体" charset="0"/>
            </a:endParaRPr>
          </a:p>
          <a:p>
            <a:pPr defTabSz="457200" fontAlgn="base">
              <a:spcBef>
                <a:spcPct val="0"/>
              </a:spcBef>
              <a:spcAft>
                <a:spcPct val="0"/>
              </a:spcAft>
              <a:defRPr/>
            </a:pPr>
            <a:r>
              <a:rPr lang="ja-JP" altLang="en-US" sz="2400" dirty="0" smtClean="0">
                <a:latin typeface="+mj-ea"/>
                <a:ea typeface="+mj-ea"/>
                <a:cs typeface="HGP創英角ﾎﾟｯﾌﾟ体" charset="0"/>
              </a:rPr>
              <a:t>４、熱産生</a:t>
            </a:r>
            <a:endParaRPr lang="ja-JP" altLang="en-US" sz="2400" dirty="0">
              <a:latin typeface="+mj-ea"/>
              <a:ea typeface="+mj-ea"/>
              <a:cs typeface="HGP創英角ﾎﾟｯﾌﾟ体" charset="0"/>
            </a:endParaRPr>
          </a:p>
        </p:txBody>
      </p:sp>
      <p:cxnSp>
        <p:nvCxnSpPr>
          <p:cNvPr id="5" name="直線矢印コネクタ 4"/>
          <p:cNvCxnSpPr/>
          <p:nvPr/>
        </p:nvCxnSpPr>
        <p:spPr>
          <a:xfrm flipV="1">
            <a:off x="3897443" y="1244184"/>
            <a:ext cx="875712" cy="14990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69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6437" y="281355"/>
            <a:ext cx="2492990" cy="646331"/>
          </a:xfrm>
          <a:prstGeom prst="rect">
            <a:avLst/>
          </a:prstGeom>
          <a:noFill/>
        </p:spPr>
        <p:txBody>
          <a:bodyPr wrap="none" rtlCol="0">
            <a:spAutoFit/>
          </a:bodyPr>
          <a:lstStyle/>
          <a:p>
            <a:r>
              <a:rPr kumimoji="1" lang="ja-JP" altLang="en-US" sz="3600" dirty="0" smtClean="0"/>
              <a:t>全身の筋肉</a:t>
            </a:r>
            <a:endParaRPr kumimoji="1" lang="ja-JP" altLang="en-US" sz="3600"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76" y="927686"/>
            <a:ext cx="4242537" cy="3761716"/>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499" y="4054710"/>
            <a:ext cx="3737720" cy="280329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688" y="1734532"/>
            <a:ext cx="3772811" cy="4640356"/>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028" y="492369"/>
            <a:ext cx="3505772" cy="3213624"/>
          </a:xfrm>
          <a:prstGeom prst="rect">
            <a:avLst/>
          </a:prstGeom>
        </p:spPr>
      </p:pic>
    </p:spTree>
    <p:extLst>
      <p:ext uri="{BB962C8B-B14F-4D97-AF65-F5344CB8AC3E}">
        <p14:creationId xmlns:p14="http://schemas.microsoft.com/office/powerpoint/2010/main" val="3507299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54049" y="188913"/>
            <a:ext cx="5235575" cy="1143000"/>
          </a:xfrm>
        </p:spPr>
        <p:txBody>
          <a:bodyPr/>
          <a:lstStyle/>
          <a:p>
            <a:pPr eaLnBrk="1" hangingPunct="1"/>
            <a:r>
              <a:rPr lang="ja-JP" altLang="en-US" dirty="0" smtClean="0"/>
              <a:t>運動器とは　</a:t>
            </a:r>
          </a:p>
        </p:txBody>
      </p:sp>
      <p:sp>
        <p:nvSpPr>
          <p:cNvPr id="3075" name="Rectangle 3"/>
          <p:cNvSpPr>
            <a:spLocks noGrp="1" noChangeArrowheads="1"/>
          </p:cNvSpPr>
          <p:nvPr>
            <p:ph type="body" idx="1"/>
          </p:nvPr>
        </p:nvSpPr>
        <p:spPr>
          <a:xfrm>
            <a:off x="564378" y="1331913"/>
            <a:ext cx="8431341" cy="1658937"/>
          </a:xfrm>
        </p:spPr>
        <p:txBody>
          <a:bodyPr>
            <a:noAutofit/>
          </a:bodyPr>
          <a:lstStyle/>
          <a:p>
            <a:pPr eaLnBrk="1" hangingPunct="1">
              <a:lnSpc>
                <a:spcPts val="3500"/>
              </a:lnSpc>
              <a:buFontTx/>
              <a:buNone/>
            </a:pPr>
            <a:r>
              <a:rPr lang="ja-JP" altLang="en-US" dirty="0" smtClean="0"/>
              <a:t>　運動器とは、</a:t>
            </a:r>
            <a:r>
              <a:rPr lang="ja-JP" altLang="en-US" dirty="0" smtClean="0">
                <a:solidFill>
                  <a:srgbClr val="C00000"/>
                </a:solidFill>
              </a:rPr>
              <a:t>体を動かす手脚や背骨</a:t>
            </a:r>
            <a:r>
              <a:rPr lang="ja-JP" altLang="en-US" dirty="0" smtClean="0"/>
              <a:t>のことで　</a:t>
            </a:r>
          </a:p>
          <a:p>
            <a:pPr eaLnBrk="1" hangingPunct="1">
              <a:lnSpc>
                <a:spcPts val="3500"/>
              </a:lnSpc>
              <a:buFontTx/>
              <a:buNone/>
            </a:pPr>
            <a:r>
              <a:rPr lang="ja-JP" altLang="en-US" dirty="0" smtClean="0"/>
              <a:t>　運動器を構成する主な要素は、</a:t>
            </a:r>
            <a:r>
              <a:rPr lang="ja-JP" altLang="en-US" b="1" dirty="0" smtClean="0">
                <a:solidFill>
                  <a:srgbClr val="C00000"/>
                </a:solidFill>
              </a:rPr>
              <a:t>骨、</a:t>
            </a:r>
            <a:r>
              <a:rPr lang="ja-JP" altLang="en-US" dirty="0" smtClean="0">
                <a:solidFill>
                  <a:srgbClr val="C00000"/>
                </a:solidFill>
              </a:rPr>
              <a:t>軟骨、</a:t>
            </a:r>
            <a:r>
              <a:rPr lang="ja-JP" altLang="en-US" b="1" dirty="0" smtClean="0">
                <a:solidFill>
                  <a:srgbClr val="C00000"/>
                </a:solidFill>
              </a:rPr>
              <a:t>関節と</a:t>
            </a:r>
            <a:r>
              <a:rPr lang="en-US" altLang="ja-JP" b="1" dirty="0" smtClean="0">
                <a:solidFill>
                  <a:srgbClr val="C00000"/>
                </a:solidFill>
              </a:rPr>
              <a:t/>
            </a:r>
            <a:br>
              <a:rPr lang="en-US" altLang="ja-JP" b="1" dirty="0" smtClean="0">
                <a:solidFill>
                  <a:srgbClr val="C00000"/>
                </a:solidFill>
              </a:rPr>
            </a:br>
            <a:r>
              <a:rPr lang="ja-JP" altLang="en-US" dirty="0" smtClean="0">
                <a:solidFill>
                  <a:srgbClr val="C00000"/>
                </a:solidFill>
              </a:rPr>
              <a:t>それを動かす筋肉、靱帯、神経など</a:t>
            </a:r>
            <a:r>
              <a:rPr lang="ja-JP" altLang="en-US" dirty="0" smtClean="0"/>
              <a:t>です</a:t>
            </a:r>
          </a:p>
          <a:p>
            <a:pPr eaLnBrk="1" hangingPunct="1">
              <a:lnSpc>
                <a:spcPct val="90000"/>
              </a:lnSpc>
            </a:pPr>
            <a:endParaRPr lang="ja-JP" altLang="en-US" dirty="0" smtClean="0"/>
          </a:p>
          <a:p>
            <a:pPr eaLnBrk="1" hangingPunct="1">
              <a:lnSpc>
                <a:spcPct val="90000"/>
              </a:lnSpc>
              <a:buFontTx/>
              <a:buNone/>
            </a:pPr>
            <a:r>
              <a:rPr lang="ja-JP" altLang="en-US" dirty="0" smtClean="0"/>
              <a:t>　</a:t>
            </a:r>
          </a:p>
        </p:txBody>
      </p:sp>
      <p:pic>
        <p:nvPicPr>
          <p:cNvPr id="3076" name="図 4" descr="img020.jpg"/>
          <p:cNvPicPr>
            <a:picLocks noChangeAspect="1"/>
          </p:cNvPicPr>
          <p:nvPr/>
        </p:nvPicPr>
        <p:blipFill rotWithShape="1">
          <a:blip r:embed="rId4">
            <a:extLst>
              <a:ext uri="{28A0092B-C50C-407E-A947-70E740481C1C}">
                <a14:useLocalDpi xmlns:a14="http://schemas.microsoft.com/office/drawing/2010/main" val="0"/>
              </a:ext>
            </a:extLst>
          </a:blip>
          <a:srcRect r="5951"/>
          <a:stretch/>
        </p:blipFill>
        <p:spPr bwMode="auto">
          <a:xfrm>
            <a:off x="7284873" y="2484764"/>
            <a:ext cx="4907127" cy="437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64378" y="3349020"/>
            <a:ext cx="6353021" cy="1569660"/>
          </a:xfrm>
          <a:prstGeom prst="rect">
            <a:avLst/>
          </a:prstGeom>
          <a:noFill/>
        </p:spPr>
        <p:txBody>
          <a:bodyPr wrap="none" rtlCol="0">
            <a:spAutoFit/>
          </a:bodyPr>
          <a:lstStyle/>
          <a:p>
            <a:r>
              <a:rPr lang="ja-JP" altLang="en-US" sz="2400" dirty="0"/>
              <a:t>体を支える支柱が</a:t>
            </a:r>
            <a:r>
              <a:rPr lang="ja-JP" altLang="en-US" sz="2400" dirty="0">
                <a:solidFill>
                  <a:srgbClr val="CC0000"/>
                </a:solidFill>
              </a:rPr>
              <a:t>骨</a:t>
            </a:r>
            <a:r>
              <a:rPr lang="ja-JP" altLang="en-US" sz="2400" dirty="0" smtClean="0"/>
              <a:t>です</a:t>
            </a:r>
            <a:r>
              <a:rPr lang="en-US" altLang="ja-JP" sz="2400" dirty="0"/>
              <a:t/>
            </a:r>
            <a:br>
              <a:rPr lang="en-US" altLang="ja-JP" sz="2400" dirty="0"/>
            </a:br>
            <a:r>
              <a:rPr lang="ja-JP" altLang="en-US" sz="2400" dirty="0"/>
              <a:t>体が動くための骨と骨</a:t>
            </a:r>
            <a:r>
              <a:rPr lang="ja-JP" altLang="en-US" sz="2400" dirty="0" smtClean="0"/>
              <a:t>のつなぎ目</a:t>
            </a:r>
            <a:r>
              <a:rPr lang="ja-JP" altLang="en-US" sz="2400" dirty="0"/>
              <a:t>、隙間が</a:t>
            </a:r>
            <a:r>
              <a:rPr lang="ja-JP" altLang="en-US" sz="2400" dirty="0">
                <a:solidFill>
                  <a:srgbClr val="CC0000"/>
                </a:solidFill>
              </a:rPr>
              <a:t>関節 </a:t>
            </a:r>
            <a:r>
              <a:rPr lang="en-US" altLang="ja-JP" sz="2400" dirty="0"/>
              <a:t/>
            </a:r>
            <a:br>
              <a:rPr lang="en-US" altLang="ja-JP" sz="2400" dirty="0"/>
            </a:br>
            <a:r>
              <a:rPr lang="ja-JP" altLang="en-US" sz="2400" dirty="0" smtClean="0"/>
              <a:t>関節</a:t>
            </a:r>
            <a:r>
              <a:rPr lang="ja-JP" altLang="en-US" sz="2400" dirty="0"/>
              <a:t>を動かすための動力が　</a:t>
            </a:r>
            <a:r>
              <a:rPr lang="ja-JP" altLang="en-US" sz="2400" dirty="0">
                <a:solidFill>
                  <a:srgbClr val="CC0000"/>
                </a:solidFill>
              </a:rPr>
              <a:t>筋肉</a:t>
            </a:r>
            <a:r>
              <a:rPr lang="ja-JP" altLang="en-US" sz="2400" dirty="0"/>
              <a:t>です</a:t>
            </a:r>
            <a:r>
              <a:rPr lang="en-US" altLang="ja-JP" sz="2400" dirty="0"/>
              <a:t/>
            </a:r>
            <a:br>
              <a:rPr lang="en-US" altLang="ja-JP" sz="2400" dirty="0"/>
            </a:br>
            <a:r>
              <a:rPr lang="ja-JP" altLang="en-US" sz="2400" dirty="0"/>
              <a:t>筋肉や関節の動きを制御しているのが</a:t>
            </a:r>
            <a:r>
              <a:rPr lang="ja-JP" altLang="en-US" sz="2400" dirty="0">
                <a:solidFill>
                  <a:srgbClr val="CC0000"/>
                </a:solidFill>
              </a:rPr>
              <a:t>神経</a:t>
            </a:r>
            <a:r>
              <a:rPr lang="ja-JP" altLang="en-US" sz="2400" dirty="0"/>
              <a:t>です</a:t>
            </a:r>
            <a:endParaRPr kumimoji="1" lang="ja-JP" altLang="en-US" sz="2400" dirty="0"/>
          </a:p>
        </p:txBody>
      </p:sp>
      <p:sp>
        <p:nvSpPr>
          <p:cNvPr id="3" name="テキスト ボックス 2"/>
          <p:cNvSpPr txBox="1"/>
          <p:nvPr/>
        </p:nvSpPr>
        <p:spPr>
          <a:xfrm>
            <a:off x="564378" y="5499702"/>
            <a:ext cx="7026282" cy="954107"/>
          </a:xfrm>
          <a:prstGeom prst="rect">
            <a:avLst/>
          </a:prstGeom>
          <a:noFill/>
        </p:spPr>
        <p:txBody>
          <a:bodyPr wrap="none" rtlCol="0">
            <a:spAutoFit/>
          </a:bodyPr>
          <a:lstStyle/>
          <a:p>
            <a:r>
              <a:rPr lang="ja-JP" altLang="en-US" sz="2800" dirty="0">
                <a:solidFill>
                  <a:srgbClr val="0070C0"/>
                </a:solidFill>
              </a:rPr>
              <a:t>★人が身体を動かすために必要なパーツが、</a:t>
            </a:r>
            <a:r>
              <a:rPr lang="en-US" altLang="ja-JP" sz="2800" dirty="0">
                <a:solidFill>
                  <a:srgbClr val="0070C0"/>
                </a:solidFill>
              </a:rPr>
              <a:t/>
            </a:r>
            <a:br>
              <a:rPr lang="en-US" altLang="ja-JP" sz="2800" dirty="0">
                <a:solidFill>
                  <a:srgbClr val="0070C0"/>
                </a:solidFill>
              </a:rPr>
            </a:br>
            <a:r>
              <a:rPr lang="ja-JP" altLang="en-US" sz="2800" dirty="0">
                <a:solidFill>
                  <a:srgbClr val="0070C0"/>
                </a:solidFill>
              </a:rPr>
              <a:t>　　運動器でとても大事なもの</a:t>
            </a:r>
            <a:r>
              <a:rPr lang="ja-JP" altLang="en-US" sz="2800" dirty="0" smtClean="0">
                <a:solidFill>
                  <a:srgbClr val="0070C0"/>
                </a:solidFill>
              </a:rPr>
              <a:t>です</a:t>
            </a:r>
            <a:endParaRPr lang="ja-JP" altLang="en-US" sz="2800" dirty="0">
              <a:solidFill>
                <a:srgbClr val="0070C0"/>
              </a:solidFill>
            </a:endParaRPr>
          </a:p>
        </p:txBody>
      </p:sp>
    </p:spTree>
    <p:custDataLst>
      <p:tags r:id="rId1"/>
    </p:custDataLst>
    <p:extLst>
      <p:ext uri="{BB962C8B-B14F-4D97-AF65-F5344CB8AC3E}">
        <p14:creationId xmlns:p14="http://schemas.microsoft.com/office/powerpoint/2010/main" val="1578064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スクリーンショット 2013-11-03 19.08.06.png"/>
          <p:cNvPicPr/>
          <p:nvPr/>
        </p:nvPicPr>
        <p:blipFill>
          <a:blip r:embed="rId3">
            <a:extLst/>
          </a:blip>
          <a:stretch>
            <a:fillRect/>
          </a:stretch>
        </p:blipFill>
        <p:spPr>
          <a:xfrm>
            <a:off x="10853196" y="230382"/>
            <a:ext cx="968785" cy="699678"/>
          </a:xfrm>
          <a:prstGeom prst="rect">
            <a:avLst/>
          </a:prstGeom>
          <a:ln w="12700">
            <a:miter lim="400000"/>
          </a:ln>
        </p:spPr>
      </p:pic>
      <p:sp>
        <p:nvSpPr>
          <p:cNvPr id="334" name="Shape 334"/>
          <p:cNvSpPr/>
          <p:nvPr/>
        </p:nvSpPr>
        <p:spPr>
          <a:xfrm>
            <a:off x="494993" y="1470457"/>
            <a:ext cx="9085129" cy="1070755"/>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p>
            <a:pPr lvl="0">
              <a:defRPr sz="1800"/>
            </a:pPr>
            <a:r>
              <a:rPr sz="3200" dirty="0"/>
              <a:t> ＊</a:t>
            </a:r>
            <a:r>
              <a:rPr sz="3200" dirty="0" err="1">
                <a:solidFill>
                  <a:srgbClr val="011993"/>
                </a:solidFill>
              </a:rPr>
              <a:t>等尺性運動（</a:t>
            </a:r>
            <a:r>
              <a:rPr sz="3200" dirty="0" err="1"/>
              <a:t>収縮</a:t>
            </a:r>
            <a:r>
              <a:rPr sz="3200" dirty="0" smtClean="0"/>
              <a:t>）</a:t>
            </a:r>
            <a:r>
              <a:rPr lang="ja-JP" altLang="en-US" sz="3200" dirty="0">
                <a:latin typeface="+mn-ea"/>
              </a:rPr>
              <a:t>関節運動を伴わない筋</a:t>
            </a:r>
            <a:r>
              <a:rPr lang="ja-JP" altLang="en-US" sz="3200" dirty="0" smtClean="0">
                <a:latin typeface="+mn-ea"/>
              </a:rPr>
              <a:t>収縮</a:t>
            </a:r>
            <a:endParaRPr lang="en-US" altLang="ja-JP" sz="3200" dirty="0" smtClean="0">
              <a:latin typeface="+mn-ea"/>
            </a:endParaRPr>
          </a:p>
          <a:p>
            <a:pPr lvl="0">
              <a:defRPr sz="1800"/>
            </a:pPr>
            <a:r>
              <a:rPr lang="ja-JP" altLang="en-US" sz="3200" dirty="0">
                <a:latin typeface="+mn-ea"/>
              </a:rPr>
              <a:t>　</a:t>
            </a:r>
            <a:r>
              <a:rPr lang="ja-JP" altLang="en-US" sz="3200" dirty="0" smtClean="0">
                <a:latin typeface="+mn-ea"/>
              </a:rPr>
              <a:t>　　　　　　　　　　　　　　</a:t>
            </a:r>
            <a:r>
              <a:rPr lang="ja-JP" altLang="en-US" sz="3200" b="1" dirty="0">
                <a:latin typeface="+mn-ea"/>
                <a:cs typeface="メイリオ"/>
                <a:sym typeface="メイリオ"/>
              </a:rPr>
              <a:t>筋の長さが変化しない</a:t>
            </a:r>
            <a:endParaRPr sz="3200" b="1" dirty="0">
              <a:latin typeface="+mn-ea"/>
            </a:endParaRPr>
          </a:p>
        </p:txBody>
      </p:sp>
      <p:sp>
        <p:nvSpPr>
          <p:cNvPr id="335" name="Shape 335"/>
          <p:cNvSpPr/>
          <p:nvPr/>
        </p:nvSpPr>
        <p:spPr>
          <a:xfrm>
            <a:off x="494993" y="3322759"/>
            <a:ext cx="11205462" cy="1070755"/>
          </a:xfrm>
          <a:prstGeom prst="rect">
            <a:avLst/>
          </a:prstGeom>
          <a:ln w="12700">
            <a:miter lim="400000"/>
          </a:ln>
          <a:extLst>
            <a:ext uri="{C572A759-6A51-4108-AA02-DFA0A04FC94B}">
              <ma14:wrappingTextBoxFlag xmlns="" xmlns:ma14="http://schemas.microsoft.com/office/mac/drawingml/2011/main" val="1"/>
            </a:ext>
          </a:extLst>
        </p:spPr>
        <p:txBody>
          <a:bodyPr wrap="square" lIns="42520" tIns="42520" rIns="42520" bIns="42520" anchor="ctr">
            <a:spAutoFit/>
          </a:bodyPr>
          <a:lstStyle/>
          <a:p>
            <a:pPr>
              <a:defRPr sz="1800"/>
            </a:pPr>
            <a:r>
              <a:rPr sz="3200" dirty="0"/>
              <a:t>＊</a:t>
            </a:r>
            <a:r>
              <a:rPr sz="3200" dirty="0" err="1">
                <a:solidFill>
                  <a:srgbClr val="011993"/>
                </a:solidFill>
              </a:rPr>
              <a:t>等張性運動</a:t>
            </a:r>
            <a:r>
              <a:rPr sz="3200" dirty="0" err="1"/>
              <a:t>（収縮</a:t>
            </a:r>
            <a:r>
              <a:rPr sz="3200" dirty="0" smtClean="0"/>
              <a:t>）</a:t>
            </a:r>
            <a:r>
              <a:rPr lang="ja-JP" altLang="en-US" sz="3200" dirty="0" smtClean="0"/>
              <a:t>：</a:t>
            </a:r>
            <a:r>
              <a:rPr lang="ja-JP" altLang="en-US" sz="3200" dirty="0"/>
              <a:t>関節運動を伴なう筋収縮</a:t>
            </a:r>
          </a:p>
          <a:p>
            <a:pPr lvl="0">
              <a:defRPr sz="1800"/>
            </a:pPr>
            <a:r>
              <a:rPr lang="ja-JP" altLang="en-US" sz="3200" dirty="0" smtClean="0"/>
              <a:t>　　　　　　　　　　　　　　　　</a:t>
            </a:r>
            <a:r>
              <a:rPr lang="ja-JP" altLang="en-US" sz="3200" b="1" dirty="0">
                <a:latin typeface="メイリオ"/>
                <a:ea typeface="メイリオ"/>
                <a:cs typeface="メイリオ"/>
                <a:sym typeface="メイリオ"/>
              </a:rPr>
              <a:t>筋の長さが変化する</a:t>
            </a:r>
            <a:endParaRPr sz="3200" dirty="0"/>
          </a:p>
        </p:txBody>
      </p:sp>
      <p:sp>
        <p:nvSpPr>
          <p:cNvPr id="336" name="Shape 336"/>
          <p:cNvSpPr/>
          <p:nvPr/>
        </p:nvSpPr>
        <p:spPr>
          <a:xfrm>
            <a:off x="597393" y="5765906"/>
            <a:ext cx="8124931" cy="578313"/>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p>
            <a:pPr lvl="0">
              <a:defRPr sz="1800"/>
            </a:pPr>
            <a:r>
              <a:rPr sz="3200" dirty="0"/>
              <a:t>＊</a:t>
            </a:r>
            <a:r>
              <a:rPr sz="3200" dirty="0" err="1">
                <a:solidFill>
                  <a:srgbClr val="011993"/>
                </a:solidFill>
              </a:rPr>
              <a:t>等速性運動</a:t>
            </a:r>
            <a:r>
              <a:rPr sz="3200" dirty="0" err="1"/>
              <a:t>（収縮</a:t>
            </a:r>
            <a:r>
              <a:rPr sz="3200" dirty="0" smtClean="0"/>
              <a:t>）</a:t>
            </a:r>
            <a:r>
              <a:rPr lang="ja-JP" altLang="en-US" sz="3200" dirty="0"/>
              <a:t>動く速度が一定の運動</a:t>
            </a:r>
            <a:endParaRPr sz="3200" dirty="0"/>
          </a:p>
        </p:txBody>
      </p:sp>
      <p:sp>
        <p:nvSpPr>
          <p:cNvPr id="337" name="Shape 337"/>
          <p:cNvSpPr/>
          <p:nvPr/>
        </p:nvSpPr>
        <p:spPr>
          <a:xfrm>
            <a:off x="979385" y="4393514"/>
            <a:ext cx="7070796" cy="947645"/>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p>
            <a:pPr lvl="0">
              <a:defRPr sz="1800"/>
            </a:pPr>
            <a:r>
              <a:rPr sz="2800" dirty="0" smtClean="0"/>
              <a:t>・</a:t>
            </a:r>
            <a:r>
              <a:rPr lang="ja-JP" altLang="en-US" sz="2800" dirty="0" smtClean="0"/>
              <a:t>短縮性（</a:t>
            </a:r>
            <a:r>
              <a:rPr sz="2800" dirty="0" err="1" smtClean="0"/>
              <a:t>求心性</a:t>
            </a:r>
            <a:r>
              <a:rPr lang="ja-JP" altLang="en-US" sz="2800" dirty="0" smtClean="0"/>
              <a:t>）</a:t>
            </a:r>
            <a:r>
              <a:rPr sz="2800" dirty="0" err="1" smtClean="0"/>
              <a:t>収縮</a:t>
            </a:r>
            <a:r>
              <a:rPr sz="2800" dirty="0" smtClean="0"/>
              <a:t> </a:t>
            </a:r>
            <a:r>
              <a:rPr sz="2800" dirty="0"/>
              <a:t>Concentric </a:t>
            </a:r>
            <a:r>
              <a:rPr sz="2800" dirty="0" smtClean="0"/>
              <a:t>contraction</a:t>
            </a:r>
            <a:endParaRPr lang="en-US" sz="2800" dirty="0" smtClean="0"/>
          </a:p>
          <a:p>
            <a:pPr>
              <a:defRPr sz="1800"/>
            </a:pPr>
            <a:r>
              <a:rPr lang="ja-JP" altLang="en-US" sz="2800" dirty="0"/>
              <a:t> </a:t>
            </a:r>
            <a:r>
              <a:rPr lang="ja-JP" altLang="en-US" sz="2800" dirty="0" smtClean="0"/>
              <a:t>・ 伸張性（遠心性）収縮 </a:t>
            </a:r>
            <a:r>
              <a:rPr lang="en-US" altLang="ja-JP" sz="2800" dirty="0"/>
              <a:t>Eccentric </a:t>
            </a:r>
            <a:r>
              <a:rPr lang="en-US" altLang="ja-JP" sz="2800" dirty="0" smtClean="0"/>
              <a:t>contraction</a:t>
            </a:r>
            <a:endParaRPr lang="en-US" altLang="ja-JP" sz="2800" dirty="0"/>
          </a:p>
        </p:txBody>
      </p:sp>
      <p:sp>
        <p:nvSpPr>
          <p:cNvPr id="338" name="Shape 338"/>
          <p:cNvSpPr/>
          <p:nvPr/>
        </p:nvSpPr>
        <p:spPr>
          <a:xfrm>
            <a:off x="2198941" y="5013530"/>
            <a:ext cx="85935" cy="547535"/>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p>
            <a:pPr lvl="0">
              <a:defRPr sz="1800"/>
            </a:pPr>
            <a:endParaRPr sz="3000" dirty="0"/>
          </a:p>
        </p:txBody>
      </p:sp>
      <p:sp>
        <p:nvSpPr>
          <p:cNvPr id="339" name="Shape 339"/>
          <p:cNvSpPr/>
          <p:nvPr/>
        </p:nvSpPr>
        <p:spPr>
          <a:xfrm>
            <a:off x="189287" y="930060"/>
            <a:ext cx="2145730" cy="578313"/>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lvl1pPr>
              <a:defRPr sz="4000"/>
            </a:lvl1pPr>
          </a:lstStyle>
          <a:p>
            <a:pPr lvl="0">
              <a:defRPr sz="1800"/>
            </a:pPr>
            <a:r>
              <a:rPr sz="3200" b="1" dirty="0"/>
              <a:t>１静的収縮</a:t>
            </a:r>
          </a:p>
        </p:txBody>
      </p:sp>
      <p:sp>
        <p:nvSpPr>
          <p:cNvPr id="340" name="Shape 340"/>
          <p:cNvSpPr/>
          <p:nvPr/>
        </p:nvSpPr>
        <p:spPr>
          <a:xfrm>
            <a:off x="219209" y="2392190"/>
            <a:ext cx="2489137" cy="578313"/>
          </a:xfrm>
          <a:prstGeom prst="rect">
            <a:avLst/>
          </a:prstGeom>
          <a:ln w="12700">
            <a:miter lim="400000"/>
          </a:ln>
          <a:extLst>
            <a:ext uri="{C572A759-6A51-4108-AA02-DFA0A04FC94B}">
              <ma14:wrappingTextBoxFlag xmlns="" xmlns:ma14="http://schemas.microsoft.com/office/mac/drawingml/2011/main" val="1"/>
            </a:ext>
          </a:extLst>
        </p:spPr>
        <p:txBody>
          <a:bodyPr lIns="42520" tIns="42520" rIns="42520" bIns="42520" anchor="ctr">
            <a:spAutoFit/>
          </a:bodyPr>
          <a:lstStyle>
            <a:lvl1pPr>
              <a:defRPr sz="4000"/>
            </a:lvl1pPr>
          </a:lstStyle>
          <a:p>
            <a:pPr lvl="0">
              <a:defRPr sz="1800"/>
            </a:pPr>
            <a:r>
              <a:rPr sz="3200" b="1" dirty="0"/>
              <a:t>２動的収縮</a:t>
            </a:r>
          </a:p>
        </p:txBody>
      </p:sp>
      <p:sp>
        <p:nvSpPr>
          <p:cNvPr id="2" name="テキスト ボックス 1"/>
          <p:cNvSpPr txBox="1"/>
          <p:nvPr/>
        </p:nvSpPr>
        <p:spPr>
          <a:xfrm>
            <a:off x="626857" y="127025"/>
            <a:ext cx="3416320" cy="646331"/>
          </a:xfrm>
          <a:prstGeom prst="rect">
            <a:avLst/>
          </a:prstGeom>
          <a:noFill/>
        </p:spPr>
        <p:txBody>
          <a:bodyPr wrap="none" rtlCol="0">
            <a:spAutoFit/>
          </a:bodyPr>
          <a:lstStyle/>
          <a:p>
            <a:r>
              <a:rPr kumimoji="1" lang="ja-JP" altLang="en-US" sz="3600" dirty="0" smtClean="0"/>
              <a:t>筋肉の収縮様式</a:t>
            </a:r>
            <a:endParaRPr kumimoji="1" lang="ja-JP" altLang="en-US" sz="3600" dirty="0"/>
          </a:p>
        </p:txBody>
      </p:sp>
    </p:spTree>
    <p:extLst>
      <p:ext uri="{BB962C8B-B14F-4D97-AF65-F5344CB8AC3E}">
        <p14:creationId xmlns:p14="http://schemas.microsoft.com/office/powerpoint/2010/main" val="147125952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609600" y="274639"/>
            <a:ext cx="8915400" cy="511175"/>
          </a:xfrm>
        </p:spPr>
        <p:txBody>
          <a:bodyPr>
            <a:normAutofit fontScale="90000"/>
          </a:bodyPr>
          <a:lstStyle/>
          <a:p>
            <a:r>
              <a:rPr lang="ja-JP" altLang="en-US" sz="3600" dirty="0" smtClean="0"/>
              <a:t>トレーニングの３原理</a:t>
            </a:r>
          </a:p>
        </p:txBody>
      </p:sp>
      <p:sp>
        <p:nvSpPr>
          <p:cNvPr id="11267" name="テキスト ボックス 3"/>
          <p:cNvSpPr txBox="1">
            <a:spLocks noChangeArrowheads="1"/>
          </p:cNvSpPr>
          <p:nvPr/>
        </p:nvSpPr>
        <p:spPr bwMode="auto">
          <a:xfrm>
            <a:off x="190500" y="791670"/>
            <a:ext cx="1179129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b="1" dirty="0">
                <a:solidFill>
                  <a:srgbClr val="0070C0"/>
                </a:solidFill>
              </a:rPr>
              <a:t>⑴</a:t>
            </a:r>
            <a:r>
              <a:rPr lang="ja-JP" altLang="en-US" sz="2400" b="1" dirty="0">
                <a:solidFill>
                  <a:srgbClr val="0070C0"/>
                </a:solidFill>
              </a:rPr>
              <a:t>過負荷の原理</a:t>
            </a:r>
          </a:p>
          <a:p>
            <a:pPr eaLnBrk="1" hangingPunct="1"/>
            <a:r>
              <a:rPr lang="ja-JP" altLang="en-US" sz="2000" dirty="0"/>
              <a:t>　ある程度以上の負荷をかけないと効果が出ない</a:t>
            </a:r>
          </a:p>
          <a:p>
            <a:pPr eaLnBrk="1" hangingPunct="1"/>
            <a:r>
              <a:rPr lang="ja-JP" altLang="en-US" sz="2000" dirty="0"/>
              <a:t>　最大筋力の</a:t>
            </a:r>
            <a:r>
              <a:rPr lang="en-US" altLang="ja-JP" sz="2000" dirty="0"/>
              <a:t>20%</a:t>
            </a:r>
            <a:r>
              <a:rPr lang="ja-JP" altLang="en-US" sz="2000" dirty="0"/>
              <a:t>以下の負荷では、筋力は低下していく</a:t>
            </a:r>
            <a:endParaRPr lang="en-US" altLang="ja-JP" sz="2000" dirty="0"/>
          </a:p>
          <a:p>
            <a:pPr eaLnBrk="1" hangingPunct="1"/>
            <a:r>
              <a:rPr lang="ja-JP" altLang="en-US" sz="2000" dirty="0"/>
              <a:t>　最大筋力の</a:t>
            </a:r>
            <a:r>
              <a:rPr lang="en-US" altLang="ja-JP" sz="2000" dirty="0"/>
              <a:t>40%</a:t>
            </a:r>
            <a:r>
              <a:rPr lang="ja-JP" altLang="en-US" sz="2000" dirty="0"/>
              <a:t>以上の負荷では、筋力は向上する</a:t>
            </a:r>
          </a:p>
          <a:p>
            <a:pPr eaLnBrk="1" hangingPunct="1"/>
            <a:r>
              <a:rPr lang="ja-JP" altLang="en-US" sz="2000" dirty="0"/>
              <a:t>　筋力をつけるためには、「少しきついけどできそうだ」と感じる強度が必要</a:t>
            </a:r>
          </a:p>
          <a:p>
            <a:pPr eaLnBrk="1" hangingPunct="1"/>
            <a:r>
              <a:rPr lang="ja-JP" altLang="en-US" sz="2000" dirty="0"/>
              <a:t>＊歩行では、下腿後面の筋肉で</a:t>
            </a:r>
            <a:r>
              <a:rPr lang="en-US" altLang="ja-JP" sz="2000" dirty="0"/>
              <a:t>15%</a:t>
            </a:r>
            <a:r>
              <a:rPr lang="ja-JP" altLang="en-US" sz="2000" dirty="0" err="1"/>
              <a:t>、</a:t>
            </a:r>
            <a:r>
              <a:rPr lang="ja-JP" altLang="en-US" sz="2000" dirty="0"/>
              <a:t>下腿前面の筋肉で</a:t>
            </a:r>
            <a:r>
              <a:rPr lang="en-US" altLang="ja-JP" sz="2000" dirty="0"/>
              <a:t>10%</a:t>
            </a:r>
            <a:r>
              <a:rPr lang="ja-JP" altLang="en-US" sz="2000" dirty="0" err="1" smtClean="0"/>
              <a:t>、</a:t>
            </a:r>
            <a:r>
              <a:rPr lang="ja-JP" altLang="en-US" sz="2000" dirty="0" smtClean="0"/>
              <a:t>他</a:t>
            </a:r>
            <a:r>
              <a:rPr lang="ja-JP" altLang="en-US" sz="2000" dirty="0"/>
              <a:t>の部位は</a:t>
            </a:r>
            <a:r>
              <a:rPr lang="en-US" altLang="ja-JP" sz="2000" dirty="0"/>
              <a:t>5%</a:t>
            </a:r>
            <a:r>
              <a:rPr lang="ja-JP" altLang="en-US" sz="2000" dirty="0"/>
              <a:t>以下の負荷に過ぎないので</a:t>
            </a:r>
            <a:r>
              <a:rPr lang="ja-JP" altLang="en-US" sz="2000" dirty="0" smtClean="0"/>
              <a:t>、</a:t>
            </a:r>
            <a:r>
              <a:rPr lang="en-US" altLang="ja-JP" sz="2000" dirty="0" smtClean="0"/>
              <a:t/>
            </a:r>
            <a:br>
              <a:rPr lang="en-US" altLang="ja-JP" sz="2000" dirty="0" smtClean="0"/>
            </a:br>
            <a:r>
              <a:rPr lang="ja-JP" altLang="en-US" sz="2000" dirty="0" smtClean="0"/>
              <a:t>　　歩いて</a:t>
            </a:r>
            <a:r>
              <a:rPr lang="ja-JP" altLang="en-US" sz="2000" dirty="0"/>
              <a:t>いるだけでは筋力は</a:t>
            </a:r>
            <a:r>
              <a:rPr lang="ja-JP" altLang="en-US" sz="2000" dirty="0" smtClean="0"/>
              <a:t>つかない</a:t>
            </a:r>
            <a:endParaRPr lang="en-US" altLang="ja-JP" sz="2000" dirty="0" smtClean="0"/>
          </a:p>
          <a:p>
            <a:pPr eaLnBrk="1" hangingPunct="1"/>
            <a:endParaRPr lang="ja-JP" altLang="en-US" sz="2000" dirty="0"/>
          </a:p>
          <a:p>
            <a:pPr eaLnBrk="1" hangingPunct="1"/>
            <a:r>
              <a:rPr lang="en-US" altLang="ja-JP" sz="2400" b="1" dirty="0">
                <a:solidFill>
                  <a:srgbClr val="0070C0"/>
                </a:solidFill>
              </a:rPr>
              <a:t>⑵</a:t>
            </a:r>
            <a:r>
              <a:rPr lang="ja-JP" altLang="en-US" sz="2400" b="1" dirty="0">
                <a:solidFill>
                  <a:srgbClr val="0070C0"/>
                </a:solidFill>
              </a:rPr>
              <a:t>可逆性の原理</a:t>
            </a:r>
          </a:p>
          <a:p>
            <a:pPr eaLnBrk="1" hangingPunct="1"/>
            <a:r>
              <a:rPr lang="ja-JP" altLang="en-US" sz="2000" dirty="0"/>
              <a:t>　トレーニングで得られた効果も、トレーニングを中止すると消失する</a:t>
            </a:r>
          </a:p>
          <a:p>
            <a:pPr eaLnBrk="1" hangingPunct="1"/>
            <a:r>
              <a:rPr lang="ja-JP" altLang="en-US" sz="2000" dirty="0"/>
              <a:t>　特に、短期間でつけた筋力は、短期間で消失してしまう</a:t>
            </a:r>
          </a:p>
          <a:p>
            <a:pPr eaLnBrk="1" hangingPunct="1"/>
            <a:r>
              <a:rPr lang="ja-JP" altLang="en-US" sz="2000" dirty="0"/>
              <a:t>　継続することが重要</a:t>
            </a:r>
            <a:endParaRPr lang="en-US" altLang="ja-JP" sz="2000" dirty="0"/>
          </a:p>
          <a:p>
            <a:pPr eaLnBrk="1" hangingPunct="1"/>
            <a:endParaRPr lang="ja-JP" altLang="en-US" sz="2000" dirty="0"/>
          </a:p>
          <a:p>
            <a:pPr eaLnBrk="1" hangingPunct="1"/>
            <a:r>
              <a:rPr lang="en-US" altLang="ja-JP" sz="2400" b="1" dirty="0">
                <a:solidFill>
                  <a:srgbClr val="0070C0"/>
                </a:solidFill>
              </a:rPr>
              <a:t>⑶</a:t>
            </a:r>
            <a:r>
              <a:rPr lang="ja-JP" altLang="en-US" sz="2400" b="1" dirty="0">
                <a:solidFill>
                  <a:srgbClr val="0070C0"/>
                </a:solidFill>
              </a:rPr>
              <a:t>特異性の原理</a:t>
            </a:r>
          </a:p>
          <a:p>
            <a:pPr eaLnBrk="1" hangingPunct="1"/>
            <a:r>
              <a:rPr lang="ja-JP" altLang="en-US" sz="2000" dirty="0"/>
              <a:t>　トレーニング効果は、トレーニング内容により特異的に向上する</a:t>
            </a:r>
            <a:endParaRPr lang="en-US" altLang="ja-JP" sz="2000" dirty="0"/>
          </a:p>
          <a:p>
            <a:pPr eaLnBrk="1" hangingPunct="1"/>
            <a:r>
              <a:rPr lang="ja-JP" altLang="en-US" sz="2000" dirty="0" smtClean="0"/>
              <a:t>　野球</a:t>
            </a:r>
            <a:r>
              <a:rPr lang="ja-JP" altLang="en-US" sz="2000" dirty="0"/>
              <a:t>をすれば、野球は上手になるけど、柔道は上手になれない</a:t>
            </a:r>
          </a:p>
          <a:p>
            <a:pPr eaLnBrk="1" hangingPunct="1"/>
            <a:r>
              <a:rPr lang="ja-JP" altLang="en-US" sz="2000" dirty="0" smtClean="0"/>
              <a:t>　虚弱高齢者は、単に筋トレやストレッチングを行うだけでは日常生活動作改善を期待できないので、</a:t>
            </a:r>
            <a:r>
              <a:rPr lang="en-US" altLang="ja-JP" sz="2000" dirty="0" smtClean="0"/>
              <a:t/>
            </a:r>
            <a:br>
              <a:rPr lang="en-US" altLang="ja-JP" sz="2000" dirty="0" smtClean="0"/>
            </a:br>
            <a:r>
              <a:rPr lang="ja-JP" altLang="en-US" sz="2000" dirty="0" smtClean="0"/>
              <a:t>　「</a:t>
            </a:r>
            <a:r>
              <a:rPr lang="ja-JP" altLang="en-US" sz="2000" dirty="0"/>
              <a:t>日常生活で必要とする動作がしやすく」を目的と</a:t>
            </a:r>
            <a:r>
              <a:rPr lang="ja-JP" altLang="en-US" sz="2000" dirty="0" smtClean="0"/>
              <a:t>した</a:t>
            </a:r>
            <a:r>
              <a:rPr lang="en-US" altLang="ja-JP" sz="2000" dirty="0" smtClean="0"/>
              <a:t>ADL</a:t>
            </a:r>
            <a:r>
              <a:rPr lang="ja-JP" altLang="en-US" sz="2000" dirty="0" smtClean="0"/>
              <a:t>回復トレーニング</a:t>
            </a:r>
            <a:r>
              <a:rPr lang="ja-JP" altLang="en-US" sz="2000" dirty="0"/>
              <a:t>をすること</a:t>
            </a:r>
          </a:p>
        </p:txBody>
      </p:sp>
    </p:spTree>
    <p:extLst>
      <p:ext uri="{BB962C8B-B14F-4D97-AF65-F5344CB8AC3E}">
        <p14:creationId xmlns:p14="http://schemas.microsoft.com/office/powerpoint/2010/main" val="2497060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571500" y="214314"/>
            <a:ext cx="8153400" cy="439737"/>
          </a:xfrm>
        </p:spPr>
        <p:txBody>
          <a:bodyPr>
            <a:normAutofit fontScale="90000"/>
          </a:bodyPr>
          <a:lstStyle/>
          <a:p>
            <a:r>
              <a:rPr lang="ja-JP" altLang="en-US" sz="3600" smtClean="0"/>
              <a:t>トレーニングの５原則</a:t>
            </a:r>
          </a:p>
        </p:txBody>
      </p:sp>
      <p:sp>
        <p:nvSpPr>
          <p:cNvPr id="12291" name="テキスト ボックス 3"/>
          <p:cNvSpPr txBox="1">
            <a:spLocks noChangeArrowheads="1"/>
          </p:cNvSpPr>
          <p:nvPr/>
        </p:nvSpPr>
        <p:spPr bwMode="auto">
          <a:xfrm>
            <a:off x="549020" y="994487"/>
            <a:ext cx="10880980" cy="544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ts val="2800"/>
              </a:lnSpc>
            </a:pPr>
            <a:r>
              <a:rPr lang="ja-JP" altLang="en-US" sz="2400" b="1" dirty="0">
                <a:solidFill>
                  <a:srgbClr val="C00000"/>
                </a:solidFill>
              </a:rPr>
              <a:t>⑴漸進性の原則　　</a:t>
            </a:r>
          </a:p>
          <a:p>
            <a:pPr eaLnBrk="1" hangingPunct="1">
              <a:lnSpc>
                <a:spcPts val="2800"/>
              </a:lnSpc>
            </a:pPr>
            <a:r>
              <a:rPr lang="ja-JP" altLang="en-US" sz="2000" dirty="0"/>
              <a:t>　トレーニング強度や量は段階的に増加させなければならない</a:t>
            </a:r>
          </a:p>
          <a:p>
            <a:pPr eaLnBrk="1" hangingPunct="1">
              <a:lnSpc>
                <a:spcPts val="2800"/>
              </a:lnSpc>
            </a:pPr>
            <a:r>
              <a:rPr lang="ja-JP" altLang="en-US" sz="2000" dirty="0"/>
              <a:t>　最初の</a:t>
            </a:r>
            <a:r>
              <a:rPr lang="en-US" altLang="ja-JP" sz="2000" dirty="0"/>
              <a:t>1〜2</a:t>
            </a:r>
            <a:r>
              <a:rPr lang="ja-JP" altLang="en-US" sz="2000" dirty="0"/>
              <a:t>週間は、運動に慣れる期間とし、徐々に負荷を上げる</a:t>
            </a:r>
          </a:p>
          <a:p>
            <a:pPr eaLnBrk="1" hangingPunct="1">
              <a:lnSpc>
                <a:spcPts val="2800"/>
              </a:lnSpc>
            </a:pPr>
            <a:r>
              <a:rPr lang="ja-JP" altLang="en-US" sz="2400" b="1" dirty="0">
                <a:solidFill>
                  <a:srgbClr val="C00000"/>
                </a:solidFill>
              </a:rPr>
              <a:t>⑵全面性の原則</a:t>
            </a:r>
          </a:p>
          <a:p>
            <a:pPr eaLnBrk="1" hangingPunct="1">
              <a:lnSpc>
                <a:spcPts val="2800"/>
              </a:lnSpc>
            </a:pPr>
            <a:r>
              <a:rPr lang="ja-JP" altLang="en-US" sz="2000" dirty="0"/>
              <a:t>　偏ったトレーニングをしない．出来るだけ多くの筋肉を刺激する</a:t>
            </a:r>
            <a:endParaRPr lang="en-US" altLang="ja-JP" sz="2000" dirty="0"/>
          </a:p>
          <a:p>
            <a:pPr eaLnBrk="1" hangingPunct="1">
              <a:lnSpc>
                <a:spcPts val="2800"/>
              </a:lnSpc>
            </a:pPr>
            <a:r>
              <a:rPr lang="ja-JP" altLang="en-US" sz="2000" dirty="0"/>
              <a:t>　また、筋力トレーニングだけでなく、柔軟運動、持久力運動</a:t>
            </a:r>
            <a:r>
              <a:rPr lang="ja-JP" altLang="en-US" sz="2000" dirty="0" smtClean="0"/>
              <a:t>、俊敏性</a:t>
            </a:r>
            <a:r>
              <a:rPr lang="ja-JP" altLang="en-US" sz="2000" dirty="0"/>
              <a:t>運動など組み合わせる</a:t>
            </a:r>
          </a:p>
          <a:p>
            <a:pPr eaLnBrk="1" hangingPunct="1">
              <a:lnSpc>
                <a:spcPts val="2800"/>
              </a:lnSpc>
            </a:pPr>
            <a:r>
              <a:rPr lang="ja-JP" altLang="en-US" sz="2400" b="1" dirty="0">
                <a:solidFill>
                  <a:srgbClr val="C00000"/>
                </a:solidFill>
              </a:rPr>
              <a:t>⑶意識性の原則</a:t>
            </a:r>
          </a:p>
          <a:p>
            <a:pPr eaLnBrk="1" hangingPunct="1">
              <a:lnSpc>
                <a:spcPts val="2800"/>
              </a:lnSpc>
            </a:pPr>
            <a:r>
              <a:rPr lang="ja-JP" altLang="en-US" sz="2000" dirty="0"/>
              <a:t>　鍛える部位、目的を意識してトレーニングをする</a:t>
            </a:r>
            <a:endParaRPr lang="en-US" altLang="ja-JP" sz="2000" dirty="0"/>
          </a:p>
          <a:p>
            <a:pPr eaLnBrk="1" hangingPunct="1">
              <a:lnSpc>
                <a:spcPts val="2800"/>
              </a:lnSpc>
            </a:pPr>
            <a:r>
              <a:rPr lang="ja-JP" altLang="en-US" sz="2000" dirty="0"/>
              <a:t>　漠然と運動するのではなく、今鍛えている筋肉の反応を意識する</a:t>
            </a:r>
          </a:p>
          <a:p>
            <a:pPr eaLnBrk="1" hangingPunct="1">
              <a:lnSpc>
                <a:spcPts val="2800"/>
              </a:lnSpc>
            </a:pPr>
            <a:r>
              <a:rPr lang="ja-JP" altLang="en-US" sz="2400" b="1" dirty="0">
                <a:solidFill>
                  <a:srgbClr val="C00000"/>
                </a:solidFill>
              </a:rPr>
              <a:t>⑷個別性の原則</a:t>
            </a:r>
          </a:p>
          <a:p>
            <a:pPr eaLnBrk="1" hangingPunct="1">
              <a:lnSpc>
                <a:spcPts val="2800"/>
              </a:lnSpc>
            </a:pPr>
            <a:r>
              <a:rPr lang="ja-JP" altLang="en-US" sz="2000" dirty="0"/>
              <a:t>　個人の体力、運動能力に応じたトレーニングをする</a:t>
            </a:r>
          </a:p>
          <a:p>
            <a:pPr eaLnBrk="1" hangingPunct="1">
              <a:lnSpc>
                <a:spcPts val="2800"/>
              </a:lnSpc>
            </a:pPr>
            <a:r>
              <a:rPr lang="ja-JP" altLang="en-US" sz="2000" dirty="0"/>
              <a:t>　周りに合わせず、自分の理想に合わせず</a:t>
            </a:r>
            <a:r>
              <a:rPr lang="ja-JP" altLang="en-US" sz="2000" dirty="0" smtClean="0"/>
              <a:t>、今</a:t>
            </a:r>
            <a:r>
              <a:rPr lang="ja-JP" altLang="en-US" sz="2000" dirty="0"/>
              <a:t>の自分のレベルに合わせたトレーニングをする</a:t>
            </a:r>
            <a:endParaRPr lang="en-US" altLang="ja-JP" sz="2000" dirty="0"/>
          </a:p>
          <a:p>
            <a:pPr eaLnBrk="1" hangingPunct="1">
              <a:lnSpc>
                <a:spcPts val="2800"/>
              </a:lnSpc>
            </a:pPr>
            <a:r>
              <a:rPr lang="ja-JP" altLang="en-US" sz="2000" dirty="0"/>
              <a:t>　体調が悪い時は、それに合わせてレベルを下げ</a:t>
            </a:r>
            <a:r>
              <a:rPr lang="ja-JP" altLang="en-US" sz="2000" dirty="0" smtClean="0"/>
              <a:t>、トレーニング</a:t>
            </a:r>
            <a:r>
              <a:rPr lang="ja-JP" altLang="en-US" sz="2000" dirty="0"/>
              <a:t>効果が出てきたらレベルアップを図る</a:t>
            </a:r>
          </a:p>
          <a:p>
            <a:pPr eaLnBrk="1" hangingPunct="1">
              <a:lnSpc>
                <a:spcPts val="2800"/>
              </a:lnSpc>
            </a:pPr>
            <a:r>
              <a:rPr lang="ja-JP" altLang="en-US" sz="2400" b="1" dirty="0">
                <a:solidFill>
                  <a:srgbClr val="C00000"/>
                </a:solidFill>
              </a:rPr>
              <a:t>⑸継続・反復性の原則</a:t>
            </a:r>
          </a:p>
          <a:p>
            <a:pPr eaLnBrk="1" hangingPunct="1">
              <a:lnSpc>
                <a:spcPts val="2800"/>
              </a:lnSpc>
            </a:pPr>
            <a:r>
              <a:rPr lang="ja-JP" altLang="en-US" sz="2000" dirty="0"/>
              <a:t>　トレーニング効果を得るためには、継続しなければならない</a:t>
            </a:r>
          </a:p>
        </p:txBody>
      </p:sp>
    </p:spTree>
    <p:extLst>
      <p:ext uri="{BB962C8B-B14F-4D97-AF65-F5344CB8AC3E}">
        <p14:creationId xmlns:p14="http://schemas.microsoft.com/office/powerpoint/2010/main" val="1360903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4417" y="307975"/>
            <a:ext cx="10972800" cy="1143000"/>
          </a:xfrm>
        </p:spPr>
        <p:txBody>
          <a:bodyPr/>
          <a:lstStyle/>
          <a:p>
            <a:pPr algn="l"/>
            <a:r>
              <a:rPr lang="ja-JP" altLang="en-US" sz="3200" dirty="0" smtClean="0"/>
              <a:t>　筋、腱内にあるセンサー</a:t>
            </a:r>
          </a:p>
        </p:txBody>
      </p:sp>
      <p:sp>
        <p:nvSpPr>
          <p:cNvPr id="8195" name="Rectangle 3"/>
          <p:cNvSpPr>
            <a:spLocks noGrp="1" noChangeArrowheads="1"/>
          </p:cNvSpPr>
          <p:nvPr>
            <p:ph type="body" idx="1"/>
          </p:nvPr>
        </p:nvSpPr>
        <p:spPr>
          <a:xfrm>
            <a:off x="254000" y="1301750"/>
            <a:ext cx="11849099" cy="4832350"/>
          </a:xfrm>
        </p:spPr>
        <p:txBody>
          <a:bodyPr>
            <a:normAutofit/>
          </a:bodyPr>
          <a:lstStyle/>
          <a:p>
            <a:pPr>
              <a:lnSpc>
                <a:spcPct val="115000"/>
              </a:lnSpc>
              <a:buFontTx/>
              <a:buNone/>
            </a:pPr>
            <a:r>
              <a:rPr lang="en-US" altLang="ja-JP" sz="2400" dirty="0" smtClean="0"/>
              <a:t>ⅰ</a:t>
            </a:r>
            <a:r>
              <a:rPr lang="ja-JP" altLang="en-US" sz="2400" dirty="0" smtClean="0"/>
              <a:t>）</a:t>
            </a:r>
            <a:r>
              <a:rPr lang="ja-JP" altLang="en-US" sz="2400" dirty="0" smtClean="0">
                <a:solidFill>
                  <a:srgbClr val="0033CC"/>
                </a:solidFill>
              </a:rPr>
              <a:t>筋紡錘</a:t>
            </a:r>
            <a:r>
              <a:rPr lang="ja-JP" altLang="en-US" sz="2400" dirty="0" smtClean="0"/>
              <a:t>：筋肉内にあって筋が伸張されると筋紡錘も伸びる</a:t>
            </a:r>
            <a:endParaRPr lang="en-US" altLang="ja-JP" sz="2400" dirty="0" smtClean="0"/>
          </a:p>
          <a:p>
            <a:pPr>
              <a:lnSpc>
                <a:spcPct val="115000"/>
              </a:lnSpc>
              <a:buFontTx/>
              <a:buNone/>
            </a:pPr>
            <a:r>
              <a:rPr lang="ja-JP" altLang="en-US" sz="2400" dirty="0"/>
              <a:t>　</a:t>
            </a:r>
            <a:r>
              <a:rPr lang="ja-JP" altLang="en-US" sz="2400" dirty="0" smtClean="0"/>
              <a:t>　　　筋の</a:t>
            </a:r>
            <a:r>
              <a:rPr lang="ja-JP" altLang="en-US" sz="2400" dirty="0"/>
              <a:t>損傷</a:t>
            </a:r>
            <a:r>
              <a:rPr lang="ja-JP" altLang="en-US" sz="2400" dirty="0" smtClean="0"/>
              <a:t>が</a:t>
            </a:r>
            <a:r>
              <a:rPr lang="ja-JP" altLang="en-US" sz="2400" dirty="0"/>
              <a:t>危</a:t>
            </a:r>
            <a:r>
              <a:rPr lang="ja-JP" altLang="en-US" sz="2400" dirty="0" smtClean="0"/>
              <a:t>ぶまれるぐら</a:t>
            </a:r>
            <a:r>
              <a:rPr lang="ja-JP" altLang="en-US" sz="2400" dirty="0"/>
              <a:t>い</a:t>
            </a:r>
            <a:r>
              <a:rPr lang="ja-JP" altLang="en-US" sz="2400" dirty="0" smtClean="0"/>
              <a:t>伸張されると反応し、</a:t>
            </a:r>
            <a:r>
              <a:rPr lang="en-US" altLang="ja-JP" sz="2400" dirty="0" smtClean="0"/>
              <a:t/>
            </a:r>
            <a:br>
              <a:rPr lang="en-US" altLang="ja-JP" sz="2400" dirty="0" smtClean="0"/>
            </a:br>
            <a:r>
              <a:rPr lang="ja-JP" altLang="en-US" sz="2400" dirty="0" smtClean="0"/>
              <a:t>　　　</a:t>
            </a:r>
            <a:r>
              <a:rPr lang="ja-JP" altLang="en-US" sz="2400" dirty="0" smtClean="0">
                <a:solidFill>
                  <a:srgbClr val="C00000"/>
                </a:solidFill>
              </a:rPr>
              <a:t>主動筋</a:t>
            </a:r>
            <a:r>
              <a:rPr lang="ja-JP" altLang="en-US" sz="2400" dirty="0">
                <a:solidFill>
                  <a:srgbClr val="C00000"/>
                </a:solidFill>
              </a:rPr>
              <a:t>を興奮させ、拮抗筋を</a:t>
            </a:r>
            <a:r>
              <a:rPr lang="ja-JP" altLang="en-US" sz="2400" dirty="0" smtClean="0">
                <a:solidFill>
                  <a:srgbClr val="C00000"/>
                </a:solidFill>
              </a:rPr>
              <a:t>抑制</a:t>
            </a:r>
            <a:r>
              <a:rPr lang="ja-JP" altLang="en-US" sz="2400" dirty="0" smtClean="0"/>
              <a:t/>
            </a:r>
            <a:br>
              <a:rPr lang="ja-JP" altLang="en-US" sz="2400" dirty="0" smtClean="0"/>
            </a:br>
            <a:r>
              <a:rPr lang="ja-JP" altLang="en-US" sz="2400" dirty="0" smtClean="0"/>
              <a:t>　　　膝蓋腱反射での大腿四頭筋収縮、</a:t>
            </a:r>
            <a:r>
              <a:rPr lang="en-US" altLang="ja-JP" sz="2400" dirty="0" smtClean="0"/>
              <a:t/>
            </a:r>
            <a:br>
              <a:rPr lang="en-US" altLang="ja-JP" sz="2400" dirty="0" smtClean="0"/>
            </a:br>
            <a:r>
              <a:rPr lang="ja-JP" altLang="en-US" sz="2400" dirty="0" smtClean="0"/>
              <a:t>　　　居眠りしていて過度に屈曲した時、反射的に伸展</a:t>
            </a:r>
          </a:p>
          <a:p>
            <a:pPr>
              <a:lnSpc>
                <a:spcPct val="115000"/>
              </a:lnSpc>
              <a:buFontTx/>
              <a:buNone/>
            </a:pPr>
            <a:r>
              <a:rPr lang="en-US" altLang="ja-JP" sz="2400" dirty="0"/>
              <a:t>ⅱ</a:t>
            </a:r>
            <a:r>
              <a:rPr lang="ja-JP" altLang="en-US" sz="2400" dirty="0"/>
              <a:t>）</a:t>
            </a:r>
            <a:r>
              <a:rPr lang="ja-JP" altLang="en-US" sz="2400" dirty="0" smtClean="0">
                <a:solidFill>
                  <a:srgbClr val="0033CC"/>
                </a:solidFill>
              </a:rPr>
              <a:t>腱紡錘</a:t>
            </a:r>
            <a:r>
              <a:rPr lang="ja-JP" altLang="en-US" sz="2400" dirty="0" smtClean="0"/>
              <a:t>：腱内にあって筋の収縮を感じる</a:t>
            </a:r>
            <a:br>
              <a:rPr lang="ja-JP" altLang="en-US" sz="2400" dirty="0" smtClean="0"/>
            </a:br>
            <a:r>
              <a:rPr lang="ja-JP" altLang="en-US" sz="2400" dirty="0" smtClean="0"/>
              <a:t>　　　　　　</a:t>
            </a:r>
            <a:r>
              <a:rPr lang="ja-JP" altLang="en-US" sz="2400" dirty="0" smtClean="0">
                <a:solidFill>
                  <a:srgbClr val="C00000"/>
                </a:solidFill>
              </a:rPr>
              <a:t>主動筋を抑制させ、拮抗筋を興奮させる</a:t>
            </a:r>
            <a:r>
              <a:rPr lang="ja-JP" altLang="en-US" sz="2400" dirty="0" smtClean="0"/>
              <a:t/>
            </a:r>
            <a:br>
              <a:rPr lang="ja-JP" altLang="en-US" sz="2400" dirty="0" smtClean="0"/>
            </a:br>
            <a:r>
              <a:rPr lang="ja-JP" altLang="en-US" sz="2400" dirty="0" smtClean="0"/>
              <a:t>　　　　　　これ以上強く収縮すると腱が損傷する恐れがあるとき、主動筋の緊張を緩める　</a:t>
            </a:r>
          </a:p>
          <a:p>
            <a:pPr>
              <a:lnSpc>
                <a:spcPct val="115000"/>
              </a:lnSpc>
              <a:buFontTx/>
              <a:buNone/>
            </a:pPr>
            <a:r>
              <a:rPr lang="ja-JP" altLang="en-US" sz="2400" dirty="0" smtClean="0"/>
              <a:t>各センサーの働きによって、筋肉は</a:t>
            </a:r>
            <a:r>
              <a:rPr lang="ja-JP" altLang="en-US" sz="2400" dirty="0"/>
              <a:t>スムース</a:t>
            </a:r>
            <a:r>
              <a:rPr lang="ja-JP" altLang="en-US" sz="2400" dirty="0" smtClean="0"/>
              <a:t>に</a:t>
            </a:r>
            <a:r>
              <a:rPr lang="ja-JP" altLang="en-US" sz="2400" dirty="0"/>
              <a:t>動</a:t>
            </a:r>
            <a:r>
              <a:rPr lang="ja-JP" altLang="en-US" sz="2400" dirty="0" smtClean="0"/>
              <a:t>かすことができ</a:t>
            </a:r>
            <a:r>
              <a:rPr lang="ja-JP" altLang="en-US" sz="2400" dirty="0"/>
              <a:t>る</a:t>
            </a:r>
            <a:endParaRPr lang="ja-JP" altLang="en-US" sz="2400" dirty="0" smtClean="0"/>
          </a:p>
        </p:txBody>
      </p:sp>
      <p:pic>
        <p:nvPicPr>
          <p:cNvPr id="8" name="Picture 2" descr="C:\Documents and Settings\MIYATA\My Documents\整膚\整膚論\img538.jpg"/>
          <p:cNvPicPr>
            <a:picLocks noChangeAspect="1" noChangeArrowheads="1"/>
          </p:cNvPicPr>
          <p:nvPr/>
        </p:nvPicPr>
        <p:blipFill rotWithShape="1">
          <a:blip r:embed="rId3" cstate="print"/>
          <a:srcRect l="6832" t="1579" r="4352" b="53296"/>
          <a:stretch/>
        </p:blipFill>
        <p:spPr bwMode="auto">
          <a:xfrm>
            <a:off x="8520546" y="1450975"/>
            <a:ext cx="3320538" cy="3513334"/>
          </a:xfrm>
          <a:prstGeom prst="rect">
            <a:avLst/>
          </a:prstGeom>
          <a:noFill/>
        </p:spPr>
      </p:pic>
    </p:spTree>
    <p:extLst>
      <p:ext uri="{BB962C8B-B14F-4D97-AF65-F5344CB8AC3E}">
        <p14:creationId xmlns:p14="http://schemas.microsoft.com/office/powerpoint/2010/main" val="2618997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2203" t="12716" r="7118" b="20017"/>
          <a:stretch/>
        </p:blipFill>
        <p:spPr>
          <a:xfrm>
            <a:off x="8470900" y="2017829"/>
            <a:ext cx="3721100" cy="4635500"/>
          </a:xfrm>
          <a:prstGeom prst="rect">
            <a:avLst/>
          </a:prstGeom>
        </p:spPr>
      </p:pic>
      <p:sp>
        <p:nvSpPr>
          <p:cNvPr id="3" name="テキスト ボックス 2"/>
          <p:cNvSpPr txBox="1"/>
          <p:nvPr/>
        </p:nvSpPr>
        <p:spPr>
          <a:xfrm>
            <a:off x="317500" y="57485"/>
            <a:ext cx="11481028" cy="5509200"/>
          </a:xfrm>
          <a:prstGeom prst="rect">
            <a:avLst/>
          </a:prstGeom>
          <a:noFill/>
        </p:spPr>
        <p:txBody>
          <a:bodyPr wrap="none" rtlCol="0">
            <a:spAutoFit/>
          </a:bodyPr>
          <a:lstStyle/>
          <a:p>
            <a:r>
              <a:rPr kumimoji="1" lang="ja-JP" altLang="en-US" sz="3600" dirty="0" smtClean="0"/>
              <a:t>相反性神経支配（相反性抑制）</a:t>
            </a:r>
            <a:endParaRPr kumimoji="1" lang="en-US" altLang="ja-JP" sz="3600" dirty="0" smtClean="0"/>
          </a:p>
          <a:p>
            <a:endParaRPr kumimoji="1" lang="en-US" altLang="ja-JP" sz="2800" dirty="0" smtClean="0"/>
          </a:p>
          <a:p>
            <a:r>
              <a:rPr lang="ja-JP" altLang="en-US" sz="2400" dirty="0" smtClean="0"/>
              <a:t>主働筋</a:t>
            </a:r>
            <a:r>
              <a:rPr lang="ja-JP" altLang="en-US" sz="2400" dirty="0"/>
              <a:t>が収縮する際に拮抗筋を収縮させない（弛緩させる）命令が</a:t>
            </a:r>
            <a:r>
              <a:rPr lang="ja-JP" altLang="en-US" sz="2400" dirty="0" smtClean="0"/>
              <a:t>出される、</a:t>
            </a:r>
            <a:endParaRPr lang="en-US" altLang="ja-JP" sz="2400" dirty="0" smtClean="0"/>
          </a:p>
          <a:p>
            <a:r>
              <a:rPr lang="ja-JP" altLang="en-US" sz="2400" dirty="0" smtClean="0"/>
              <a:t>関節の動きをスムースに行うためには、</a:t>
            </a:r>
            <a:r>
              <a:rPr lang="ja-JP" altLang="en-US" sz="2400" dirty="0" smtClean="0">
                <a:solidFill>
                  <a:srgbClr val="C00000"/>
                </a:solidFill>
              </a:rPr>
              <a:t>主動筋収縮と同時に拮抗筋弛緩</a:t>
            </a:r>
            <a:r>
              <a:rPr lang="ja-JP" altLang="en-US" sz="2400" dirty="0" smtClean="0"/>
              <a:t>することが必要</a:t>
            </a:r>
            <a:endParaRPr kumimoji="1" lang="en-US" altLang="ja-JP" sz="2400" dirty="0" smtClean="0"/>
          </a:p>
          <a:p>
            <a:r>
              <a:rPr lang="ja-JP" altLang="en-US" sz="2400" dirty="0"/>
              <a:t>　</a:t>
            </a:r>
            <a:endParaRPr lang="en-US" altLang="ja-JP" sz="2400" dirty="0" smtClean="0"/>
          </a:p>
          <a:p>
            <a:r>
              <a:rPr lang="ja-JP" altLang="en-US" sz="2400" dirty="0"/>
              <a:t>　</a:t>
            </a:r>
            <a:r>
              <a:rPr lang="ja-JP" altLang="en-US" sz="2400" dirty="0" smtClean="0"/>
              <a:t>伸筋が収縮すると</a:t>
            </a:r>
            <a:r>
              <a:rPr lang="en-US" altLang="ja-JP" sz="2400" dirty="0"/>
              <a:t>,</a:t>
            </a:r>
            <a:r>
              <a:rPr lang="ja-JP" altLang="en-US" sz="2400" dirty="0"/>
              <a:t>拮抗筋の屈筋には抑制が起こる</a:t>
            </a:r>
            <a:r>
              <a:rPr lang="en-US" altLang="ja-JP" sz="2400" dirty="0" smtClean="0"/>
              <a:t>｡</a:t>
            </a:r>
          </a:p>
          <a:p>
            <a:r>
              <a:rPr lang="ja-JP" altLang="en-US" sz="2400" dirty="0"/>
              <a:t>　</a:t>
            </a:r>
            <a:r>
              <a:rPr lang="ja-JP" altLang="en-US" sz="2400" dirty="0" smtClean="0"/>
              <a:t>逆</a:t>
            </a:r>
            <a:r>
              <a:rPr lang="ja-JP" altLang="en-US" sz="2400" dirty="0"/>
              <a:t>に屈筋</a:t>
            </a:r>
            <a:r>
              <a:rPr lang="ja-JP" altLang="en-US" sz="2400" dirty="0" smtClean="0"/>
              <a:t>が収縮すると</a:t>
            </a:r>
            <a:r>
              <a:rPr lang="en-US" altLang="ja-JP" sz="2400" dirty="0"/>
              <a:t>,</a:t>
            </a:r>
            <a:r>
              <a:rPr lang="ja-JP" altLang="en-US" sz="2400" dirty="0"/>
              <a:t>伸筋に抑制が起こる</a:t>
            </a:r>
            <a:r>
              <a:rPr lang="en-US" altLang="ja-JP" sz="2400" dirty="0" smtClean="0"/>
              <a:t>｡</a:t>
            </a:r>
          </a:p>
          <a:p>
            <a:r>
              <a:rPr lang="ja-JP" altLang="en-US" sz="2400" dirty="0" smtClean="0"/>
              <a:t>この</a:t>
            </a:r>
            <a:r>
              <a:rPr lang="ja-JP" altLang="en-US" sz="2400" dirty="0"/>
              <a:t>機構に</a:t>
            </a:r>
            <a:r>
              <a:rPr lang="ja-JP" altLang="en-US" sz="2400" dirty="0" smtClean="0"/>
              <a:t>よって運動</a:t>
            </a:r>
            <a:r>
              <a:rPr lang="ja-JP" altLang="en-US" sz="2400" dirty="0"/>
              <a:t>が円滑に行われる</a:t>
            </a:r>
            <a:r>
              <a:rPr lang="en-US" altLang="ja-JP" sz="2400" dirty="0" smtClean="0"/>
              <a:t>｡</a:t>
            </a:r>
          </a:p>
          <a:p>
            <a:endParaRPr lang="en-US" altLang="ja-JP" sz="2400" dirty="0" smtClean="0"/>
          </a:p>
          <a:p>
            <a:r>
              <a:rPr lang="ja-JP" altLang="en-US" sz="2400" dirty="0" smtClean="0"/>
              <a:t>これ</a:t>
            </a:r>
            <a:r>
              <a:rPr lang="ja-JP" altLang="en-US" sz="2400" dirty="0"/>
              <a:t>は筋紡錘から</a:t>
            </a:r>
            <a:r>
              <a:rPr lang="ja-JP" altLang="en-US" sz="2400" dirty="0" smtClean="0"/>
              <a:t>の</a:t>
            </a:r>
            <a:r>
              <a:rPr lang="en-US" altLang="ja-JP" sz="2400" dirty="0" smtClean="0"/>
              <a:t>a</a:t>
            </a:r>
            <a:r>
              <a:rPr lang="ja-JP" altLang="en-US" sz="2400" dirty="0"/>
              <a:t>線維が</a:t>
            </a:r>
            <a:r>
              <a:rPr lang="en-US" altLang="ja-JP" sz="2400" dirty="0"/>
              <a:t>α</a:t>
            </a:r>
            <a:r>
              <a:rPr lang="ja-JP" altLang="en-US" sz="2400" dirty="0"/>
              <a:t>運動ニューロン</a:t>
            </a:r>
            <a:r>
              <a:rPr lang="ja-JP" altLang="en-US" sz="2400" dirty="0" smtClean="0"/>
              <a:t>に</a:t>
            </a:r>
            <a:endParaRPr lang="en-US" altLang="ja-JP" sz="2400" dirty="0" smtClean="0"/>
          </a:p>
          <a:p>
            <a:r>
              <a:rPr lang="ja-JP" altLang="en-US" sz="2400" dirty="0" smtClean="0"/>
              <a:t>単</a:t>
            </a:r>
            <a:r>
              <a:rPr lang="ja-JP" altLang="en-US" sz="2400" dirty="0"/>
              <a:t>シナプス性の連絡をすると同時に</a:t>
            </a:r>
            <a:r>
              <a:rPr lang="en-US" altLang="ja-JP" sz="2400" dirty="0" smtClean="0"/>
              <a:t>,</a:t>
            </a:r>
          </a:p>
          <a:p>
            <a:r>
              <a:rPr lang="ja-JP" altLang="en-US" sz="2400" dirty="0" smtClean="0"/>
              <a:t>その</a:t>
            </a:r>
            <a:r>
              <a:rPr lang="ja-JP" altLang="en-US" sz="2400" dirty="0"/>
              <a:t>分枝が拮抗筋を抑制するニューロン</a:t>
            </a:r>
            <a:r>
              <a:rPr lang="ja-JP" altLang="en-US" sz="2400" dirty="0" smtClean="0"/>
              <a:t>に</a:t>
            </a:r>
            <a:endParaRPr lang="en-US" altLang="ja-JP" sz="2400" dirty="0" smtClean="0"/>
          </a:p>
          <a:p>
            <a:r>
              <a:rPr lang="ja-JP" altLang="en-US" sz="2400" dirty="0" smtClean="0"/>
              <a:t>接続</a:t>
            </a:r>
            <a:r>
              <a:rPr lang="ja-JP" altLang="en-US" sz="2400" dirty="0"/>
              <a:t>している</a:t>
            </a:r>
            <a:r>
              <a:rPr lang="ja-JP" altLang="en-US" sz="2400" dirty="0" smtClean="0"/>
              <a:t>ためで</a:t>
            </a:r>
            <a:r>
              <a:rPr lang="ja-JP" altLang="en-US" sz="2400" dirty="0"/>
              <a:t>ある</a:t>
            </a:r>
            <a:r>
              <a:rPr lang="en-US" altLang="ja-JP" sz="2400" dirty="0"/>
              <a:t>｡</a:t>
            </a:r>
            <a:br>
              <a:rPr lang="en-US" altLang="ja-JP" sz="2400" dirty="0"/>
            </a:br>
            <a:endParaRPr lang="en-US" altLang="ja-JP" sz="2400" dirty="0" smtClean="0"/>
          </a:p>
        </p:txBody>
      </p:sp>
      <p:sp>
        <p:nvSpPr>
          <p:cNvPr id="4" name="テキスト ボックス 3"/>
          <p:cNvSpPr txBox="1"/>
          <p:nvPr/>
        </p:nvSpPr>
        <p:spPr>
          <a:xfrm>
            <a:off x="406400" y="5212742"/>
            <a:ext cx="8686993" cy="461665"/>
          </a:xfrm>
          <a:prstGeom prst="rect">
            <a:avLst/>
          </a:prstGeom>
          <a:noFill/>
        </p:spPr>
        <p:txBody>
          <a:bodyPr wrap="none" rtlCol="0">
            <a:spAutoFit/>
          </a:bodyPr>
          <a:lstStyle/>
          <a:p>
            <a:r>
              <a:rPr kumimoji="1" lang="ja-JP" altLang="en-US" sz="2400" dirty="0" smtClean="0">
                <a:solidFill>
                  <a:srgbClr val="0070C0"/>
                </a:solidFill>
              </a:rPr>
              <a:t>筋肉は、お互いに連携して全身がうまく動くようなメカニズムがある</a:t>
            </a:r>
            <a:endParaRPr kumimoji="1" lang="ja-JP" altLang="en-US" sz="2400" dirty="0">
              <a:solidFill>
                <a:srgbClr val="0070C0"/>
              </a:solidFill>
            </a:endParaRPr>
          </a:p>
        </p:txBody>
      </p:sp>
      <p:sp>
        <p:nvSpPr>
          <p:cNvPr id="5" name="テキスト ボックス 4"/>
          <p:cNvSpPr txBox="1"/>
          <p:nvPr/>
        </p:nvSpPr>
        <p:spPr>
          <a:xfrm>
            <a:off x="647700" y="5840702"/>
            <a:ext cx="8210902" cy="830997"/>
          </a:xfrm>
          <a:prstGeom prst="rect">
            <a:avLst/>
          </a:prstGeom>
          <a:noFill/>
        </p:spPr>
        <p:txBody>
          <a:bodyPr wrap="none" rtlCol="0">
            <a:spAutoFit/>
          </a:bodyPr>
          <a:lstStyle/>
          <a:p>
            <a:r>
              <a:rPr kumimoji="1" lang="ja-JP" altLang="en-US" sz="2400" dirty="0" smtClean="0">
                <a:solidFill>
                  <a:srgbClr val="C00000"/>
                </a:solidFill>
              </a:rPr>
              <a:t>肘の屈伸、膝の屈伸などをゆっくり行うと、相反性抑制が働き、</a:t>
            </a:r>
            <a:endParaRPr kumimoji="1" lang="en-US" altLang="ja-JP" sz="2400" dirty="0" smtClean="0">
              <a:solidFill>
                <a:srgbClr val="C00000"/>
              </a:solidFill>
            </a:endParaRPr>
          </a:p>
          <a:p>
            <a:r>
              <a:rPr lang="ja-JP" altLang="en-US" sz="2400" dirty="0">
                <a:solidFill>
                  <a:srgbClr val="C00000"/>
                </a:solidFill>
              </a:rPr>
              <a:t>筋緊張</a:t>
            </a:r>
            <a:r>
              <a:rPr lang="ja-JP" altLang="en-US" sz="2400" dirty="0" smtClean="0">
                <a:solidFill>
                  <a:srgbClr val="C00000"/>
                </a:solidFill>
              </a:rPr>
              <a:t>がとれて、柔軟性が改善する</a:t>
            </a:r>
            <a:endParaRPr kumimoji="1" lang="ja-JP" altLang="en-US" sz="2400" dirty="0">
              <a:solidFill>
                <a:srgbClr val="C00000"/>
              </a:solidFill>
            </a:endParaRPr>
          </a:p>
        </p:txBody>
      </p:sp>
    </p:spTree>
    <p:extLst>
      <p:ext uri="{BB962C8B-B14F-4D97-AF65-F5344CB8AC3E}">
        <p14:creationId xmlns:p14="http://schemas.microsoft.com/office/powerpoint/2010/main" val="2266489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タイトル 1"/>
          <p:cNvSpPr>
            <a:spLocks noGrp="1"/>
          </p:cNvSpPr>
          <p:nvPr>
            <p:ph type="title"/>
          </p:nvPr>
        </p:nvSpPr>
        <p:spPr>
          <a:xfrm>
            <a:off x="609600" y="274638"/>
            <a:ext cx="10972800" cy="698500"/>
          </a:xfrm>
        </p:spPr>
        <p:txBody>
          <a:bodyPr/>
          <a:lstStyle/>
          <a:p>
            <a:r>
              <a:rPr lang="ja-JP" altLang="en-US" dirty="0" smtClean="0">
                <a:solidFill>
                  <a:srgbClr val="0000FF"/>
                </a:solidFill>
                <a:latin typeface="Calibri" charset="0"/>
                <a:ea typeface="ＭＳ Ｐゴシック" charset="0"/>
              </a:rPr>
              <a:t>筋力の評価方法：徒手</a:t>
            </a:r>
            <a:r>
              <a:rPr lang="ja-JP" altLang="en-US" dirty="0">
                <a:solidFill>
                  <a:srgbClr val="0000FF"/>
                </a:solidFill>
                <a:latin typeface="Calibri" charset="0"/>
                <a:ea typeface="ＭＳ Ｐゴシック" charset="0"/>
              </a:rPr>
              <a:t>筋力検査（ＭＭＴ）</a:t>
            </a:r>
          </a:p>
        </p:txBody>
      </p:sp>
      <p:graphicFrame>
        <p:nvGraphicFramePr>
          <p:cNvPr id="5" name="表 4"/>
          <p:cNvGraphicFramePr>
            <a:graphicFrameLocks noGrp="1"/>
          </p:cNvGraphicFramePr>
          <p:nvPr>
            <p:extLst>
              <p:ext uri="{D42A27DB-BD31-4B8C-83A1-F6EECF244321}">
                <p14:modId xmlns:p14="http://schemas.microsoft.com/office/powerpoint/2010/main" val="3539713807"/>
              </p:ext>
            </p:extLst>
          </p:nvPr>
        </p:nvGraphicFramePr>
        <p:xfrm>
          <a:off x="609600" y="973138"/>
          <a:ext cx="10664628" cy="3125952"/>
        </p:xfrm>
        <a:graphic>
          <a:graphicData uri="http://schemas.openxmlformats.org/drawingml/2006/table">
            <a:tbl>
              <a:tblPr firstRow="1" bandRow="1">
                <a:tableStyleId>{3C2FFA5D-87B4-456A-9821-1D502468CF0F}</a:tableStyleId>
              </a:tblPr>
              <a:tblGrid>
                <a:gridCol w="822879"/>
                <a:gridCol w="1146929"/>
                <a:gridCol w="8694820"/>
              </a:tblGrid>
              <a:tr h="533657">
                <a:tc>
                  <a:txBody>
                    <a:bodyPr/>
                    <a:lstStyle/>
                    <a:p>
                      <a:endParaRPr kumimoji="1" lang="ja-JP" altLang="en-US" sz="2000" dirty="0">
                        <a:latin typeface="+mn-ea"/>
                        <a:ea typeface="+mn-ea"/>
                      </a:endParaRPr>
                    </a:p>
                  </a:txBody>
                  <a:tcPr marL="121920" marR="121920"/>
                </a:tc>
                <a:tc>
                  <a:txBody>
                    <a:bodyPr/>
                    <a:lstStyle/>
                    <a:p>
                      <a:pPr algn="ctr"/>
                      <a:r>
                        <a:rPr kumimoji="1" lang="ja-JP" altLang="en-US" sz="2000" dirty="0" smtClean="0">
                          <a:latin typeface="+mn-ea"/>
                          <a:ea typeface="+mn-ea"/>
                        </a:rPr>
                        <a:t>段階</a:t>
                      </a:r>
                      <a:endParaRPr kumimoji="1" lang="ja-JP" altLang="en-US" sz="2000" dirty="0">
                        <a:latin typeface="+mn-ea"/>
                        <a:ea typeface="+mn-ea"/>
                      </a:endParaRPr>
                    </a:p>
                  </a:txBody>
                  <a:tcPr marL="121920" marR="121920"/>
                </a:tc>
                <a:tc>
                  <a:txBody>
                    <a:bodyPr/>
                    <a:lstStyle/>
                    <a:p>
                      <a:pPr algn="ctr"/>
                      <a:r>
                        <a:rPr kumimoji="1" lang="ja-JP" altLang="en-US" sz="2000" dirty="0" smtClean="0">
                          <a:latin typeface="+mn-ea"/>
                          <a:ea typeface="+mn-ea"/>
                        </a:rPr>
                        <a:t>所見</a:t>
                      </a:r>
                      <a:endParaRPr kumimoji="1" lang="ja-JP" altLang="en-US" sz="2000" dirty="0">
                        <a:latin typeface="+mn-ea"/>
                        <a:ea typeface="+mn-ea"/>
                      </a:endParaRPr>
                    </a:p>
                  </a:txBody>
                  <a:tcPr marL="121920" marR="121920"/>
                </a:tc>
              </a:tr>
              <a:tr h="421410">
                <a:tc>
                  <a:txBody>
                    <a:bodyPr/>
                    <a:lstStyle/>
                    <a:p>
                      <a:pPr algn="ctr"/>
                      <a:r>
                        <a:rPr kumimoji="1" lang="ja-JP" altLang="en-US" sz="2000" dirty="0" smtClean="0">
                          <a:latin typeface="+mn-ea"/>
                          <a:ea typeface="+mn-ea"/>
                        </a:rPr>
                        <a:t>５</a:t>
                      </a:r>
                      <a:endParaRPr kumimoji="1" lang="ja-JP" altLang="en-US" sz="2000" dirty="0">
                        <a:latin typeface="+mn-ea"/>
                        <a:ea typeface="+mn-ea"/>
                      </a:endParaRPr>
                    </a:p>
                  </a:txBody>
                  <a:tcPr marL="121920" marR="121920"/>
                </a:tc>
                <a:tc>
                  <a:txBody>
                    <a:bodyPr/>
                    <a:lstStyle/>
                    <a:p>
                      <a:r>
                        <a:rPr kumimoji="1" lang="en-US" altLang="ja-JP" sz="2000" kern="1200" dirty="0" smtClean="0">
                          <a:solidFill>
                            <a:schemeClr val="dk1"/>
                          </a:solidFill>
                          <a:latin typeface="+mn-ea"/>
                          <a:ea typeface="+mn-ea"/>
                          <a:cs typeface="+mn-cs"/>
                        </a:rPr>
                        <a:t>Normal</a:t>
                      </a:r>
                      <a:endParaRPr kumimoji="1" lang="ja-JP" altLang="en-US" sz="2000" dirty="0">
                        <a:latin typeface="+mn-ea"/>
                        <a:ea typeface="+mn-ea"/>
                      </a:endParaRPr>
                    </a:p>
                  </a:txBody>
                  <a:tcPr marL="121920" marR="121920"/>
                </a:tc>
                <a:tc>
                  <a:txBody>
                    <a:bodyPr/>
                    <a:lstStyle/>
                    <a:p>
                      <a:r>
                        <a:rPr kumimoji="1" lang="ja-JP" altLang="en-US" sz="2000" kern="1200" dirty="0" smtClean="0">
                          <a:solidFill>
                            <a:schemeClr val="dk1"/>
                          </a:solidFill>
                          <a:latin typeface="+mn-ea"/>
                          <a:ea typeface="+mn-ea"/>
                          <a:cs typeface="+mn-cs"/>
                        </a:rPr>
                        <a:t>強い抵抗を加えても、正常可動域いっぱい動かせる</a:t>
                      </a:r>
                      <a:endParaRPr kumimoji="1" lang="ja-JP" altLang="en-US" sz="2000" dirty="0">
                        <a:latin typeface="+mn-ea"/>
                        <a:ea typeface="+mn-ea"/>
                      </a:endParaRPr>
                    </a:p>
                  </a:txBody>
                  <a:tcPr marL="121920" marR="121920"/>
                </a:tc>
              </a:tr>
              <a:tr h="485245">
                <a:tc>
                  <a:txBody>
                    <a:bodyPr/>
                    <a:lstStyle/>
                    <a:p>
                      <a:pPr algn="ctr"/>
                      <a:r>
                        <a:rPr kumimoji="1" lang="ja-JP" altLang="en-US" sz="2000" dirty="0" smtClean="0">
                          <a:latin typeface="+mn-ea"/>
                          <a:ea typeface="+mn-ea"/>
                        </a:rPr>
                        <a:t>４</a:t>
                      </a:r>
                      <a:endParaRPr kumimoji="1" lang="ja-JP" altLang="en-US" sz="2000" dirty="0">
                        <a:latin typeface="+mn-ea"/>
                        <a:ea typeface="+mn-ea"/>
                      </a:endParaRPr>
                    </a:p>
                  </a:txBody>
                  <a:tcPr marL="121920" marR="121920"/>
                </a:tc>
                <a:tc>
                  <a:txBody>
                    <a:bodyPr/>
                    <a:lstStyle/>
                    <a:p>
                      <a:r>
                        <a:rPr kumimoji="1" lang="en-US" altLang="ja-JP" sz="2000" kern="1200" dirty="0" smtClean="0">
                          <a:solidFill>
                            <a:schemeClr val="dk1"/>
                          </a:solidFill>
                          <a:latin typeface="+mn-ea"/>
                          <a:ea typeface="+mn-ea"/>
                          <a:cs typeface="+mn-cs"/>
                        </a:rPr>
                        <a:t>Good</a:t>
                      </a:r>
                      <a:endParaRPr kumimoji="1" lang="ja-JP" altLang="en-US" sz="2000" dirty="0">
                        <a:latin typeface="+mn-ea"/>
                        <a:ea typeface="+mn-ea"/>
                      </a:endParaRPr>
                    </a:p>
                  </a:txBody>
                  <a:tcPr marL="121920" marR="121920"/>
                </a:tc>
                <a:tc>
                  <a:txBody>
                    <a:bodyPr/>
                    <a:lstStyle/>
                    <a:p>
                      <a:r>
                        <a:rPr kumimoji="1" lang="ja-JP" altLang="en-US" sz="2000" kern="1200" dirty="0" smtClean="0">
                          <a:solidFill>
                            <a:schemeClr val="dk1"/>
                          </a:solidFill>
                          <a:latin typeface="+mn-ea"/>
                          <a:ea typeface="+mn-ea"/>
                          <a:cs typeface="+mn-cs"/>
                        </a:rPr>
                        <a:t>いくらか抵抗を加えても、正常可動域いっぱい動かせる</a:t>
                      </a:r>
                      <a:endParaRPr kumimoji="1" lang="ja-JP" altLang="en-US" sz="2000" dirty="0">
                        <a:latin typeface="+mn-ea"/>
                        <a:ea typeface="+mn-ea"/>
                      </a:endParaRPr>
                    </a:p>
                  </a:txBody>
                  <a:tcPr marL="121920" marR="121920"/>
                </a:tc>
              </a:tr>
              <a:tr h="421410">
                <a:tc>
                  <a:txBody>
                    <a:bodyPr/>
                    <a:lstStyle/>
                    <a:p>
                      <a:pPr algn="ctr"/>
                      <a:r>
                        <a:rPr kumimoji="1" lang="ja-JP" altLang="en-US" sz="2000" dirty="0" smtClean="0">
                          <a:solidFill>
                            <a:srgbClr val="FF0000"/>
                          </a:solidFill>
                          <a:latin typeface="+mn-ea"/>
                          <a:ea typeface="+mn-ea"/>
                        </a:rPr>
                        <a:t>３</a:t>
                      </a:r>
                      <a:endParaRPr kumimoji="1" lang="ja-JP" altLang="en-US" sz="2000" dirty="0">
                        <a:solidFill>
                          <a:srgbClr val="FF0000"/>
                        </a:solidFill>
                        <a:latin typeface="+mn-ea"/>
                        <a:ea typeface="+mn-ea"/>
                      </a:endParaRPr>
                    </a:p>
                  </a:txBody>
                  <a:tcPr marL="121920" marR="121920"/>
                </a:tc>
                <a:tc>
                  <a:txBody>
                    <a:bodyPr/>
                    <a:lstStyle/>
                    <a:p>
                      <a:r>
                        <a:rPr kumimoji="1" lang="en-US" altLang="ja-JP" sz="2000" kern="1200" dirty="0" smtClean="0">
                          <a:solidFill>
                            <a:srgbClr val="FF0000"/>
                          </a:solidFill>
                          <a:latin typeface="+mn-ea"/>
                          <a:ea typeface="+mn-ea"/>
                          <a:cs typeface="+mn-cs"/>
                        </a:rPr>
                        <a:t>Fair</a:t>
                      </a:r>
                      <a:endParaRPr kumimoji="1" lang="ja-JP" altLang="en-US" sz="2000" dirty="0">
                        <a:solidFill>
                          <a:srgbClr val="FF0000"/>
                        </a:solidFill>
                        <a:latin typeface="+mn-ea"/>
                        <a:ea typeface="+mn-ea"/>
                      </a:endParaRPr>
                    </a:p>
                  </a:txBody>
                  <a:tcPr marL="121920" marR="121920"/>
                </a:tc>
                <a:tc>
                  <a:txBody>
                    <a:bodyPr/>
                    <a:lstStyle/>
                    <a:p>
                      <a:r>
                        <a:rPr kumimoji="1" lang="ja-JP" altLang="en-US" sz="2000" kern="1200" dirty="0" smtClean="0">
                          <a:solidFill>
                            <a:srgbClr val="FF0000"/>
                          </a:solidFill>
                          <a:latin typeface="+mn-ea"/>
                          <a:ea typeface="+mn-ea"/>
                          <a:cs typeface="+mn-cs"/>
                        </a:rPr>
                        <a:t>抵抗を加えなければ重力に抗して、正常可動域いっぱい動かせる</a:t>
                      </a:r>
                      <a:endParaRPr kumimoji="1" lang="ja-JP" altLang="en-US" sz="2000" dirty="0">
                        <a:solidFill>
                          <a:srgbClr val="FF0000"/>
                        </a:solidFill>
                        <a:latin typeface="+mn-ea"/>
                        <a:ea typeface="+mn-ea"/>
                      </a:endParaRPr>
                    </a:p>
                  </a:txBody>
                  <a:tcPr marL="121920" marR="121920"/>
                </a:tc>
              </a:tr>
              <a:tr h="421410">
                <a:tc>
                  <a:txBody>
                    <a:bodyPr/>
                    <a:lstStyle/>
                    <a:p>
                      <a:pPr algn="ctr"/>
                      <a:r>
                        <a:rPr kumimoji="1" lang="ja-JP" altLang="en-US" sz="2000" dirty="0" smtClean="0">
                          <a:latin typeface="+mn-ea"/>
                          <a:ea typeface="+mn-ea"/>
                        </a:rPr>
                        <a:t>２</a:t>
                      </a:r>
                      <a:endParaRPr kumimoji="1" lang="ja-JP" altLang="en-US" sz="2000" dirty="0">
                        <a:latin typeface="+mn-ea"/>
                        <a:ea typeface="+mn-ea"/>
                      </a:endParaRPr>
                    </a:p>
                  </a:txBody>
                  <a:tcPr marL="121920" marR="121920"/>
                </a:tc>
                <a:tc>
                  <a:txBody>
                    <a:bodyPr/>
                    <a:lstStyle/>
                    <a:p>
                      <a:r>
                        <a:rPr kumimoji="1" lang="en-US" altLang="ja-JP" sz="2000" kern="1200" dirty="0" smtClean="0">
                          <a:solidFill>
                            <a:schemeClr val="dk1"/>
                          </a:solidFill>
                          <a:latin typeface="+mn-ea"/>
                          <a:ea typeface="+mn-ea"/>
                          <a:cs typeface="+mn-cs"/>
                        </a:rPr>
                        <a:t>Poor</a:t>
                      </a:r>
                      <a:endParaRPr kumimoji="1" lang="ja-JP" altLang="en-US" sz="2000" dirty="0">
                        <a:latin typeface="+mn-ea"/>
                        <a:ea typeface="+mn-ea"/>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2000" kern="1200" dirty="0" smtClean="0">
                          <a:solidFill>
                            <a:schemeClr val="dk1"/>
                          </a:solidFill>
                          <a:latin typeface="+mn-ea"/>
                          <a:ea typeface="+mn-ea"/>
                          <a:cs typeface="+mn-cs"/>
                        </a:rPr>
                        <a:t>重力を除去すれば、正常可動域いっぱい動かせる</a:t>
                      </a:r>
                      <a:endParaRPr kumimoji="1" lang="ja-JP" altLang="en-US" sz="2000" dirty="0" smtClean="0">
                        <a:latin typeface="+mn-ea"/>
                        <a:ea typeface="+mn-ea"/>
                      </a:endParaRPr>
                    </a:p>
                  </a:txBody>
                  <a:tcPr marL="121920" marR="121920"/>
                </a:tc>
              </a:tr>
              <a:tr h="421410">
                <a:tc>
                  <a:txBody>
                    <a:bodyPr/>
                    <a:lstStyle/>
                    <a:p>
                      <a:pPr algn="ctr"/>
                      <a:r>
                        <a:rPr kumimoji="1" lang="ja-JP" altLang="en-US" sz="2000" dirty="0" smtClean="0">
                          <a:solidFill>
                            <a:srgbClr val="FF0000"/>
                          </a:solidFill>
                          <a:latin typeface="+mn-ea"/>
                          <a:ea typeface="+mn-ea"/>
                        </a:rPr>
                        <a:t>１</a:t>
                      </a:r>
                      <a:endParaRPr kumimoji="1" lang="ja-JP" altLang="en-US" sz="2000" dirty="0">
                        <a:solidFill>
                          <a:srgbClr val="FF0000"/>
                        </a:solidFill>
                        <a:latin typeface="+mn-ea"/>
                        <a:ea typeface="+mn-ea"/>
                      </a:endParaRPr>
                    </a:p>
                  </a:txBody>
                  <a:tcPr marL="121920" marR="121920"/>
                </a:tc>
                <a:tc>
                  <a:txBody>
                    <a:bodyPr/>
                    <a:lstStyle/>
                    <a:p>
                      <a:r>
                        <a:rPr kumimoji="1" lang="en-US" altLang="ja-JP" sz="2000" kern="1200" dirty="0" smtClean="0">
                          <a:solidFill>
                            <a:srgbClr val="FF0000"/>
                          </a:solidFill>
                          <a:latin typeface="+mn-ea"/>
                          <a:ea typeface="+mn-ea"/>
                          <a:cs typeface="+mn-cs"/>
                        </a:rPr>
                        <a:t>Trace</a:t>
                      </a:r>
                      <a:endParaRPr kumimoji="1" lang="ja-JP" altLang="en-US" sz="2000" dirty="0">
                        <a:solidFill>
                          <a:srgbClr val="FF0000"/>
                        </a:solidFill>
                        <a:latin typeface="+mn-ea"/>
                        <a:ea typeface="+mn-ea"/>
                      </a:endParaRPr>
                    </a:p>
                  </a:txBody>
                  <a:tcPr marL="121920" marR="121920"/>
                </a:tc>
                <a:tc>
                  <a:txBody>
                    <a:bodyPr/>
                    <a:lstStyle/>
                    <a:p>
                      <a:r>
                        <a:rPr kumimoji="1" lang="ja-JP" altLang="en-US" sz="2000" kern="1200" dirty="0" smtClean="0">
                          <a:solidFill>
                            <a:srgbClr val="FF0000"/>
                          </a:solidFill>
                          <a:latin typeface="+mn-ea"/>
                          <a:ea typeface="+mn-ea"/>
                          <a:cs typeface="+mn-cs"/>
                        </a:rPr>
                        <a:t>筋の収縮がわずかに認められるだけで、関節は動かない</a:t>
                      </a:r>
                      <a:endParaRPr kumimoji="1" lang="ja-JP" altLang="en-US" sz="2000" dirty="0">
                        <a:solidFill>
                          <a:srgbClr val="FF0000"/>
                        </a:solidFill>
                        <a:latin typeface="+mn-ea"/>
                        <a:ea typeface="+mn-ea"/>
                      </a:endParaRPr>
                    </a:p>
                  </a:txBody>
                  <a:tcPr marL="121920" marR="121920"/>
                </a:tc>
              </a:tr>
              <a:tr h="421410">
                <a:tc>
                  <a:txBody>
                    <a:bodyPr/>
                    <a:lstStyle/>
                    <a:p>
                      <a:pPr algn="ctr"/>
                      <a:r>
                        <a:rPr kumimoji="1" lang="ja-JP" altLang="en-US" sz="2000" dirty="0" smtClean="0">
                          <a:latin typeface="+mn-ea"/>
                          <a:ea typeface="+mn-ea"/>
                        </a:rPr>
                        <a:t>０</a:t>
                      </a:r>
                      <a:endParaRPr kumimoji="1" lang="ja-JP" altLang="en-US" sz="2000" dirty="0">
                        <a:latin typeface="+mn-ea"/>
                        <a:ea typeface="+mn-ea"/>
                      </a:endParaRPr>
                    </a:p>
                  </a:txBody>
                  <a:tcPr marL="121920" marR="121920"/>
                </a:tc>
                <a:tc>
                  <a:txBody>
                    <a:bodyPr/>
                    <a:lstStyle/>
                    <a:p>
                      <a:r>
                        <a:rPr kumimoji="1" lang="en-US" altLang="ja-JP" sz="2000" kern="1200" dirty="0" smtClean="0">
                          <a:solidFill>
                            <a:schemeClr val="dk1"/>
                          </a:solidFill>
                          <a:latin typeface="+mn-ea"/>
                          <a:ea typeface="+mn-ea"/>
                          <a:cs typeface="+mn-cs"/>
                        </a:rPr>
                        <a:t>Zero</a:t>
                      </a:r>
                      <a:endParaRPr kumimoji="1" lang="ja-JP" altLang="en-US" sz="2000" dirty="0">
                        <a:latin typeface="+mn-ea"/>
                        <a:ea typeface="+mn-ea"/>
                      </a:endParaRPr>
                    </a:p>
                  </a:txBody>
                  <a:tcPr marL="121920" marR="121920"/>
                </a:tc>
                <a:tc>
                  <a:txBody>
                    <a:bodyPr/>
                    <a:lstStyle/>
                    <a:p>
                      <a:r>
                        <a:rPr kumimoji="1" lang="ja-JP" altLang="en-US" sz="2000" kern="1200" dirty="0" smtClean="0">
                          <a:solidFill>
                            <a:schemeClr val="dk1"/>
                          </a:solidFill>
                          <a:latin typeface="+mn-ea"/>
                          <a:ea typeface="+mn-ea"/>
                          <a:cs typeface="+mn-cs"/>
                        </a:rPr>
                        <a:t>筋の収縮は認められない</a:t>
                      </a:r>
                      <a:endParaRPr kumimoji="1" lang="ja-JP" altLang="en-US" sz="2000" dirty="0">
                        <a:latin typeface="+mn-ea"/>
                        <a:ea typeface="+mn-ea"/>
                      </a:endParaRPr>
                    </a:p>
                  </a:txBody>
                  <a:tcPr marL="121920" marR="121920"/>
                </a:tc>
              </a:tr>
            </a:tbl>
          </a:graphicData>
        </a:graphic>
      </p:graphicFrame>
      <p:cxnSp>
        <p:nvCxnSpPr>
          <p:cNvPr id="7" name="直線コネクタ 6"/>
          <p:cNvCxnSpPr/>
          <p:nvPr/>
        </p:nvCxnSpPr>
        <p:spPr>
          <a:xfrm flipV="1">
            <a:off x="0" y="4533303"/>
            <a:ext cx="12192000" cy="26987"/>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2406" name="テキスト ボックス 7"/>
          <p:cNvSpPr txBox="1">
            <a:spLocks noChangeArrowheads="1"/>
          </p:cNvSpPr>
          <p:nvPr/>
        </p:nvSpPr>
        <p:spPr bwMode="auto">
          <a:xfrm>
            <a:off x="2968052" y="4131248"/>
            <a:ext cx="9938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pPr>
            <a:r>
              <a:rPr lang="ja-JP" altLang="en-US" sz="1600" dirty="0"/>
              <a:t>運動器リハビリテーションシラバス（改訂第</a:t>
            </a:r>
            <a:r>
              <a:rPr lang="en-US" altLang="ja-JP" sz="1600" dirty="0"/>
              <a:t>3</a:t>
            </a:r>
            <a:r>
              <a:rPr lang="ja-JP" altLang="en-US" sz="1600" dirty="0"/>
              <a:t>版</a:t>
            </a:r>
            <a:r>
              <a:rPr lang="ja-JP" altLang="en-US" sz="1600" dirty="0" smtClean="0"/>
              <a:t>）</a:t>
            </a:r>
            <a:r>
              <a:rPr lang="en-US" altLang="ja-JP" sz="1600" dirty="0"/>
              <a:t>―</a:t>
            </a:r>
            <a:r>
              <a:rPr lang="ja-JP" altLang="en-US" sz="1600" dirty="0"/>
              <a:t>セラピストのための実践マニュアル</a:t>
            </a:r>
            <a:r>
              <a:rPr lang="en-US" altLang="ja-JP" sz="1600" dirty="0" smtClean="0"/>
              <a:t>―</a:t>
            </a:r>
            <a:endParaRPr lang="ja-JP" altLang="en-US" sz="1600"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9260" t="50929" r="70517" b="33771"/>
          <a:stretch/>
        </p:blipFill>
        <p:spPr>
          <a:xfrm>
            <a:off x="641786" y="4601988"/>
            <a:ext cx="2079004" cy="1979622"/>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31315" t="74425" r="46277" b="11467"/>
          <a:stretch/>
        </p:blipFill>
        <p:spPr>
          <a:xfrm>
            <a:off x="2896888" y="4601988"/>
            <a:ext cx="2498159" cy="1979622"/>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7516" t="65083" r="75603" b="6489"/>
          <a:stretch/>
        </p:blipFill>
        <p:spPr>
          <a:xfrm rot="5400000">
            <a:off x="5911035" y="4241102"/>
            <a:ext cx="1945484" cy="2667257"/>
          </a:xfrm>
          <a:prstGeom prst="rect">
            <a:avLst/>
          </a:prstGeom>
        </p:spPr>
      </p:pic>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l="65201" t="67847" r="8955" b="6332"/>
          <a:stretch/>
        </p:blipFill>
        <p:spPr>
          <a:xfrm rot="5400000">
            <a:off x="8162930" y="4820911"/>
            <a:ext cx="2246666" cy="1827512"/>
          </a:xfrm>
          <a:prstGeom prst="rect">
            <a:avLst/>
          </a:prstGeom>
        </p:spPr>
      </p:pic>
      <p:sp>
        <p:nvSpPr>
          <p:cNvPr id="9" name="テキスト ボックス 8"/>
          <p:cNvSpPr txBox="1"/>
          <p:nvPr/>
        </p:nvSpPr>
        <p:spPr>
          <a:xfrm>
            <a:off x="10622340" y="6174605"/>
            <a:ext cx="1569660" cy="646331"/>
          </a:xfrm>
          <a:prstGeom prst="rect">
            <a:avLst/>
          </a:prstGeom>
          <a:noFill/>
        </p:spPr>
        <p:txBody>
          <a:bodyPr wrap="none" rtlCol="0">
            <a:spAutoFit/>
          </a:bodyPr>
          <a:lstStyle/>
          <a:p>
            <a:r>
              <a:rPr kumimoji="1" lang="ja-JP" altLang="en-US" dirty="0" smtClean="0"/>
              <a:t>標準整形外科</a:t>
            </a:r>
            <a:endParaRPr kumimoji="1" lang="en-US" altLang="ja-JP" dirty="0" smtClean="0"/>
          </a:p>
          <a:p>
            <a:r>
              <a:rPr lang="ja-JP" altLang="en-US" dirty="0"/>
              <a:t>　</a:t>
            </a:r>
            <a:r>
              <a:rPr lang="ja-JP" altLang="en-US" dirty="0" smtClean="0"/>
              <a:t>第</a:t>
            </a:r>
            <a:r>
              <a:rPr lang="en-US" altLang="ja-JP" dirty="0" smtClean="0"/>
              <a:t>12</a:t>
            </a:r>
            <a:r>
              <a:rPr lang="ja-JP" altLang="en-US" dirty="0" smtClean="0"/>
              <a:t>刷</a:t>
            </a:r>
            <a:endParaRPr kumimoji="1" lang="ja-JP" altLang="en-US" dirty="0"/>
          </a:p>
        </p:txBody>
      </p:sp>
    </p:spTree>
    <p:extLst>
      <p:ext uri="{BB962C8B-B14F-4D97-AF65-F5344CB8AC3E}">
        <p14:creationId xmlns:p14="http://schemas.microsoft.com/office/powerpoint/2010/main" val="1802634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2594" y="422919"/>
            <a:ext cx="6615130" cy="725470"/>
          </a:xfrm>
        </p:spPr>
        <p:txBody>
          <a:bodyPr>
            <a:normAutofit/>
          </a:bodyPr>
          <a:lstStyle/>
          <a:p>
            <a:r>
              <a:rPr lang="ja-JP" altLang="en-US" b="1" dirty="0" smtClean="0"/>
              <a:t>筋肉の痛み</a:t>
            </a:r>
            <a:endParaRPr kumimoji="1" lang="ja-JP" altLang="en-US" dirty="0"/>
          </a:p>
        </p:txBody>
      </p:sp>
      <p:sp>
        <p:nvSpPr>
          <p:cNvPr id="3" name="コンテンツ プレースホルダ 2"/>
          <p:cNvSpPr>
            <a:spLocks noGrp="1"/>
          </p:cNvSpPr>
          <p:nvPr>
            <p:ph idx="1"/>
          </p:nvPr>
        </p:nvSpPr>
        <p:spPr>
          <a:xfrm>
            <a:off x="481915" y="1148389"/>
            <a:ext cx="10739210" cy="5610757"/>
          </a:xfrm>
        </p:spPr>
        <p:txBody>
          <a:bodyPr>
            <a:normAutofit fontScale="85000" lnSpcReduction="10000"/>
          </a:bodyPr>
          <a:lstStyle/>
          <a:p>
            <a:pPr>
              <a:lnSpc>
                <a:spcPts val="4000"/>
              </a:lnSpc>
            </a:pPr>
            <a:r>
              <a:rPr lang="ja-JP" altLang="en-US" dirty="0" smtClean="0">
                <a:solidFill>
                  <a:srgbClr val="002060"/>
                </a:solidFill>
              </a:rPr>
              <a:t>筋肉痛に</a:t>
            </a:r>
            <a:r>
              <a:rPr lang="ja-JP" altLang="en-US" dirty="0">
                <a:solidFill>
                  <a:srgbClr val="002060"/>
                </a:solidFill>
              </a:rPr>
              <a:t>は、筋の短縮による場合と過度に伸張された場合がある</a:t>
            </a:r>
          </a:p>
          <a:p>
            <a:pPr>
              <a:lnSpc>
                <a:spcPts val="4000"/>
              </a:lnSpc>
            </a:pPr>
            <a:r>
              <a:rPr lang="ja-JP" altLang="en-US" dirty="0" smtClean="0"/>
              <a:t>運動後短時間で消失する筋肉痛は、</a:t>
            </a:r>
            <a:r>
              <a:rPr lang="en-US" dirty="0" smtClean="0"/>
              <a:t>ATP</a:t>
            </a:r>
            <a:r>
              <a:rPr lang="ja-JP" altLang="en-US" dirty="0" err="1" smtClean="0"/>
              <a:t>が枯</a:t>
            </a:r>
            <a:r>
              <a:rPr lang="ja-JP" altLang="en-US" dirty="0" smtClean="0"/>
              <a:t>渇したために蓄積する発痛物質</a:t>
            </a:r>
            <a:r>
              <a:rPr lang="en-US" altLang="ja-JP" dirty="0" smtClean="0"/>
              <a:t/>
            </a:r>
            <a:br>
              <a:rPr lang="en-US" altLang="ja-JP" dirty="0" smtClean="0"/>
            </a:br>
            <a:r>
              <a:rPr lang="ja-JP" altLang="en-US" dirty="0" smtClean="0"/>
              <a:t>アデノシンが産生されることによると言われているが、未だ定説はない</a:t>
            </a:r>
          </a:p>
          <a:p>
            <a:pPr>
              <a:lnSpc>
                <a:spcPts val="4000"/>
              </a:lnSpc>
            </a:pPr>
            <a:r>
              <a:rPr lang="ja-JP" altLang="en-US" dirty="0" smtClean="0"/>
              <a:t>遅発性の筋肉痛は、伸張性収縮によって筋線維が傷害されたことによる痛みであるとする説があるが、異論もある</a:t>
            </a:r>
          </a:p>
          <a:p>
            <a:pPr>
              <a:lnSpc>
                <a:spcPts val="4000"/>
              </a:lnSpc>
            </a:pPr>
            <a:r>
              <a:rPr lang="ja-JP" altLang="en-US" dirty="0" smtClean="0"/>
              <a:t>なれない運動をすると、筋肉らの逸脱酵素である</a:t>
            </a:r>
            <a:r>
              <a:rPr lang="en-US" dirty="0" smtClean="0"/>
              <a:t>CPK</a:t>
            </a:r>
            <a:r>
              <a:rPr lang="ja-JP" altLang="en-US" dirty="0" smtClean="0"/>
              <a:t>が上昇するが、同じ運動を定期的に行うと、</a:t>
            </a:r>
            <a:r>
              <a:rPr lang="en-US" dirty="0" smtClean="0"/>
              <a:t>CPK</a:t>
            </a:r>
            <a:r>
              <a:rPr lang="ja-JP" altLang="en-US" dirty="0" smtClean="0"/>
              <a:t>値が下がり、最終的には正常範囲内におさまるようになる</a:t>
            </a:r>
          </a:p>
          <a:p>
            <a:pPr>
              <a:lnSpc>
                <a:spcPts val="4000"/>
              </a:lnSpc>
            </a:pPr>
            <a:r>
              <a:rPr lang="ja-JP" altLang="en-US" dirty="0" smtClean="0"/>
              <a:t>損傷された筋線維の修復過程で速筋の割合が減るあるいは、弱い筋線維が淘汰されるなどの説がある</a:t>
            </a:r>
            <a:endParaRPr lang="en-US" altLang="ja-JP" dirty="0" smtClean="0"/>
          </a:p>
        </p:txBody>
      </p:sp>
    </p:spTree>
    <p:extLst>
      <p:ext uri="{BB962C8B-B14F-4D97-AF65-F5344CB8AC3E}">
        <p14:creationId xmlns:p14="http://schemas.microsoft.com/office/powerpoint/2010/main" val="3502977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1638" y="315699"/>
            <a:ext cx="2028567" cy="475134"/>
          </a:xfrm>
        </p:spPr>
        <p:txBody>
          <a:bodyPr>
            <a:noAutofit/>
          </a:bodyPr>
          <a:lstStyle/>
          <a:p>
            <a:r>
              <a:rPr kumimoji="1" lang="ja-JP" altLang="en-US" dirty="0" smtClean="0">
                <a:solidFill>
                  <a:srgbClr val="C00000"/>
                </a:solidFill>
              </a:rPr>
              <a:t>神経</a:t>
            </a:r>
            <a:endParaRPr kumimoji="1" lang="ja-JP" altLang="en-US" dirty="0">
              <a:solidFill>
                <a:srgbClr val="C00000"/>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34" y="902043"/>
            <a:ext cx="3356474" cy="5955957"/>
          </a:xfrm>
          <a:prstGeom prst="rect">
            <a:avLst/>
          </a:prstGeom>
        </p:spPr>
      </p:pic>
      <p:sp>
        <p:nvSpPr>
          <p:cNvPr id="5" name="テキスト ボックス 4"/>
          <p:cNvSpPr txBox="1"/>
          <p:nvPr/>
        </p:nvSpPr>
        <p:spPr>
          <a:xfrm>
            <a:off x="690740" y="2224217"/>
            <a:ext cx="320922" cy="400110"/>
          </a:xfrm>
          <a:prstGeom prst="rect">
            <a:avLst/>
          </a:prstGeom>
          <a:noFill/>
        </p:spPr>
        <p:txBody>
          <a:bodyPr wrap="none" rtlCol="0">
            <a:spAutoFit/>
          </a:bodyPr>
          <a:lstStyle/>
          <a:p>
            <a:r>
              <a:rPr kumimoji="1" lang="en-US" altLang="ja-JP" sz="2000" dirty="0" smtClean="0">
                <a:solidFill>
                  <a:srgbClr val="0070C0"/>
                </a:solidFill>
              </a:rPr>
              <a:t>C</a:t>
            </a:r>
            <a:endParaRPr kumimoji="1" lang="ja-JP" altLang="en-US" sz="2000" dirty="0">
              <a:solidFill>
                <a:srgbClr val="0070C0"/>
              </a:solidFill>
            </a:endParaRPr>
          </a:p>
        </p:txBody>
      </p:sp>
      <p:sp>
        <p:nvSpPr>
          <p:cNvPr id="6" name="テキスト ボックス 5"/>
          <p:cNvSpPr txBox="1"/>
          <p:nvPr/>
        </p:nvSpPr>
        <p:spPr>
          <a:xfrm>
            <a:off x="690740" y="3643874"/>
            <a:ext cx="321276" cy="400110"/>
          </a:xfrm>
          <a:prstGeom prst="rect">
            <a:avLst/>
          </a:prstGeom>
          <a:noFill/>
        </p:spPr>
        <p:txBody>
          <a:bodyPr wrap="square" rtlCol="0">
            <a:spAutoFit/>
          </a:bodyPr>
          <a:lstStyle/>
          <a:p>
            <a:r>
              <a:rPr kumimoji="1" lang="en-US" altLang="ja-JP" sz="2000" dirty="0" smtClean="0">
                <a:solidFill>
                  <a:srgbClr val="0070C0"/>
                </a:solidFill>
              </a:rPr>
              <a:t>T</a:t>
            </a:r>
            <a:endParaRPr kumimoji="1" lang="ja-JP" altLang="en-US" sz="2000" dirty="0">
              <a:solidFill>
                <a:srgbClr val="0070C0"/>
              </a:solidFill>
            </a:endParaRPr>
          </a:p>
        </p:txBody>
      </p:sp>
      <p:sp>
        <p:nvSpPr>
          <p:cNvPr id="7" name="テキスト ボックス 6"/>
          <p:cNvSpPr txBox="1"/>
          <p:nvPr/>
        </p:nvSpPr>
        <p:spPr>
          <a:xfrm>
            <a:off x="631844" y="5259870"/>
            <a:ext cx="366994" cy="400110"/>
          </a:xfrm>
          <a:prstGeom prst="rect">
            <a:avLst/>
          </a:prstGeom>
          <a:noFill/>
        </p:spPr>
        <p:txBody>
          <a:bodyPr wrap="square" rtlCol="0">
            <a:spAutoFit/>
          </a:bodyPr>
          <a:lstStyle/>
          <a:p>
            <a:r>
              <a:rPr kumimoji="1" lang="en-US" altLang="ja-JP" sz="2000" smtClean="0">
                <a:solidFill>
                  <a:srgbClr val="0070C0"/>
                </a:solidFill>
              </a:rPr>
              <a:t>L</a:t>
            </a:r>
            <a:endParaRPr kumimoji="1" lang="ja-JP" altLang="en-US" sz="2000" dirty="0">
              <a:solidFill>
                <a:srgbClr val="0070C0"/>
              </a:solidFill>
            </a:endParaRPr>
          </a:p>
        </p:txBody>
      </p:sp>
      <p:sp>
        <p:nvSpPr>
          <p:cNvPr id="8" name="テキスト ボックス 7"/>
          <p:cNvSpPr txBox="1"/>
          <p:nvPr/>
        </p:nvSpPr>
        <p:spPr>
          <a:xfrm>
            <a:off x="706146" y="6227805"/>
            <a:ext cx="303288" cy="400110"/>
          </a:xfrm>
          <a:prstGeom prst="rect">
            <a:avLst/>
          </a:prstGeom>
          <a:noFill/>
        </p:spPr>
        <p:txBody>
          <a:bodyPr wrap="none" rtlCol="0">
            <a:spAutoFit/>
          </a:bodyPr>
          <a:lstStyle/>
          <a:p>
            <a:r>
              <a:rPr kumimoji="1" lang="en-US" altLang="ja-JP" sz="2000" dirty="0" smtClean="0">
                <a:solidFill>
                  <a:srgbClr val="0070C0"/>
                </a:solidFill>
              </a:rPr>
              <a:t>S</a:t>
            </a:r>
            <a:endParaRPr kumimoji="1" lang="ja-JP" altLang="en-US" sz="2000" dirty="0">
              <a:solidFill>
                <a:srgbClr val="0070C0"/>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993" y="2854036"/>
            <a:ext cx="4713114" cy="4003965"/>
          </a:xfrm>
          <a:prstGeom prst="rect">
            <a:avLst/>
          </a:prstGeom>
        </p:spPr>
      </p:pic>
      <p:sp>
        <p:nvSpPr>
          <p:cNvPr id="11" name="テキスト ボックス 10"/>
          <p:cNvSpPr txBox="1"/>
          <p:nvPr/>
        </p:nvSpPr>
        <p:spPr>
          <a:xfrm flipH="1">
            <a:off x="4669196" y="447759"/>
            <a:ext cx="7485982" cy="2862322"/>
          </a:xfrm>
          <a:prstGeom prst="rect">
            <a:avLst/>
          </a:prstGeom>
          <a:noFill/>
        </p:spPr>
        <p:txBody>
          <a:bodyPr wrap="square" rtlCol="0">
            <a:spAutoFit/>
          </a:bodyPr>
          <a:lstStyle/>
          <a:p>
            <a:r>
              <a:rPr kumimoji="1" lang="ja-JP" altLang="en-US" sz="2000" dirty="0" smtClean="0"/>
              <a:t>脳から脊髄がつながっている。脳と脊髄を合わせて中枢神経という</a:t>
            </a:r>
            <a:endParaRPr kumimoji="1" lang="en-US" altLang="ja-JP" sz="2000" dirty="0" smtClean="0"/>
          </a:p>
          <a:p>
            <a:r>
              <a:rPr lang="ja-JP" altLang="en-US" sz="2000" dirty="0"/>
              <a:t>脊髄</a:t>
            </a:r>
            <a:r>
              <a:rPr lang="ja-JP" altLang="en-US" sz="2000" dirty="0" smtClean="0"/>
              <a:t>から脊髄神経が左右対称に一対出る。</a:t>
            </a:r>
            <a:endParaRPr lang="en-US" altLang="ja-JP" sz="2000" dirty="0" smtClean="0"/>
          </a:p>
          <a:p>
            <a:r>
              <a:rPr kumimoji="1" lang="ja-JP" altLang="en-US" sz="2000" dirty="0"/>
              <a:t>頸髄</a:t>
            </a:r>
            <a:r>
              <a:rPr kumimoji="1" lang="ja-JP" altLang="en-US" sz="2000" dirty="0" smtClean="0"/>
              <a:t>から出る</a:t>
            </a:r>
            <a:r>
              <a:rPr kumimoji="1" lang="ja-JP" altLang="en-US" sz="2000" dirty="0"/>
              <a:t>神経</a:t>
            </a:r>
            <a:r>
              <a:rPr kumimoji="1" lang="ja-JP" altLang="en-US" sz="2000" dirty="0" smtClean="0"/>
              <a:t>を頚神経、胸髄から出る神経を胸神経、腰髄から出る神経を腰神経、仙髄から出る神経を仙骨神経という。</a:t>
            </a:r>
            <a:endParaRPr kumimoji="1" lang="en-US" altLang="ja-JP" sz="2000" dirty="0" smtClean="0"/>
          </a:p>
          <a:p>
            <a:r>
              <a:rPr lang="ja-JP" altLang="en-US" sz="2000" b="1" dirty="0" smtClean="0"/>
              <a:t>各脊髄神経が関与する皮膚領域が決まっている（デルマトーム）。</a:t>
            </a:r>
            <a:endParaRPr lang="en-US" altLang="ja-JP" sz="2000" b="1" dirty="0" smtClean="0"/>
          </a:p>
          <a:p>
            <a:r>
              <a:rPr lang="ja-JP" altLang="en-US" sz="2000" b="1" dirty="0" smtClean="0"/>
              <a:t>各脊髄神経が関与する筋肉も決まっている。</a:t>
            </a:r>
            <a:endParaRPr lang="en-US" altLang="ja-JP" sz="2000" b="1" dirty="0" smtClean="0"/>
          </a:p>
          <a:p>
            <a:r>
              <a:rPr lang="ja-JP" altLang="en-US" sz="2000" dirty="0" smtClean="0"/>
              <a:t>知覚障害、筋力低下をきたしている領域からどの脊髄神経の障害であるか、診断できる。</a:t>
            </a:r>
            <a:endParaRPr lang="en-US" altLang="ja-JP" sz="2000" dirty="0" smtClean="0"/>
          </a:p>
          <a:p>
            <a:endParaRPr kumimoji="1" lang="ja-JP" altLang="en-US" sz="2000" dirty="0"/>
          </a:p>
        </p:txBody>
      </p:sp>
    </p:spTree>
    <p:extLst>
      <p:ext uri="{BB962C8B-B14F-4D97-AF65-F5344CB8AC3E}">
        <p14:creationId xmlns:p14="http://schemas.microsoft.com/office/powerpoint/2010/main" val="1812263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a:spLocks noGrp="1"/>
          </p:cNvSpPr>
          <p:nvPr>
            <p:ph type="title"/>
          </p:nvPr>
        </p:nvSpPr>
        <p:spPr>
          <a:xfrm>
            <a:off x="1981200" y="168276"/>
            <a:ext cx="8229600" cy="438503"/>
          </a:xfrm>
        </p:spPr>
        <p:txBody>
          <a:bodyPr>
            <a:normAutofit fontScale="90000"/>
          </a:bodyPr>
          <a:lstStyle/>
          <a:p>
            <a:r>
              <a:rPr lang="ja-JP" altLang="en-US" sz="3600" b="1" dirty="0">
                <a:solidFill>
                  <a:srgbClr val="0000FF"/>
                </a:solidFill>
                <a:latin typeface="Calibri" charset="0"/>
                <a:ea typeface="ＭＳ Ｐゴシック" charset="0"/>
              </a:rPr>
              <a:t>脊椎（せきつい）と脊髄（せきずい）</a:t>
            </a:r>
            <a:endParaRPr lang="ja-JP" altLang="en-US" sz="3600" dirty="0">
              <a:solidFill>
                <a:srgbClr val="0000FF"/>
              </a:solidFill>
              <a:latin typeface="Calibri" charset="0"/>
              <a:ea typeface="ＭＳ Ｐゴシック" charset="0"/>
            </a:endParaRPr>
          </a:p>
        </p:txBody>
      </p:sp>
      <p:sp>
        <p:nvSpPr>
          <p:cNvPr id="57346" name="テキスト プレースホルダー 2"/>
          <p:cNvSpPr>
            <a:spLocks noGrp="1"/>
          </p:cNvSpPr>
          <p:nvPr>
            <p:ph type="body" idx="1"/>
          </p:nvPr>
        </p:nvSpPr>
        <p:spPr>
          <a:xfrm>
            <a:off x="1858255" y="806273"/>
            <a:ext cx="4040188" cy="376238"/>
          </a:xfrm>
        </p:spPr>
        <p:txBody>
          <a:bodyPr>
            <a:normAutofit fontScale="92500" lnSpcReduction="10000"/>
          </a:bodyPr>
          <a:lstStyle/>
          <a:p>
            <a:pPr algn="ctr"/>
            <a:r>
              <a:rPr lang="ja-JP" altLang="en-US" dirty="0">
                <a:latin typeface="Calibri" charset="0"/>
                <a:ea typeface="ＭＳ Ｐゴシック" charset="0"/>
              </a:rPr>
              <a:t>脊椎・脊髄・神経根の関係</a:t>
            </a:r>
            <a:endParaRPr lang="en-US" altLang="ja-JP" dirty="0">
              <a:latin typeface="Calibri" charset="0"/>
              <a:ea typeface="ＭＳ Ｐゴシック" charset="0"/>
            </a:endParaRPr>
          </a:p>
        </p:txBody>
      </p:sp>
      <p:sp>
        <p:nvSpPr>
          <p:cNvPr id="57347" name="テキスト プレースホルダー 4"/>
          <p:cNvSpPr>
            <a:spLocks noGrp="1"/>
          </p:cNvSpPr>
          <p:nvPr>
            <p:ph type="body" sz="quarter" idx="3"/>
          </p:nvPr>
        </p:nvSpPr>
        <p:spPr>
          <a:xfrm>
            <a:off x="6059488" y="788635"/>
            <a:ext cx="4608513" cy="395310"/>
          </a:xfrm>
        </p:spPr>
        <p:txBody>
          <a:bodyPr anchor="ctr">
            <a:normAutofit lnSpcReduction="10000"/>
          </a:bodyPr>
          <a:lstStyle/>
          <a:p>
            <a:r>
              <a:rPr lang="ja-JP" altLang="en-US" dirty="0">
                <a:latin typeface="Calibri" charset="0"/>
                <a:ea typeface="ＭＳ Ｐゴシック" charset="0"/>
              </a:rPr>
              <a:t>主な髄節支配域</a:t>
            </a:r>
            <a:r>
              <a:rPr lang="ja-JP" altLang="en-US" dirty="0" smtClean="0">
                <a:latin typeface="Calibri" charset="0"/>
                <a:ea typeface="ＭＳ Ｐゴシック" charset="0"/>
              </a:rPr>
              <a:t>と感覚</a:t>
            </a:r>
            <a:r>
              <a:rPr lang="ja-JP" altLang="en-US" dirty="0">
                <a:latin typeface="Calibri" charset="0"/>
                <a:ea typeface="ＭＳ Ｐゴシック" charset="0"/>
              </a:rPr>
              <a:t>と動作能力</a:t>
            </a:r>
          </a:p>
        </p:txBody>
      </p:sp>
      <p:pic>
        <p:nvPicPr>
          <p:cNvPr id="57348" name="コンテンツ プレースホルダー 7" descr="image006.jpg"/>
          <p:cNvPicPr>
            <a:picLocks noGrp="1" noChangeAspect="1"/>
          </p:cNvPicPr>
          <p:nvPr>
            <p:ph sz="quarter" idx="4"/>
          </p:nvPr>
        </p:nvPicPr>
        <p:blipFill>
          <a:blip r:embed="rId3">
            <a:extLst>
              <a:ext uri="{28A0092B-C50C-407E-A947-70E740481C1C}">
                <a14:useLocalDpi xmlns:a14="http://schemas.microsoft.com/office/drawing/2010/main" val="0"/>
              </a:ext>
            </a:extLst>
          </a:blip>
          <a:srcRect t="1118" b="1118"/>
          <a:stretch>
            <a:fillRect/>
          </a:stretch>
        </p:blipFill>
        <p:spPr>
          <a:xfrm>
            <a:off x="6022974" y="1202114"/>
            <a:ext cx="4532679" cy="4924049"/>
          </a:xfrm>
        </p:spPr>
      </p:pic>
      <p:sp>
        <p:nvSpPr>
          <p:cNvPr id="57349" name="テキスト ボックス 8"/>
          <p:cNvSpPr txBox="1">
            <a:spLocks noChangeArrowheads="1"/>
          </p:cNvSpPr>
          <p:nvPr/>
        </p:nvSpPr>
        <p:spPr bwMode="auto">
          <a:xfrm>
            <a:off x="6169026" y="6180034"/>
            <a:ext cx="4386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200" b="1" dirty="0">
                <a:latin typeface="+mn-ea"/>
                <a:ea typeface="+mn-ea"/>
              </a:rPr>
              <a:t>【</a:t>
            </a:r>
            <a:r>
              <a:rPr lang="ja-JP" altLang="en-US" sz="1200" b="1" dirty="0">
                <a:latin typeface="+mn-ea"/>
                <a:ea typeface="+mn-ea"/>
              </a:rPr>
              <a:t>脊損についての医療的知識</a:t>
            </a:r>
            <a:r>
              <a:rPr lang="en-US" altLang="ja-JP" sz="1200" b="1" dirty="0">
                <a:latin typeface="+mn-ea"/>
                <a:ea typeface="+mn-ea"/>
              </a:rPr>
              <a:t>】</a:t>
            </a:r>
            <a:r>
              <a:rPr lang="ja-JP" altLang="en-US" sz="1200" b="1" dirty="0">
                <a:latin typeface="+mn-ea"/>
                <a:ea typeface="+mn-ea"/>
              </a:rPr>
              <a:t>脊椎と脊髄について：大阪府ＨＰ</a:t>
            </a:r>
            <a:endParaRPr lang="en-US" altLang="ja-JP" sz="1200" b="1" dirty="0">
              <a:latin typeface="+mn-ea"/>
              <a:ea typeface="+mn-ea"/>
            </a:endParaRPr>
          </a:p>
          <a:p>
            <a:r>
              <a:rPr lang="en-US" altLang="ja-JP" sz="1200" dirty="0">
                <a:latin typeface="+mn-ea"/>
                <a:ea typeface="+mn-ea"/>
                <a:hlinkClick r:id="rId4"/>
              </a:rPr>
              <a:t>http://www.pref.osaka.lg.jp/keikakusuishin/kankou/sekituitosekizui.html</a:t>
            </a:r>
            <a:endParaRPr lang="en-US" altLang="ja-JP" sz="1200" dirty="0">
              <a:latin typeface="+mn-ea"/>
              <a:ea typeface="+mn-ea"/>
            </a:endParaRPr>
          </a:p>
        </p:txBody>
      </p:sp>
      <p:cxnSp>
        <p:nvCxnSpPr>
          <p:cNvPr id="14" name="直線コネクタ 13"/>
          <p:cNvCxnSpPr/>
          <p:nvPr/>
        </p:nvCxnSpPr>
        <p:spPr>
          <a:xfrm flipV="1">
            <a:off x="1524000" y="740834"/>
            <a:ext cx="9144000" cy="26988"/>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V="1">
            <a:off x="1524000" y="6188075"/>
            <a:ext cx="9144000" cy="26988"/>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353" name="テキスト ボックス 1"/>
          <p:cNvSpPr txBox="1">
            <a:spLocks noChangeArrowheads="1"/>
          </p:cNvSpPr>
          <p:nvPr/>
        </p:nvSpPr>
        <p:spPr bwMode="auto">
          <a:xfrm>
            <a:off x="6451601" y="1406019"/>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dirty="0">
                <a:solidFill>
                  <a:srgbClr val="FF0000"/>
                </a:solidFill>
              </a:rPr>
              <a:t>感覚</a:t>
            </a:r>
          </a:p>
        </p:txBody>
      </p:sp>
      <p:sp>
        <p:nvSpPr>
          <p:cNvPr id="57354" name="テキスト ボックス 2"/>
          <p:cNvSpPr txBox="1">
            <a:spLocks noChangeArrowheads="1"/>
          </p:cNvSpPr>
          <p:nvPr/>
        </p:nvSpPr>
        <p:spPr bwMode="auto">
          <a:xfrm>
            <a:off x="8901907" y="1220283"/>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dirty="0">
                <a:solidFill>
                  <a:srgbClr val="FF0000"/>
                </a:solidFill>
              </a:rPr>
              <a:t>運動</a:t>
            </a:r>
          </a:p>
        </p:txBody>
      </p:sp>
      <p:pic>
        <p:nvPicPr>
          <p:cNvPr id="2" name="図 1" descr="WS00001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1311" y="1202113"/>
            <a:ext cx="4157132" cy="4924050"/>
          </a:xfrm>
          <a:prstGeom prst="rect">
            <a:avLst/>
          </a:prstGeom>
        </p:spPr>
      </p:pic>
      <p:sp>
        <p:nvSpPr>
          <p:cNvPr id="4" name="テキスト ボックス 3"/>
          <p:cNvSpPr txBox="1"/>
          <p:nvPr/>
        </p:nvSpPr>
        <p:spPr>
          <a:xfrm>
            <a:off x="2404533" y="6229175"/>
            <a:ext cx="3006953" cy="461665"/>
          </a:xfrm>
          <a:prstGeom prst="rect">
            <a:avLst/>
          </a:prstGeom>
          <a:noFill/>
        </p:spPr>
        <p:txBody>
          <a:bodyPr wrap="none" rtlCol="0">
            <a:spAutoFit/>
          </a:bodyPr>
          <a:lstStyle/>
          <a:p>
            <a:r>
              <a:rPr lang="ja-JP" altLang="en-US" sz="1200" dirty="0">
                <a:latin typeface="+mn-ea"/>
              </a:rPr>
              <a:t>看護師</a:t>
            </a:r>
            <a:r>
              <a:rPr lang="en-US" altLang="ja-JP" sz="1200" dirty="0">
                <a:latin typeface="+mn-ea"/>
              </a:rPr>
              <a:t>･</a:t>
            </a:r>
            <a:r>
              <a:rPr lang="ja-JP" altLang="en-US" sz="1200" dirty="0">
                <a:latin typeface="+mn-ea"/>
              </a:rPr>
              <a:t>看護学生のためのお役立ちサイト</a:t>
            </a:r>
            <a:endParaRPr lang="en-US" altLang="ja-JP" sz="1200" dirty="0">
              <a:latin typeface="+mn-ea"/>
            </a:endParaRPr>
          </a:p>
          <a:p>
            <a:r>
              <a:rPr lang="en-US" altLang="ja-JP" sz="1200" dirty="0">
                <a:solidFill>
                  <a:srgbClr val="0000FF"/>
                </a:solidFill>
                <a:latin typeface="+mn-ea"/>
              </a:rPr>
              <a:t>http://kangoshi-mametishiki01.info/?cat=62</a:t>
            </a:r>
            <a:endParaRPr lang="ja-JP" altLang="en-US" sz="1200" dirty="0">
              <a:solidFill>
                <a:srgbClr val="0000FF"/>
              </a:solidFill>
              <a:latin typeface="+mn-ea"/>
            </a:endParaRPr>
          </a:p>
        </p:txBody>
      </p:sp>
      <p:sp>
        <p:nvSpPr>
          <p:cNvPr id="5" name="正方形/長方形 4"/>
          <p:cNvSpPr/>
          <p:nvPr/>
        </p:nvSpPr>
        <p:spPr>
          <a:xfrm>
            <a:off x="7097713" y="2015067"/>
            <a:ext cx="556154" cy="254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857178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5894" y="207705"/>
            <a:ext cx="6400800" cy="628650"/>
          </a:xfrm>
        </p:spPr>
        <p:txBody>
          <a:bodyPr rtlCol="0">
            <a:normAutofit/>
          </a:bodyPr>
          <a:lstStyle/>
          <a:p>
            <a:pPr algn="l">
              <a:defRPr/>
            </a:pPr>
            <a:r>
              <a:rPr lang="en-US" altLang="ja-JP" sz="2000" dirty="0">
                <a:solidFill>
                  <a:srgbClr val="800000"/>
                </a:solidFill>
              </a:rPr>
              <a:t>■ </a:t>
            </a:r>
            <a:r>
              <a:rPr lang="ja-JP" altLang="en-US" sz="2000" dirty="0">
                <a:solidFill>
                  <a:srgbClr val="800000"/>
                </a:solidFill>
              </a:rPr>
              <a:t>骨格筋の髄節支配</a:t>
            </a:r>
          </a:p>
        </p:txBody>
      </p:sp>
      <p:pic>
        <p:nvPicPr>
          <p:cNvPr id="86021" name="図 1" descr="04-H01.jpg"/>
          <p:cNvPicPr>
            <a:picLocks noChangeAspect="1"/>
          </p:cNvPicPr>
          <p:nvPr/>
        </p:nvPicPr>
        <p:blipFill>
          <a:blip r:embed="rId3">
            <a:extLst>
              <a:ext uri="{28A0092B-C50C-407E-A947-70E740481C1C}">
                <a14:useLocalDpi xmlns:a14="http://schemas.microsoft.com/office/drawing/2010/main" val="0"/>
              </a:ext>
            </a:extLst>
          </a:blip>
          <a:srcRect t="5849"/>
          <a:stretch>
            <a:fillRect/>
          </a:stretch>
        </p:blipFill>
        <p:spPr bwMode="auto">
          <a:xfrm>
            <a:off x="381000" y="561464"/>
            <a:ext cx="11267242" cy="58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サブタイトル 2"/>
          <p:cNvSpPr txBox="1">
            <a:spLocks/>
          </p:cNvSpPr>
          <p:nvPr/>
        </p:nvSpPr>
        <p:spPr bwMode="auto">
          <a:xfrm>
            <a:off x="7838123" y="6113908"/>
            <a:ext cx="4216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50" charset="-128"/>
              </a:defRPr>
            </a:lvl1pPr>
            <a:lvl2pPr marL="742950" indent="-285750">
              <a:defRPr kumimoji="1" sz="2400">
                <a:solidFill>
                  <a:schemeClr val="tx1"/>
                </a:solidFill>
                <a:latin typeface="Calibri" panose="020F0502020204030204" pitchFamily="34" charset="0"/>
                <a:ea typeface="ＭＳ Ｐゴシック" panose="020B0600070205080204" pitchFamily="50" charset="-128"/>
              </a:defRPr>
            </a:lvl2pPr>
            <a:lvl3pPr marL="1143000" indent="-228600">
              <a:defRPr kumimoji="1" sz="2400">
                <a:solidFill>
                  <a:schemeClr val="tx1"/>
                </a:solidFill>
                <a:latin typeface="Calibri" panose="020F0502020204030204" pitchFamily="34" charset="0"/>
                <a:ea typeface="ＭＳ Ｐゴシック" panose="020B0600070205080204" pitchFamily="50" charset="-128"/>
              </a:defRPr>
            </a:lvl3pPr>
            <a:lvl4pPr marL="1600200" indent="-228600">
              <a:defRPr kumimoji="1" sz="2400">
                <a:solidFill>
                  <a:schemeClr val="tx1"/>
                </a:solidFill>
                <a:latin typeface="Calibri" panose="020F0502020204030204" pitchFamily="34" charset="0"/>
                <a:ea typeface="ＭＳ Ｐゴシック" panose="020B0600070205080204" pitchFamily="50" charset="-128"/>
              </a:defRPr>
            </a:lvl4pPr>
            <a:lvl5pPr marL="2057400" indent="-228600">
              <a:defRPr kumimoji="1" sz="2400">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9pPr>
          </a:lstStyle>
          <a:p>
            <a:pPr algn="ctr">
              <a:spcBef>
                <a:spcPct val="20000"/>
              </a:spcBef>
              <a:buFont typeface="Arial" panose="020B0604020202020204" pitchFamily="34" charset="0"/>
              <a:buNone/>
            </a:pPr>
            <a:r>
              <a:rPr lang="ja-JP" altLang="en-US" sz="1400" dirty="0"/>
              <a:t>運動器リハビリテーションシラバス（改訂第</a:t>
            </a:r>
            <a:r>
              <a:rPr lang="en-US" altLang="ja-JP" sz="1400" dirty="0"/>
              <a:t>3</a:t>
            </a:r>
            <a:r>
              <a:rPr lang="ja-JP" altLang="en-US" sz="1400" dirty="0"/>
              <a:t>版）</a:t>
            </a:r>
            <a:endParaRPr lang="en-US" altLang="ja-JP" sz="1400" dirty="0"/>
          </a:p>
          <a:p>
            <a:pPr algn="ctr">
              <a:spcBef>
                <a:spcPct val="20000"/>
              </a:spcBef>
              <a:buFont typeface="Arial" panose="020B0604020202020204" pitchFamily="34" charset="0"/>
              <a:buNone/>
            </a:pPr>
            <a:r>
              <a:rPr lang="en-US" altLang="ja-JP" sz="1400" dirty="0"/>
              <a:t>―</a:t>
            </a:r>
            <a:r>
              <a:rPr lang="ja-JP" altLang="en-US" sz="1400" dirty="0"/>
              <a:t>セラピストのための実践マニュアル</a:t>
            </a:r>
            <a:r>
              <a:rPr lang="en-US" altLang="ja-JP" sz="1400" dirty="0"/>
              <a:t>―</a:t>
            </a:r>
            <a:endParaRPr lang="ja-JP" altLang="en-US" sz="1400" dirty="0"/>
          </a:p>
        </p:txBody>
      </p:sp>
    </p:spTree>
    <p:extLst>
      <p:ext uri="{BB962C8B-B14F-4D97-AF65-F5344CB8AC3E}">
        <p14:creationId xmlns:p14="http://schemas.microsoft.com/office/powerpoint/2010/main" val="2263724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562" y="167418"/>
            <a:ext cx="1719649" cy="1018832"/>
          </a:xfrm>
        </p:spPr>
        <p:txBody>
          <a:bodyPr/>
          <a:lstStyle/>
          <a:p>
            <a:r>
              <a:rPr kumimoji="1" lang="ja-JP" altLang="en-US" dirty="0" smtClean="0">
                <a:solidFill>
                  <a:srgbClr val="C00000"/>
                </a:solidFill>
              </a:rPr>
              <a:t>骨</a:t>
            </a:r>
            <a:endParaRPr kumimoji="1" lang="ja-JP" altLang="en-US" dirty="0">
              <a:solidFill>
                <a:srgbClr val="C00000"/>
              </a:solidFill>
            </a:endParaRPr>
          </a:p>
        </p:txBody>
      </p:sp>
      <p:sp>
        <p:nvSpPr>
          <p:cNvPr id="3" name="コンテンツ プレースホルダー 2"/>
          <p:cNvSpPr>
            <a:spLocks noGrp="1"/>
          </p:cNvSpPr>
          <p:nvPr>
            <p:ph idx="1"/>
          </p:nvPr>
        </p:nvSpPr>
        <p:spPr>
          <a:xfrm>
            <a:off x="478261" y="1206573"/>
            <a:ext cx="7939439" cy="2295963"/>
          </a:xfrm>
        </p:spPr>
        <p:txBody>
          <a:bodyPr>
            <a:normAutofit/>
          </a:bodyPr>
          <a:lstStyle/>
          <a:p>
            <a:r>
              <a:rPr kumimoji="1" lang="ja-JP" altLang="en-US" sz="2400" dirty="0" smtClean="0"/>
              <a:t>成人には、２０６本の骨がある</a:t>
            </a:r>
            <a:endParaRPr lang="en-US" altLang="ja-JP" sz="2400" dirty="0"/>
          </a:p>
          <a:p>
            <a:r>
              <a:rPr lang="ja-JP" altLang="ja-JP" sz="2400" dirty="0"/>
              <a:t>骨格系の役目は</a:t>
            </a:r>
            <a:r>
              <a:rPr lang="ja-JP" altLang="ja-JP" sz="2400" dirty="0" smtClean="0"/>
              <a:t>、</a:t>
            </a:r>
            <a:r>
              <a:rPr lang="ja-JP" altLang="ja-JP" sz="2400" dirty="0" smtClean="0">
                <a:solidFill>
                  <a:srgbClr val="0070C0"/>
                </a:solidFill>
              </a:rPr>
              <a:t>身体</a:t>
            </a:r>
            <a:r>
              <a:rPr lang="ja-JP" altLang="ja-JP" sz="2400" dirty="0">
                <a:solidFill>
                  <a:srgbClr val="0070C0"/>
                </a:solidFill>
              </a:rPr>
              <a:t>の</a:t>
            </a:r>
            <a:r>
              <a:rPr lang="ja-JP" altLang="ja-JP" sz="2400" dirty="0" smtClean="0">
                <a:solidFill>
                  <a:srgbClr val="0070C0"/>
                </a:solidFill>
              </a:rPr>
              <a:t>支持、身体</a:t>
            </a:r>
            <a:r>
              <a:rPr lang="ja-JP" altLang="ja-JP" sz="2400" dirty="0">
                <a:solidFill>
                  <a:srgbClr val="0070C0"/>
                </a:solidFill>
              </a:rPr>
              <a:t>の</a:t>
            </a:r>
            <a:r>
              <a:rPr lang="ja-JP" altLang="ja-JP" sz="2400" dirty="0" smtClean="0">
                <a:solidFill>
                  <a:srgbClr val="0070C0"/>
                </a:solidFill>
              </a:rPr>
              <a:t>保護、運動、造血、カルシウム</a:t>
            </a:r>
            <a:r>
              <a:rPr lang="ja-JP" altLang="ja-JP" sz="2400" dirty="0">
                <a:solidFill>
                  <a:srgbClr val="0070C0"/>
                </a:solidFill>
              </a:rPr>
              <a:t>の貯蔵</a:t>
            </a:r>
            <a:r>
              <a:rPr lang="ja-JP" altLang="ja-JP" sz="2400" dirty="0" smtClean="0">
                <a:solidFill>
                  <a:srgbClr val="0070C0"/>
                </a:solidFill>
              </a:rPr>
              <a:t>作用</a:t>
            </a:r>
            <a:r>
              <a:rPr lang="ja-JP" altLang="ja-JP" sz="2400" dirty="0" smtClean="0"/>
              <a:t>がある</a:t>
            </a:r>
            <a:endParaRPr lang="en-US" altLang="ja-JP" sz="2400" dirty="0" smtClean="0"/>
          </a:p>
          <a:p>
            <a:r>
              <a:rPr lang="ja-JP" altLang="en-US" sz="2400" dirty="0"/>
              <a:t>骨</a:t>
            </a:r>
            <a:r>
              <a:rPr lang="ja-JP" altLang="en-US" sz="2400" dirty="0" smtClean="0"/>
              <a:t>の</a:t>
            </a:r>
            <a:r>
              <a:rPr lang="ja-JP" altLang="en-US" sz="2400" dirty="0"/>
              <a:t>基本的</a:t>
            </a:r>
            <a:r>
              <a:rPr lang="ja-JP" altLang="en-US" sz="2400" dirty="0" smtClean="0"/>
              <a:t>な</a:t>
            </a:r>
            <a:r>
              <a:rPr lang="ja-JP" altLang="en-US" sz="2400" dirty="0"/>
              <a:t>構造</a:t>
            </a:r>
            <a:r>
              <a:rPr lang="ja-JP" altLang="en-US" sz="2400" dirty="0" smtClean="0"/>
              <a:t>は、中心部に</a:t>
            </a:r>
            <a:r>
              <a:rPr lang="ja-JP" altLang="en-US" sz="2400" dirty="0" smtClean="0">
                <a:solidFill>
                  <a:srgbClr val="0070C0"/>
                </a:solidFill>
              </a:rPr>
              <a:t>海綿骨</a:t>
            </a:r>
            <a:r>
              <a:rPr lang="ja-JP" altLang="en-US" sz="2400" dirty="0" smtClean="0"/>
              <a:t>があり、外壁には硬い</a:t>
            </a:r>
            <a:r>
              <a:rPr lang="ja-JP" altLang="en-US" sz="2400" dirty="0" smtClean="0">
                <a:solidFill>
                  <a:srgbClr val="0070C0"/>
                </a:solidFill>
              </a:rPr>
              <a:t>皮質骨</a:t>
            </a:r>
            <a:r>
              <a:rPr lang="ja-JP" altLang="en-US" sz="2400" dirty="0" smtClean="0"/>
              <a:t>がある</a:t>
            </a:r>
            <a:endParaRPr lang="en-US" altLang="ja-JP" sz="2400" dirty="0" smtClean="0"/>
          </a:p>
        </p:txBody>
      </p:sp>
      <p:grpSp>
        <p:nvGrpSpPr>
          <p:cNvPr id="14" name="グループ化 13"/>
          <p:cNvGrpSpPr/>
          <p:nvPr/>
        </p:nvGrpSpPr>
        <p:grpSpPr>
          <a:xfrm>
            <a:off x="8209898" y="353836"/>
            <a:ext cx="3689493" cy="4620500"/>
            <a:chOff x="8598372" y="778476"/>
            <a:chExt cx="3078764" cy="3917092"/>
          </a:xfrm>
        </p:grpSpPr>
        <p:pic>
          <p:nvPicPr>
            <p:cNvPr id="5" name="コンテンツ プレースホルダ 17" descr="img370.jpg"/>
            <p:cNvPicPr>
              <a:picLocks noChangeAspect="1"/>
            </p:cNvPicPr>
            <p:nvPr/>
          </p:nvPicPr>
          <p:blipFill rotWithShape="1">
            <a:blip r:embed="rId3" cstate="print">
              <a:extLst>
                <a:ext uri="{28A0092B-C50C-407E-A947-70E740481C1C}">
                  <a14:useLocalDpi xmlns:a14="http://schemas.microsoft.com/office/drawing/2010/main" val="0"/>
                </a:ext>
              </a:extLst>
            </a:blip>
            <a:srcRect l="6770" t="2046" r="5203" b="9490"/>
            <a:stretch/>
          </p:blipFill>
          <p:spPr bwMode="auto">
            <a:xfrm>
              <a:off x="8598372" y="778476"/>
              <a:ext cx="3078764" cy="39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コネクタ 5"/>
            <p:cNvCxnSpPr/>
            <p:nvPr/>
          </p:nvCxnSpPr>
          <p:spPr bwMode="auto">
            <a:xfrm flipV="1">
              <a:off x="9072028" y="1807119"/>
              <a:ext cx="473656" cy="12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bwMode="auto">
            <a:xfrm flipV="1">
              <a:off x="10854471" y="1757921"/>
              <a:ext cx="4736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bwMode="auto">
            <a:xfrm flipV="1">
              <a:off x="10854471" y="1056847"/>
              <a:ext cx="523515" cy="12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bwMode="auto">
            <a:xfrm flipV="1">
              <a:off x="10854471" y="1278239"/>
              <a:ext cx="3490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bwMode="auto">
            <a:xfrm flipV="1">
              <a:off x="8835200" y="1327437"/>
              <a:ext cx="710484" cy="12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bwMode="auto">
            <a:xfrm flipV="1">
              <a:off x="10854471" y="3147770"/>
              <a:ext cx="4736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10792147" y="2655788"/>
              <a:ext cx="473656" cy="12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flipV="1">
              <a:off x="9246533" y="2987876"/>
              <a:ext cx="4736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7857" t="10926" r="4090" b="3518"/>
          <a:stretch/>
        </p:blipFill>
        <p:spPr>
          <a:xfrm>
            <a:off x="1399309" y="3254825"/>
            <a:ext cx="2913780" cy="3599375"/>
          </a:xfrm>
          <a:prstGeom prst="rect">
            <a:avLst/>
          </a:prstGeom>
        </p:spPr>
      </p:pic>
      <p:sp>
        <p:nvSpPr>
          <p:cNvPr id="15" name="テキスト ボックス 14"/>
          <p:cNvSpPr txBox="1"/>
          <p:nvPr/>
        </p:nvSpPr>
        <p:spPr>
          <a:xfrm>
            <a:off x="4377928" y="4642182"/>
            <a:ext cx="5347939" cy="1631216"/>
          </a:xfrm>
          <a:prstGeom prst="rect">
            <a:avLst/>
          </a:prstGeom>
          <a:noFill/>
        </p:spPr>
        <p:txBody>
          <a:bodyPr wrap="none" rtlCol="0">
            <a:spAutoFit/>
          </a:bodyPr>
          <a:lstStyle/>
          <a:p>
            <a:r>
              <a:rPr kumimoji="1" lang="ja-JP" altLang="en-US" sz="2000" dirty="0" smtClean="0"/>
              <a:t>椎骨が集まり、背骨を形成する</a:t>
            </a:r>
            <a:endParaRPr kumimoji="1" lang="en-US" altLang="ja-JP" sz="2000" dirty="0" smtClean="0"/>
          </a:p>
          <a:p>
            <a:r>
              <a:rPr lang="ja-JP" altLang="en-US" sz="2000" dirty="0"/>
              <a:t>背骨</a:t>
            </a:r>
            <a:r>
              <a:rPr lang="ja-JP" altLang="en-US" sz="2000" dirty="0" smtClean="0"/>
              <a:t>は、体を支えている</a:t>
            </a:r>
            <a:endParaRPr lang="en-US" altLang="ja-JP" sz="2000" dirty="0" smtClean="0"/>
          </a:p>
          <a:p>
            <a:endParaRPr lang="en-US" altLang="ja-JP" sz="2000" dirty="0" smtClean="0"/>
          </a:p>
          <a:p>
            <a:r>
              <a:rPr kumimoji="1" lang="ja-JP" altLang="en-US" sz="2000" dirty="0" smtClean="0"/>
              <a:t>また、椎骨の中には脊柱管いうスペースがあり、</a:t>
            </a:r>
            <a:endParaRPr kumimoji="1" lang="en-US" altLang="ja-JP" sz="2000" dirty="0" smtClean="0"/>
          </a:p>
          <a:p>
            <a:r>
              <a:rPr kumimoji="1" lang="ja-JP" altLang="en-US" sz="2000" dirty="0" smtClean="0"/>
              <a:t>脊髄が中にあり、椎骨は脊髄を保護している</a:t>
            </a:r>
            <a:endParaRPr kumimoji="1" lang="ja-JP" altLang="en-US" sz="2000" dirty="0"/>
          </a:p>
        </p:txBody>
      </p:sp>
    </p:spTree>
    <p:extLst>
      <p:ext uri="{BB962C8B-B14F-4D97-AF65-F5344CB8AC3E}">
        <p14:creationId xmlns:p14="http://schemas.microsoft.com/office/powerpoint/2010/main" val="23071339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サブタイトル 2"/>
          <p:cNvSpPr>
            <a:spLocks noGrp="1"/>
          </p:cNvSpPr>
          <p:nvPr>
            <p:ph type="subTitle" idx="4294967295"/>
          </p:nvPr>
        </p:nvSpPr>
        <p:spPr>
          <a:xfrm>
            <a:off x="2503333" y="396850"/>
            <a:ext cx="2578333" cy="628650"/>
          </a:xfrm>
        </p:spPr>
        <p:txBody>
          <a:bodyPr>
            <a:normAutofit/>
          </a:bodyPr>
          <a:lstStyle/>
          <a:p>
            <a:pPr marL="0" indent="0">
              <a:buNone/>
            </a:pPr>
            <a:r>
              <a:rPr lang="en-US" altLang="ja-JP" sz="3600" dirty="0" smtClean="0">
                <a:solidFill>
                  <a:srgbClr val="0070C0"/>
                </a:solidFill>
                <a:latin typeface="Calibri" charset="0"/>
                <a:ea typeface="ＭＳ Ｐゴシック" charset="0"/>
              </a:rPr>
              <a:t> </a:t>
            </a:r>
            <a:r>
              <a:rPr lang="ja-JP" altLang="en-US" sz="3600" dirty="0" smtClean="0">
                <a:solidFill>
                  <a:srgbClr val="0070C0"/>
                </a:solidFill>
                <a:latin typeface="Calibri" charset="0"/>
                <a:ea typeface="ＭＳ Ｐゴシック" charset="0"/>
              </a:rPr>
              <a:t>末梢神経</a:t>
            </a:r>
            <a:endParaRPr lang="ja-JP" altLang="en-US" sz="3600" dirty="0">
              <a:solidFill>
                <a:srgbClr val="0070C0"/>
              </a:solidFill>
              <a:latin typeface="Calibri" charset="0"/>
              <a:ea typeface="ＭＳ Ｐゴシック" charset="0"/>
            </a:endParaRPr>
          </a:p>
        </p:txBody>
      </p:sp>
      <p:sp>
        <p:nvSpPr>
          <p:cNvPr id="60419" name="サブタイトル 2"/>
          <p:cNvSpPr txBox="1">
            <a:spLocks/>
          </p:cNvSpPr>
          <p:nvPr/>
        </p:nvSpPr>
        <p:spPr bwMode="auto">
          <a:xfrm>
            <a:off x="6329363" y="6162675"/>
            <a:ext cx="4216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a:t>運動器リハビリテーションシラバス（改訂第</a:t>
            </a:r>
            <a:r>
              <a:rPr lang="en-US" altLang="ja-JP" sz="1400"/>
              <a:t>3</a:t>
            </a:r>
            <a:r>
              <a:rPr lang="ja-JP" altLang="en-US" sz="1400"/>
              <a:t>版）</a:t>
            </a:r>
            <a:endParaRPr lang="en-US" altLang="ja-JP" sz="1400"/>
          </a:p>
          <a:p>
            <a:pPr algn="ctr">
              <a:spcBef>
                <a:spcPct val="20000"/>
              </a:spcBef>
              <a:buFont typeface="Arial" charset="0"/>
              <a:buNone/>
            </a:pPr>
            <a:r>
              <a:rPr lang="en-US" altLang="ja-JP" sz="1400"/>
              <a:t>―</a:t>
            </a:r>
            <a:r>
              <a:rPr lang="ja-JP" altLang="en-US" sz="1400"/>
              <a:t>セラピストのための実践マニュアル</a:t>
            </a:r>
            <a:r>
              <a:rPr lang="en-US" altLang="ja-JP" sz="1400"/>
              <a:t>―</a:t>
            </a:r>
            <a:endParaRPr lang="ja-JP" altLang="en-US" sz="1400"/>
          </a:p>
        </p:txBody>
      </p:sp>
      <p:grpSp>
        <p:nvGrpSpPr>
          <p:cNvPr id="2" name="グループ化 1"/>
          <p:cNvGrpSpPr/>
          <p:nvPr/>
        </p:nvGrpSpPr>
        <p:grpSpPr>
          <a:xfrm>
            <a:off x="439522" y="1069974"/>
            <a:ext cx="7271094" cy="4873625"/>
            <a:chOff x="970865" y="1069975"/>
            <a:chExt cx="6594475" cy="4392613"/>
          </a:xfrm>
        </p:grpSpPr>
        <p:pic>
          <p:nvPicPr>
            <p:cNvPr id="60420" name="図 1" descr="04-Z01.jpg"/>
            <p:cNvPicPr>
              <a:picLocks noChangeAspect="1"/>
            </p:cNvPicPr>
            <p:nvPr/>
          </p:nvPicPr>
          <p:blipFill>
            <a:blip r:embed="rId3">
              <a:extLst>
                <a:ext uri="{28A0092B-C50C-407E-A947-70E740481C1C}">
                  <a14:useLocalDpi xmlns:a14="http://schemas.microsoft.com/office/drawing/2010/main" val="0"/>
                </a:ext>
              </a:extLst>
            </a:blip>
            <a:srcRect b="8804"/>
            <a:stretch>
              <a:fillRect/>
            </a:stretch>
          </p:blipFill>
          <p:spPr bwMode="auto">
            <a:xfrm>
              <a:off x="970865" y="1069975"/>
              <a:ext cx="65944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テキスト ボックス 4"/>
            <p:cNvSpPr txBox="1">
              <a:spLocks noChangeArrowheads="1"/>
            </p:cNvSpPr>
            <p:nvPr/>
          </p:nvSpPr>
          <p:spPr bwMode="auto">
            <a:xfrm>
              <a:off x="1086409" y="1150145"/>
              <a:ext cx="1756217" cy="4715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800" dirty="0" smtClean="0">
                  <a:solidFill>
                    <a:srgbClr val="0000FF"/>
                  </a:solidFill>
                  <a:latin typeface="+mn-ea"/>
                  <a:ea typeface="+mn-ea"/>
                </a:rPr>
                <a:t>1.</a:t>
              </a:r>
              <a:r>
                <a:rPr lang="ja-JP" altLang="en-US" sz="2800" dirty="0" smtClean="0">
                  <a:solidFill>
                    <a:srgbClr val="0000FF"/>
                  </a:solidFill>
                  <a:latin typeface="+mn-ea"/>
                  <a:ea typeface="+mn-ea"/>
                </a:rPr>
                <a:t>運動</a:t>
              </a:r>
              <a:r>
                <a:rPr lang="ja-JP" altLang="en-US" sz="2800" dirty="0">
                  <a:solidFill>
                    <a:srgbClr val="0000FF"/>
                  </a:solidFill>
                  <a:latin typeface="+mn-ea"/>
                  <a:ea typeface="+mn-ea"/>
                </a:rPr>
                <a:t>神経</a:t>
              </a:r>
            </a:p>
          </p:txBody>
        </p:sp>
        <p:sp>
          <p:nvSpPr>
            <p:cNvPr id="60422" name="正方形/長方形 5"/>
            <p:cNvSpPr>
              <a:spLocks noChangeArrowheads="1"/>
            </p:cNvSpPr>
            <p:nvPr/>
          </p:nvSpPr>
          <p:spPr bwMode="auto">
            <a:xfrm>
              <a:off x="4011827" y="1150145"/>
              <a:ext cx="1699823" cy="4715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ja-JP" sz="2800" dirty="0" smtClean="0">
                  <a:solidFill>
                    <a:srgbClr val="0000FF"/>
                  </a:solidFill>
                  <a:latin typeface="+mn-ea"/>
                </a:rPr>
                <a:t>2.</a:t>
              </a:r>
              <a:r>
                <a:rPr lang="ja-JP" altLang="en-US" sz="2800" dirty="0" smtClean="0">
                  <a:solidFill>
                    <a:srgbClr val="0000FF"/>
                  </a:solidFill>
                  <a:latin typeface="+mn-ea"/>
                </a:rPr>
                <a:t>感覚</a:t>
              </a:r>
              <a:r>
                <a:rPr lang="ja-JP" altLang="en-US" sz="2800" dirty="0">
                  <a:solidFill>
                    <a:srgbClr val="0000FF"/>
                  </a:solidFill>
                  <a:latin typeface="+mn-ea"/>
                </a:rPr>
                <a:t>神経</a:t>
              </a:r>
            </a:p>
          </p:txBody>
        </p:sp>
      </p:grpSp>
      <p:sp>
        <p:nvSpPr>
          <p:cNvPr id="60423" name="テキスト ボックス 2"/>
          <p:cNvSpPr txBox="1">
            <a:spLocks noChangeArrowheads="1"/>
          </p:cNvSpPr>
          <p:nvPr/>
        </p:nvSpPr>
        <p:spPr bwMode="auto">
          <a:xfrm>
            <a:off x="8010183" y="1150145"/>
            <a:ext cx="38555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sz="2800" dirty="0" smtClean="0">
                <a:solidFill>
                  <a:srgbClr val="0000FF"/>
                </a:solidFill>
                <a:latin typeface="+mn-ea"/>
                <a:ea typeface="+mn-ea"/>
              </a:rPr>
              <a:t>3.</a:t>
            </a:r>
            <a:r>
              <a:rPr lang="ja-JP" altLang="en-US" sz="2800" dirty="0" smtClean="0">
                <a:solidFill>
                  <a:srgbClr val="0000FF"/>
                </a:solidFill>
                <a:latin typeface="+mn-ea"/>
                <a:ea typeface="+mn-ea"/>
              </a:rPr>
              <a:t>自律</a:t>
            </a:r>
            <a:r>
              <a:rPr lang="ja-JP" altLang="en-US" sz="2800" dirty="0">
                <a:solidFill>
                  <a:srgbClr val="0000FF"/>
                </a:solidFill>
                <a:latin typeface="+mn-ea"/>
                <a:ea typeface="+mn-ea"/>
              </a:rPr>
              <a:t>神経</a:t>
            </a:r>
            <a:r>
              <a:rPr lang="ja-JP" altLang="en-US" sz="2800" dirty="0">
                <a:latin typeface="+mn-ea"/>
                <a:ea typeface="+mn-ea"/>
              </a:rPr>
              <a:t>　</a:t>
            </a:r>
            <a:endParaRPr lang="en-US" altLang="ja-JP" sz="2800" dirty="0" smtClean="0">
              <a:latin typeface="+mn-ea"/>
              <a:ea typeface="+mn-ea"/>
            </a:endParaRPr>
          </a:p>
          <a:p>
            <a:pPr>
              <a:defRPr/>
            </a:pPr>
            <a:r>
              <a:rPr lang="ja-JP" altLang="en-US" sz="2000" dirty="0">
                <a:latin typeface="+mn-ea"/>
                <a:ea typeface="+mn-ea"/>
              </a:rPr>
              <a:t>　</a:t>
            </a:r>
            <a:r>
              <a:rPr lang="ja-JP" altLang="en-US" sz="2000" dirty="0" smtClean="0">
                <a:latin typeface="+mn-ea"/>
                <a:ea typeface="+mn-ea"/>
              </a:rPr>
              <a:t>　　血</a:t>
            </a:r>
            <a:r>
              <a:rPr lang="ja-JP" altLang="en-US" sz="2000" dirty="0">
                <a:latin typeface="+mn-ea"/>
                <a:ea typeface="+mn-ea"/>
              </a:rPr>
              <a:t>流量、心拍数、皮膚の発汗</a:t>
            </a:r>
            <a:endParaRPr lang="en-US" altLang="ja-JP" sz="2000" dirty="0">
              <a:latin typeface="+mn-ea"/>
              <a:ea typeface="+mn-ea"/>
            </a:endParaRPr>
          </a:p>
          <a:p>
            <a:pPr>
              <a:defRPr/>
            </a:pPr>
            <a:r>
              <a:rPr lang="ja-JP" altLang="en-US" sz="2000" dirty="0">
                <a:latin typeface="+mn-ea"/>
                <a:ea typeface="+mn-ea"/>
              </a:rPr>
              <a:t>　　</a:t>
            </a:r>
            <a:r>
              <a:rPr lang="ja-JP" altLang="en-US" dirty="0" smtClean="0">
                <a:latin typeface="+mn-ea"/>
                <a:ea typeface="+mn-ea"/>
              </a:rPr>
              <a:t>交感神経</a:t>
            </a:r>
            <a:endParaRPr lang="en-US" altLang="ja-JP" dirty="0">
              <a:latin typeface="+mn-ea"/>
              <a:ea typeface="+mn-ea"/>
            </a:endParaRPr>
          </a:p>
          <a:p>
            <a:pPr>
              <a:defRPr/>
            </a:pPr>
            <a:r>
              <a:rPr lang="en-US" altLang="ja-JP" dirty="0">
                <a:latin typeface="+mn-ea"/>
                <a:ea typeface="+mn-ea"/>
              </a:rPr>
              <a:t> </a:t>
            </a:r>
            <a:r>
              <a:rPr lang="en-US" altLang="ja-JP" dirty="0" smtClean="0">
                <a:latin typeface="+mn-ea"/>
                <a:ea typeface="+mn-ea"/>
              </a:rPr>
              <a:t>   </a:t>
            </a:r>
            <a:r>
              <a:rPr lang="ja-JP" altLang="en-US" dirty="0" smtClean="0">
                <a:latin typeface="+mn-ea"/>
                <a:ea typeface="+mn-ea"/>
              </a:rPr>
              <a:t>副交感神経</a:t>
            </a:r>
            <a:endParaRPr lang="ja-JP" altLang="en-US" dirty="0">
              <a:latin typeface="+mn-ea"/>
              <a:ea typeface="+mn-ea"/>
            </a:endParaRPr>
          </a:p>
        </p:txBody>
      </p:sp>
    </p:spTree>
    <p:extLst>
      <p:ext uri="{BB962C8B-B14F-4D97-AF65-F5344CB8AC3E}">
        <p14:creationId xmlns:p14="http://schemas.microsoft.com/office/powerpoint/2010/main" val="358633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1747333" y="575705"/>
            <a:ext cx="9923139" cy="5759636"/>
            <a:chOff x="285720" y="142852"/>
            <a:chExt cx="11637701" cy="6411954"/>
          </a:xfrm>
        </p:grpSpPr>
        <p:pic>
          <p:nvPicPr>
            <p:cNvPr id="4" name="図 3" descr="img285.jpg"/>
            <p:cNvPicPr>
              <a:picLocks noChangeAspect="1"/>
            </p:cNvPicPr>
            <p:nvPr/>
          </p:nvPicPr>
          <p:blipFill>
            <a:blip r:embed="rId3" cstate="print"/>
            <a:srcRect t="3243" r="3614" b="4847"/>
            <a:stretch>
              <a:fillRect/>
            </a:stretch>
          </p:blipFill>
          <p:spPr>
            <a:xfrm>
              <a:off x="1374099" y="142852"/>
              <a:ext cx="5983983" cy="6357982"/>
            </a:xfrm>
            <a:prstGeom prst="rect">
              <a:avLst/>
            </a:prstGeom>
          </p:spPr>
        </p:pic>
        <p:cxnSp>
          <p:nvCxnSpPr>
            <p:cNvPr id="6" name="直線矢印コネクタ 5"/>
            <p:cNvCxnSpPr/>
            <p:nvPr/>
          </p:nvCxnSpPr>
          <p:spPr>
            <a:xfrm rot="5400000">
              <a:off x="6929454" y="1357298"/>
              <a:ext cx="357190" cy="35719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1785918" y="3429000"/>
              <a:ext cx="2143140" cy="1714512"/>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1643042" y="5643578"/>
              <a:ext cx="857256" cy="428628"/>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143108" y="6143645"/>
              <a:ext cx="1570156" cy="411161"/>
            </a:xfrm>
            <a:prstGeom prst="rect">
              <a:avLst/>
            </a:prstGeom>
            <a:solidFill>
              <a:schemeClr val="bg1"/>
            </a:solidFill>
            <a:ln>
              <a:solidFill>
                <a:schemeClr val="bg1"/>
              </a:solidFill>
            </a:ln>
          </p:spPr>
          <p:txBody>
            <a:bodyPr wrap="none" rtlCol="0">
              <a:spAutoFit/>
            </a:bodyPr>
            <a:lstStyle/>
            <a:p>
              <a:r>
                <a:rPr lang="ja-JP" altLang="en-US" dirty="0"/>
                <a:t>侵害受容器</a:t>
              </a:r>
            </a:p>
          </p:txBody>
        </p:sp>
        <p:sp>
          <p:nvSpPr>
            <p:cNvPr id="14" name="テキスト ボックス 13"/>
            <p:cNvSpPr txBox="1"/>
            <p:nvPr/>
          </p:nvSpPr>
          <p:spPr>
            <a:xfrm>
              <a:off x="285720" y="5214950"/>
              <a:ext cx="1795753" cy="359766"/>
            </a:xfrm>
            <a:prstGeom prst="rect">
              <a:avLst/>
            </a:prstGeom>
            <a:noFill/>
            <a:ln>
              <a:solidFill>
                <a:srgbClr val="FF0000"/>
              </a:solidFill>
            </a:ln>
          </p:spPr>
          <p:txBody>
            <a:bodyPr wrap="none" rtlCol="0">
              <a:spAutoFit/>
            </a:bodyPr>
            <a:lstStyle/>
            <a:p>
              <a:r>
                <a:rPr lang="ja-JP" altLang="en-US" sz="1500" b="1" dirty="0"/>
                <a:t>侵害受容性疼痛</a:t>
              </a:r>
            </a:p>
          </p:txBody>
        </p:sp>
        <p:sp>
          <p:nvSpPr>
            <p:cNvPr id="17" name="テキスト ボックス 16"/>
            <p:cNvSpPr txBox="1"/>
            <p:nvPr/>
          </p:nvSpPr>
          <p:spPr>
            <a:xfrm>
              <a:off x="357159" y="3000372"/>
              <a:ext cx="1795753" cy="359766"/>
            </a:xfrm>
            <a:prstGeom prst="rect">
              <a:avLst/>
            </a:prstGeom>
            <a:noFill/>
            <a:ln>
              <a:solidFill>
                <a:srgbClr val="FF0000"/>
              </a:solidFill>
            </a:ln>
          </p:spPr>
          <p:txBody>
            <a:bodyPr wrap="none" rtlCol="0">
              <a:spAutoFit/>
            </a:bodyPr>
            <a:lstStyle/>
            <a:p>
              <a:r>
                <a:rPr lang="ja-JP" altLang="en-US" sz="1500" b="1" dirty="0"/>
                <a:t>神経障害性疼痛</a:t>
              </a:r>
            </a:p>
          </p:txBody>
        </p:sp>
        <p:cxnSp>
          <p:nvCxnSpPr>
            <p:cNvPr id="18" name="直線矢印コネクタ 17"/>
            <p:cNvCxnSpPr/>
            <p:nvPr/>
          </p:nvCxnSpPr>
          <p:spPr>
            <a:xfrm rot="10800000" flipV="1">
              <a:off x="5214942" y="6000768"/>
              <a:ext cx="571504" cy="71438"/>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857884" y="5857892"/>
              <a:ext cx="1795753" cy="359766"/>
            </a:xfrm>
            <a:prstGeom prst="rect">
              <a:avLst/>
            </a:prstGeom>
            <a:noFill/>
            <a:ln>
              <a:solidFill>
                <a:srgbClr val="0070C0"/>
              </a:solidFill>
            </a:ln>
          </p:spPr>
          <p:txBody>
            <a:bodyPr wrap="none" rtlCol="0">
              <a:spAutoFit/>
            </a:bodyPr>
            <a:lstStyle/>
            <a:p>
              <a:r>
                <a:rPr lang="ja-JP" altLang="en-US" sz="1500" b="1" dirty="0"/>
                <a:t>神経障害性疼痛</a:t>
              </a:r>
            </a:p>
          </p:txBody>
        </p:sp>
        <p:sp>
          <p:nvSpPr>
            <p:cNvPr id="21" name="テキスト ボックス 20"/>
            <p:cNvSpPr txBox="1"/>
            <p:nvPr/>
          </p:nvSpPr>
          <p:spPr>
            <a:xfrm>
              <a:off x="7358083" y="1063483"/>
              <a:ext cx="4565338" cy="1644645"/>
            </a:xfrm>
            <a:prstGeom prst="rect">
              <a:avLst/>
            </a:prstGeom>
            <a:noFill/>
            <a:ln>
              <a:solidFill>
                <a:srgbClr val="FF0000"/>
              </a:solidFill>
            </a:ln>
          </p:spPr>
          <p:txBody>
            <a:bodyPr wrap="square" rtlCol="0">
              <a:spAutoFit/>
            </a:bodyPr>
            <a:lstStyle/>
            <a:p>
              <a:r>
                <a:rPr lang="ja-JP" altLang="en-US" b="1" dirty="0"/>
                <a:t>大脳辺縁系は情動を司るため、</a:t>
              </a:r>
              <a:endParaRPr lang="en-US" altLang="ja-JP" b="1" dirty="0"/>
            </a:p>
            <a:p>
              <a:r>
                <a:rPr lang="ja-JP" altLang="en-US" b="1" dirty="0"/>
                <a:t>ここに達した痛み刺激は</a:t>
              </a:r>
              <a:endParaRPr lang="en-US" altLang="ja-JP" b="1" dirty="0"/>
            </a:p>
            <a:p>
              <a:r>
                <a:rPr lang="ja-JP" altLang="en-US" b="1" dirty="0"/>
                <a:t>不快感をもたらし、</a:t>
              </a:r>
              <a:endParaRPr lang="en-US" altLang="ja-JP" b="1" dirty="0"/>
            </a:p>
            <a:p>
              <a:r>
                <a:rPr lang="ja-JP" altLang="en-US" b="1" dirty="0"/>
                <a:t>不安や恐怖があると痛みを強く感じる現象に関与する</a:t>
              </a:r>
              <a:endParaRPr lang="en-US" altLang="ja-JP" b="1" dirty="0"/>
            </a:p>
          </p:txBody>
        </p:sp>
      </p:grpSp>
      <p:sp>
        <p:nvSpPr>
          <p:cNvPr id="2" name="テキスト ボックス 1"/>
          <p:cNvSpPr txBox="1"/>
          <p:nvPr/>
        </p:nvSpPr>
        <p:spPr>
          <a:xfrm>
            <a:off x="3998129" y="357339"/>
            <a:ext cx="2262158" cy="507831"/>
          </a:xfrm>
          <a:prstGeom prst="rect">
            <a:avLst/>
          </a:prstGeom>
          <a:solidFill>
            <a:schemeClr val="bg1"/>
          </a:solidFill>
        </p:spPr>
        <p:txBody>
          <a:bodyPr wrap="none" rtlCol="0">
            <a:spAutoFit/>
          </a:bodyPr>
          <a:lstStyle/>
          <a:p>
            <a:r>
              <a:rPr lang="ja-JP" altLang="en-US" sz="2700" dirty="0"/>
              <a:t>痛みの伝達路</a:t>
            </a:r>
          </a:p>
        </p:txBody>
      </p:sp>
      <p:sp>
        <p:nvSpPr>
          <p:cNvPr id="5" name="テキスト ボックス 4"/>
          <p:cNvSpPr txBox="1"/>
          <p:nvPr/>
        </p:nvSpPr>
        <p:spPr>
          <a:xfrm>
            <a:off x="7033774" y="575705"/>
            <a:ext cx="3562194" cy="646331"/>
          </a:xfrm>
          <a:prstGeom prst="rect">
            <a:avLst/>
          </a:prstGeom>
          <a:noFill/>
        </p:spPr>
        <p:txBody>
          <a:bodyPr wrap="none" rtlCol="0">
            <a:spAutoFit/>
          </a:bodyPr>
          <a:lstStyle/>
          <a:p>
            <a:r>
              <a:rPr lang="ja-JP" altLang="en-US" dirty="0"/>
              <a:t>体性感覚野に到達した痛み刺激は</a:t>
            </a:r>
            <a:endParaRPr lang="en-US" altLang="ja-JP" dirty="0"/>
          </a:p>
          <a:p>
            <a:r>
              <a:rPr lang="ja-JP" altLang="en-US" dirty="0"/>
              <a:t>痛みの場所を知らせる</a:t>
            </a:r>
          </a:p>
        </p:txBody>
      </p:sp>
      <p:cxnSp>
        <p:nvCxnSpPr>
          <p:cNvPr id="10" name="直線矢印コネクタ 9"/>
          <p:cNvCxnSpPr/>
          <p:nvPr/>
        </p:nvCxnSpPr>
        <p:spPr>
          <a:xfrm flipH="1">
            <a:off x="6384033" y="865170"/>
            <a:ext cx="649741" cy="61961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7212545" y="4522874"/>
            <a:ext cx="3981928" cy="369332"/>
          </a:xfrm>
          <a:prstGeom prst="rect">
            <a:avLst/>
          </a:prstGeom>
          <a:noFill/>
        </p:spPr>
        <p:txBody>
          <a:bodyPr wrap="square" rtlCol="0">
            <a:spAutoFit/>
          </a:bodyPr>
          <a:lstStyle/>
          <a:p>
            <a:r>
              <a:rPr lang="ja-JP" altLang="en-US" b="1" dirty="0"/>
              <a:t>脊髄視床路</a:t>
            </a:r>
            <a:r>
              <a:rPr lang="ja-JP" altLang="en-US" dirty="0"/>
              <a:t>：</a:t>
            </a:r>
            <a:r>
              <a:rPr lang="en-US" altLang="ja-JP" dirty="0" err="1"/>
              <a:t>Aδ</a:t>
            </a:r>
            <a:r>
              <a:rPr lang="ja-JP" altLang="en-US" dirty="0"/>
              <a:t>線維の刺激を伝える</a:t>
            </a:r>
            <a:endParaRPr lang="en-US" altLang="ja-JP" dirty="0"/>
          </a:p>
        </p:txBody>
      </p:sp>
      <p:cxnSp>
        <p:nvCxnSpPr>
          <p:cNvPr id="22" name="直線矢印コネクタ 21"/>
          <p:cNvCxnSpPr/>
          <p:nvPr/>
        </p:nvCxnSpPr>
        <p:spPr>
          <a:xfrm flipH="1">
            <a:off x="6132425" y="4676762"/>
            <a:ext cx="1080120"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5939798" y="4830652"/>
            <a:ext cx="1080121" cy="421638"/>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033774" y="5067624"/>
            <a:ext cx="5156404" cy="369332"/>
          </a:xfrm>
          <a:prstGeom prst="rect">
            <a:avLst/>
          </a:prstGeom>
          <a:noFill/>
        </p:spPr>
        <p:txBody>
          <a:bodyPr wrap="square" rtlCol="0">
            <a:spAutoFit/>
          </a:bodyPr>
          <a:lstStyle/>
          <a:p>
            <a:r>
              <a:rPr lang="ja-JP" altLang="en-US" b="1" dirty="0"/>
              <a:t>脊髄網様体路</a:t>
            </a:r>
            <a:r>
              <a:rPr lang="ja-JP" altLang="en-US" dirty="0"/>
              <a:t>：</a:t>
            </a:r>
            <a:r>
              <a:rPr lang="en-US" altLang="ja-JP" dirty="0"/>
              <a:t>C</a:t>
            </a:r>
            <a:r>
              <a:rPr lang="ja-JP" altLang="en-US" dirty="0"/>
              <a:t>線維の刺激を伝える</a:t>
            </a:r>
          </a:p>
        </p:txBody>
      </p:sp>
      <p:sp>
        <p:nvSpPr>
          <p:cNvPr id="3" name="円/楕円 2"/>
          <p:cNvSpPr/>
          <p:nvPr/>
        </p:nvSpPr>
        <p:spPr>
          <a:xfrm>
            <a:off x="3126705" y="5901839"/>
            <a:ext cx="1827395" cy="5156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2551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830220" y="357166"/>
            <a:ext cx="6766374" cy="6364378"/>
            <a:chOff x="785787" y="285727"/>
            <a:chExt cx="6766374" cy="6364378"/>
          </a:xfrm>
        </p:grpSpPr>
        <p:pic>
          <p:nvPicPr>
            <p:cNvPr id="4" name="図 3" descr="img286.jpg"/>
            <p:cNvPicPr>
              <a:picLocks noChangeAspect="1"/>
            </p:cNvPicPr>
            <p:nvPr/>
          </p:nvPicPr>
          <p:blipFill>
            <a:blip r:embed="rId3" cstate="print"/>
            <a:srcRect b="6438"/>
            <a:stretch>
              <a:fillRect/>
            </a:stretch>
          </p:blipFill>
          <p:spPr>
            <a:xfrm>
              <a:off x="785787" y="285727"/>
              <a:ext cx="6686386" cy="6364378"/>
            </a:xfrm>
            <a:prstGeom prst="rect">
              <a:avLst/>
            </a:prstGeom>
          </p:spPr>
        </p:pic>
        <p:sp>
          <p:nvSpPr>
            <p:cNvPr id="5" name="テキスト ボックス 4"/>
            <p:cNvSpPr txBox="1"/>
            <p:nvPr/>
          </p:nvSpPr>
          <p:spPr>
            <a:xfrm>
              <a:off x="3714744" y="428604"/>
              <a:ext cx="1107996" cy="646331"/>
            </a:xfrm>
            <a:prstGeom prst="rect">
              <a:avLst/>
            </a:prstGeom>
            <a:noFill/>
          </p:spPr>
          <p:txBody>
            <a:bodyPr wrap="none" rtlCol="0">
              <a:spAutoFit/>
            </a:bodyPr>
            <a:lstStyle/>
            <a:p>
              <a:r>
                <a:rPr lang="ja-JP" altLang="en-US" dirty="0"/>
                <a:t>前頭前野</a:t>
              </a:r>
              <a:endParaRPr lang="en-US" altLang="ja-JP" dirty="0"/>
            </a:p>
            <a:p>
              <a:r>
                <a:rPr lang="ja-JP" altLang="en-US" dirty="0"/>
                <a:t>辺縁系</a:t>
              </a:r>
            </a:p>
          </p:txBody>
        </p:sp>
        <p:cxnSp>
          <p:nvCxnSpPr>
            <p:cNvPr id="6" name="直線矢印コネクタ 5"/>
            <p:cNvCxnSpPr/>
            <p:nvPr/>
          </p:nvCxnSpPr>
          <p:spPr>
            <a:xfrm rot="10800000">
              <a:off x="4786314" y="857232"/>
              <a:ext cx="642942" cy="1588"/>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572132" y="571480"/>
              <a:ext cx="1980029" cy="707886"/>
            </a:xfrm>
            <a:prstGeom prst="rect">
              <a:avLst/>
            </a:prstGeom>
            <a:noFill/>
            <a:ln>
              <a:solidFill>
                <a:srgbClr val="FF0000"/>
              </a:solidFill>
            </a:ln>
          </p:spPr>
          <p:txBody>
            <a:bodyPr wrap="none" rtlCol="0">
              <a:spAutoFit/>
            </a:bodyPr>
            <a:lstStyle/>
            <a:p>
              <a:r>
                <a:rPr lang="ja-JP" altLang="en-US" sz="2000" b="1" dirty="0"/>
                <a:t>心因性疼痛</a:t>
              </a:r>
              <a:endParaRPr lang="en-US" altLang="ja-JP" sz="2000" b="1" dirty="0"/>
            </a:p>
            <a:p>
              <a:r>
                <a:rPr lang="ja-JP" altLang="en-US" sz="2000" b="1" dirty="0"/>
                <a:t>（非器質的疼痛）</a:t>
              </a:r>
            </a:p>
          </p:txBody>
        </p:sp>
      </p:grpSp>
      <p:sp>
        <p:nvSpPr>
          <p:cNvPr id="9" name="テキスト ボックス 8"/>
          <p:cNvSpPr txBox="1"/>
          <p:nvPr/>
        </p:nvSpPr>
        <p:spPr>
          <a:xfrm>
            <a:off x="1738282" y="142853"/>
            <a:ext cx="3467616" cy="584775"/>
          </a:xfrm>
          <a:prstGeom prst="rect">
            <a:avLst/>
          </a:prstGeom>
          <a:noFill/>
        </p:spPr>
        <p:txBody>
          <a:bodyPr wrap="none" rtlCol="0">
            <a:spAutoFit/>
          </a:bodyPr>
          <a:lstStyle/>
          <a:p>
            <a:r>
              <a:rPr lang="ja-JP" altLang="en-US" sz="3200" dirty="0"/>
              <a:t>下行性痛覚抑制系</a:t>
            </a:r>
          </a:p>
        </p:txBody>
      </p:sp>
      <p:sp>
        <p:nvSpPr>
          <p:cNvPr id="11" name="テキスト ボックス 10"/>
          <p:cNvSpPr txBox="1"/>
          <p:nvPr/>
        </p:nvSpPr>
        <p:spPr>
          <a:xfrm>
            <a:off x="234778" y="1554195"/>
            <a:ext cx="3595441" cy="3693319"/>
          </a:xfrm>
          <a:prstGeom prst="rect">
            <a:avLst/>
          </a:prstGeom>
          <a:noFill/>
        </p:spPr>
        <p:txBody>
          <a:bodyPr wrap="square" rtlCol="0">
            <a:spAutoFit/>
          </a:bodyPr>
          <a:lstStyle/>
          <a:p>
            <a:r>
              <a:rPr lang="ja-JP" altLang="en-US" dirty="0"/>
              <a:t>脳幹から脊髄後角に投射し、脊髄後角での一次侵害受容ニューロンと二次侵害受容ニューロン間のシナプス伝達を抑制し、痛みの伝達をブロックする疼痛抑制機構</a:t>
            </a:r>
          </a:p>
          <a:p>
            <a:r>
              <a:rPr lang="en-US" altLang="ja-JP" dirty="0"/>
              <a:t/>
            </a:r>
            <a:br>
              <a:rPr lang="en-US" altLang="ja-JP" dirty="0"/>
            </a:br>
            <a:endParaRPr lang="en-US" altLang="ja-JP" dirty="0" smtClean="0"/>
          </a:p>
          <a:p>
            <a:endParaRPr lang="en-US" altLang="ja-JP" dirty="0"/>
          </a:p>
          <a:p>
            <a:r>
              <a:rPr lang="ja-JP" altLang="en-US" dirty="0" smtClean="0"/>
              <a:t>オピオイド</a:t>
            </a:r>
            <a:r>
              <a:rPr lang="ja-JP" altLang="en-US" dirty="0"/>
              <a:t>は、脊髄後角に対する直接作用以外に中脳灰白質等を刺激することで下行性疼痛抑制系を賦活し、抗うつ薬も下行性疼痛抑制系を賦活する。</a:t>
            </a:r>
          </a:p>
        </p:txBody>
      </p:sp>
    </p:spTree>
    <p:extLst>
      <p:ext uri="{BB962C8B-B14F-4D97-AF65-F5344CB8AC3E}">
        <p14:creationId xmlns:p14="http://schemas.microsoft.com/office/powerpoint/2010/main" val="1260808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2718" y="861834"/>
            <a:ext cx="4452535" cy="725470"/>
          </a:xfrm>
        </p:spPr>
        <p:txBody>
          <a:bodyPr>
            <a:normAutofit/>
          </a:bodyPr>
          <a:lstStyle/>
          <a:p>
            <a:pPr algn="l"/>
            <a:r>
              <a:rPr lang="ja-JP" altLang="en-US" sz="3200" dirty="0">
                <a:solidFill>
                  <a:srgbClr val="0070C0"/>
                </a:solidFill>
                <a:latin typeface="HG明朝B" pitchFamily="17" charset="-128"/>
                <a:ea typeface="HG明朝B" pitchFamily="17" charset="-128"/>
              </a:rPr>
              <a:t>皮膚から筋膜の解剖</a:t>
            </a:r>
          </a:p>
        </p:txBody>
      </p:sp>
      <p:sp>
        <p:nvSpPr>
          <p:cNvPr id="4" name="テキスト ボックス 3"/>
          <p:cNvSpPr txBox="1"/>
          <p:nvPr/>
        </p:nvSpPr>
        <p:spPr>
          <a:xfrm>
            <a:off x="1180843" y="1073811"/>
            <a:ext cx="8072494" cy="5447645"/>
          </a:xfrm>
          <a:prstGeom prst="rect">
            <a:avLst/>
          </a:prstGeom>
          <a:noFill/>
        </p:spPr>
        <p:txBody>
          <a:bodyPr wrap="square" rtlCol="0">
            <a:spAutoFit/>
          </a:bodyPr>
          <a:lstStyle/>
          <a:p>
            <a:r>
              <a:rPr lang="ja-JP" altLang="en-US" sz="2800" b="1" dirty="0">
                <a:latin typeface="+mn-ea"/>
              </a:rPr>
              <a:t>表皮</a:t>
            </a:r>
          </a:p>
          <a:p>
            <a:r>
              <a:rPr lang="ja-JP" altLang="en-US" sz="2800" b="1" dirty="0">
                <a:latin typeface="+mn-ea"/>
              </a:rPr>
              <a:t>真皮</a:t>
            </a:r>
          </a:p>
          <a:p>
            <a:r>
              <a:rPr lang="ja-JP" altLang="en-US" sz="2800" b="1" dirty="0">
                <a:latin typeface="+mn-ea"/>
              </a:rPr>
              <a:t>皮下組織</a:t>
            </a:r>
          </a:p>
          <a:p>
            <a:r>
              <a:rPr lang="ja-JP" altLang="en-US" sz="2400" dirty="0">
                <a:latin typeface="+mn-ea"/>
              </a:rPr>
              <a:t>　浅層：脂肪細胞を多く含み、コラーゲン線維束である</a:t>
            </a:r>
            <a:endParaRPr lang="en-US" altLang="ja-JP" sz="2400" dirty="0">
              <a:latin typeface="+mn-ea"/>
            </a:endParaRPr>
          </a:p>
          <a:p>
            <a:r>
              <a:rPr lang="ja-JP" altLang="en-US" sz="2400" dirty="0">
                <a:latin typeface="+mn-ea"/>
              </a:rPr>
              <a:t>　　　　</a:t>
            </a:r>
            <a:r>
              <a:rPr lang="ja-JP" altLang="en-US" sz="2400" dirty="0">
                <a:solidFill>
                  <a:srgbClr val="002060"/>
                </a:solidFill>
                <a:latin typeface="+mn-ea"/>
              </a:rPr>
              <a:t>皮膚靭帯で真皮と膜様層が繋がっている</a:t>
            </a:r>
          </a:p>
          <a:p>
            <a:r>
              <a:rPr lang="ja-JP" altLang="en-US" sz="2400" dirty="0">
                <a:latin typeface="+mn-ea"/>
              </a:rPr>
              <a:t>　膜様層（浅筋膜）</a:t>
            </a:r>
          </a:p>
          <a:p>
            <a:r>
              <a:rPr lang="ja-JP" altLang="en-US" sz="2400" dirty="0">
                <a:latin typeface="+mn-ea"/>
              </a:rPr>
              <a:t>　深層：非常に薄く、疎性結合組織からなり、</a:t>
            </a:r>
            <a:endParaRPr lang="en-US" altLang="ja-JP" sz="2400" dirty="0">
              <a:latin typeface="+mn-ea"/>
            </a:endParaRPr>
          </a:p>
          <a:p>
            <a:r>
              <a:rPr lang="ja-JP" altLang="en-US" sz="2400" dirty="0">
                <a:latin typeface="+mn-ea"/>
              </a:rPr>
              <a:t>　　　　</a:t>
            </a:r>
            <a:r>
              <a:rPr lang="ja-JP" altLang="en-US" sz="2400" dirty="0">
                <a:solidFill>
                  <a:srgbClr val="002060"/>
                </a:solidFill>
                <a:latin typeface="+mn-ea"/>
              </a:rPr>
              <a:t>膜様層と皮膚靭帯で繋がっている</a:t>
            </a:r>
          </a:p>
          <a:p>
            <a:r>
              <a:rPr lang="ja-JP" altLang="en-US" sz="2400" dirty="0">
                <a:latin typeface="+mn-ea"/>
              </a:rPr>
              <a:t>　深筋膜：筋肉を包み込む筋膜</a:t>
            </a:r>
          </a:p>
          <a:p>
            <a:r>
              <a:rPr lang="ja-JP" altLang="en-US" sz="2400" dirty="0">
                <a:latin typeface="+mn-ea"/>
              </a:rPr>
              <a:t>　筋外膜：筋肉表面の膜で、体幹部および四肢筋の</a:t>
            </a:r>
            <a:endParaRPr lang="en-US" altLang="ja-JP" sz="2400" dirty="0">
              <a:latin typeface="+mn-ea"/>
            </a:endParaRPr>
          </a:p>
          <a:p>
            <a:r>
              <a:rPr lang="ja-JP" altLang="en-US" sz="2400" dirty="0">
                <a:latin typeface="+mn-ea"/>
              </a:rPr>
              <a:t>　　　　　一部では深筋膜と筋外膜は、融合している</a:t>
            </a:r>
          </a:p>
          <a:p>
            <a:r>
              <a:rPr lang="ja-JP" altLang="en-US" sz="2400" dirty="0">
                <a:latin typeface="+mn-ea"/>
              </a:rPr>
              <a:t>　　　　　腱は、筋外膜の延長である</a:t>
            </a:r>
            <a:endParaRPr lang="en-US" altLang="ja-JP" sz="2400" dirty="0">
              <a:latin typeface="+mn-ea"/>
            </a:endParaRPr>
          </a:p>
          <a:p>
            <a:r>
              <a:rPr lang="ja-JP" altLang="en-US" sz="2400" dirty="0">
                <a:solidFill>
                  <a:srgbClr val="C00000"/>
                </a:solidFill>
                <a:latin typeface="+mn-ea"/>
              </a:rPr>
              <a:t>　　　</a:t>
            </a:r>
            <a:r>
              <a:rPr lang="ja-JP" altLang="en-US" sz="2400" b="1" dirty="0">
                <a:solidFill>
                  <a:srgbClr val="C00000"/>
                </a:solidFill>
                <a:latin typeface="+mn-ea"/>
              </a:rPr>
              <a:t>＊筋肉が収縮すると、筋膜に張力をかけ、</a:t>
            </a:r>
            <a:endParaRPr lang="en-US" altLang="ja-JP" sz="2400" b="1" dirty="0">
              <a:solidFill>
                <a:srgbClr val="C00000"/>
              </a:solidFill>
              <a:latin typeface="+mn-ea"/>
            </a:endParaRPr>
          </a:p>
          <a:p>
            <a:r>
              <a:rPr lang="ja-JP" altLang="en-US" sz="2400" b="1" dirty="0">
                <a:solidFill>
                  <a:srgbClr val="C00000"/>
                </a:solidFill>
                <a:latin typeface="+mn-ea"/>
              </a:rPr>
              <a:t>　　　　筋膜に包まれている神経受容体を活性化する</a:t>
            </a:r>
          </a:p>
        </p:txBody>
      </p:sp>
      <p:pic>
        <p:nvPicPr>
          <p:cNvPr id="5122" name="Picture 2" descr="C:\Documents and Settings\MIYATA\My Documents\整膚\整膚論\img477.jpg"/>
          <p:cNvPicPr>
            <a:picLocks noChangeAspect="1" noChangeArrowheads="1"/>
          </p:cNvPicPr>
          <p:nvPr/>
        </p:nvPicPr>
        <p:blipFill>
          <a:blip r:embed="rId3" cstate="print"/>
          <a:srcRect l="8420" t="7137" r="7375" b="28628"/>
          <a:stretch>
            <a:fillRect/>
          </a:stretch>
        </p:blipFill>
        <p:spPr bwMode="auto">
          <a:xfrm>
            <a:off x="7339578" y="0"/>
            <a:ext cx="4416167" cy="2428893"/>
          </a:xfrm>
          <a:prstGeom prst="rect">
            <a:avLst/>
          </a:prstGeom>
          <a:noFill/>
        </p:spPr>
      </p:pic>
      <p:cxnSp>
        <p:nvCxnSpPr>
          <p:cNvPr id="6" name="直線矢印コネクタ 5"/>
          <p:cNvCxnSpPr/>
          <p:nvPr/>
        </p:nvCxnSpPr>
        <p:spPr>
          <a:xfrm rot="5400000">
            <a:off x="385658" y="1750604"/>
            <a:ext cx="1000132" cy="1588"/>
          </a:xfrm>
          <a:prstGeom prst="straightConnector1">
            <a:avLst/>
          </a:prstGeom>
          <a:ln w="508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946960" y="3175288"/>
            <a:ext cx="535785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919250" y="4249780"/>
            <a:ext cx="464347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flipH="1">
            <a:off x="587062" y="238460"/>
            <a:ext cx="1343891" cy="769441"/>
          </a:xfrm>
          <a:prstGeom prst="rect">
            <a:avLst/>
          </a:prstGeom>
          <a:noFill/>
        </p:spPr>
        <p:txBody>
          <a:bodyPr wrap="square" rtlCol="0">
            <a:spAutoFit/>
          </a:bodyPr>
          <a:lstStyle/>
          <a:p>
            <a:r>
              <a:rPr kumimoji="1" lang="ja-JP" altLang="en-US" sz="4400" dirty="0" smtClean="0">
                <a:solidFill>
                  <a:srgbClr val="C00000"/>
                </a:solidFill>
              </a:rPr>
              <a:t>皮膚</a:t>
            </a:r>
            <a:endParaRPr kumimoji="1" lang="ja-JP" altLang="en-US" sz="4400" dirty="0">
              <a:solidFill>
                <a:srgbClr val="C00000"/>
              </a:solidFill>
            </a:endParaRPr>
          </a:p>
        </p:txBody>
      </p:sp>
      <p:sp>
        <p:nvSpPr>
          <p:cNvPr id="5" name="円/楕円 4"/>
          <p:cNvSpPr/>
          <p:nvPr/>
        </p:nvSpPr>
        <p:spPr>
          <a:xfrm>
            <a:off x="9799320" y="238460"/>
            <a:ext cx="1219200" cy="3756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352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IYATA\My Documents\整膚\整膚論\img478.jpg"/>
          <p:cNvPicPr>
            <a:picLocks noChangeAspect="1" noChangeArrowheads="1"/>
          </p:cNvPicPr>
          <p:nvPr/>
        </p:nvPicPr>
        <p:blipFill>
          <a:blip r:embed="rId3" cstate="print"/>
          <a:srcRect l="4082" r="6122" b="7710"/>
          <a:stretch>
            <a:fillRect/>
          </a:stretch>
        </p:blipFill>
        <p:spPr bwMode="auto">
          <a:xfrm>
            <a:off x="1952596" y="84022"/>
            <a:ext cx="3296602" cy="5381217"/>
          </a:xfrm>
          <a:prstGeom prst="rect">
            <a:avLst/>
          </a:prstGeom>
          <a:noFill/>
        </p:spPr>
      </p:pic>
      <p:pic>
        <p:nvPicPr>
          <p:cNvPr id="6147" name="Picture 3" descr="C:\Documents and Settings\MIYATA\My Documents\整膚\整膚論\img479.jpg"/>
          <p:cNvPicPr>
            <a:picLocks noChangeAspect="1" noChangeArrowheads="1"/>
          </p:cNvPicPr>
          <p:nvPr/>
        </p:nvPicPr>
        <p:blipFill>
          <a:blip r:embed="rId4" cstate="print"/>
          <a:srcRect l="15385" r="5769" b="8547"/>
          <a:stretch>
            <a:fillRect/>
          </a:stretch>
        </p:blipFill>
        <p:spPr bwMode="auto">
          <a:xfrm>
            <a:off x="6453190" y="84022"/>
            <a:ext cx="3071834" cy="5306294"/>
          </a:xfrm>
          <a:prstGeom prst="rect">
            <a:avLst/>
          </a:prstGeom>
          <a:noFill/>
        </p:spPr>
      </p:pic>
      <p:sp>
        <p:nvSpPr>
          <p:cNvPr id="6" name="テキスト ボックス 5"/>
          <p:cNvSpPr txBox="1"/>
          <p:nvPr/>
        </p:nvSpPr>
        <p:spPr>
          <a:xfrm>
            <a:off x="1666845" y="5572141"/>
            <a:ext cx="3877985" cy="461665"/>
          </a:xfrm>
          <a:prstGeom prst="rect">
            <a:avLst/>
          </a:prstGeom>
          <a:noFill/>
        </p:spPr>
        <p:txBody>
          <a:bodyPr wrap="none" rtlCol="0">
            <a:spAutoFit/>
          </a:bodyPr>
          <a:lstStyle/>
          <a:p>
            <a:r>
              <a:rPr lang="ja-JP" altLang="en-US" sz="2400" dirty="0">
                <a:latin typeface="HG明朝B" pitchFamily="17" charset="-128"/>
                <a:ea typeface="HG明朝B" pitchFamily="17" charset="-128"/>
              </a:rPr>
              <a:t>脂肪細胞が豊富な皮下組織</a:t>
            </a:r>
          </a:p>
        </p:txBody>
      </p:sp>
      <p:sp>
        <p:nvSpPr>
          <p:cNvPr id="7" name="テキスト ボックス 6"/>
          <p:cNvSpPr txBox="1"/>
          <p:nvPr/>
        </p:nvSpPr>
        <p:spPr>
          <a:xfrm>
            <a:off x="5810248" y="5357827"/>
            <a:ext cx="4801314" cy="830997"/>
          </a:xfrm>
          <a:prstGeom prst="rect">
            <a:avLst/>
          </a:prstGeom>
          <a:noFill/>
        </p:spPr>
        <p:txBody>
          <a:bodyPr wrap="none" rtlCol="0">
            <a:spAutoFit/>
          </a:bodyPr>
          <a:lstStyle/>
          <a:p>
            <a:r>
              <a:rPr lang="ja-JP" altLang="en-US" sz="2400" dirty="0">
                <a:latin typeface="HG明朝B" pitchFamily="17" charset="-128"/>
                <a:ea typeface="HG明朝B" pitchFamily="17" charset="-128"/>
              </a:rPr>
              <a:t>脂肪組織を取り除いた浅筋膜</a:t>
            </a:r>
            <a:endParaRPr lang="en-US" altLang="ja-JP" sz="2400" dirty="0">
              <a:latin typeface="HG明朝B" pitchFamily="17" charset="-128"/>
              <a:ea typeface="HG明朝B" pitchFamily="17" charset="-128"/>
            </a:endParaRPr>
          </a:p>
          <a:p>
            <a:r>
              <a:rPr lang="ja-JP" altLang="en-US" sz="2400" dirty="0">
                <a:latin typeface="HG明朝B" pitchFamily="17" charset="-128"/>
                <a:ea typeface="HG明朝B" pitchFamily="17" charset="-128"/>
              </a:rPr>
              <a:t>一部浅筋膜をめくり深筋膜を確認</a:t>
            </a:r>
          </a:p>
        </p:txBody>
      </p:sp>
      <p:sp>
        <p:nvSpPr>
          <p:cNvPr id="8" name="テキスト ボックス 7"/>
          <p:cNvSpPr txBox="1"/>
          <p:nvPr/>
        </p:nvSpPr>
        <p:spPr>
          <a:xfrm>
            <a:off x="2238348" y="6215082"/>
            <a:ext cx="7725192" cy="523220"/>
          </a:xfrm>
          <a:prstGeom prst="rect">
            <a:avLst/>
          </a:prstGeom>
          <a:noFill/>
        </p:spPr>
        <p:txBody>
          <a:bodyPr wrap="none" rtlCol="0">
            <a:spAutoFit/>
          </a:bodyPr>
          <a:lstStyle/>
          <a:p>
            <a:r>
              <a:rPr lang="ja-JP" altLang="en-US" sz="2800" dirty="0">
                <a:solidFill>
                  <a:srgbClr val="C00000"/>
                </a:solidFill>
                <a:latin typeface="HG明朝B" pitchFamily="17" charset="-128"/>
                <a:ea typeface="HG明朝B" pitchFamily="17" charset="-128"/>
              </a:rPr>
              <a:t>皮下組織を通じて、皮膚は筋膜と繋がっている</a:t>
            </a:r>
          </a:p>
        </p:txBody>
      </p:sp>
    </p:spTree>
    <p:extLst>
      <p:ext uri="{BB962C8B-B14F-4D97-AF65-F5344CB8AC3E}">
        <p14:creationId xmlns:p14="http://schemas.microsoft.com/office/powerpoint/2010/main" val="16886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81158" y="142852"/>
            <a:ext cx="7715304" cy="1938992"/>
          </a:xfrm>
          <a:prstGeom prst="rect">
            <a:avLst/>
          </a:prstGeom>
          <a:noFill/>
        </p:spPr>
        <p:txBody>
          <a:bodyPr wrap="square" rtlCol="0">
            <a:spAutoFit/>
          </a:bodyPr>
          <a:lstStyle/>
          <a:p>
            <a:r>
              <a:rPr lang="ja-JP" altLang="en-US" sz="2400" dirty="0">
                <a:solidFill>
                  <a:srgbClr val="0070C0"/>
                </a:solidFill>
                <a:latin typeface="+mn-ea"/>
              </a:rPr>
              <a:t>各筋膜は、繋がりお互いに影響し合っている。</a:t>
            </a:r>
            <a:endParaRPr lang="en-US" altLang="ja-JP" sz="2400" dirty="0">
              <a:solidFill>
                <a:srgbClr val="0070C0"/>
              </a:solidFill>
              <a:latin typeface="+mn-ea"/>
            </a:endParaRPr>
          </a:p>
          <a:p>
            <a:r>
              <a:rPr lang="ja-JP" altLang="en-US" sz="2400" dirty="0">
                <a:solidFill>
                  <a:srgbClr val="0070C0"/>
                </a:solidFill>
                <a:latin typeface="+mn-ea"/>
              </a:rPr>
              <a:t>それによって</a:t>
            </a:r>
            <a:r>
              <a:rPr lang="en-US" sz="2400" dirty="0">
                <a:solidFill>
                  <a:srgbClr val="0070C0"/>
                </a:solidFill>
                <a:latin typeface="+mn-ea"/>
              </a:rPr>
              <a:t>1</a:t>
            </a:r>
            <a:r>
              <a:rPr lang="ja-JP" altLang="en-US" sz="2400" dirty="0" err="1">
                <a:solidFill>
                  <a:srgbClr val="0070C0"/>
                </a:solidFill>
                <a:latin typeface="+mn-ea"/>
              </a:rPr>
              <a:t>つの</a:t>
            </a:r>
            <a:r>
              <a:rPr lang="ja-JP" altLang="en-US" sz="2400" dirty="0">
                <a:solidFill>
                  <a:srgbClr val="0070C0"/>
                </a:solidFill>
                <a:latin typeface="+mn-ea"/>
              </a:rPr>
              <a:t>筋の収縮に関する情報を、</a:t>
            </a:r>
            <a:endParaRPr lang="en-US" altLang="ja-JP" sz="2400" dirty="0">
              <a:solidFill>
                <a:srgbClr val="0070C0"/>
              </a:solidFill>
              <a:latin typeface="+mn-ea"/>
            </a:endParaRPr>
          </a:p>
          <a:p>
            <a:r>
              <a:rPr lang="ja-JP" altLang="en-US" sz="2400" dirty="0">
                <a:solidFill>
                  <a:srgbClr val="0070C0"/>
                </a:solidFill>
                <a:latin typeface="+mn-ea"/>
              </a:rPr>
              <a:t>繋がりあった別の共同筋へと伝達することができる</a:t>
            </a:r>
            <a:endParaRPr lang="en-US" altLang="ja-JP" sz="2400" dirty="0">
              <a:solidFill>
                <a:srgbClr val="0070C0"/>
              </a:solidFill>
              <a:latin typeface="+mn-ea"/>
            </a:endParaRPr>
          </a:p>
          <a:p>
            <a:r>
              <a:rPr lang="ja-JP" altLang="en-US" sz="2400" dirty="0">
                <a:latin typeface="+mn-ea"/>
              </a:rPr>
              <a:t>深筋膜は、同じ方向の分節の運動に作用するように</a:t>
            </a:r>
            <a:endParaRPr lang="en-US" altLang="ja-JP" sz="2400" dirty="0">
              <a:latin typeface="+mn-ea"/>
            </a:endParaRPr>
          </a:p>
          <a:p>
            <a:r>
              <a:rPr lang="ja-JP" altLang="en-US" sz="2400" dirty="0">
                <a:latin typeface="+mn-ea"/>
              </a:rPr>
              <a:t>一連に配列した筋群の活動に同期する</a:t>
            </a:r>
          </a:p>
        </p:txBody>
      </p:sp>
      <p:grpSp>
        <p:nvGrpSpPr>
          <p:cNvPr id="11" name="グループ化 10"/>
          <p:cNvGrpSpPr/>
          <p:nvPr/>
        </p:nvGrpSpPr>
        <p:grpSpPr>
          <a:xfrm>
            <a:off x="2309786" y="2284206"/>
            <a:ext cx="2262158" cy="4430942"/>
            <a:chOff x="785786" y="2224910"/>
            <a:chExt cx="2262158" cy="4430942"/>
          </a:xfrm>
        </p:grpSpPr>
        <p:pic>
          <p:nvPicPr>
            <p:cNvPr id="7172" name="Picture 4" descr="C:\Documents and Settings\MIYATA\My Documents\整膚\整膚論\img514.jpg"/>
            <p:cNvPicPr>
              <a:picLocks noChangeAspect="1" noChangeArrowheads="1"/>
            </p:cNvPicPr>
            <p:nvPr/>
          </p:nvPicPr>
          <p:blipFill>
            <a:blip r:embed="rId3" cstate="print"/>
            <a:srcRect l="20575" t="4333" r="4840" b="9017"/>
            <a:stretch>
              <a:fillRect/>
            </a:stretch>
          </p:blipFill>
          <p:spPr bwMode="auto">
            <a:xfrm>
              <a:off x="928662" y="2224910"/>
              <a:ext cx="1997640" cy="4133048"/>
            </a:xfrm>
            <a:prstGeom prst="rect">
              <a:avLst/>
            </a:prstGeom>
            <a:noFill/>
          </p:spPr>
        </p:pic>
        <p:sp>
          <p:nvSpPr>
            <p:cNvPr id="9" name="テキスト ボックス 8"/>
            <p:cNvSpPr txBox="1"/>
            <p:nvPr/>
          </p:nvSpPr>
          <p:spPr>
            <a:xfrm>
              <a:off x="785786" y="6286520"/>
              <a:ext cx="2262158" cy="369332"/>
            </a:xfrm>
            <a:prstGeom prst="rect">
              <a:avLst/>
            </a:prstGeom>
            <a:noFill/>
          </p:spPr>
          <p:txBody>
            <a:bodyPr wrap="none" rtlCol="0">
              <a:spAutoFit/>
            </a:bodyPr>
            <a:lstStyle/>
            <a:p>
              <a:r>
                <a:rPr lang="ja-JP" altLang="en-US" dirty="0"/>
                <a:t>上肢の前方運動配列</a:t>
              </a:r>
            </a:p>
          </p:txBody>
        </p:sp>
      </p:grpSp>
      <p:grpSp>
        <p:nvGrpSpPr>
          <p:cNvPr id="12" name="グループ化 11"/>
          <p:cNvGrpSpPr/>
          <p:nvPr/>
        </p:nvGrpSpPr>
        <p:grpSpPr>
          <a:xfrm>
            <a:off x="5167306" y="2281504"/>
            <a:ext cx="2405034" cy="4433644"/>
            <a:chOff x="3643306" y="2007894"/>
            <a:chExt cx="2405034" cy="4433644"/>
          </a:xfrm>
        </p:grpSpPr>
        <p:pic>
          <p:nvPicPr>
            <p:cNvPr id="7173" name="Picture 5" descr="C:\Documents and Settings\MIYATA\My Documents\整膚\整膚論\img519.jpg"/>
            <p:cNvPicPr>
              <a:picLocks noChangeAspect="1" noChangeArrowheads="1"/>
            </p:cNvPicPr>
            <p:nvPr/>
          </p:nvPicPr>
          <p:blipFill>
            <a:blip r:embed="rId4" cstate="print"/>
            <a:srcRect l="5832" r="854" b="8570"/>
            <a:stretch>
              <a:fillRect/>
            </a:stretch>
          </p:blipFill>
          <p:spPr bwMode="auto">
            <a:xfrm>
              <a:off x="3643306" y="2007894"/>
              <a:ext cx="2255400" cy="4017431"/>
            </a:xfrm>
            <a:prstGeom prst="rect">
              <a:avLst/>
            </a:prstGeom>
            <a:noFill/>
          </p:spPr>
        </p:pic>
        <p:sp>
          <p:nvSpPr>
            <p:cNvPr id="10" name="テキスト ボックス 9"/>
            <p:cNvSpPr txBox="1"/>
            <p:nvPr/>
          </p:nvSpPr>
          <p:spPr>
            <a:xfrm>
              <a:off x="3786182" y="6072206"/>
              <a:ext cx="2262158" cy="369332"/>
            </a:xfrm>
            <a:prstGeom prst="rect">
              <a:avLst/>
            </a:prstGeom>
            <a:noFill/>
          </p:spPr>
          <p:txBody>
            <a:bodyPr wrap="none" rtlCol="0">
              <a:spAutoFit/>
            </a:bodyPr>
            <a:lstStyle/>
            <a:p>
              <a:r>
                <a:rPr lang="ja-JP" altLang="en-US" dirty="0"/>
                <a:t>上肢の外旋運動配列</a:t>
              </a:r>
            </a:p>
          </p:txBody>
        </p:sp>
      </p:grpSp>
      <p:grpSp>
        <p:nvGrpSpPr>
          <p:cNvPr id="14" name="グループ化 13"/>
          <p:cNvGrpSpPr/>
          <p:nvPr/>
        </p:nvGrpSpPr>
        <p:grpSpPr>
          <a:xfrm>
            <a:off x="7881950" y="2273850"/>
            <a:ext cx="2262158" cy="4369860"/>
            <a:chOff x="6357950" y="2143116"/>
            <a:chExt cx="2262158" cy="4369860"/>
          </a:xfrm>
        </p:grpSpPr>
        <p:pic>
          <p:nvPicPr>
            <p:cNvPr id="7174" name="Picture 6" descr="C:\Documents and Settings\MIYATA\My Documents\整膚\整膚論\img521.jpg"/>
            <p:cNvPicPr>
              <a:picLocks noChangeAspect="1" noChangeArrowheads="1"/>
            </p:cNvPicPr>
            <p:nvPr/>
          </p:nvPicPr>
          <p:blipFill>
            <a:blip r:embed="rId5" cstate="print"/>
            <a:srcRect l="13631" t="1553" r="1192" b="11484"/>
            <a:stretch>
              <a:fillRect/>
            </a:stretch>
          </p:blipFill>
          <p:spPr bwMode="auto">
            <a:xfrm>
              <a:off x="6429388" y="2143116"/>
              <a:ext cx="2126520" cy="3946950"/>
            </a:xfrm>
            <a:prstGeom prst="rect">
              <a:avLst/>
            </a:prstGeom>
            <a:noFill/>
          </p:spPr>
        </p:pic>
        <p:sp>
          <p:nvSpPr>
            <p:cNvPr id="13" name="テキスト ボックス 12"/>
            <p:cNvSpPr txBox="1"/>
            <p:nvPr/>
          </p:nvSpPr>
          <p:spPr>
            <a:xfrm>
              <a:off x="6357950" y="6143644"/>
              <a:ext cx="2262158" cy="369332"/>
            </a:xfrm>
            <a:prstGeom prst="rect">
              <a:avLst/>
            </a:prstGeom>
            <a:noFill/>
          </p:spPr>
          <p:txBody>
            <a:bodyPr wrap="none" rtlCol="0">
              <a:spAutoFit/>
            </a:bodyPr>
            <a:lstStyle/>
            <a:p>
              <a:r>
                <a:rPr lang="ja-JP" altLang="en-US" dirty="0"/>
                <a:t>下肢の後方運動配列</a:t>
              </a:r>
            </a:p>
          </p:txBody>
        </p:sp>
      </p:grpSp>
    </p:spTree>
    <p:extLst>
      <p:ext uri="{BB962C8B-B14F-4D97-AF65-F5344CB8AC3E}">
        <p14:creationId xmlns:p14="http://schemas.microsoft.com/office/powerpoint/2010/main" val="204773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1987" y="600863"/>
            <a:ext cx="3614734" cy="725470"/>
          </a:xfrm>
        </p:spPr>
        <p:txBody>
          <a:bodyPr>
            <a:normAutofit/>
          </a:bodyPr>
          <a:lstStyle/>
          <a:p>
            <a:r>
              <a:rPr lang="ja-JP" altLang="en-US" sz="4000" dirty="0">
                <a:solidFill>
                  <a:srgbClr val="0070C0"/>
                </a:solidFill>
                <a:latin typeface="+mn-ea"/>
                <a:ea typeface="+mn-ea"/>
              </a:rPr>
              <a:t>皮膚運動学</a:t>
            </a:r>
          </a:p>
        </p:txBody>
      </p:sp>
      <p:sp>
        <p:nvSpPr>
          <p:cNvPr id="4" name="テキスト ボックス 3"/>
          <p:cNvSpPr txBox="1"/>
          <p:nvPr/>
        </p:nvSpPr>
        <p:spPr>
          <a:xfrm flipH="1">
            <a:off x="450789" y="1650136"/>
            <a:ext cx="5027139" cy="3539430"/>
          </a:xfrm>
          <a:prstGeom prst="rect">
            <a:avLst/>
          </a:prstGeom>
          <a:noFill/>
        </p:spPr>
        <p:txBody>
          <a:bodyPr wrap="square" rtlCol="0">
            <a:spAutoFit/>
          </a:bodyPr>
          <a:lstStyle/>
          <a:p>
            <a:r>
              <a:rPr lang="ja-JP" altLang="en-US" sz="2800" dirty="0">
                <a:latin typeface="+mn-ea"/>
              </a:rPr>
              <a:t>皮膚は、関節運動の骨同士が</a:t>
            </a:r>
            <a:r>
              <a:rPr lang="en-US" altLang="ja-JP" sz="2800" dirty="0">
                <a:latin typeface="+mn-ea"/>
              </a:rPr>
              <a:t/>
            </a:r>
            <a:br>
              <a:rPr lang="en-US" altLang="ja-JP" sz="2800" dirty="0">
                <a:latin typeface="+mn-ea"/>
              </a:rPr>
            </a:br>
            <a:r>
              <a:rPr lang="ja-JP" altLang="en-US" sz="2800" dirty="0">
                <a:latin typeface="+mn-ea"/>
              </a:rPr>
              <a:t>近づく場合には遠ざかる方向へ、</a:t>
            </a:r>
            <a:endParaRPr lang="en-US" altLang="ja-JP" sz="2800" dirty="0">
              <a:latin typeface="+mn-ea"/>
            </a:endParaRPr>
          </a:p>
          <a:p>
            <a:endParaRPr lang="en-US" altLang="ja-JP" sz="2800" dirty="0">
              <a:latin typeface="+mn-ea"/>
            </a:endParaRPr>
          </a:p>
          <a:p>
            <a:endParaRPr lang="en-US" altLang="ja-JP" sz="2800" dirty="0">
              <a:latin typeface="+mn-ea"/>
            </a:endParaRPr>
          </a:p>
          <a:p>
            <a:endParaRPr lang="en-US" altLang="ja-JP" sz="2800" dirty="0">
              <a:latin typeface="+mn-ea"/>
            </a:endParaRPr>
          </a:p>
          <a:p>
            <a:r>
              <a:rPr lang="ja-JP" altLang="en-US" sz="2800" dirty="0">
                <a:latin typeface="+mn-ea"/>
              </a:rPr>
              <a:t>骨同士が離れる場合には</a:t>
            </a:r>
            <a:r>
              <a:rPr lang="en-US" altLang="ja-JP" sz="2800" dirty="0">
                <a:latin typeface="+mn-ea"/>
              </a:rPr>
              <a:t/>
            </a:r>
            <a:br>
              <a:rPr lang="en-US" altLang="ja-JP" sz="2800" dirty="0">
                <a:latin typeface="+mn-ea"/>
              </a:rPr>
            </a:br>
            <a:r>
              <a:rPr lang="ja-JP" altLang="en-US" sz="2800" dirty="0">
                <a:latin typeface="+mn-ea"/>
              </a:rPr>
              <a:t>近づく方向に移動すると　</a:t>
            </a:r>
            <a:endParaRPr lang="en-US" altLang="ja-JP" sz="2800" dirty="0">
              <a:latin typeface="+mn-ea"/>
            </a:endParaRPr>
          </a:p>
          <a:p>
            <a:r>
              <a:rPr lang="ja-JP" altLang="en-US" sz="2800" dirty="0">
                <a:latin typeface="+mn-ea"/>
              </a:rPr>
              <a:t>関節は動きやすくなる。</a:t>
            </a:r>
            <a:endParaRPr lang="en-US" altLang="ja-JP" sz="2800" dirty="0">
              <a:latin typeface="+mn-ea"/>
            </a:endParaRPr>
          </a:p>
        </p:txBody>
      </p:sp>
      <p:sp>
        <p:nvSpPr>
          <p:cNvPr id="8" name="テキスト ボックス 7"/>
          <p:cNvSpPr txBox="1"/>
          <p:nvPr/>
        </p:nvSpPr>
        <p:spPr>
          <a:xfrm>
            <a:off x="183262" y="5716798"/>
            <a:ext cx="10297807" cy="830997"/>
          </a:xfrm>
          <a:prstGeom prst="rect">
            <a:avLst/>
          </a:prstGeom>
          <a:noFill/>
        </p:spPr>
        <p:txBody>
          <a:bodyPr wrap="square" rtlCol="0">
            <a:spAutoFit/>
          </a:bodyPr>
          <a:lstStyle/>
          <a:p>
            <a:r>
              <a:rPr lang="ja-JP" altLang="en-US" sz="2400" dirty="0">
                <a:solidFill>
                  <a:srgbClr val="C00000"/>
                </a:solidFill>
                <a:latin typeface="+mn-ea"/>
              </a:rPr>
              <a:t>皺ができると、さらに皺が深くなる運動は抑制される。</a:t>
            </a:r>
            <a:endParaRPr lang="en-US" altLang="ja-JP" sz="2400" dirty="0">
              <a:solidFill>
                <a:srgbClr val="C00000"/>
              </a:solidFill>
              <a:latin typeface="+mn-ea"/>
            </a:endParaRPr>
          </a:p>
          <a:p>
            <a:r>
              <a:rPr lang="ja-JP" altLang="en-US" sz="2400" dirty="0">
                <a:solidFill>
                  <a:srgbClr val="C00000"/>
                </a:solidFill>
                <a:latin typeface="+mn-ea"/>
              </a:rPr>
              <a:t>対側の伸張された皮膚の部位では</a:t>
            </a:r>
            <a:r>
              <a:rPr lang="ja-JP" altLang="en-US" sz="2400" dirty="0" smtClean="0">
                <a:solidFill>
                  <a:srgbClr val="C00000"/>
                </a:solidFill>
                <a:latin typeface="+mn-ea"/>
              </a:rPr>
              <a:t>、さら</a:t>
            </a:r>
            <a:r>
              <a:rPr lang="ja-JP" altLang="en-US" sz="2400" dirty="0">
                <a:solidFill>
                  <a:srgbClr val="C00000"/>
                </a:solidFill>
                <a:latin typeface="+mn-ea"/>
              </a:rPr>
              <a:t>なる伸張方向への運動は抑制される</a:t>
            </a:r>
            <a:r>
              <a:rPr lang="ja-JP" altLang="en-US" sz="2400" dirty="0" smtClean="0">
                <a:solidFill>
                  <a:srgbClr val="C00000"/>
                </a:solidFill>
                <a:latin typeface="+mn-ea"/>
              </a:rPr>
              <a:t>。</a:t>
            </a:r>
            <a:endParaRPr lang="ja-JP" altLang="en-US" sz="2400" dirty="0">
              <a:solidFill>
                <a:srgbClr val="C00000"/>
              </a:solidFill>
              <a:latin typeface="+mn-ea"/>
            </a:endParaRPr>
          </a:p>
        </p:txBody>
      </p:sp>
      <p:pic>
        <p:nvPicPr>
          <p:cNvPr id="9" name="Picture 2" descr="C:\Documents and Settings\MIYATA\My Documents\整膚\整膚論\img499.jpg"/>
          <p:cNvPicPr>
            <a:picLocks noChangeAspect="1" noChangeArrowheads="1"/>
          </p:cNvPicPr>
          <p:nvPr/>
        </p:nvPicPr>
        <p:blipFill>
          <a:blip r:embed="rId3"/>
          <a:srcRect l="3380" t="52295" b="11501"/>
          <a:stretch>
            <a:fillRect/>
          </a:stretch>
        </p:blipFill>
        <p:spPr bwMode="auto">
          <a:xfrm>
            <a:off x="6529730" y="3215706"/>
            <a:ext cx="5380411" cy="2475236"/>
          </a:xfrm>
          <a:prstGeom prst="rect">
            <a:avLst/>
          </a:prstGeom>
          <a:noFill/>
        </p:spPr>
      </p:pic>
      <p:pic>
        <p:nvPicPr>
          <p:cNvPr id="10" name="Picture 2" descr="C:\Documents and Settings\MIYATA\My Documents\整膚\整膚論\img499.jpg"/>
          <p:cNvPicPr>
            <a:picLocks noChangeAspect="1" noChangeArrowheads="1"/>
          </p:cNvPicPr>
          <p:nvPr/>
        </p:nvPicPr>
        <p:blipFill>
          <a:blip r:embed="rId3"/>
          <a:srcRect l="1690" b="61114"/>
          <a:stretch>
            <a:fillRect/>
          </a:stretch>
        </p:blipFill>
        <p:spPr bwMode="auto">
          <a:xfrm>
            <a:off x="5922114" y="186905"/>
            <a:ext cx="5410692" cy="2627594"/>
          </a:xfrm>
          <a:prstGeom prst="rect">
            <a:avLst/>
          </a:prstGeom>
          <a:noFill/>
        </p:spPr>
      </p:pic>
      <p:sp>
        <p:nvSpPr>
          <p:cNvPr id="11" name="テキスト ボックス 10"/>
          <p:cNvSpPr txBox="1"/>
          <p:nvPr/>
        </p:nvSpPr>
        <p:spPr>
          <a:xfrm>
            <a:off x="7231414" y="2754041"/>
            <a:ext cx="2792092" cy="461665"/>
          </a:xfrm>
          <a:prstGeom prst="rect">
            <a:avLst/>
          </a:prstGeom>
          <a:noFill/>
        </p:spPr>
        <p:txBody>
          <a:bodyPr wrap="square" rtlCol="0">
            <a:spAutoFit/>
          </a:bodyPr>
          <a:lstStyle/>
          <a:p>
            <a:r>
              <a:rPr lang="ja-JP" altLang="en-US" sz="2400" dirty="0"/>
              <a:t>肘関節の屈曲・伸展</a:t>
            </a:r>
          </a:p>
        </p:txBody>
      </p:sp>
      <p:sp>
        <p:nvSpPr>
          <p:cNvPr id="12" name="テキスト ボックス 11"/>
          <p:cNvSpPr txBox="1"/>
          <p:nvPr/>
        </p:nvSpPr>
        <p:spPr>
          <a:xfrm>
            <a:off x="8107362" y="5690942"/>
            <a:ext cx="3096139" cy="461665"/>
          </a:xfrm>
          <a:prstGeom prst="rect">
            <a:avLst/>
          </a:prstGeom>
          <a:noFill/>
        </p:spPr>
        <p:txBody>
          <a:bodyPr wrap="square" rtlCol="0">
            <a:spAutoFit/>
          </a:bodyPr>
          <a:lstStyle/>
          <a:p>
            <a:r>
              <a:rPr lang="ja-JP" altLang="en-US" sz="2400" dirty="0"/>
              <a:t>手関節の背屈・掌屈</a:t>
            </a:r>
          </a:p>
        </p:txBody>
      </p:sp>
    </p:spTree>
    <p:extLst>
      <p:ext uri="{BB962C8B-B14F-4D97-AF65-F5344CB8AC3E}">
        <p14:creationId xmlns:p14="http://schemas.microsoft.com/office/powerpoint/2010/main" val="2341996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18758" y="142853"/>
            <a:ext cx="8572560" cy="1661993"/>
          </a:xfrm>
          <a:prstGeom prst="rect">
            <a:avLst/>
          </a:prstGeom>
          <a:noFill/>
        </p:spPr>
        <p:txBody>
          <a:bodyPr wrap="square" rtlCol="0">
            <a:spAutoFit/>
          </a:bodyPr>
          <a:lstStyle/>
          <a:p>
            <a:r>
              <a:rPr lang="ja-JP" altLang="en-US" sz="2800" dirty="0">
                <a:latin typeface="+mn-ea"/>
              </a:rPr>
              <a:t>皮膚は、関節運動の骨同士が近づく場合には、</a:t>
            </a:r>
            <a:endParaRPr lang="en-US" altLang="ja-JP" sz="2800" dirty="0">
              <a:latin typeface="+mn-ea"/>
            </a:endParaRPr>
          </a:p>
          <a:p>
            <a:r>
              <a:rPr lang="ja-JP" altLang="en-US" sz="2800" dirty="0">
                <a:latin typeface="+mn-ea"/>
              </a:rPr>
              <a:t>皺が深くならないように遠ざかる方向へ</a:t>
            </a:r>
            <a:endParaRPr lang="en-US" altLang="ja-JP" sz="2800" dirty="0">
              <a:latin typeface="+mn-ea"/>
            </a:endParaRPr>
          </a:p>
          <a:p>
            <a:r>
              <a:rPr lang="ja-JP" altLang="en-US" sz="2800" dirty="0">
                <a:latin typeface="+mn-ea"/>
              </a:rPr>
              <a:t>移動させると関節は動きやすくなる。</a:t>
            </a:r>
          </a:p>
          <a:p>
            <a:endParaRPr lang="ja-JP" altLang="en-US" dirty="0">
              <a:latin typeface="+mn-ea"/>
            </a:endParaRPr>
          </a:p>
        </p:txBody>
      </p:sp>
      <p:pic>
        <p:nvPicPr>
          <p:cNvPr id="4098" name="Picture 2" descr="C:\Documents and Settings\MIYATA\My Documents\整膚\整膚論\img497.jpg"/>
          <p:cNvPicPr>
            <a:picLocks noChangeAspect="1" noChangeArrowheads="1"/>
          </p:cNvPicPr>
          <p:nvPr/>
        </p:nvPicPr>
        <p:blipFill>
          <a:blip r:embed="rId3"/>
          <a:srcRect r="51779" b="7671"/>
          <a:stretch>
            <a:fillRect/>
          </a:stretch>
        </p:blipFill>
        <p:spPr bwMode="auto">
          <a:xfrm>
            <a:off x="2042437" y="2143116"/>
            <a:ext cx="3072068" cy="2523484"/>
          </a:xfrm>
          <a:prstGeom prst="rect">
            <a:avLst/>
          </a:prstGeom>
          <a:noFill/>
        </p:spPr>
      </p:pic>
      <p:pic>
        <p:nvPicPr>
          <p:cNvPr id="4099" name="Picture 3" descr="C:\Documents and Settings\MIYATA\My Documents\整膚\整膚論\img495.jpg"/>
          <p:cNvPicPr>
            <a:picLocks noChangeAspect="1" noChangeArrowheads="1"/>
          </p:cNvPicPr>
          <p:nvPr/>
        </p:nvPicPr>
        <p:blipFill>
          <a:blip r:embed="rId4"/>
          <a:srcRect t="1929" r="46613" b="3557"/>
          <a:stretch>
            <a:fillRect/>
          </a:stretch>
        </p:blipFill>
        <p:spPr bwMode="auto">
          <a:xfrm>
            <a:off x="5881686" y="1571612"/>
            <a:ext cx="2711728" cy="4286280"/>
          </a:xfrm>
          <a:prstGeom prst="rect">
            <a:avLst/>
          </a:prstGeom>
          <a:noFill/>
        </p:spPr>
      </p:pic>
      <p:sp>
        <p:nvSpPr>
          <p:cNvPr id="7" name="テキスト ボックス 6"/>
          <p:cNvSpPr txBox="1"/>
          <p:nvPr/>
        </p:nvSpPr>
        <p:spPr>
          <a:xfrm>
            <a:off x="8847878" y="2478231"/>
            <a:ext cx="1723549" cy="461665"/>
          </a:xfrm>
          <a:prstGeom prst="rect">
            <a:avLst/>
          </a:prstGeom>
          <a:noFill/>
        </p:spPr>
        <p:txBody>
          <a:bodyPr wrap="none" rtlCol="0">
            <a:spAutoFit/>
          </a:bodyPr>
          <a:lstStyle/>
          <a:p>
            <a:r>
              <a:rPr lang="ja-JP" altLang="en-US" sz="2400" dirty="0"/>
              <a:t>肘関節屈曲</a:t>
            </a:r>
          </a:p>
        </p:txBody>
      </p:sp>
      <p:sp>
        <p:nvSpPr>
          <p:cNvPr id="8" name="テキスト ボックス 7"/>
          <p:cNvSpPr txBox="1"/>
          <p:nvPr/>
        </p:nvSpPr>
        <p:spPr>
          <a:xfrm>
            <a:off x="2809853" y="4786323"/>
            <a:ext cx="1723549" cy="461665"/>
          </a:xfrm>
          <a:prstGeom prst="rect">
            <a:avLst/>
          </a:prstGeom>
          <a:noFill/>
        </p:spPr>
        <p:txBody>
          <a:bodyPr wrap="none" rtlCol="0">
            <a:spAutoFit/>
          </a:bodyPr>
          <a:lstStyle/>
          <a:p>
            <a:r>
              <a:rPr lang="ja-JP" altLang="en-US" sz="2400" dirty="0"/>
              <a:t>手関節背屈</a:t>
            </a:r>
          </a:p>
        </p:txBody>
      </p:sp>
      <p:sp>
        <p:nvSpPr>
          <p:cNvPr id="9" name="テキスト ボックス 8"/>
          <p:cNvSpPr txBox="1"/>
          <p:nvPr/>
        </p:nvSpPr>
        <p:spPr>
          <a:xfrm>
            <a:off x="414325" y="5502255"/>
            <a:ext cx="8238153" cy="830997"/>
          </a:xfrm>
          <a:prstGeom prst="rect">
            <a:avLst/>
          </a:prstGeom>
          <a:noFill/>
        </p:spPr>
        <p:txBody>
          <a:bodyPr wrap="none" rtlCol="0">
            <a:spAutoFit/>
          </a:bodyPr>
          <a:lstStyle/>
          <a:p>
            <a:r>
              <a:rPr lang="ja-JP" altLang="en-US" sz="2400" b="1" dirty="0">
                <a:solidFill>
                  <a:srgbClr val="0070C0"/>
                </a:solidFill>
                <a:latin typeface="+mn-ea"/>
              </a:rPr>
              <a:t>皮膚の動きを良く</a:t>
            </a:r>
            <a:r>
              <a:rPr lang="ja-JP" altLang="en-US" sz="2400" b="1" dirty="0" smtClean="0">
                <a:solidFill>
                  <a:srgbClr val="0070C0"/>
                </a:solidFill>
                <a:latin typeface="+mn-ea"/>
              </a:rPr>
              <a:t>する理学療法で、</a:t>
            </a:r>
            <a:r>
              <a:rPr lang="ja-JP" altLang="en-US" sz="2400" b="1" dirty="0">
                <a:solidFill>
                  <a:srgbClr val="0070C0"/>
                </a:solidFill>
                <a:latin typeface="+mn-ea"/>
              </a:rPr>
              <a:t>　</a:t>
            </a:r>
            <a:endParaRPr lang="en-US" altLang="ja-JP" sz="2400" b="1" dirty="0">
              <a:solidFill>
                <a:srgbClr val="0070C0"/>
              </a:solidFill>
              <a:latin typeface="+mn-ea"/>
            </a:endParaRPr>
          </a:p>
          <a:p>
            <a:r>
              <a:rPr lang="ja-JP" altLang="en-US" sz="2400" b="1" dirty="0">
                <a:solidFill>
                  <a:srgbClr val="0070C0"/>
                </a:solidFill>
                <a:latin typeface="+mn-ea"/>
              </a:rPr>
              <a:t>皮膚の動きを改善させて関節可動域を改善</a:t>
            </a:r>
            <a:r>
              <a:rPr lang="ja-JP" altLang="en-US" sz="2400" b="1" dirty="0" smtClean="0">
                <a:solidFill>
                  <a:srgbClr val="0070C0"/>
                </a:solidFill>
                <a:latin typeface="+mn-ea"/>
              </a:rPr>
              <a:t>させることができる</a:t>
            </a:r>
            <a:endParaRPr lang="ja-JP" altLang="en-US" sz="2400" dirty="0">
              <a:solidFill>
                <a:srgbClr val="C00000"/>
              </a:solidFill>
              <a:latin typeface="+mn-ea"/>
            </a:endParaRPr>
          </a:p>
        </p:txBody>
      </p:sp>
      <p:sp>
        <p:nvSpPr>
          <p:cNvPr id="2" name="テキスト ボックス 1"/>
          <p:cNvSpPr txBox="1"/>
          <p:nvPr/>
        </p:nvSpPr>
        <p:spPr>
          <a:xfrm>
            <a:off x="8847878" y="4939194"/>
            <a:ext cx="1723549" cy="461665"/>
          </a:xfrm>
          <a:prstGeom prst="rect">
            <a:avLst/>
          </a:prstGeom>
          <a:noFill/>
        </p:spPr>
        <p:txBody>
          <a:bodyPr wrap="none" rtlCol="0">
            <a:spAutoFit/>
          </a:bodyPr>
          <a:lstStyle/>
          <a:p>
            <a:r>
              <a:rPr kumimoji="1" lang="ja-JP" altLang="en-US" sz="2400" dirty="0" smtClean="0"/>
              <a:t>肘関節伸展</a:t>
            </a:r>
            <a:endParaRPr kumimoji="1" lang="ja-JP" altLang="en-US" sz="2400" dirty="0"/>
          </a:p>
        </p:txBody>
      </p:sp>
      <p:sp>
        <p:nvSpPr>
          <p:cNvPr id="3" name="テキスト ボックス 2"/>
          <p:cNvSpPr txBox="1"/>
          <p:nvPr/>
        </p:nvSpPr>
        <p:spPr>
          <a:xfrm>
            <a:off x="7089321" y="6402853"/>
            <a:ext cx="5102679" cy="369332"/>
          </a:xfrm>
          <a:prstGeom prst="rect">
            <a:avLst/>
          </a:prstGeom>
          <a:noFill/>
        </p:spPr>
        <p:txBody>
          <a:bodyPr wrap="none" rtlCol="0">
            <a:spAutoFit/>
          </a:bodyPr>
          <a:lstStyle/>
          <a:p>
            <a:r>
              <a:rPr lang="ja-JP" altLang="en-US" dirty="0" smtClean="0"/>
              <a:t>福井勉　皮膚</a:t>
            </a:r>
            <a:r>
              <a:rPr lang="ja-JP" altLang="en-US" dirty="0"/>
              <a:t>運動学</a:t>
            </a:r>
            <a:r>
              <a:rPr lang="en-US" altLang="ja-JP" dirty="0"/>
              <a:t>―</a:t>
            </a:r>
            <a:r>
              <a:rPr lang="ja-JP" altLang="en-US" dirty="0"/>
              <a:t>機能と治療の</a:t>
            </a:r>
            <a:r>
              <a:rPr lang="ja-JP" altLang="en-US" dirty="0" smtClean="0"/>
              <a:t>考え方　より　</a:t>
            </a:r>
            <a:endParaRPr kumimoji="1" lang="ja-JP" altLang="en-US" dirty="0"/>
          </a:p>
        </p:txBody>
      </p:sp>
    </p:spTree>
    <p:extLst>
      <p:ext uri="{BB962C8B-B14F-4D97-AF65-F5344CB8AC3E}">
        <p14:creationId xmlns:p14="http://schemas.microsoft.com/office/powerpoint/2010/main" val="18826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881465" y="435962"/>
            <a:ext cx="10714790" cy="5964838"/>
          </a:xfrm>
        </p:spPr>
        <p:txBody>
          <a:bodyPr>
            <a:normAutofit/>
          </a:bodyPr>
          <a:lstStyle/>
          <a:p>
            <a:pPr>
              <a:lnSpc>
                <a:spcPct val="90000"/>
              </a:lnSpc>
              <a:buFont typeface="Arial" charset="0"/>
              <a:buNone/>
            </a:pPr>
            <a:r>
              <a:rPr lang="ja-JP" altLang="en-US" dirty="0" smtClean="0">
                <a:solidFill>
                  <a:srgbClr val="FF0000"/>
                </a:solidFill>
                <a:latin typeface="ＭＳ Ｐゴシック" panose="020B0600070205080204" pitchFamily="50" charset="-128"/>
                <a:ea typeface="ＭＳ Ｐゴシック" panose="020B0600070205080204" pitchFamily="50" charset="-128"/>
              </a:rPr>
              <a:t>皮膚と関節の関係</a:t>
            </a:r>
            <a:endParaRPr lang="ja-JP" altLang="en-US" dirty="0" smtClean="0">
              <a:solidFill>
                <a:srgbClr val="FFFF99"/>
              </a:solidFill>
              <a:latin typeface="ＭＳ Ｐゴシック" panose="020B0600070205080204" pitchFamily="50" charset="-128"/>
              <a:ea typeface="ＭＳ Ｐゴシック" panose="020B0600070205080204" pitchFamily="50" charset="-128"/>
            </a:endParaRPr>
          </a:p>
          <a:p>
            <a:pPr>
              <a:lnSpc>
                <a:spcPts val="3600"/>
              </a:lnSpc>
            </a:pPr>
            <a:r>
              <a:rPr lang="ja-JP" altLang="en-US"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皮膚</a:t>
            </a:r>
            <a:r>
              <a:rPr lang="ja-JP" altLang="en-US" sz="2800" dirty="0">
                <a:latin typeface="ＭＳ Ｐゴシック" panose="020B0600070205080204" pitchFamily="50" charset="-128"/>
                <a:ea typeface="ＭＳ Ｐゴシック" panose="020B0600070205080204" pitchFamily="50" charset="-128"/>
              </a:rPr>
              <a:t>感覚器の機能は、特定部位の四肢関節周辺の受動的</a:t>
            </a:r>
            <a:r>
              <a:rPr lang="ja-JP" altLang="en-US" sz="2800" dirty="0" smtClean="0">
                <a:latin typeface="ＭＳ Ｐゴシック" panose="020B0600070205080204" pitchFamily="50" charset="-128"/>
                <a:ea typeface="ＭＳ Ｐゴシック" panose="020B0600070205080204" pitchFamily="50" charset="-128"/>
              </a:rPr>
              <a:t>皮膚</a:t>
            </a:r>
            <a:r>
              <a:rPr lang="en-US" altLang="ja-JP" sz="2800" dirty="0" smtClean="0">
                <a:latin typeface="ＭＳ Ｐゴシック" panose="020B0600070205080204" pitchFamily="50" charset="-128"/>
                <a:ea typeface="ＭＳ Ｐゴシック" panose="020B0600070205080204" pitchFamily="50" charset="-128"/>
              </a:rPr>
              <a:t/>
            </a:r>
            <a:br>
              <a:rPr lang="en-US" altLang="ja-JP" sz="2800" dirty="0" smtClean="0">
                <a:latin typeface="ＭＳ Ｐゴシック" panose="020B0600070205080204" pitchFamily="50" charset="-128"/>
                <a:ea typeface="ＭＳ Ｐゴシック" panose="020B0600070205080204" pitchFamily="50" charset="-128"/>
              </a:rPr>
            </a:br>
            <a:r>
              <a:rPr lang="ja-JP" altLang="en-US" sz="2800" dirty="0" smtClean="0">
                <a:latin typeface="ＭＳ Ｐゴシック" panose="020B0600070205080204" pitchFamily="50" charset="-128"/>
                <a:ea typeface="ＭＳ Ｐゴシック" panose="020B0600070205080204" pitchFamily="50" charset="-128"/>
              </a:rPr>
              <a:t>感覚</a:t>
            </a:r>
            <a:r>
              <a:rPr lang="ja-JP" altLang="en-US" sz="2800" dirty="0">
                <a:latin typeface="ＭＳ Ｐゴシック" panose="020B0600070205080204" pitchFamily="50" charset="-128"/>
                <a:ea typeface="ＭＳ Ｐゴシック" panose="020B0600070205080204" pitchFamily="50" charset="-128"/>
              </a:rPr>
              <a:t>情報により　支持やアームとして</a:t>
            </a:r>
            <a:r>
              <a:rPr lang="ja-JP" altLang="en-US" sz="2800" dirty="0" smtClean="0">
                <a:latin typeface="ＭＳ Ｐゴシック" panose="020B0600070205080204" pitchFamily="50" charset="-128"/>
                <a:ea typeface="ＭＳ Ｐゴシック" panose="020B0600070205080204" pitchFamily="50" charset="-128"/>
              </a:rPr>
              <a:t>働く関節</a:t>
            </a:r>
            <a:r>
              <a:rPr lang="ja-JP" altLang="en-US" sz="2800" dirty="0">
                <a:latin typeface="ＭＳ Ｐゴシック" panose="020B0600070205080204" pitchFamily="50" charset="-128"/>
                <a:ea typeface="ＭＳ Ｐゴシック" panose="020B0600070205080204" pitchFamily="50" charset="-128"/>
              </a:rPr>
              <a:t>の可動域に変化</a:t>
            </a:r>
            <a:r>
              <a:rPr lang="ja-JP" altLang="en-US" sz="2800" dirty="0" smtClean="0">
                <a:latin typeface="ＭＳ Ｐゴシック" panose="020B0600070205080204" pitchFamily="50" charset="-128"/>
                <a:ea typeface="ＭＳ Ｐゴシック" panose="020B0600070205080204" pitchFamily="50" charset="-128"/>
              </a:rPr>
              <a:t>を</a:t>
            </a:r>
            <a:r>
              <a:rPr lang="en-US" altLang="ja-JP" sz="2800" dirty="0" smtClean="0">
                <a:latin typeface="ＭＳ Ｐゴシック" panose="020B0600070205080204" pitchFamily="50" charset="-128"/>
                <a:ea typeface="ＭＳ Ｐゴシック" panose="020B0600070205080204" pitchFamily="50" charset="-128"/>
              </a:rPr>
              <a:t/>
            </a:r>
            <a:br>
              <a:rPr lang="en-US" altLang="ja-JP" sz="2800" dirty="0" smtClean="0">
                <a:latin typeface="ＭＳ Ｐゴシック" panose="020B0600070205080204" pitchFamily="50" charset="-128"/>
                <a:ea typeface="ＭＳ Ｐゴシック" panose="020B0600070205080204" pitchFamily="50" charset="-128"/>
              </a:rPr>
            </a:br>
            <a:r>
              <a:rPr lang="ja-JP" altLang="en-US" sz="2800" dirty="0" smtClean="0">
                <a:latin typeface="ＭＳ Ｐゴシック" panose="020B0600070205080204" pitchFamily="50" charset="-128"/>
                <a:ea typeface="ＭＳ Ｐゴシック" panose="020B0600070205080204" pitchFamily="50" charset="-128"/>
              </a:rPr>
              <a:t>生じさせる</a:t>
            </a:r>
            <a:endParaRPr lang="ja-JP" altLang="en-US" sz="2800" dirty="0">
              <a:latin typeface="ＭＳ Ｐゴシック" panose="020B0600070205080204" pitchFamily="50" charset="-128"/>
              <a:ea typeface="ＭＳ Ｐゴシック" panose="020B0600070205080204" pitchFamily="50" charset="-128"/>
            </a:endParaRPr>
          </a:p>
          <a:p>
            <a:pPr>
              <a:lnSpc>
                <a:spcPts val="3600"/>
              </a:lnSpc>
            </a:pPr>
            <a:r>
              <a:rPr lang="ja-JP" altLang="en-US" sz="2800" dirty="0">
                <a:latin typeface="ＭＳ Ｐゴシック" panose="020B0600070205080204" pitchFamily="50" charset="-128"/>
                <a:ea typeface="ＭＳ Ｐゴシック" panose="020B0600070205080204" pitchFamily="50" charset="-128"/>
              </a:rPr>
              <a:t>屈曲反射求心線維と呼ばれる中の閾値の低い皮膚神経や</a:t>
            </a:r>
            <a:r>
              <a:rPr lang="ja-JP" altLang="en-US" sz="2800" dirty="0" smtClean="0">
                <a:latin typeface="ＭＳ Ｐゴシック" panose="020B0600070205080204" pitchFamily="50" charset="-128"/>
                <a:ea typeface="ＭＳ Ｐゴシック" panose="020B0600070205080204" pitchFamily="50" charset="-128"/>
              </a:rPr>
              <a:t>関節</a:t>
            </a:r>
            <a:r>
              <a:rPr lang="en-US" altLang="ja-JP" sz="2800" dirty="0" smtClean="0">
                <a:latin typeface="ＭＳ Ｐゴシック" panose="020B0600070205080204" pitchFamily="50" charset="-128"/>
                <a:ea typeface="ＭＳ Ｐゴシック" panose="020B0600070205080204" pitchFamily="50" charset="-128"/>
              </a:rPr>
              <a:t/>
            </a:r>
            <a:br>
              <a:rPr lang="en-US" altLang="ja-JP" sz="2800" dirty="0" smtClean="0">
                <a:latin typeface="ＭＳ Ｐゴシック" panose="020B0600070205080204" pitchFamily="50" charset="-128"/>
                <a:ea typeface="ＭＳ Ｐゴシック" panose="020B0600070205080204" pitchFamily="50" charset="-128"/>
              </a:rPr>
            </a:br>
            <a:r>
              <a:rPr lang="ja-JP" altLang="en-US" sz="2800" dirty="0" smtClean="0">
                <a:latin typeface="ＭＳ Ｐゴシック" panose="020B0600070205080204" pitchFamily="50" charset="-128"/>
                <a:ea typeface="ＭＳ Ｐゴシック" panose="020B0600070205080204" pitchFamily="50" charset="-128"/>
              </a:rPr>
              <a:t>受容器</a:t>
            </a:r>
            <a:r>
              <a:rPr lang="ja-JP" altLang="en-US" sz="2800" dirty="0">
                <a:latin typeface="ＭＳ Ｐゴシック" panose="020B0600070205080204" pitchFamily="50" charset="-128"/>
                <a:ea typeface="ＭＳ Ｐゴシック" panose="020B0600070205080204" pitchFamily="50" charset="-128"/>
              </a:rPr>
              <a:t>の線維への刺激は、</a:t>
            </a:r>
            <a:r>
              <a:rPr lang="en-US" altLang="ja-JP" sz="2800" dirty="0">
                <a:latin typeface="ＭＳ Ｐゴシック" panose="020B0600070205080204" pitchFamily="50" charset="-128"/>
                <a:ea typeface="ＭＳ Ｐゴシック" panose="020B0600070205080204" pitchFamily="50" charset="-128"/>
              </a:rPr>
              <a:t>α</a:t>
            </a:r>
            <a:r>
              <a:rPr lang="ja-JP" altLang="en-US" sz="2800" dirty="0">
                <a:latin typeface="ＭＳ Ｐゴシック" panose="020B0600070205080204" pitchFamily="50" charset="-128"/>
                <a:ea typeface="ＭＳ Ｐゴシック" panose="020B0600070205080204" pitchFamily="50" charset="-128"/>
              </a:rPr>
              <a:t>運動神経</a:t>
            </a:r>
            <a:r>
              <a:rPr lang="ja-JP" altLang="en-US" sz="2800" dirty="0" smtClean="0">
                <a:latin typeface="ＭＳ Ｐゴシック" panose="020B0600070205080204" pitchFamily="50" charset="-128"/>
                <a:ea typeface="ＭＳ Ｐゴシック" panose="020B0600070205080204" pitchFamily="50" charset="-128"/>
              </a:rPr>
              <a:t>を抑制</a:t>
            </a:r>
            <a:r>
              <a:rPr lang="ja-JP" altLang="en-US" sz="2800" dirty="0">
                <a:latin typeface="ＭＳ Ｐゴシック" panose="020B0600070205080204" pitchFamily="50" charset="-128"/>
                <a:ea typeface="ＭＳ Ｐゴシック" panose="020B0600070205080204" pitchFamily="50" charset="-128"/>
              </a:rPr>
              <a:t>し、</a:t>
            </a:r>
            <a:r>
              <a:rPr lang="en-US" altLang="ja-JP" sz="2800" dirty="0">
                <a:latin typeface="ＭＳ Ｐゴシック" panose="020B0600070205080204" pitchFamily="50" charset="-128"/>
                <a:ea typeface="ＭＳ Ｐゴシック" panose="020B0600070205080204" pitchFamily="50" charset="-128"/>
              </a:rPr>
              <a:t>γ</a:t>
            </a:r>
            <a:r>
              <a:rPr lang="ja-JP" altLang="en-US" sz="2800" dirty="0">
                <a:latin typeface="ＭＳ Ｐゴシック" panose="020B0600070205080204" pitchFamily="50" charset="-128"/>
                <a:ea typeface="ＭＳ Ｐゴシック" panose="020B0600070205080204" pitchFamily="50" charset="-128"/>
              </a:rPr>
              <a:t>運動神経</a:t>
            </a:r>
            <a:r>
              <a:rPr lang="ja-JP" altLang="en-US" sz="2800" dirty="0" smtClean="0">
                <a:latin typeface="ＭＳ Ｐゴシック" panose="020B0600070205080204" pitchFamily="50" charset="-128"/>
                <a:ea typeface="ＭＳ Ｐゴシック" panose="020B0600070205080204" pitchFamily="50" charset="-128"/>
              </a:rPr>
              <a:t>を</a:t>
            </a:r>
            <a:r>
              <a:rPr lang="en-US" altLang="ja-JP" sz="2800" dirty="0" smtClean="0">
                <a:latin typeface="ＭＳ Ｐゴシック" panose="020B0600070205080204" pitchFamily="50" charset="-128"/>
                <a:ea typeface="ＭＳ Ｐゴシック" panose="020B0600070205080204" pitchFamily="50" charset="-128"/>
              </a:rPr>
              <a:t/>
            </a:r>
            <a:br>
              <a:rPr lang="en-US" altLang="ja-JP" sz="2800" dirty="0" smtClean="0">
                <a:latin typeface="ＭＳ Ｐゴシック" panose="020B0600070205080204" pitchFamily="50" charset="-128"/>
                <a:ea typeface="ＭＳ Ｐゴシック" panose="020B0600070205080204" pitchFamily="50" charset="-128"/>
              </a:rPr>
            </a:br>
            <a:r>
              <a:rPr lang="ja-JP" altLang="en-US" sz="2800" dirty="0" smtClean="0">
                <a:latin typeface="ＭＳ Ｐゴシック" panose="020B0600070205080204" pitchFamily="50" charset="-128"/>
                <a:ea typeface="ＭＳ Ｐゴシック" panose="020B0600070205080204" pitchFamily="50" charset="-128"/>
              </a:rPr>
              <a:t>促通</a:t>
            </a:r>
            <a:r>
              <a:rPr lang="ja-JP" altLang="en-US" sz="2800" dirty="0">
                <a:latin typeface="ＭＳ Ｐゴシック" panose="020B0600070205080204" pitchFamily="50" charset="-128"/>
                <a:ea typeface="ＭＳ Ｐゴシック" panose="020B0600070205080204" pitchFamily="50" charset="-128"/>
              </a:rPr>
              <a:t>するという説を</a:t>
            </a:r>
            <a:r>
              <a:rPr lang="en-US" altLang="ja-JP" sz="2800" dirty="0" err="1">
                <a:latin typeface="ＭＳ Ｐゴシック" panose="020B0600070205080204" pitchFamily="50" charset="-128"/>
                <a:ea typeface="ＭＳ Ｐゴシック" panose="020B0600070205080204" pitchFamily="50" charset="-128"/>
              </a:rPr>
              <a:t>Oscarsson</a:t>
            </a:r>
            <a:r>
              <a:rPr lang="ja-JP" altLang="en-US" sz="2800" dirty="0" smtClean="0">
                <a:latin typeface="ＭＳ Ｐゴシック" panose="020B0600070205080204" pitchFamily="50" charset="-128"/>
                <a:ea typeface="ＭＳ Ｐゴシック" panose="020B0600070205080204" pitchFamily="50" charset="-128"/>
              </a:rPr>
              <a:t>が報告</a:t>
            </a:r>
            <a:r>
              <a:rPr lang="ja-JP" altLang="en-US" sz="2800" dirty="0">
                <a:latin typeface="ＭＳ Ｐゴシック" panose="020B0600070205080204" pitchFamily="50" charset="-128"/>
                <a:ea typeface="ＭＳ Ｐゴシック" panose="020B0600070205080204" pitchFamily="50" charset="-128"/>
              </a:rPr>
              <a:t>している</a:t>
            </a:r>
          </a:p>
          <a:p>
            <a:pPr>
              <a:lnSpc>
                <a:spcPts val="3600"/>
              </a:lnSpc>
            </a:pPr>
            <a:r>
              <a:rPr lang="ja-JP" altLang="en-US" sz="2800" dirty="0">
                <a:latin typeface="ＭＳ Ｐゴシック" panose="020B0600070205080204" pitchFamily="50" charset="-128"/>
                <a:ea typeface="ＭＳ Ｐゴシック" panose="020B0600070205080204" pitchFamily="50" charset="-128"/>
              </a:rPr>
              <a:t>他にも、皮膚が引っ張られたり縮んだりする刺激が関節に影響を</a:t>
            </a:r>
            <a:r>
              <a:rPr lang="en-US" altLang="ja-JP" sz="2800" dirty="0">
                <a:latin typeface="ＭＳ Ｐゴシック" panose="020B0600070205080204" pitchFamily="50" charset="-128"/>
                <a:ea typeface="ＭＳ Ｐゴシック" panose="020B0600070205080204" pitchFamily="50" charset="-128"/>
              </a:rPr>
              <a:t/>
            </a:r>
            <a:br>
              <a:rPr lang="en-US" altLang="ja-JP" sz="2800" dirty="0">
                <a:latin typeface="ＭＳ Ｐゴシック" panose="020B0600070205080204" pitchFamily="50" charset="-128"/>
                <a:ea typeface="ＭＳ Ｐゴシック" panose="020B0600070205080204" pitchFamily="50" charset="-128"/>
              </a:rPr>
            </a:br>
            <a:r>
              <a:rPr lang="ja-JP" altLang="en-US" sz="2800" dirty="0">
                <a:latin typeface="ＭＳ Ｐゴシック" panose="020B0600070205080204" pitchFamily="50" charset="-128"/>
                <a:ea typeface="ＭＳ Ｐゴシック" panose="020B0600070205080204" pitchFamily="50" charset="-128"/>
              </a:rPr>
              <a:t>及ぼすという報告もある</a:t>
            </a:r>
          </a:p>
          <a:p>
            <a:pPr>
              <a:lnSpc>
                <a:spcPts val="3600"/>
              </a:lnSpc>
            </a:pPr>
            <a:r>
              <a:rPr lang="ja-JP" altLang="en-US" sz="2800" dirty="0" smtClean="0">
                <a:solidFill>
                  <a:srgbClr val="0070C0"/>
                </a:solidFill>
                <a:latin typeface="ＭＳ Ｐゴシック" panose="020B0600070205080204" pitchFamily="50" charset="-128"/>
                <a:ea typeface="ＭＳ Ｐゴシック" panose="020B0600070205080204" pitchFamily="50" charset="-128"/>
              </a:rPr>
              <a:t>わかりやすく</a:t>
            </a:r>
            <a:r>
              <a:rPr lang="ja-JP" altLang="en-US" sz="2800" dirty="0">
                <a:solidFill>
                  <a:srgbClr val="0070C0"/>
                </a:solidFill>
                <a:latin typeface="ＭＳ Ｐゴシック" panose="020B0600070205080204" pitchFamily="50" charset="-128"/>
                <a:ea typeface="ＭＳ Ｐゴシック" panose="020B0600070205080204" pitchFamily="50" charset="-128"/>
              </a:rPr>
              <a:t>言えば、外界からの皮膚刺激が、運動の修正機能</a:t>
            </a:r>
            <a:r>
              <a:rPr lang="ja-JP" altLang="en-US" sz="2800" dirty="0" smtClean="0">
                <a:solidFill>
                  <a:srgbClr val="0070C0"/>
                </a:solidFill>
                <a:latin typeface="ＭＳ Ｐゴシック" panose="020B0600070205080204" pitchFamily="50" charset="-128"/>
                <a:ea typeface="ＭＳ Ｐゴシック" panose="020B0600070205080204" pitchFamily="50" charset="-128"/>
              </a:rPr>
              <a:t>と</a:t>
            </a:r>
            <a:r>
              <a:rPr lang="en-US" altLang="ja-JP" sz="2800" dirty="0" smtClean="0">
                <a:solidFill>
                  <a:srgbClr val="0070C0"/>
                </a:solidFill>
                <a:latin typeface="ＭＳ Ｐゴシック" panose="020B0600070205080204" pitchFamily="50" charset="-128"/>
                <a:ea typeface="ＭＳ Ｐゴシック" panose="020B0600070205080204" pitchFamily="50" charset="-128"/>
              </a:rPr>
              <a:t/>
            </a:r>
            <a:br>
              <a:rPr lang="en-US" altLang="ja-JP" sz="2800" dirty="0" smtClean="0">
                <a:solidFill>
                  <a:srgbClr val="0070C0"/>
                </a:solidFill>
                <a:latin typeface="ＭＳ Ｐゴシック" panose="020B0600070205080204" pitchFamily="50" charset="-128"/>
                <a:ea typeface="ＭＳ Ｐゴシック" panose="020B0600070205080204" pitchFamily="50" charset="-128"/>
              </a:rPr>
            </a:br>
            <a:r>
              <a:rPr lang="ja-JP" altLang="en-US" sz="2800" dirty="0" smtClean="0">
                <a:solidFill>
                  <a:srgbClr val="0070C0"/>
                </a:solidFill>
                <a:latin typeface="ＭＳ Ｐゴシック" panose="020B0600070205080204" pitchFamily="50" charset="-128"/>
                <a:ea typeface="ＭＳ Ｐゴシック" panose="020B0600070205080204" pitchFamily="50" charset="-128"/>
              </a:rPr>
              <a:t>して</a:t>
            </a:r>
            <a:r>
              <a:rPr lang="ja-JP" altLang="en-US" sz="2800" dirty="0">
                <a:solidFill>
                  <a:srgbClr val="0070C0"/>
                </a:solidFill>
                <a:latin typeface="ＭＳ Ｐゴシック" panose="020B0600070205080204" pitchFamily="50" charset="-128"/>
                <a:ea typeface="ＭＳ Ｐゴシック" panose="020B0600070205080204" pitchFamily="50" charset="-128"/>
              </a:rPr>
              <a:t>働くという</a:t>
            </a:r>
            <a:r>
              <a:rPr lang="ja-JP" altLang="en-US" sz="2800" dirty="0" smtClean="0">
                <a:solidFill>
                  <a:srgbClr val="0070C0"/>
                </a:solidFill>
                <a:latin typeface="ＭＳ Ｐゴシック" panose="020B0600070205080204" pitchFamily="50" charset="-128"/>
                <a:ea typeface="ＭＳ Ｐゴシック" panose="020B0600070205080204" pitchFamily="50" charset="-128"/>
              </a:rPr>
              <a:t>こと</a:t>
            </a:r>
            <a:endParaRPr lang="ja-JP" altLang="en-US"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466047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タイトル 1"/>
          <p:cNvSpPr>
            <a:spLocks noGrp="1"/>
          </p:cNvSpPr>
          <p:nvPr>
            <p:ph type="title"/>
          </p:nvPr>
        </p:nvSpPr>
        <p:spPr>
          <a:xfrm>
            <a:off x="269823" y="231306"/>
            <a:ext cx="4913677" cy="865187"/>
          </a:xfrm>
        </p:spPr>
        <p:txBody>
          <a:bodyPr/>
          <a:lstStyle/>
          <a:p>
            <a:r>
              <a:rPr lang="ja-JP" altLang="en-US" dirty="0">
                <a:solidFill>
                  <a:srgbClr val="C00000"/>
                </a:solidFill>
                <a:latin typeface="Calibri" charset="0"/>
                <a:ea typeface="ＭＳ Ｐゴシック" charset="0"/>
              </a:rPr>
              <a:t>立位バランス</a:t>
            </a:r>
          </a:p>
        </p:txBody>
      </p:sp>
      <p:sp>
        <p:nvSpPr>
          <p:cNvPr id="71682" name="コンテンツ プレースホルダー 2"/>
          <p:cNvSpPr>
            <a:spLocks noGrp="1"/>
          </p:cNvSpPr>
          <p:nvPr>
            <p:ph idx="1"/>
          </p:nvPr>
        </p:nvSpPr>
        <p:spPr>
          <a:xfrm>
            <a:off x="1793876" y="1308101"/>
            <a:ext cx="8666163" cy="3997325"/>
          </a:xfrm>
        </p:spPr>
        <p:txBody>
          <a:bodyPr>
            <a:normAutofit fontScale="92500" lnSpcReduction="20000"/>
          </a:bodyPr>
          <a:lstStyle/>
          <a:p>
            <a:pPr marL="0" indent="0">
              <a:buNone/>
            </a:pPr>
            <a:r>
              <a:rPr lang="ja-JP" altLang="en-US" dirty="0">
                <a:latin typeface="Calibri" charset="0"/>
                <a:ea typeface="ＭＳ Ｐゴシック" charset="0"/>
              </a:rPr>
              <a:t>バランス変化の情報を脳に提供する経路</a:t>
            </a:r>
            <a:endParaRPr lang="en-US" altLang="ja-JP" dirty="0">
              <a:latin typeface="Calibri" charset="0"/>
              <a:ea typeface="ＭＳ Ｐゴシック" charset="0"/>
            </a:endParaRPr>
          </a:p>
          <a:p>
            <a:pPr marL="0" indent="0">
              <a:buNone/>
            </a:pPr>
            <a:r>
              <a:rPr lang="en-US" altLang="ja-JP" dirty="0">
                <a:solidFill>
                  <a:srgbClr val="FF0000"/>
                </a:solidFill>
                <a:latin typeface="Calibri" charset="0"/>
                <a:ea typeface="ＭＳ Ｐゴシック" charset="0"/>
              </a:rPr>
              <a:t>1.</a:t>
            </a:r>
            <a:r>
              <a:rPr lang="ja-JP" altLang="en-US" dirty="0">
                <a:solidFill>
                  <a:srgbClr val="FF0000"/>
                </a:solidFill>
                <a:latin typeface="Calibri" charset="0"/>
                <a:ea typeface="ＭＳ Ｐゴシック" charset="0"/>
              </a:rPr>
              <a:t>　前庭系</a:t>
            </a:r>
            <a:endParaRPr lang="en-US" altLang="ja-JP" dirty="0">
              <a:solidFill>
                <a:srgbClr val="FF0000"/>
              </a:solidFill>
              <a:latin typeface="Calibri" charset="0"/>
              <a:ea typeface="ＭＳ Ｐゴシック" charset="0"/>
            </a:endParaRPr>
          </a:p>
          <a:p>
            <a:pPr marL="0" indent="0">
              <a:buNone/>
            </a:pPr>
            <a:r>
              <a:rPr lang="ja-JP" altLang="en-US" dirty="0">
                <a:latin typeface="Calibri" charset="0"/>
                <a:ea typeface="ＭＳ Ｐゴシック" charset="0"/>
              </a:rPr>
              <a:t>　　内耳にある前庭と三半規管</a:t>
            </a:r>
          </a:p>
          <a:p>
            <a:pPr marL="0" indent="0">
              <a:buNone/>
            </a:pPr>
            <a:r>
              <a:rPr lang="en-US" altLang="ja-JP" dirty="0">
                <a:solidFill>
                  <a:srgbClr val="FF0000"/>
                </a:solidFill>
                <a:latin typeface="Calibri" charset="0"/>
                <a:ea typeface="ＭＳ Ｐゴシック" charset="0"/>
              </a:rPr>
              <a:t>2.</a:t>
            </a:r>
            <a:r>
              <a:rPr lang="ja-JP" altLang="en-US" dirty="0">
                <a:solidFill>
                  <a:srgbClr val="FF0000"/>
                </a:solidFill>
                <a:latin typeface="Calibri" charset="0"/>
                <a:ea typeface="ＭＳ Ｐゴシック" charset="0"/>
              </a:rPr>
              <a:t>　視運動系</a:t>
            </a:r>
            <a:endParaRPr lang="en-US" altLang="ja-JP" dirty="0">
              <a:solidFill>
                <a:srgbClr val="FF0000"/>
              </a:solidFill>
              <a:latin typeface="Calibri" charset="0"/>
              <a:ea typeface="ＭＳ Ｐゴシック" charset="0"/>
            </a:endParaRPr>
          </a:p>
          <a:p>
            <a:pPr marL="0" indent="0">
              <a:buNone/>
            </a:pPr>
            <a:r>
              <a:rPr lang="ja-JP" altLang="en-US" dirty="0">
                <a:latin typeface="Calibri" charset="0"/>
                <a:ea typeface="ＭＳ Ｐゴシック" charset="0"/>
              </a:rPr>
              <a:t>　　視覚</a:t>
            </a:r>
          </a:p>
          <a:p>
            <a:pPr marL="0" indent="0">
              <a:buNone/>
            </a:pPr>
            <a:r>
              <a:rPr lang="en-US" altLang="ja-JP" dirty="0">
                <a:solidFill>
                  <a:srgbClr val="FF0000"/>
                </a:solidFill>
                <a:latin typeface="Calibri" charset="0"/>
                <a:ea typeface="ＭＳ Ｐゴシック" charset="0"/>
              </a:rPr>
              <a:t>3.</a:t>
            </a:r>
            <a:r>
              <a:rPr lang="ja-JP" altLang="en-US" dirty="0">
                <a:solidFill>
                  <a:srgbClr val="FF0000"/>
                </a:solidFill>
                <a:latin typeface="Calibri" charset="0"/>
                <a:ea typeface="ＭＳ Ｐゴシック" charset="0"/>
              </a:rPr>
              <a:t>　深部感覚運動系</a:t>
            </a:r>
            <a:endParaRPr lang="en-US" altLang="ja-JP" dirty="0">
              <a:solidFill>
                <a:srgbClr val="FF0000"/>
              </a:solidFill>
              <a:latin typeface="Calibri" charset="0"/>
              <a:ea typeface="ＭＳ Ｐゴシック" charset="0"/>
            </a:endParaRPr>
          </a:p>
          <a:p>
            <a:pPr marL="0" indent="0">
              <a:buNone/>
            </a:pPr>
            <a:r>
              <a:rPr lang="ja-JP" altLang="en-US" dirty="0">
                <a:latin typeface="Calibri" charset="0"/>
                <a:ea typeface="ＭＳ Ｐゴシック" charset="0"/>
              </a:rPr>
              <a:t>　　四肢・体幹の筋・腱・関節の深部感覚受容体</a:t>
            </a:r>
            <a:endParaRPr lang="en-US" altLang="ja-JP" dirty="0">
              <a:latin typeface="Calibri" charset="0"/>
              <a:ea typeface="ＭＳ Ｐゴシック" charset="0"/>
            </a:endParaRPr>
          </a:p>
          <a:p>
            <a:pPr marL="0" indent="0">
              <a:buNone/>
            </a:pPr>
            <a:r>
              <a:rPr lang="ja-JP" altLang="en-US" dirty="0">
                <a:latin typeface="Calibri" charset="0"/>
                <a:ea typeface="ＭＳ Ｐゴシック" charset="0"/>
              </a:rPr>
              <a:t>　</a:t>
            </a:r>
            <a:r>
              <a:rPr lang="ja-JP" altLang="en-US" dirty="0">
                <a:solidFill>
                  <a:srgbClr val="0000FF"/>
                </a:solidFill>
                <a:latin typeface="Calibri" charset="0"/>
                <a:ea typeface="ＭＳ Ｐゴシック" charset="0"/>
              </a:rPr>
              <a:t>　</a:t>
            </a:r>
            <a:r>
              <a:rPr lang="en-US" altLang="ja-JP" dirty="0">
                <a:solidFill>
                  <a:srgbClr val="0000FF"/>
                </a:solidFill>
                <a:latin typeface="Calibri" charset="0"/>
                <a:ea typeface="ＭＳ Ｐゴシック" charset="0"/>
              </a:rPr>
              <a:t>1,2,3</a:t>
            </a:r>
            <a:r>
              <a:rPr lang="ja-JP" altLang="en-US" dirty="0">
                <a:solidFill>
                  <a:srgbClr val="0000FF"/>
                </a:solidFill>
                <a:latin typeface="Calibri" charset="0"/>
                <a:ea typeface="ＭＳ Ｐゴシック" charset="0"/>
              </a:rPr>
              <a:t>系が相互関係、反射経路を形成</a:t>
            </a:r>
          </a:p>
        </p:txBody>
      </p:sp>
      <p:cxnSp>
        <p:nvCxnSpPr>
          <p:cNvPr id="4" name="直線コネクタ 3"/>
          <p:cNvCxnSpPr/>
          <p:nvPr/>
        </p:nvCxnSpPr>
        <p:spPr>
          <a:xfrm flipV="1">
            <a:off x="1316038" y="5305426"/>
            <a:ext cx="9144000" cy="26987"/>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直線コネクタ 4"/>
          <p:cNvCxnSpPr/>
          <p:nvPr/>
        </p:nvCxnSpPr>
        <p:spPr>
          <a:xfrm flipV="1">
            <a:off x="1316038" y="1139826"/>
            <a:ext cx="9144000" cy="26987"/>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1685" name="正方形/長方形 6"/>
          <p:cNvSpPr>
            <a:spLocks noChangeArrowheads="1"/>
          </p:cNvSpPr>
          <p:nvPr/>
        </p:nvSpPr>
        <p:spPr bwMode="auto">
          <a:xfrm>
            <a:off x="5888038" y="5607549"/>
            <a:ext cx="565796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20000"/>
              </a:spcBef>
              <a:buFont typeface="Arial" charset="0"/>
              <a:buNone/>
            </a:pPr>
            <a:r>
              <a:rPr lang="ja-JP" altLang="en-US" sz="1600" dirty="0"/>
              <a:t>運動器リハビリテーションシラバス（改訂第</a:t>
            </a:r>
            <a:r>
              <a:rPr lang="en-US" altLang="ja-JP" sz="1600" dirty="0"/>
              <a:t>3</a:t>
            </a:r>
            <a:r>
              <a:rPr lang="ja-JP" altLang="en-US" sz="1600" dirty="0"/>
              <a:t>版）</a:t>
            </a:r>
            <a:endParaRPr lang="en-US" altLang="ja-JP" sz="1600" dirty="0"/>
          </a:p>
          <a:p>
            <a:pPr algn="ctr">
              <a:spcBef>
                <a:spcPct val="20000"/>
              </a:spcBef>
              <a:buFont typeface="Arial" charset="0"/>
              <a:buNone/>
            </a:pPr>
            <a:r>
              <a:rPr lang="en-US" altLang="ja-JP" sz="1600" dirty="0"/>
              <a:t>―</a:t>
            </a:r>
            <a:r>
              <a:rPr lang="ja-JP" altLang="en-US" sz="1600" dirty="0"/>
              <a:t>セラピストのための実践マニュアル</a:t>
            </a:r>
            <a:r>
              <a:rPr lang="en-US" altLang="ja-JP" sz="1600" dirty="0"/>
              <a:t>―</a:t>
            </a:r>
            <a:endParaRPr lang="ja-JP" altLang="en-US" sz="1600" dirty="0"/>
          </a:p>
        </p:txBody>
      </p:sp>
    </p:spTree>
    <p:extLst>
      <p:ext uri="{BB962C8B-B14F-4D97-AF65-F5344CB8AC3E}">
        <p14:creationId xmlns:p14="http://schemas.microsoft.com/office/powerpoint/2010/main" val="834746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98500" y="314325"/>
            <a:ext cx="10515600" cy="2251075"/>
          </a:xfrm>
        </p:spPr>
        <p:txBody>
          <a:bodyPr/>
          <a:lstStyle/>
          <a:p>
            <a:r>
              <a:rPr lang="ja-JP" altLang="ja-JP" dirty="0"/>
              <a:t>骨の中には、骨を作り出す</a:t>
            </a:r>
            <a:r>
              <a:rPr lang="ja-JP" altLang="ja-JP" dirty="0">
                <a:solidFill>
                  <a:srgbClr val="0070C0"/>
                </a:solidFill>
              </a:rPr>
              <a:t>骨芽細胞</a:t>
            </a:r>
            <a:r>
              <a:rPr lang="ja-JP" altLang="ja-JP" dirty="0"/>
              <a:t>があり、セメント質を作りながら、骨細胞に変わり、新しい骨を造る（</a:t>
            </a:r>
            <a:r>
              <a:rPr lang="ja-JP" altLang="ja-JP" dirty="0">
                <a:solidFill>
                  <a:srgbClr val="0070C0"/>
                </a:solidFill>
              </a:rPr>
              <a:t>骨形成</a:t>
            </a:r>
            <a:r>
              <a:rPr lang="ja-JP" altLang="ja-JP" dirty="0"/>
              <a:t>）。</a:t>
            </a:r>
            <a:r>
              <a:rPr lang="en-US" altLang="ja-JP" dirty="0"/>
              <a:t/>
            </a:r>
            <a:br>
              <a:rPr lang="en-US" altLang="ja-JP" dirty="0"/>
            </a:br>
            <a:r>
              <a:rPr lang="ja-JP" altLang="ja-JP" dirty="0">
                <a:solidFill>
                  <a:srgbClr val="0070C0"/>
                </a:solidFill>
              </a:rPr>
              <a:t>破骨細胞</a:t>
            </a:r>
            <a:r>
              <a:rPr lang="ja-JP" altLang="ja-JP" dirty="0"/>
              <a:t>は、古い骨質を削り取っていく（</a:t>
            </a:r>
            <a:r>
              <a:rPr lang="ja-JP" altLang="ja-JP" dirty="0">
                <a:solidFill>
                  <a:srgbClr val="0070C0"/>
                </a:solidFill>
              </a:rPr>
              <a:t>骨吸収</a:t>
            </a:r>
            <a:r>
              <a:rPr lang="ja-JP" altLang="ja-JP" dirty="0"/>
              <a:t>）</a:t>
            </a:r>
            <a:r>
              <a:rPr lang="ja-JP" altLang="ja-JP" dirty="0" smtClean="0"/>
              <a:t>。</a:t>
            </a:r>
            <a:r>
              <a:rPr lang="en-US" altLang="ja-JP" dirty="0" smtClean="0"/>
              <a:t/>
            </a:r>
            <a:br>
              <a:rPr lang="en-US" altLang="ja-JP" dirty="0" smtClean="0"/>
            </a:br>
            <a:r>
              <a:rPr lang="ja-JP" altLang="ja-JP" dirty="0" smtClean="0"/>
              <a:t>この</a:t>
            </a:r>
            <a:r>
              <a:rPr lang="ja-JP" altLang="ja-JP" dirty="0"/>
              <a:t>ように骨の内部で絶えず新生と破壊が行われている。</a:t>
            </a:r>
            <a:endParaRPr lang="en-US" altLang="ja-JP" dirty="0"/>
          </a:p>
          <a:p>
            <a:r>
              <a:rPr lang="ja-JP" altLang="ja-JP" dirty="0"/>
              <a:t>骨吸収量が、骨形成量を上回ると、骨量が減少する骨粗鬆症</a:t>
            </a:r>
            <a:r>
              <a:rPr lang="ja-JP" altLang="en-US" dirty="0"/>
              <a:t>になる。</a:t>
            </a:r>
            <a:r>
              <a:rPr lang="ja-JP" altLang="ja-JP" dirty="0"/>
              <a:t>　</a:t>
            </a:r>
            <a:endParaRPr lang="ja-JP" altLang="en-US" dirty="0"/>
          </a:p>
          <a:p>
            <a:pPr marL="0" indent="0">
              <a:buNone/>
            </a:pPr>
            <a:endParaRPr kumimoji="1" lang="ja-JP" altLang="en-US" dirty="0"/>
          </a:p>
        </p:txBody>
      </p:sp>
      <p:grpSp>
        <p:nvGrpSpPr>
          <p:cNvPr id="8" name="グループ化 7"/>
          <p:cNvGrpSpPr/>
          <p:nvPr/>
        </p:nvGrpSpPr>
        <p:grpSpPr>
          <a:xfrm>
            <a:off x="935421" y="2848304"/>
            <a:ext cx="10426261" cy="3615558"/>
            <a:chOff x="935421" y="2848304"/>
            <a:chExt cx="10426261" cy="3615558"/>
          </a:xfrm>
        </p:grpSpPr>
        <p:pic>
          <p:nvPicPr>
            <p:cNvPr id="4" name="図 1" descr="スライド15.jpg"/>
            <p:cNvPicPr>
              <a:picLocks/>
            </p:cNvPicPr>
            <p:nvPr/>
          </p:nvPicPr>
          <p:blipFill rotWithShape="1">
            <a:blip r:embed="rId3">
              <a:extLst>
                <a:ext uri="{28A0092B-C50C-407E-A947-70E740481C1C}">
                  <a14:useLocalDpi xmlns:a14="http://schemas.microsoft.com/office/drawing/2010/main" val="0"/>
                </a:ext>
              </a:extLst>
            </a:blip>
            <a:srcRect l="7277" t="40748" r="6668" b="12224"/>
            <a:stretch/>
          </p:blipFill>
          <p:spPr bwMode="auto">
            <a:xfrm>
              <a:off x="935421" y="2848304"/>
              <a:ext cx="8776137" cy="36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7073462" y="4361793"/>
              <a:ext cx="2396359" cy="683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a:off x="7987862" y="4361793"/>
              <a:ext cx="567558" cy="7357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613227" y="4256690"/>
              <a:ext cx="2748455" cy="646331"/>
            </a:xfrm>
            <a:prstGeom prst="rect">
              <a:avLst/>
            </a:prstGeom>
            <a:noFill/>
          </p:spPr>
          <p:txBody>
            <a:bodyPr wrap="square" rtlCol="0">
              <a:spAutoFit/>
            </a:bodyPr>
            <a:lstStyle/>
            <a:p>
              <a:r>
                <a:rPr kumimoji="1" lang="ja-JP" altLang="en-US" b="1" dirty="0" smtClean="0">
                  <a:solidFill>
                    <a:srgbClr val="0070C0"/>
                  </a:solidFill>
                </a:rPr>
                <a:t>加齢</a:t>
              </a:r>
              <a:endParaRPr kumimoji="1" lang="en-US" altLang="ja-JP" b="1" dirty="0" smtClean="0">
                <a:solidFill>
                  <a:srgbClr val="0070C0"/>
                </a:solidFill>
              </a:endParaRPr>
            </a:p>
            <a:p>
              <a:r>
                <a:rPr lang="ja-JP" altLang="en-US" b="1" dirty="0" smtClean="0">
                  <a:solidFill>
                    <a:srgbClr val="0070C0"/>
                  </a:solidFill>
                </a:rPr>
                <a:t>女性ホルモン減少など</a:t>
              </a:r>
              <a:endParaRPr kumimoji="1" lang="ja-JP" altLang="en-US" b="1" dirty="0">
                <a:solidFill>
                  <a:srgbClr val="0070C0"/>
                </a:solidFill>
              </a:endParaRPr>
            </a:p>
          </p:txBody>
        </p:sp>
      </p:grpSp>
      <p:sp>
        <p:nvSpPr>
          <p:cNvPr id="9" name="テキスト ボックス 10"/>
          <p:cNvSpPr txBox="1">
            <a:spLocks noChangeArrowheads="1"/>
          </p:cNvSpPr>
          <p:nvPr/>
        </p:nvSpPr>
        <p:spPr bwMode="auto">
          <a:xfrm>
            <a:off x="2739389" y="6463862"/>
            <a:ext cx="8234492" cy="29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20" tIns="41510" rIns="83020" bIns="41510">
            <a:spAutoFit/>
          </a:bodyPr>
          <a:lstStyle>
            <a:lvl1pPr defTabSz="1184275">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defTabSz="1184275">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defTabSz="1184275">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defTabSz="1184275">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defTabSz="1184275">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r" eaLnBrk="1" hangingPunct="1">
              <a:spcBef>
                <a:spcPct val="0"/>
              </a:spcBef>
              <a:buFontTx/>
              <a:buNone/>
            </a:pPr>
            <a:r>
              <a:rPr lang="ja-JP" altLang="en-US" sz="700" dirty="0">
                <a:solidFill>
                  <a:srgbClr val="000000"/>
                </a:solidFill>
                <a:latin typeface="ＭＳ Ｐゴシック" panose="020B0600070205080204" pitchFamily="50" charset="-128"/>
              </a:rPr>
              <a:t>廣田憲二他</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専門のお医者さんが語る</a:t>
            </a:r>
            <a:r>
              <a:rPr lang="en-US" altLang="ja-JP" sz="700" dirty="0">
                <a:solidFill>
                  <a:srgbClr val="000000"/>
                </a:solidFill>
                <a:latin typeface="ＭＳ Ｐゴシック" panose="020B0600070205080204" pitchFamily="50" charset="-128"/>
              </a:rPr>
              <a:t>Q</a:t>
            </a:r>
            <a:r>
              <a:rPr lang="ja-JP" altLang="en-US" sz="700" dirty="0">
                <a:solidFill>
                  <a:srgbClr val="000000"/>
                </a:solidFill>
                <a:latin typeface="ＭＳ Ｐゴシック" panose="020B0600070205080204" pitchFamily="50" charset="-128"/>
              </a:rPr>
              <a:t>＆</a:t>
            </a:r>
            <a:r>
              <a:rPr lang="en-US" altLang="ja-JP" sz="700" dirty="0">
                <a:solidFill>
                  <a:srgbClr val="000000"/>
                </a:solidFill>
                <a:latin typeface="ＭＳ Ｐゴシック" panose="020B0600070205080204" pitchFamily="50" charset="-128"/>
              </a:rPr>
              <a:t>A </a:t>
            </a:r>
            <a:r>
              <a:rPr lang="ja-JP" altLang="en-US" sz="700" dirty="0">
                <a:solidFill>
                  <a:srgbClr val="000000"/>
                </a:solidFill>
                <a:latin typeface="ＭＳ Ｐゴシック" panose="020B0600070205080204" pitchFamily="50" charset="-128"/>
              </a:rPr>
              <a:t>骨粗しょう症</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保健同人社</a:t>
            </a:r>
            <a:r>
              <a:rPr lang="en-US" altLang="ja-JP" sz="700" dirty="0">
                <a:solidFill>
                  <a:srgbClr val="000000"/>
                </a:solidFill>
                <a:latin typeface="ＭＳ Ｐゴシック" panose="020B0600070205080204" pitchFamily="50" charset="-128"/>
              </a:rPr>
              <a:t>, p21-23, 2001</a:t>
            </a:r>
          </a:p>
          <a:p>
            <a:pPr algn="r" eaLnBrk="1" hangingPunct="1">
              <a:spcBef>
                <a:spcPct val="0"/>
              </a:spcBef>
              <a:buFontTx/>
              <a:buNone/>
            </a:pPr>
            <a:r>
              <a:rPr lang="ja-JP" altLang="en-US" sz="700" dirty="0">
                <a:solidFill>
                  <a:srgbClr val="000000"/>
                </a:solidFill>
                <a:latin typeface="ＭＳ Ｐゴシック" panose="020B0600070205080204" pitchFamily="50" charset="-128"/>
              </a:rPr>
              <a:t>参考</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骨粗鬆症の予防と治療ガイドライン作成委員会編</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骨粗鬆症の予防と治療ガイドライン</a:t>
            </a:r>
            <a:r>
              <a:rPr lang="en-US" altLang="ja-JP" sz="700" dirty="0">
                <a:solidFill>
                  <a:srgbClr val="000000"/>
                </a:solidFill>
                <a:latin typeface="ＭＳ Ｐゴシック" panose="020B0600070205080204" pitchFamily="50" charset="-128"/>
              </a:rPr>
              <a:t>2011</a:t>
            </a:r>
            <a:r>
              <a:rPr lang="ja-JP" altLang="en-US" sz="700" dirty="0">
                <a:solidFill>
                  <a:srgbClr val="000000"/>
                </a:solidFill>
                <a:latin typeface="ＭＳ Ｐゴシック" panose="020B0600070205080204" pitchFamily="50" charset="-128"/>
              </a:rPr>
              <a:t>年版</a:t>
            </a:r>
            <a:r>
              <a:rPr lang="en-US" altLang="ja-JP" sz="700" dirty="0">
                <a:solidFill>
                  <a:srgbClr val="000000"/>
                </a:solidFill>
                <a:latin typeface="ＭＳ Ｐゴシック" panose="020B0600070205080204" pitchFamily="50" charset="-128"/>
              </a:rPr>
              <a:t>,</a:t>
            </a:r>
            <a:r>
              <a:rPr lang="ja-JP" altLang="en-US" sz="700" dirty="0">
                <a:solidFill>
                  <a:srgbClr val="000000"/>
                </a:solidFill>
                <a:latin typeface="ＭＳ Ｐゴシック" panose="020B0600070205080204" pitchFamily="50" charset="-128"/>
              </a:rPr>
              <a:t> ライフサイエンス出版</a:t>
            </a:r>
            <a:r>
              <a:rPr lang="en-US" altLang="ja-JP" sz="700" dirty="0">
                <a:solidFill>
                  <a:srgbClr val="000000"/>
                </a:solidFill>
                <a:latin typeface="ＭＳ Ｐゴシック" panose="020B0600070205080204" pitchFamily="50" charset="-128"/>
              </a:rPr>
              <a:t>, 2011</a:t>
            </a:r>
          </a:p>
        </p:txBody>
      </p:sp>
    </p:spTree>
    <p:extLst>
      <p:ext uri="{BB962C8B-B14F-4D97-AF65-F5344CB8AC3E}">
        <p14:creationId xmlns:p14="http://schemas.microsoft.com/office/powerpoint/2010/main" val="1206600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サブタイトル 2"/>
          <p:cNvSpPr>
            <a:spLocks noGrp="1"/>
          </p:cNvSpPr>
          <p:nvPr>
            <p:ph type="subTitle" idx="4294967295"/>
          </p:nvPr>
        </p:nvSpPr>
        <p:spPr>
          <a:xfrm>
            <a:off x="489095" y="857638"/>
            <a:ext cx="9580137" cy="1160463"/>
          </a:xfrm>
        </p:spPr>
        <p:txBody>
          <a:bodyPr>
            <a:normAutofit fontScale="92500" lnSpcReduction="10000"/>
          </a:bodyPr>
          <a:lstStyle/>
          <a:p>
            <a:pPr marL="0" indent="0">
              <a:buNone/>
              <a:defRPr/>
            </a:pPr>
            <a:r>
              <a:rPr lang="en-US" altLang="ja-JP" sz="2600" b="1" dirty="0" smtClean="0">
                <a:solidFill>
                  <a:srgbClr val="800000"/>
                </a:solidFill>
                <a:latin typeface="+mn-ea"/>
              </a:rPr>
              <a:t>1</a:t>
            </a:r>
            <a:r>
              <a:rPr lang="en-US" altLang="ja-JP" sz="2600" b="1" dirty="0">
                <a:solidFill>
                  <a:srgbClr val="800000"/>
                </a:solidFill>
                <a:latin typeface="+mn-ea"/>
              </a:rPr>
              <a:t>.</a:t>
            </a:r>
            <a:r>
              <a:rPr lang="en-US" altLang="ja-JP" sz="2600" b="1" dirty="0" smtClean="0">
                <a:solidFill>
                  <a:srgbClr val="800000"/>
                </a:solidFill>
                <a:latin typeface="+mn-ea"/>
              </a:rPr>
              <a:t> </a:t>
            </a:r>
            <a:r>
              <a:rPr lang="ja-JP" altLang="en-US" sz="2600" b="1" dirty="0" smtClean="0">
                <a:solidFill>
                  <a:srgbClr val="800000"/>
                </a:solidFill>
                <a:latin typeface="+mn-ea"/>
              </a:rPr>
              <a:t>タンデム</a:t>
            </a:r>
            <a:r>
              <a:rPr lang="ja-JP" altLang="en-US" sz="2600" b="1" dirty="0" smtClean="0">
                <a:solidFill>
                  <a:srgbClr val="800000"/>
                </a:solidFill>
                <a:latin typeface="+mn-ea"/>
              </a:rPr>
              <a:t>歩行（</a:t>
            </a:r>
            <a:r>
              <a:rPr lang="ja-JP" altLang="en-US" sz="2600" b="1" dirty="0">
                <a:solidFill>
                  <a:srgbClr val="800000"/>
                </a:solidFill>
                <a:latin typeface="+mn-ea"/>
              </a:rPr>
              <a:t>継ぎ足歩行</a:t>
            </a:r>
            <a:r>
              <a:rPr lang="ja-JP" altLang="en-US" sz="2600" b="1" dirty="0" smtClean="0">
                <a:solidFill>
                  <a:srgbClr val="800000"/>
                </a:solidFill>
                <a:latin typeface="+mn-ea"/>
              </a:rPr>
              <a:t>）</a:t>
            </a:r>
            <a:r>
              <a:rPr lang="en-US" altLang="ja-JP" sz="2600" b="1" dirty="0" smtClean="0">
                <a:solidFill>
                  <a:srgbClr val="800000"/>
                </a:solidFill>
                <a:latin typeface="+mn-ea"/>
              </a:rPr>
              <a:t/>
            </a:r>
            <a:br>
              <a:rPr lang="en-US" altLang="ja-JP" sz="2600" b="1" dirty="0" smtClean="0">
                <a:solidFill>
                  <a:srgbClr val="800000"/>
                </a:solidFill>
                <a:latin typeface="+mn-ea"/>
              </a:rPr>
            </a:br>
            <a:r>
              <a:rPr lang="ja-JP" altLang="en-US" sz="2400" b="1" dirty="0" smtClean="0">
                <a:solidFill>
                  <a:srgbClr val="800000"/>
                </a:solidFill>
                <a:latin typeface="Calibri" charset="0"/>
                <a:ea typeface="ＭＳ Ｐゴシック" charset="0"/>
              </a:rPr>
              <a:t>　　　</a:t>
            </a:r>
            <a:r>
              <a:rPr lang="ja-JP" altLang="en-US" sz="2400" dirty="0">
                <a:solidFill>
                  <a:srgbClr val="0000FF"/>
                </a:solidFill>
                <a:latin typeface="+mn-ea"/>
              </a:rPr>
              <a:t>片足の踵を他方の足のつま先に付くように</a:t>
            </a:r>
            <a:r>
              <a:rPr lang="ja-JP" altLang="en-US" sz="2400" dirty="0" smtClean="0">
                <a:solidFill>
                  <a:srgbClr val="0000FF"/>
                </a:solidFill>
                <a:latin typeface="+mn-ea"/>
              </a:rPr>
              <a:t>そろえて歩く</a:t>
            </a:r>
            <a:endParaRPr lang="en-US" altLang="ja-JP" sz="2400" b="1" dirty="0">
              <a:solidFill>
                <a:srgbClr val="800000"/>
              </a:solidFill>
              <a:latin typeface="Calibri" charset="0"/>
              <a:ea typeface="ＭＳ Ｐゴシック" charset="0"/>
            </a:endParaRPr>
          </a:p>
          <a:p>
            <a:pPr marL="400050" lvl="1" indent="0">
              <a:buNone/>
              <a:defRPr/>
            </a:pPr>
            <a:r>
              <a:rPr lang="ja-JP" altLang="en-US" sz="2400" dirty="0" smtClean="0">
                <a:solidFill>
                  <a:srgbClr val="0000FF"/>
                </a:solidFill>
                <a:latin typeface="+mn-ea"/>
              </a:rPr>
              <a:t>　歩行</a:t>
            </a:r>
            <a:r>
              <a:rPr lang="ja-JP" altLang="en-US" sz="2400" dirty="0">
                <a:solidFill>
                  <a:srgbClr val="0000FF"/>
                </a:solidFill>
                <a:latin typeface="+mn-ea"/>
              </a:rPr>
              <a:t>障害を把握</a:t>
            </a:r>
            <a:r>
              <a:rPr lang="ja-JP" altLang="en-US" sz="2400" dirty="0" smtClean="0">
                <a:solidFill>
                  <a:srgbClr val="0000FF"/>
                </a:solidFill>
                <a:latin typeface="+mn-ea"/>
              </a:rPr>
              <a:t>しやすい</a:t>
            </a:r>
            <a:endParaRPr lang="en-US" altLang="ja-JP" sz="2400" dirty="0">
              <a:solidFill>
                <a:srgbClr val="0000FF"/>
              </a:solidFill>
              <a:latin typeface="+mn-ea"/>
            </a:endParaRPr>
          </a:p>
          <a:p>
            <a:pPr marL="0" indent="0">
              <a:buNone/>
              <a:defRPr/>
            </a:pPr>
            <a:endParaRPr lang="ja-JP" altLang="en-US" sz="2000" dirty="0">
              <a:solidFill>
                <a:srgbClr val="800000"/>
              </a:solidFill>
              <a:latin typeface="Calibri" charset="0"/>
              <a:ea typeface="ＭＳ Ｐゴシック" charset="0"/>
            </a:endParaRPr>
          </a:p>
        </p:txBody>
      </p:sp>
      <p:sp>
        <p:nvSpPr>
          <p:cNvPr id="103427" name="サブタイトル 2"/>
          <p:cNvSpPr txBox="1">
            <a:spLocks/>
          </p:cNvSpPr>
          <p:nvPr/>
        </p:nvSpPr>
        <p:spPr bwMode="auto">
          <a:xfrm>
            <a:off x="8112671" y="6092358"/>
            <a:ext cx="4216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dirty="0"/>
              <a:t>運動器リハビリテーションシラバス（改訂第</a:t>
            </a:r>
            <a:r>
              <a:rPr lang="en-US" altLang="ja-JP" sz="1400" dirty="0"/>
              <a:t>3</a:t>
            </a:r>
            <a:r>
              <a:rPr lang="ja-JP" altLang="en-US" sz="1400" dirty="0"/>
              <a:t>版）</a:t>
            </a:r>
            <a:endParaRPr lang="en-US" altLang="ja-JP" sz="1400" dirty="0"/>
          </a:p>
          <a:p>
            <a:pPr algn="ctr">
              <a:spcBef>
                <a:spcPct val="20000"/>
              </a:spcBef>
              <a:buFont typeface="Arial" charset="0"/>
              <a:buNone/>
            </a:pPr>
            <a:r>
              <a:rPr lang="en-US" altLang="ja-JP" sz="1400" dirty="0"/>
              <a:t>―</a:t>
            </a:r>
            <a:r>
              <a:rPr lang="ja-JP" altLang="en-US" sz="1400" dirty="0"/>
              <a:t>セラピストのための実践マニュアル</a:t>
            </a:r>
            <a:r>
              <a:rPr lang="en-US" altLang="ja-JP" sz="1400" dirty="0"/>
              <a:t>―</a:t>
            </a:r>
            <a:endParaRPr lang="ja-JP" altLang="en-US" sz="1400" dirty="0"/>
          </a:p>
        </p:txBody>
      </p:sp>
      <p:sp>
        <p:nvSpPr>
          <p:cNvPr id="102405" name="テキスト ボックス 2"/>
          <p:cNvSpPr txBox="1">
            <a:spLocks noChangeArrowheads="1"/>
          </p:cNvSpPr>
          <p:nvPr/>
        </p:nvSpPr>
        <p:spPr bwMode="auto">
          <a:xfrm>
            <a:off x="454816" y="1978185"/>
            <a:ext cx="114698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defRPr/>
            </a:pPr>
            <a:r>
              <a:rPr lang="en-US" altLang="ja-JP" dirty="0" smtClean="0">
                <a:solidFill>
                  <a:srgbClr val="0000FF"/>
                </a:solidFill>
                <a:latin typeface="+mn-ea"/>
              </a:rPr>
              <a:t>2.</a:t>
            </a:r>
            <a:r>
              <a:rPr lang="ja-JP" altLang="en-US" dirty="0" smtClean="0">
                <a:solidFill>
                  <a:srgbClr val="0000FF"/>
                </a:solidFill>
                <a:latin typeface="+mn-ea"/>
              </a:rPr>
              <a:t>　</a:t>
            </a:r>
            <a:r>
              <a:rPr lang="ja-JP" altLang="en-US" dirty="0" smtClean="0">
                <a:solidFill>
                  <a:srgbClr val="FF0000"/>
                </a:solidFill>
                <a:latin typeface="+mn-ea"/>
                <a:ea typeface="+mn-ea"/>
              </a:rPr>
              <a:t>両脚起立</a:t>
            </a:r>
            <a:endParaRPr lang="en-US" altLang="ja-JP" dirty="0">
              <a:solidFill>
                <a:srgbClr val="0000FF"/>
              </a:solidFill>
              <a:latin typeface="+mn-ea"/>
              <a:ea typeface="+mn-ea"/>
            </a:endParaRPr>
          </a:p>
          <a:p>
            <a:pPr>
              <a:defRPr/>
            </a:pPr>
            <a:r>
              <a:rPr lang="en-US" altLang="ja-JP" dirty="0" smtClean="0">
                <a:solidFill>
                  <a:srgbClr val="0000FF"/>
                </a:solidFill>
                <a:latin typeface="+mn-ea"/>
              </a:rPr>
              <a:t>3.</a:t>
            </a:r>
            <a:r>
              <a:rPr lang="ja-JP" altLang="en-US" dirty="0" smtClean="0">
                <a:solidFill>
                  <a:srgbClr val="0000FF"/>
                </a:solidFill>
                <a:latin typeface="+mn-ea"/>
              </a:rPr>
              <a:t>　</a:t>
            </a:r>
            <a:r>
              <a:rPr lang="ja-JP" altLang="en-US" dirty="0" smtClean="0">
                <a:solidFill>
                  <a:srgbClr val="FF0000"/>
                </a:solidFill>
                <a:latin typeface="+mn-ea"/>
                <a:ea typeface="+mn-ea"/>
              </a:rPr>
              <a:t>セミタンデム</a:t>
            </a:r>
            <a:r>
              <a:rPr lang="ja-JP" altLang="en-US" dirty="0">
                <a:solidFill>
                  <a:srgbClr val="FF0000"/>
                </a:solidFill>
                <a:latin typeface="+mn-ea"/>
                <a:ea typeface="+mn-ea"/>
              </a:rPr>
              <a:t>肢</a:t>
            </a:r>
            <a:r>
              <a:rPr lang="ja-JP" altLang="en-US" dirty="0" smtClean="0">
                <a:solidFill>
                  <a:srgbClr val="FF0000"/>
                </a:solidFill>
                <a:latin typeface="+mn-ea"/>
                <a:ea typeface="+mn-ea"/>
              </a:rPr>
              <a:t>位</a:t>
            </a:r>
            <a:r>
              <a:rPr lang="ja-JP" altLang="en-US" dirty="0" smtClean="0">
                <a:solidFill>
                  <a:srgbClr val="0000FF"/>
                </a:solidFill>
                <a:latin typeface="+mn-ea"/>
                <a:ea typeface="+mn-ea"/>
              </a:rPr>
              <a:t>：</a:t>
            </a:r>
            <a:r>
              <a:rPr lang="ja-JP" altLang="en-US" dirty="0">
                <a:solidFill>
                  <a:srgbClr val="0000FF"/>
                </a:solidFill>
                <a:latin typeface="+mn-ea"/>
                <a:ea typeface="+mn-ea"/>
              </a:rPr>
              <a:t>片足を</a:t>
            </a:r>
            <a:r>
              <a:rPr lang="en-US" altLang="ja-JP" dirty="0" smtClean="0">
                <a:solidFill>
                  <a:srgbClr val="0000FF"/>
                </a:solidFill>
                <a:latin typeface="+mn-ea"/>
                <a:ea typeface="+mn-ea"/>
              </a:rPr>
              <a:t>1</a:t>
            </a:r>
            <a:r>
              <a:rPr lang="ja-JP" altLang="en-US" dirty="0" smtClean="0">
                <a:solidFill>
                  <a:srgbClr val="0000FF"/>
                </a:solidFill>
                <a:latin typeface="+mn-ea"/>
                <a:ea typeface="+mn-ea"/>
              </a:rPr>
              <a:t>足分前</a:t>
            </a:r>
            <a:r>
              <a:rPr lang="ja-JP" altLang="en-US" dirty="0">
                <a:solidFill>
                  <a:srgbClr val="0000FF"/>
                </a:solidFill>
                <a:latin typeface="+mn-ea"/>
                <a:ea typeface="+mn-ea"/>
              </a:rPr>
              <a:t>に出した肢位で起立する．</a:t>
            </a:r>
            <a:endParaRPr lang="en-US" altLang="ja-JP" dirty="0">
              <a:solidFill>
                <a:srgbClr val="0000FF"/>
              </a:solidFill>
              <a:latin typeface="+mn-ea"/>
              <a:ea typeface="+mn-ea"/>
            </a:endParaRPr>
          </a:p>
          <a:p>
            <a:pPr>
              <a:defRPr/>
            </a:pPr>
            <a:r>
              <a:rPr lang="en-US" altLang="ja-JP" dirty="0" smtClean="0">
                <a:solidFill>
                  <a:srgbClr val="0000FF"/>
                </a:solidFill>
                <a:latin typeface="+mn-ea"/>
              </a:rPr>
              <a:t>4.</a:t>
            </a:r>
            <a:r>
              <a:rPr lang="ja-JP" altLang="en-US" dirty="0" smtClean="0">
                <a:solidFill>
                  <a:srgbClr val="0000FF"/>
                </a:solidFill>
                <a:latin typeface="+mn-ea"/>
              </a:rPr>
              <a:t>　</a:t>
            </a:r>
            <a:r>
              <a:rPr lang="ja-JP" altLang="en-US" dirty="0" smtClean="0">
                <a:solidFill>
                  <a:srgbClr val="FF0000"/>
                </a:solidFill>
                <a:latin typeface="+mn-ea"/>
                <a:ea typeface="+mn-ea"/>
              </a:rPr>
              <a:t>タンデム</a:t>
            </a:r>
            <a:r>
              <a:rPr lang="ja-JP" altLang="en-US" dirty="0">
                <a:solidFill>
                  <a:srgbClr val="FF0000"/>
                </a:solidFill>
                <a:latin typeface="+mn-ea"/>
                <a:ea typeface="+mn-ea"/>
              </a:rPr>
              <a:t>肢</a:t>
            </a:r>
            <a:r>
              <a:rPr lang="ja-JP" altLang="en-US" dirty="0" smtClean="0">
                <a:solidFill>
                  <a:srgbClr val="FF0000"/>
                </a:solidFill>
                <a:latin typeface="+mn-ea"/>
                <a:ea typeface="+mn-ea"/>
              </a:rPr>
              <a:t>位</a:t>
            </a:r>
            <a:r>
              <a:rPr lang="ja-JP" altLang="en-US" dirty="0" smtClean="0">
                <a:solidFill>
                  <a:srgbClr val="0000FF"/>
                </a:solidFill>
                <a:latin typeface="+mn-ea"/>
                <a:ea typeface="+mn-ea"/>
              </a:rPr>
              <a:t>：</a:t>
            </a:r>
            <a:r>
              <a:rPr lang="ja-JP" altLang="en-US" dirty="0">
                <a:solidFill>
                  <a:srgbClr val="0000FF"/>
                </a:solidFill>
                <a:latin typeface="+mn-ea"/>
                <a:ea typeface="+mn-ea"/>
              </a:rPr>
              <a:t>片足の踵を他方の足のつま先に付くようにそろえて起立する．</a:t>
            </a:r>
          </a:p>
          <a:p>
            <a:pPr>
              <a:defRPr/>
            </a:pPr>
            <a:r>
              <a:rPr lang="en-US" altLang="ja-JP" dirty="0" smtClean="0">
                <a:solidFill>
                  <a:srgbClr val="0000FF"/>
                </a:solidFill>
                <a:latin typeface="+mn-ea"/>
              </a:rPr>
              <a:t>5.</a:t>
            </a:r>
            <a:r>
              <a:rPr lang="ja-JP" altLang="en-US" dirty="0" smtClean="0">
                <a:solidFill>
                  <a:srgbClr val="0000FF"/>
                </a:solidFill>
                <a:latin typeface="+mn-ea"/>
              </a:rPr>
              <a:t>　</a:t>
            </a:r>
            <a:r>
              <a:rPr lang="ja-JP" altLang="en-US" dirty="0" smtClean="0">
                <a:solidFill>
                  <a:srgbClr val="FF0000"/>
                </a:solidFill>
                <a:latin typeface="+mn-ea"/>
                <a:ea typeface="+mn-ea"/>
              </a:rPr>
              <a:t>片</a:t>
            </a:r>
            <a:r>
              <a:rPr lang="ja-JP" altLang="en-US" dirty="0">
                <a:solidFill>
                  <a:srgbClr val="FF0000"/>
                </a:solidFill>
                <a:latin typeface="+mn-ea"/>
                <a:ea typeface="+mn-ea"/>
              </a:rPr>
              <a:t>脚</a:t>
            </a:r>
            <a:r>
              <a:rPr lang="ja-JP" altLang="en-US" dirty="0" smtClean="0">
                <a:solidFill>
                  <a:srgbClr val="FF0000"/>
                </a:solidFill>
                <a:latin typeface="+mn-ea"/>
                <a:ea typeface="+mn-ea"/>
              </a:rPr>
              <a:t>起立</a:t>
            </a:r>
            <a:endParaRPr lang="ja-JP" altLang="en-US" dirty="0">
              <a:solidFill>
                <a:srgbClr val="0000FF"/>
              </a:solidFill>
              <a:latin typeface="+mn-ea"/>
              <a:ea typeface="+mn-ea"/>
            </a:endParaRPr>
          </a:p>
        </p:txBody>
      </p:sp>
      <p:sp>
        <p:nvSpPr>
          <p:cNvPr id="2" name="テキスト ボックス 1"/>
          <p:cNvSpPr txBox="1"/>
          <p:nvPr/>
        </p:nvSpPr>
        <p:spPr>
          <a:xfrm>
            <a:off x="264751" y="129280"/>
            <a:ext cx="3877985" cy="584775"/>
          </a:xfrm>
          <a:prstGeom prst="rect">
            <a:avLst/>
          </a:prstGeom>
          <a:noFill/>
        </p:spPr>
        <p:txBody>
          <a:bodyPr wrap="none" rtlCol="0">
            <a:spAutoFit/>
          </a:bodyPr>
          <a:lstStyle/>
          <a:p>
            <a:r>
              <a:rPr lang="ja-JP" altLang="en-US" sz="3200" dirty="0" smtClean="0"/>
              <a:t>バランス能力</a:t>
            </a:r>
            <a:r>
              <a:rPr lang="ja-JP" altLang="en-US" sz="3200" dirty="0"/>
              <a:t>評価法</a:t>
            </a:r>
            <a:endParaRPr kumimoji="1" lang="ja-JP" altLang="en-US" sz="3200" dirty="0"/>
          </a:p>
        </p:txBody>
      </p:sp>
      <p:grpSp>
        <p:nvGrpSpPr>
          <p:cNvPr id="8" name="グループ化 7"/>
          <p:cNvGrpSpPr/>
          <p:nvPr/>
        </p:nvGrpSpPr>
        <p:grpSpPr>
          <a:xfrm>
            <a:off x="264751" y="3691428"/>
            <a:ext cx="8070044" cy="2937406"/>
            <a:chOff x="1541227" y="1856845"/>
            <a:chExt cx="8070044" cy="2937406"/>
          </a:xfrm>
        </p:grpSpPr>
        <p:pic>
          <p:nvPicPr>
            <p:cNvPr id="103428" name="図 1" descr="05-Z08.jpg"/>
            <p:cNvPicPr>
              <a:picLocks noChangeAspect="1"/>
            </p:cNvPicPr>
            <p:nvPr/>
          </p:nvPicPr>
          <p:blipFill>
            <a:blip r:embed="rId3">
              <a:extLst>
                <a:ext uri="{28A0092B-C50C-407E-A947-70E740481C1C}">
                  <a14:useLocalDpi xmlns:a14="http://schemas.microsoft.com/office/drawing/2010/main" val="0"/>
                </a:ext>
              </a:extLst>
            </a:blip>
            <a:srcRect b="6609"/>
            <a:stretch>
              <a:fillRect/>
            </a:stretch>
          </p:blipFill>
          <p:spPr bwMode="auto">
            <a:xfrm>
              <a:off x="1541227" y="1856845"/>
              <a:ext cx="8070044" cy="293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1753849" y="1993371"/>
              <a:ext cx="346570" cy="369332"/>
            </a:xfrm>
            <a:prstGeom prst="rect">
              <a:avLst/>
            </a:prstGeom>
            <a:solidFill>
              <a:schemeClr val="bg1"/>
            </a:solidFill>
          </p:spPr>
          <p:txBody>
            <a:bodyPr wrap="none" rtlCol="0">
              <a:spAutoFit/>
            </a:bodyPr>
            <a:lstStyle/>
            <a:p>
              <a:r>
                <a:rPr kumimoji="1" lang="en-US" altLang="ja-JP" dirty="0" smtClean="0"/>
                <a:t>2.</a:t>
              </a:r>
              <a:endParaRPr kumimoji="1" lang="ja-JP" altLang="en-US" dirty="0"/>
            </a:p>
          </p:txBody>
        </p:sp>
        <p:sp>
          <p:nvSpPr>
            <p:cNvPr id="5" name="テキスト ボックス 4"/>
            <p:cNvSpPr txBox="1"/>
            <p:nvPr/>
          </p:nvSpPr>
          <p:spPr>
            <a:xfrm>
              <a:off x="3664284" y="1976765"/>
              <a:ext cx="346570" cy="369332"/>
            </a:xfrm>
            <a:prstGeom prst="rect">
              <a:avLst/>
            </a:prstGeom>
            <a:solidFill>
              <a:schemeClr val="bg1"/>
            </a:solidFill>
          </p:spPr>
          <p:txBody>
            <a:bodyPr wrap="none" rtlCol="0">
              <a:spAutoFit/>
            </a:bodyPr>
            <a:lstStyle/>
            <a:p>
              <a:r>
                <a:rPr kumimoji="1" lang="en-US" altLang="ja-JP" dirty="0" smtClean="0"/>
                <a:t>3.</a:t>
              </a:r>
              <a:endParaRPr kumimoji="1" lang="ja-JP" altLang="en-US" dirty="0"/>
            </a:p>
          </p:txBody>
        </p:sp>
        <p:sp>
          <p:nvSpPr>
            <p:cNvPr id="6" name="テキスト ボックス 5"/>
            <p:cNvSpPr txBox="1"/>
            <p:nvPr/>
          </p:nvSpPr>
          <p:spPr>
            <a:xfrm>
              <a:off x="5574719" y="1945135"/>
              <a:ext cx="346570" cy="369332"/>
            </a:xfrm>
            <a:prstGeom prst="rect">
              <a:avLst/>
            </a:prstGeom>
            <a:solidFill>
              <a:schemeClr val="bg1"/>
            </a:solidFill>
          </p:spPr>
          <p:txBody>
            <a:bodyPr wrap="none" rtlCol="0">
              <a:spAutoFit/>
            </a:bodyPr>
            <a:lstStyle/>
            <a:p>
              <a:r>
                <a:rPr kumimoji="1" lang="en-US" altLang="ja-JP" smtClean="0"/>
                <a:t>4.</a:t>
              </a:r>
              <a:endParaRPr kumimoji="1" lang="ja-JP" altLang="en-US" dirty="0"/>
            </a:p>
          </p:txBody>
        </p:sp>
        <p:sp>
          <p:nvSpPr>
            <p:cNvPr id="7" name="テキスト ボックス 6"/>
            <p:cNvSpPr txBox="1"/>
            <p:nvPr/>
          </p:nvSpPr>
          <p:spPr>
            <a:xfrm>
              <a:off x="7485154" y="1929859"/>
              <a:ext cx="478972" cy="369332"/>
            </a:xfrm>
            <a:prstGeom prst="rect">
              <a:avLst/>
            </a:prstGeom>
            <a:solidFill>
              <a:schemeClr val="bg1"/>
            </a:solidFill>
          </p:spPr>
          <p:txBody>
            <a:bodyPr wrap="square" rtlCol="0">
              <a:spAutoFit/>
            </a:bodyPr>
            <a:lstStyle/>
            <a:p>
              <a:r>
                <a:rPr kumimoji="1" lang="en-US" altLang="ja-JP" dirty="0" smtClean="0"/>
                <a:t>5.</a:t>
              </a:r>
              <a:endParaRPr kumimoji="1" lang="ja-JP" altLang="en-US" dirty="0"/>
            </a:p>
          </p:txBody>
        </p:sp>
      </p:grpSp>
    </p:spTree>
    <p:extLst>
      <p:ext uri="{BB962C8B-B14F-4D97-AF65-F5344CB8AC3E}">
        <p14:creationId xmlns:p14="http://schemas.microsoft.com/office/powerpoint/2010/main" val="6267947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サブタイトル 2"/>
          <p:cNvSpPr txBox="1">
            <a:spLocks/>
          </p:cNvSpPr>
          <p:nvPr/>
        </p:nvSpPr>
        <p:spPr bwMode="auto">
          <a:xfrm>
            <a:off x="7855764" y="6207126"/>
            <a:ext cx="4216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dirty="0"/>
              <a:t>運動器リハビリテーションシラバス（改訂第</a:t>
            </a:r>
            <a:r>
              <a:rPr lang="en-US" altLang="ja-JP" sz="1400" dirty="0"/>
              <a:t>3</a:t>
            </a:r>
            <a:r>
              <a:rPr lang="ja-JP" altLang="en-US" sz="1400" dirty="0"/>
              <a:t>版）</a:t>
            </a:r>
            <a:endParaRPr lang="en-US" altLang="ja-JP" sz="1400" dirty="0"/>
          </a:p>
          <a:p>
            <a:pPr algn="ctr">
              <a:spcBef>
                <a:spcPct val="20000"/>
              </a:spcBef>
              <a:buFont typeface="Arial" charset="0"/>
              <a:buNone/>
            </a:pPr>
            <a:r>
              <a:rPr lang="en-US" altLang="ja-JP" sz="1400" dirty="0"/>
              <a:t>―</a:t>
            </a:r>
            <a:r>
              <a:rPr lang="ja-JP" altLang="en-US" sz="1400" dirty="0"/>
              <a:t>セラピストのための実践マニュアル</a:t>
            </a:r>
            <a:r>
              <a:rPr lang="en-US" altLang="ja-JP" sz="1400" dirty="0"/>
              <a:t>―</a:t>
            </a:r>
            <a:endParaRPr lang="ja-JP" altLang="en-US" sz="1400" dirty="0"/>
          </a:p>
        </p:txBody>
      </p:sp>
      <p:sp>
        <p:nvSpPr>
          <p:cNvPr id="72708" name="サブタイトル 2"/>
          <p:cNvSpPr txBox="1">
            <a:spLocks/>
          </p:cNvSpPr>
          <p:nvPr/>
        </p:nvSpPr>
        <p:spPr bwMode="auto">
          <a:xfrm>
            <a:off x="2760319" y="6354763"/>
            <a:ext cx="57261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dirty="0"/>
              <a:t>（</a:t>
            </a:r>
            <a:r>
              <a:rPr lang="en-US" altLang="ja-JP" sz="1400" dirty="0" err="1"/>
              <a:t>Myrray</a:t>
            </a:r>
            <a:r>
              <a:rPr lang="en-US" altLang="ja-JP" sz="1400" dirty="0"/>
              <a:t> MP</a:t>
            </a:r>
            <a:r>
              <a:rPr lang="ja-JP" altLang="en-US" sz="1400" dirty="0"/>
              <a:t>：</a:t>
            </a:r>
            <a:r>
              <a:rPr lang="en-US" altLang="ja-JP" sz="1400" dirty="0"/>
              <a:t>Am J </a:t>
            </a:r>
            <a:r>
              <a:rPr lang="en-US" altLang="ja-JP" sz="1400" dirty="0" err="1"/>
              <a:t>Phys</a:t>
            </a:r>
            <a:r>
              <a:rPr lang="en-US" altLang="ja-JP" sz="1400" dirty="0"/>
              <a:t> Med 46</a:t>
            </a:r>
            <a:r>
              <a:rPr lang="ja-JP" altLang="en-US" sz="1400" dirty="0"/>
              <a:t>：</a:t>
            </a:r>
            <a:r>
              <a:rPr lang="en-US" altLang="ja-JP" sz="1400" dirty="0"/>
              <a:t>290-333</a:t>
            </a:r>
            <a:r>
              <a:rPr lang="ja-JP" altLang="en-US" sz="1400" dirty="0" err="1"/>
              <a:t>，</a:t>
            </a:r>
            <a:r>
              <a:rPr lang="en-US" altLang="ja-JP" sz="1400" dirty="0"/>
              <a:t>1967</a:t>
            </a:r>
            <a:r>
              <a:rPr lang="ja-JP" altLang="en-US" sz="1400" dirty="0"/>
              <a:t>より引用）</a:t>
            </a:r>
          </a:p>
        </p:txBody>
      </p:sp>
      <p:sp>
        <p:nvSpPr>
          <p:cNvPr id="3" name="テキスト ボックス 2"/>
          <p:cNvSpPr txBox="1"/>
          <p:nvPr/>
        </p:nvSpPr>
        <p:spPr>
          <a:xfrm>
            <a:off x="1391724" y="4890234"/>
            <a:ext cx="7334250" cy="1692771"/>
          </a:xfrm>
          <a:prstGeom prst="rect">
            <a:avLst/>
          </a:prstGeom>
          <a:noFill/>
        </p:spPr>
        <p:txBody>
          <a:bodyPr wrap="square">
            <a:spAutoFit/>
          </a:bodyPr>
          <a:lstStyle/>
          <a:p>
            <a:pPr>
              <a:defRPr/>
            </a:pPr>
            <a:r>
              <a:rPr lang="ja-JP" altLang="en-US" sz="2000" dirty="0">
                <a:solidFill>
                  <a:srgbClr val="FF0000"/>
                </a:solidFill>
                <a:latin typeface="+mn-ea"/>
              </a:rPr>
              <a:t>歩行周期</a:t>
            </a:r>
            <a:r>
              <a:rPr lang="ja-JP" altLang="en-US" sz="2000" dirty="0">
                <a:solidFill>
                  <a:srgbClr val="0000FF"/>
                </a:solidFill>
                <a:latin typeface="+mn-ea"/>
              </a:rPr>
              <a:t>：一側の踵接地</a:t>
            </a:r>
            <a:r>
              <a:rPr lang="en-US" altLang="ja-JP" sz="2000" dirty="0">
                <a:solidFill>
                  <a:srgbClr val="0000FF"/>
                </a:solidFill>
                <a:latin typeface="+mn-ea"/>
              </a:rPr>
              <a:t>→</a:t>
            </a:r>
            <a:r>
              <a:rPr lang="ja-JP" altLang="en-US" sz="2000" dirty="0">
                <a:solidFill>
                  <a:srgbClr val="0000FF"/>
                </a:solidFill>
                <a:latin typeface="+mn-ea"/>
              </a:rPr>
              <a:t>同側の踵接地まで</a:t>
            </a:r>
            <a:endParaRPr lang="en-US" altLang="ja-JP" sz="2000" dirty="0">
              <a:solidFill>
                <a:srgbClr val="0000FF"/>
              </a:solidFill>
              <a:latin typeface="+mn-ea"/>
            </a:endParaRPr>
          </a:p>
          <a:p>
            <a:pPr>
              <a:defRPr/>
            </a:pPr>
            <a:r>
              <a:rPr lang="ja-JP" altLang="en-US" sz="2000" dirty="0">
                <a:solidFill>
                  <a:srgbClr val="FF0000"/>
                </a:solidFill>
                <a:latin typeface="+mn-ea"/>
              </a:rPr>
              <a:t>立脚期</a:t>
            </a:r>
            <a:r>
              <a:rPr lang="en-US" altLang="ja-JP" sz="2000" dirty="0">
                <a:solidFill>
                  <a:srgbClr val="0000FF"/>
                </a:solidFill>
                <a:latin typeface="+mn-ea"/>
              </a:rPr>
              <a:t> </a:t>
            </a:r>
            <a:r>
              <a:rPr lang="en-US" altLang="ja-JP" sz="2000" dirty="0" smtClean="0">
                <a:solidFill>
                  <a:srgbClr val="0000FF"/>
                </a:solidFill>
                <a:latin typeface="+mn-ea"/>
              </a:rPr>
              <a:t> </a:t>
            </a:r>
            <a:r>
              <a:rPr lang="en-US" altLang="ja-JP" sz="2000" dirty="0" smtClean="0">
                <a:solidFill>
                  <a:srgbClr val="FF0000"/>
                </a:solidFill>
                <a:latin typeface="+mn-ea"/>
              </a:rPr>
              <a:t>60</a:t>
            </a:r>
            <a:r>
              <a:rPr lang="ja-JP" altLang="en-US" sz="2000" dirty="0" smtClean="0">
                <a:solidFill>
                  <a:srgbClr val="FF0000"/>
                </a:solidFill>
                <a:latin typeface="+mn-ea"/>
              </a:rPr>
              <a:t>％　　</a:t>
            </a:r>
            <a:r>
              <a:rPr lang="ja-JP" altLang="en-US" sz="2000" dirty="0" smtClean="0">
                <a:solidFill>
                  <a:srgbClr val="0000FF"/>
                </a:solidFill>
                <a:latin typeface="+mn-ea"/>
              </a:rPr>
              <a:t>踵</a:t>
            </a:r>
            <a:r>
              <a:rPr lang="ja-JP" altLang="en-US" sz="2000" dirty="0">
                <a:solidFill>
                  <a:srgbClr val="0000FF"/>
                </a:solidFill>
                <a:latin typeface="+mn-ea"/>
              </a:rPr>
              <a:t>接地（</a:t>
            </a:r>
            <a:r>
              <a:rPr lang="en-US" altLang="ja-JP" sz="2000" dirty="0">
                <a:solidFill>
                  <a:srgbClr val="0000FF"/>
                </a:solidFill>
                <a:latin typeface="+mn-ea"/>
              </a:rPr>
              <a:t>heel strike</a:t>
            </a:r>
            <a:r>
              <a:rPr lang="ja-JP" altLang="en-US" sz="2000" dirty="0">
                <a:solidFill>
                  <a:srgbClr val="0000FF"/>
                </a:solidFill>
                <a:latin typeface="+mn-ea"/>
              </a:rPr>
              <a:t>）</a:t>
            </a:r>
            <a:r>
              <a:rPr lang="en-US" altLang="ja-JP" sz="2000" dirty="0">
                <a:solidFill>
                  <a:srgbClr val="0000FF"/>
                </a:solidFill>
                <a:latin typeface="+mn-ea"/>
              </a:rPr>
              <a:t>→</a:t>
            </a:r>
            <a:r>
              <a:rPr lang="ja-JP" altLang="en-US" sz="2000" dirty="0">
                <a:solidFill>
                  <a:srgbClr val="0000FF"/>
                </a:solidFill>
                <a:latin typeface="+mn-ea"/>
              </a:rPr>
              <a:t>爪先離地</a:t>
            </a:r>
            <a:r>
              <a:rPr lang="en-US" altLang="ja-JP" sz="2000" dirty="0">
                <a:solidFill>
                  <a:srgbClr val="0000FF"/>
                </a:solidFill>
                <a:latin typeface="+mn-ea"/>
              </a:rPr>
              <a:t>(toe off)</a:t>
            </a:r>
            <a:r>
              <a:rPr lang="ja-JP" altLang="en-US" sz="2000" dirty="0">
                <a:latin typeface="+mn-ea"/>
              </a:rPr>
              <a:t>　</a:t>
            </a:r>
            <a:endParaRPr lang="en-US" altLang="ja-JP" sz="2000" dirty="0" smtClean="0">
              <a:latin typeface="+mn-ea"/>
            </a:endParaRPr>
          </a:p>
          <a:p>
            <a:pPr>
              <a:defRPr/>
            </a:pPr>
            <a:r>
              <a:rPr lang="ja-JP" altLang="en-US" sz="2000" dirty="0" smtClean="0">
                <a:solidFill>
                  <a:srgbClr val="FF0000"/>
                </a:solidFill>
                <a:latin typeface="+mn-ea"/>
              </a:rPr>
              <a:t>遊脚期</a:t>
            </a:r>
            <a:r>
              <a:rPr lang="ja-JP" altLang="en-US" sz="2000" dirty="0">
                <a:solidFill>
                  <a:srgbClr val="0000FF"/>
                </a:solidFill>
                <a:latin typeface="+mn-ea"/>
              </a:rPr>
              <a:t>　</a:t>
            </a:r>
            <a:r>
              <a:rPr lang="en-US" altLang="ja-JP" sz="2000" dirty="0" smtClean="0">
                <a:solidFill>
                  <a:srgbClr val="FF0000"/>
                </a:solidFill>
                <a:latin typeface="+mn-ea"/>
              </a:rPr>
              <a:t>40</a:t>
            </a:r>
            <a:r>
              <a:rPr lang="ja-JP" altLang="en-US" sz="2000" dirty="0" smtClean="0">
                <a:solidFill>
                  <a:srgbClr val="FF0000"/>
                </a:solidFill>
                <a:latin typeface="+mn-ea"/>
              </a:rPr>
              <a:t>％　  </a:t>
            </a:r>
            <a:r>
              <a:rPr lang="ja-JP" altLang="en-US" sz="2000" dirty="0" smtClean="0">
                <a:solidFill>
                  <a:srgbClr val="0000FF"/>
                </a:solidFill>
                <a:latin typeface="+mn-ea"/>
              </a:rPr>
              <a:t>爪先離地</a:t>
            </a:r>
            <a:r>
              <a:rPr lang="en-US" altLang="ja-JP" sz="2000" dirty="0">
                <a:solidFill>
                  <a:srgbClr val="0000FF"/>
                </a:solidFill>
                <a:latin typeface="+mn-ea"/>
              </a:rPr>
              <a:t>(toe off)→</a:t>
            </a:r>
            <a:r>
              <a:rPr lang="ja-JP" altLang="en-US" sz="2000" dirty="0">
                <a:solidFill>
                  <a:srgbClr val="0000FF"/>
                </a:solidFill>
                <a:latin typeface="+mn-ea"/>
              </a:rPr>
              <a:t>踵接地（</a:t>
            </a:r>
            <a:r>
              <a:rPr lang="en-US" altLang="ja-JP" sz="2000" dirty="0">
                <a:solidFill>
                  <a:srgbClr val="0000FF"/>
                </a:solidFill>
                <a:latin typeface="+mn-ea"/>
              </a:rPr>
              <a:t>heel strike</a:t>
            </a:r>
            <a:r>
              <a:rPr lang="ja-JP" altLang="en-US" sz="2000" dirty="0">
                <a:solidFill>
                  <a:srgbClr val="0000FF"/>
                </a:solidFill>
                <a:latin typeface="+mn-ea"/>
              </a:rPr>
              <a:t>）</a:t>
            </a:r>
            <a:r>
              <a:rPr lang="ja-JP" altLang="en-US" sz="2000" dirty="0">
                <a:latin typeface="+mn-ea"/>
              </a:rPr>
              <a:t>　</a:t>
            </a:r>
            <a:endParaRPr lang="en-US" altLang="ja-JP" sz="2000" dirty="0">
              <a:solidFill>
                <a:srgbClr val="FF0000"/>
              </a:solidFill>
              <a:latin typeface="+mn-ea"/>
            </a:endParaRPr>
          </a:p>
          <a:p>
            <a:pPr>
              <a:defRPr/>
            </a:pPr>
            <a:r>
              <a:rPr lang="ja-JP" altLang="en-US" sz="2400" u="sng" dirty="0">
                <a:latin typeface="+mn-ea"/>
              </a:rPr>
              <a:t>正常歩行の</a:t>
            </a:r>
            <a:r>
              <a:rPr lang="en-US" altLang="ja-JP" sz="2400" u="sng" dirty="0">
                <a:latin typeface="+mn-ea"/>
              </a:rPr>
              <a:t>80</a:t>
            </a:r>
            <a:r>
              <a:rPr lang="ja-JP" altLang="en-US" sz="2400" u="sng" dirty="0">
                <a:latin typeface="+mn-ea"/>
              </a:rPr>
              <a:t>％は片側支持である</a:t>
            </a:r>
            <a:endParaRPr lang="en-US" altLang="ja-JP" sz="2400" u="sng" dirty="0">
              <a:latin typeface="+mn-ea"/>
            </a:endParaRPr>
          </a:p>
          <a:p>
            <a:pPr>
              <a:defRPr/>
            </a:pPr>
            <a:endParaRPr lang="en-US" altLang="ja-JP" sz="2000" dirty="0">
              <a:latin typeface="+mn-ea"/>
            </a:endParaRPr>
          </a:p>
        </p:txBody>
      </p:sp>
      <p:grpSp>
        <p:nvGrpSpPr>
          <p:cNvPr id="7" name="グループ化 6"/>
          <p:cNvGrpSpPr/>
          <p:nvPr/>
        </p:nvGrpSpPr>
        <p:grpSpPr>
          <a:xfrm>
            <a:off x="2473951" y="163773"/>
            <a:ext cx="9013115" cy="4726461"/>
            <a:chOff x="2081213" y="904875"/>
            <a:chExt cx="7364412" cy="3575050"/>
          </a:xfrm>
        </p:grpSpPr>
        <p:pic>
          <p:nvPicPr>
            <p:cNvPr id="72709" name="図 1" descr="04-Z12.jpg"/>
            <p:cNvPicPr>
              <a:picLocks noChangeAspect="1"/>
            </p:cNvPicPr>
            <p:nvPr/>
          </p:nvPicPr>
          <p:blipFill>
            <a:blip r:embed="rId3">
              <a:extLst>
                <a:ext uri="{28A0092B-C50C-407E-A947-70E740481C1C}">
                  <a14:useLocalDpi xmlns:a14="http://schemas.microsoft.com/office/drawing/2010/main" val="0"/>
                </a:ext>
              </a:extLst>
            </a:blip>
            <a:srcRect b="16489"/>
            <a:stretch>
              <a:fillRect/>
            </a:stretch>
          </p:blipFill>
          <p:spPr bwMode="auto">
            <a:xfrm>
              <a:off x="2081213" y="904875"/>
              <a:ext cx="7364412"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249335" y="1920445"/>
              <a:ext cx="1080028" cy="276999"/>
            </a:xfrm>
            <a:prstGeom prst="rect">
              <a:avLst/>
            </a:prstGeom>
            <a:solidFill>
              <a:srgbClr val="CCFFCC"/>
            </a:solidFill>
          </p:spPr>
          <p:txBody>
            <a:bodyPr wrap="square" rtlCol="0">
              <a:spAutoFit/>
            </a:bodyPr>
            <a:lstStyle/>
            <a:p>
              <a:r>
                <a:rPr lang="ja-JP" altLang="en-US" sz="1200" dirty="0"/>
                <a:t>左踵接地</a:t>
              </a:r>
            </a:p>
          </p:txBody>
        </p:sp>
        <p:sp>
          <p:nvSpPr>
            <p:cNvPr id="5" name="円/楕円 4"/>
            <p:cNvSpPr/>
            <p:nvPr/>
          </p:nvSpPr>
          <p:spPr>
            <a:xfrm>
              <a:off x="3225800" y="1920445"/>
              <a:ext cx="1358900" cy="2769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11" name="円/楕円 10"/>
            <p:cNvSpPr/>
            <p:nvPr/>
          </p:nvSpPr>
          <p:spPr>
            <a:xfrm>
              <a:off x="6565900" y="1934345"/>
              <a:ext cx="1358900" cy="2769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grpSp>
      <p:grpSp>
        <p:nvGrpSpPr>
          <p:cNvPr id="8" name="グループ化 7"/>
          <p:cNvGrpSpPr/>
          <p:nvPr/>
        </p:nvGrpSpPr>
        <p:grpSpPr>
          <a:xfrm>
            <a:off x="-300610" y="458831"/>
            <a:ext cx="2774561" cy="769441"/>
            <a:chOff x="1251045" y="94570"/>
            <a:chExt cx="2949025" cy="769441"/>
          </a:xfrm>
        </p:grpSpPr>
        <p:sp>
          <p:nvSpPr>
            <p:cNvPr id="4" name="正方形/長方形 3"/>
            <p:cNvSpPr/>
            <p:nvPr/>
          </p:nvSpPr>
          <p:spPr>
            <a:xfrm>
              <a:off x="1251045" y="129244"/>
              <a:ext cx="2365612" cy="4111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6" name="正方形/長方形 5"/>
            <p:cNvSpPr/>
            <p:nvPr/>
          </p:nvSpPr>
          <p:spPr>
            <a:xfrm>
              <a:off x="1604843" y="94570"/>
              <a:ext cx="2595227" cy="769441"/>
            </a:xfrm>
            <a:prstGeom prst="rect">
              <a:avLst/>
            </a:prstGeom>
          </p:spPr>
          <p:txBody>
            <a:bodyPr wrap="none">
              <a:spAutoFit/>
            </a:bodyPr>
            <a:lstStyle/>
            <a:p>
              <a:r>
                <a:rPr lang="ja-JP" altLang="en-US" sz="4400" dirty="0">
                  <a:solidFill>
                    <a:srgbClr val="800000"/>
                  </a:solidFill>
                  <a:latin typeface="Calibri" charset="0"/>
                  <a:ea typeface="ＭＳ Ｐゴシック" charset="0"/>
                </a:rPr>
                <a:t>歩行周期</a:t>
              </a:r>
            </a:p>
          </p:txBody>
        </p:sp>
      </p:grpSp>
    </p:spTree>
    <p:extLst>
      <p:ext uri="{BB962C8B-B14F-4D97-AF65-F5344CB8AC3E}">
        <p14:creationId xmlns:p14="http://schemas.microsoft.com/office/powerpoint/2010/main" val="20758141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タイトル 1"/>
          <p:cNvSpPr>
            <a:spLocks noGrp="1"/>
          </p:cNvSpPr>
          <p:nvPr>
            <p:ph type="title"/>
          </p:nvPr>
        </p:nvSpPr>
        <p:spPr>
          <a:xfrm>
            <a:off x="113023" y="298452"/>
            <a:ext cx="4548918" cy="854075"/>
          </a:xfrm>
        </p:spPr>
        <p:txBody>
          <a:bodyPr/>
          <a:lstStyle/>
          <a:p>
            <a:r>
              <a:rPr lang="ja-JP" altLang="en-US" dirty="0">
                <a:solidFill>
                  <a:srgbClr val="C00000"/>
                </a:solidFill>
                <a:latin typeface="Calibri" charset="0"/>
                <a:ea typeface="ＭＳ Ｐゴシック" charset="0"/>
              </a:rPr>
              <a:t>心肺機能</a:t>
            </a:r>
          </a:p>
        </p:txBody>
      </p:sp>
      <p:sp>
        <p:nvSpPr>
          <p:cNvPr id="3" name="コンテンツ プレースホルダー 2"/>
          <p:cNvSpPr>
            <a:spLocks noGrp="1"/>
          </p:cNvSpPr>
          <p:nvPr>
            <p:ph idx="1"/>
          </p:nvPr>
        </p:nvSpPr>
        <p:spPr>
          <a:xfrm>
            <a:off x="674557" y="1587502"/>
            <a:ext cx="11317574" cy="3686228"/>
          </a:xfrm>
        </p:spPr>
        <p:txBody>
          <a:bodyPr>
            <a:noAutofit/>
          </a:bodyPr>
          <a:lstStyle/>
          <a:p>
            <a:pPr>
              <a:defRPr/>
            </a:pPr>
            <a:r>
              <a:rPr lang="ja-JP" altLang="en-US" sz="2400" dirty="0" smtClean="0"/>
              <a:t>心拍数：通常</a:t>
            </a:r>
            <a:r>
              <a:rPr lang="ja-JP" altLang="en-US" sz="2400" dirty="0"/>
              <a:t>，運動負荷により心拍数が</a:t>
            </a:r>
            <a:r>
              <a:rPr lang="ja-JP" altLang="en-US" sz="2400" dirty="0" smtClean="0"/>
              <a:t>増加</a:t>
            </a:r>
            <a:endParaRPr lang="en-US" altLang="ja-JP" sz="2400" dirty="0" smtClean="0"/>
          </a:p>
          <a:p>
            <a:pPr>
              <a:defRPr/>
            </a:pPr>
            <a:r>
              <a:rPr lang="ja-JP" altLang="en-US" sz="2400" dirty="0"/>
              <a:t>運動強度の一つの</a:t>
            </a:r>
            <a:r>
              <a:rPr lang="ja-JP" altLang="en-US" sz="2400" dirty="0" smtClean="0"/>
              <a:t>指標</a:t>
            </a:r>
            <a:endParaRPr lang="en-US" altLang="ja-JP" sz="2400" dirty="0" smtClean="0"/>
          </a:p>
          <a:p>
            <a:pPr>
              <a:defRPr/>
            </a:pPr>
            <a:r>
              <a:rPr lang="ja-JP" altLang="en-US" sz="2400" dirty="0"/>
              <a:t>年齢により最大心拍数が</a:t>
            </a:r>
            <a:r>
              <a:rPr lang="ja-JP" altLang="en-US" sz="2400" dirty="0" smtClean="0"/>
              <a:t>低下</a:t>
            </a:r>
            <a:endParaRPr lang="en-US" altLang="ja-JP" sz="2400" dirty="0" smtClean="0"/>
          </a:p>
          <a:p>
            <a:pPr>
              <a:lnSpc>
                <a:spcPct val="150000"/>
              </a:lnSpc>
              <a:defRPr/>
            </a:pPr>
            <a:r>
              <a:rPr lang="ja-JP" altLang="en-US" sz="2400" dirty="0">
                <a:latin typeface="Arial" charset="0"/>
                <a:ea typeface="ＭＳ Ｐゴシック" charset="-128"/>
              </a:rPr>
              <a:t>最大心拍数＝</a:t>
            </a:r>
            <a:r>
              <a:rPr lang="en-US" altLang="ja-JP" sz="2400" dirty="0">
                <a:latin typeface="Arial" charset="0"/>
                <a:ea typeface="ＭＳ Ｐゴシック" charset="-128"/>
              </a:rPr>
              <a:t>201.7</a:t>
            </a:r>
            <a:r>
              <a:rPr lang="ja-JP" altLang="en-US" sz="2400" dirty="0">
                <a:latin typeface="Arial" charset="0"/>
                <a:ea typeface="ＭＳ Ｐゴシック" charset="-128"/>
              </a:rPr>
              <a:t>－</a:t>
            </a:r>
            <a:r>
              <a:rPr lang="en-US" altLang="ja-JP" sz="2400" dirty="0">
                <a:latin typeface="Arial" charset="0"/>
                <a:ea typeface="ＭＳ Ｐゴシック" charset="-128"/>
              </a:rPr>
              <a:t>0.583×</a:t>
            </a:r>
            <a:r>
              <a:rPr lang="ja-JP" altLang="en-US" sz="2400" dirty="0">
                <a:latin typeface="Arial" charset="0"/>
                <a:ea typeface="ＭＳ Ｐゴシック" charset="-128"/>
              </a:rPr>
              <a:t>年齢　　例えば、</a:t>
            </a:r>
            <a:r>
              <a:rPr lang="en-US" altLang="ja-JP" sz="2400" dirty="0">
                <a:latin typeface="Arial" charset="0"/>
                <a:ea typeface="ＭＳ Ｐゴシック" charset="-128"/>
              </a:rPr>
              <a:t>80</a:t>
            </a:r>
            <a:r>
              <a:rPr lang="ja-JP" altLang="en-US" sz="2400" dirty="0">
                <a:latin typeface="Arial" charset="0"/>
                <a:ea typeface="ＭＳ Ｐゴシック" charset="-128"/>
              </a:rPr>
              <a:t>才で</a:t>
            </a:r>
            <a:r>
              <a:rPr lang="en-US" altLang="ja-JP" sz="2400" dirty="0">
                <a:latin typeface="Arial" charset="0"/>
                <a:ea typeface="ＭＳ Ｐゴシック" charset="-128"/>
              </a:rPr>
              <a:t>130/</a:t>
            </a:r>
            <a:r>
              <a:rPr lang="ja-JP" altLang="en-US" sz="2400" dirty="0">
                <a:latin typeface="Arial" charset="0"/>
                <a:ea typeface="ＭＳ Ｐゴシック" charset="-128"/>
              </a:rPr>
              <a:t>分、</a:t>
            </a:r>
            <a:r>
              <a:rPr lang="en-US" altLang="ja-JP" sz="2400" dirty="0">
                <a:latin typeface="Arial" charset="0"/>
                <a:ea typeface="ＭＳ Ｐゴシック" charset="-128"/>
              </a:rPr>
              <a:t>70</a:t>
            </a:r>
            <a:r>
              <a:rPr lang="ja-JP" altLang="en-US" sz="2400" dirty="0">
                <a:latin typeface="Arial" charset="0"/>
                <a:ea typeface="ＭＳ Ｐゴシック" charset="-128"/>
              </a:rPr>
              <a:t>才で</a:t>
            </a:r>
            <a:r>
              <a:rPr lang="en-US" altLang="ja-JP" sz="2400" dirty="0">
                <a:latin typeface="Arial" charset="0"/>
                <a:ea typeface="ＭＳ Ｐゴシック" charset="-128"/>
              </a:rPr>
              <a:t>161/</a:t>
            </a:r>
            <a:r>
              <a:rPr lang="ja-JP" altLang="en-US" sz="2400" dirty="0">
                <a:latin typeface="Arial" charset="0"/>
                <a:ea typeface="ＭＳ Ｐゴシック" charset="-128"/>
              </a:rPr>
              <a:t>分</a:t>
            </a:r>
            <a:r>
              <a:rPr lang="en-US" altLang="ja-JP" sz="2400" dirty="0">
                <a:latin typeface="Arial" charset="0"/>
                <a:ea typeface="ＭＳ Ｐゴシック" charset="-128"/>
              </a:rPr>
              <a:t/>
            </a:r>
            <a:br>
              <a:rPr lang="en-US" altLang="ja-JP" sz="2400" dirty="0">
                <a:latin typeface="Arial" charset="0"/>
                <a:ea typeface="ＭＳ Ｐゴシック" charset="-128"/>
              </a:rPr>
            </a:br>
            <a:r>
              <a:rPr lang="ja-JP" altLang="en-US" sz="2400" dirty="0">
                <a:latin typeface="Arial" charset="0"/>
                <a:ea typeface="ＭＳ Ｐゴシック" charset="-128"/>
              </a:rPr>
              <a:t>　　　</a:t>
            </a:r>
            <a:r>
              <a:rPr lang="ja-JP" altLang="en-US" sz="2400" dirty="0">
                <a:solidFill>
                  <a:srgbClr val="0070C0"/>
                </a:solidFill>
                <a:latin typeface="Arial" charset="0"/>
                <a:ea typeface="ＭＳ Ｐゴシック" charset="-128"/>
              </a:rPr>
              <a:t>健康つくりの運動は、最大心拍数の</a:t>
            </a:r>
            <a:r>
              <a:rPr lang="en-US" altLang="ja-JP" sz="2400" dirty="0">
                <a:solidFill>
                  <a:srgbClr val="0070C0"/>
                </a:solidFill>
                <a:latin typeface="Arial" charset="0"/>
                <a:ea typeface="ＭＳ Ｐゴシック" charset="-128"/>
              </a:rPr>
              <a:t>50</a:t>
            </a:r>
            <a:r>
              <a:rPr lang="ja-JP" altLang="en-US" sz="2400" dirty="0">
                <a:solidFill>
                  <a:srgbClr val="0070C0"/>
                </a:solidFill>
                <a:latin typeface="Arial" charset="0"/>
                <a:ea typeface="ＭＳ Ｐゴシック" charset="-128"/>
              </a:rPr>
              <a:t>～</a:t>
            </a:r>
            <a:r>
              <a:rPr lang="en-US" altLang="ja-JP" sz="2400" dirty="0">
                <a:solidFill>
                  <a:srgbClr val="0070C0"/>
                </a:solidFill>
                <a:latin typeface="Arial" charset="0"/>
                <a:ea typeface="ＭＳ Ｐゴシック" charset="-128"/>
              </a:rPr>
              <a:t>60</a:t>
            </a:r>
            <a:r>
              <a:rPr lang="ja-JP" altLang="en-US" sz="2400" dirty="0">
                <a:solidFill>
                  <a:srgbClr val="0070C0"/>
                </a:solidFill>
                <a:latin typeface="Arial" charset="0"/>
                <a:ea typeface="ＭＳ Ｐゴシック" charset="-128"/>
              </a:rPr>
              <a:t>％で行うことが望ましい</a:t>
            </a:r>
            <a:r>
              <a:rPr lang="en-US" altLang="ja-JP" sz="2400" dirty="0">
                <a:latin typeface="Arial" charset="0"/>
                <a:ea typeface="ＭＳ Ｐゴシック" charset="-128"/>
              </a:rPr>
              <a:t/>
            </a:r>
            <a:br>
              <a:rPr lang="en-US" altLang="ja-JP" sz="2400" dirty="0">
                <a:latin typeface="Arial" charset="0"/>
                <a:ea typeface="ＭＳ Ｐゴシック" charset="-128"/>
              </a:rPr>
            </a:br>
            <a:r>
              <a:rPr lang="ja-JP" altLang="en-US" sz="2400" dirty="0">
                <a:latin typeface="Arial" charset="0"/>
                <a:ea typeface="ＭＳ Ｐゴシック" charset="-128"/>
              </a:rPr>
              <a:t>　　　　</a:t>
            </a:r>
            <a:r>
              <a:rPr lang="ja-JP" altLang="en-US" sz="2400" b="1" dirty="0">
                <a:latin typeface="Arial" charset="0"/>
                <a:ea typeface="ＭＳ Ｐゴシック" charset="-128"/>
              </a:rPr>
              <a:t>（最大心拍数－安静時心拍数）</a:t>
            </a:r>
            <a:r>
              <a:rPr lang="en-US" altLang="ja-JP" sz="2400" b="1" dirty="0">
                <a:latin typeface="Arial" charset="0"/>
                <a:ea typeface="ＭＳ Ｐゴシック" charset="-128"/>
              </a:rPr>
              <a:t>×0.5-0.6</a:t>
            </a:r>
            <a:r>
              <a:rPr lang="ja-JP" altLang="en-US" sz="2400" b="1" dirty="0">
                <a:latin typeface="Arial" charset="0"/>
                <a:ea typeface="ＭＳ Ｐゴシック" charset="-128"/>
              </a:rPr>
              <a:t>＋安静時心拍数</a:t>
            </a:r>
            <a:endParaRPr lang="en-US" altLang="ja-JP" sz="2400" b="1" dirty="0">
              <a:latin typeface="Arial" charset="0"/>
              <a:ea typeface="ＭＳ Ｐゴシック" charset="-128"/>
            </a:endParaRPr>
          </a:p>
          <a:p>
            <a:pPr marL="0" indent="0">
              <a:lnSpc>
                <a:spcPct val="150000"/>
              </a:lnSpc>
              <a:buNone/>
              <a:defRPr/>
            </a:pPr>
            <a:r>
              <a:rPr lang="ja-JP" altLang="en-US" sz="2400" b="1" dirty="0" smtClean="0">
                <a:latin typeface="Arial" charset="0"/>
                <a:ea typeface="ＭＳ Ｐゴシック" charset="-128"/>
              </a:rPr>
              <a:t>　　　　　　　安静</a:t>
            </a:r>
            <a:r>
              <a:rPr lang="ja-JP" altLang="en-US" sz="2400" b="1" dirty="0">
                <a:latin typeface="Arial" charset="0"/>
                <a:ea typeface="ＭＳ Ｐゴシック" charset="-128"/>
              </a:rPr>
              <a:t>時心拍数</a:t>
            </a:r>
            <a:r>
              <a:rPr lang="en-US" altLang="ja-JP" sz="2400" b="1" dirty="0">
                <a:latin typeface="Arial" charset="0"/>
                <a:ea typeface="ＭＳ Ｐゴシック" charset="-128"/>
              </a:rPr>
              <a:t>75</a:t>
            </a:r>
            <a:r>
              <a:rPr lang="ja-JP" altLang="en-US" sz="2400" b="1" dirty="0">
                <a:latin typeface="Arial" charset="0"/>
                <a:ea typeface="ＭＳ Ｐゴシック" charset="-128"/>
              </a:rPr>
              <a:t>とすると、</a:t>
            </a:r>
            <a:r>
              <a:rPr lang="en-US" altLang="ja-JP" sz="2400" b="1" dirty="0">
                <a:latin typeface="Arial" charset="0"/>
                <a:ea typeface="ＭＳ Ｐゴシック" charset="-128"/>
              </a:rPr>
              <a:t> 70</a:t>
            </a:r>
            <a:r>
              <a:rPr lang="ja-JP" altLang="en-US" sz="2400" b="1" dirty="0">
                <a:latin typeface="Arial" charset="0"/>
                <a:ea typeface="ＭＳ Ｐゴシック" charset="-128"/>
              </a:rPr>
              <a:t>才で</a:t>
            </a:r>
            <a:r>
              <a:rPr lang="en-US" altLang="ja-JP" sz="2400" b="1" dirty="0">
                <a:latin typeface="Arial" charset="0"/>
                <a:ea typeface="ＭＳ Ｐゴシック" charset="-128"/>
              </a:rPr>
              <a:t>118</a:t>
            </a:r>
            <a:r>
              <a:rPr lang="ja-JP" altLang="en-US" sz="2400" b="1" dirty="0">
                <a:latin typeface="Arial" charset="0"/>
                <a:ea typeface="ＭＳ Ｐゴシック" charset="-128"/>
              </a:rPr>
              <a:t>（</a:t>
            </a:r>
            <a:r>
              <a:rPr lang="en-US" altLang="ja-JP" sz="2400" b="1" dirty="0">
                <a:latin typeface="Arial" charset="0"/>
                <a:ea typeface="ＭＳ Ｐゴシック" charset="-128"/>
              </a:rPr>
              <a:t>0.5</a:t>
            </a:r>
            <a:r>
              <a:rPr lang="ja-JP" altLang="en-US" sz="2400" b="1" dirty="0">
                <a:latin typeface="Arial" charset="0"/>
                <a:ea typeface="ＭＳ Ｐゴシック" charset="-128"/>
              </a:rPr>
              <a:t>）、</a:t>
            </a:r>
            <a:r>
              <a:rPr lang="en-US" altLang="ja-JP" sz="2400" b="1" dirty="0">
                <a:latin typeface="Arial" charset="0"/>
                <a:ea typeface="ＭＳ Ｐゴシック" charset="-128"/>
              </a:rPr>
              <a:t>80</a:t>
            </a:r>
            <a:r>
              <a:rPr lang="ja-JP" altLang="en-US" sz="2400" b="1" dirty="0">
                <a:latin typeface="Arial" charset="0"/>
                <a:ea typeface="ＭＳ Ｐゴシック" charset="-128"/>
              </a:rPr>
              <a:t>才で</a:t>
            </a:r>
            <a:r>
              <a:rPr lang="en-US" altLang="ja-JP" sz="2400" b="1" dirty="0">
                <a:latin typeface="Arial" charset="0"/>
                <a:ea typeface="ＭＳ Ｐゴシック" charset="-128"/>
              </a:rPr>
              <a:t>103</a:t>
            </a:r>
            <a:r>
              <a:rPr lang="ja-JP" altLang="en-US" sz="2400" b="1" dirty="0">
                <a:latin typeface="Arial" charset="0"/>
                <a:ea typeface="ＭＳ Ｐゴシック" charset="-128"/>
              </a:rPr>
              <a:t>（</a:t>
            </a:r>
            <a:r>
              <a:rPr lang="en-US" altLang="ja-JP" sz="2400" b="1" dirty="0">
                <a:latin typeface="Arial" charset="0"/>
                <a:ea typeface="ＭＳ Ｐゴシック" charset="-128"/>
              </a:rPr>
              <a:t>0.5</a:t>
            </a:r>
            <a:r>
              <a:rPr lang="ja-JP" altLang="en-US" sz="2400" b="1" dirty="0">
                <a:latin typeface="Arial" charset="0"/>
                <a:ea typeface="ＭＳ Ｐゴシック" charset="-128"/>
              </a:rPr>
              <a:t>）</a:t>
            </a:r>
            <a:endParaRPr lang="en-US" altLang="ja-JP" sz="2400" b="1" dirty="0">
              <a:latin typeface="Arial" charset="0"/>
              <a:ea typeface="ＭＳ Ｐゴシック" charset="-128"/>
            </a:endParaRPr>
          </a:p>
          <a:p>
            <a:pPr marL="0" indent="0">
              <a:buNone/>
              <a:defRPr/>
            </a:pPr>
            <a:endParaRPr lang="en-US" altLang="ja-JP" sz="2400" dirty="0" smtClean="0"/>
          </a:p>
        </p:txBody>
      </p:sp>
      <p:cxnSp>
        <p:nvCxnSpPr>
          <p:cNvPr id="4" name="直線コネクタ 3"/>
          <p:cNvCxnSpPr/>
          <p:nvPr/>
        </p:nvCxnSpPr>
        <p:spPr>
          <a:xfrm flipV="1">
            <a:off x="524656" y="1320824"/>
            <a:ext cx="10942819" cy="26145"/>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直線コネクタ 4"/>
          <p:cNvCxnSpPr/>
          <p:nvPr/>
        </p:nvCxnSpPr>
        <p:spPr>
          <a:xfrm flipV="1">
            <a:off x="524656" y="5741233"/>
            <a:ext cx="10942819" cy="2"/>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3733" name="テキスト ボックス 5"/>
          <p:cNvSpPr txBox="1">
            <a:spLocks noChangeArrowheads="1"/>
          </p:cNvSpPr>
          <p:nvPr/>
        </p:nvSpPr>
        <p:spPr bwMode="auto">
          <a:xfrm>
            <a:off x="5705476" y="5995989"/>
            <a:ext cx="4733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800"/>
              <a:t>運動器リハビリテーションシラバス（改訂第</a:t>
            </a:r>
            <a:r>
              <a:rPr lang="en-US" altLang="ja-JP" sz="1800"/>
              <a:t>3</a:t>
            </a:r>
            <a:r>
              <a:rPr lang="ja-JP" altLang="en-US" sz="1800"/>
              <a:t>版）</a:t>
            </a:r>
            <a:endParaRPr lang="en-US" altLang="ja-JP" sz="1800"/>
          </a:p>
          <a:p>
            <a:pPr algn="ctr">
              <a:spcBef>
                <a:spcPct val="20000"/>
              </a:spcBef>
              <a:buFont typeface="Arial" charset="0"/>
              <a:buNone/>
            </a:pPr>
            <a:r>
              <a:rPr lang="en-US" altLang="ja-JP" sz="1800"/>
              <a:t>―</a:t>
            </a:r>
            <a:r>
              <a:rPr lang="ja-JP" altLang="en-US" sz="1800"/>
              <a:t>セラピストのための実践マニュアル</a:t>
            </a:r>
            <a:r>
              <a:rPr lang="en-US" altLang="ja-JP" sz="1800"/>
              <a:t>―</a:t>
            </a:r>
            <a:endParaRPr lang="ja-JP" altLang="en-US" sz="1800"/>
          </a:p>
        </p:txBody>
      </p:sp>
    </p:spTree>
    <p:extLst>
      <p:ext uri="{BB962C8B-B14F-4D97-AF65-F5344CB8AC3E}">
        <p14:creationId xmlns:p14="http://schemas.microsoft.com/office/powerpoint/2010/main" val="4200563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8819" y="271983"/>
            <a:ext cx="2777836" cy="909493"/>
          </a:xfrm>
        </p:spPr>
        <p:txBody>
          <a:bodyPr>
            <a:normAutofit/>
          </a:bodyPr>
          <a:lstStyle/>
          <a:p>
            <a:r>
              <a:rPr kumimoji="1" lang="ja-JP" altLang="en-US" dirty="0" smtClean="0"/>
              <a:t>骨折</a:t>
            </a:r>
            <a:endParaRPr kumimoji="1" lang="ja-JP" altLang="en-US" dirty="0"/>
          </a:p>
        </p:txBody>
      </p:sp>
      <p:sp>
        <p:nvSpPr>
          <p:cNvPr id="4" name="テキスト ボックス 3"/>
          <p:cNvSpPr txBox="1"/>
          <p:nvPr/>
        </p:nvSpPr>
        <p:spPr>
          <a:xfrm>
            <a:off x="2948081" y="433956"/>
            <a:ext cx="7572907" cy="1384995"/>
          </a:xfrm>
          <a:prstGeom prst="rect">
            <a:avLst/>
          </a:prstGeom>
          <a:noFill/>
        </p:spPr>
        <p:txBody>
          <a:bodyPr wrap="none" rtlCol="0">
            <a:spAutoFit/>
          </a:bodyPr>
          <a:lstStyle/>
          <a:p>
            <a:r>
              <a:rPr kumimoji="1" lang="ja-JP" altLang="en-US" sz="2800" dirty="0" smtClean="0"/>
              <a:t>骨の問題の中で大事なのが骨折です。</a:t>
            </a:r>
            <a:endParaRPr kumimoji="1" lang="en-US" altLang="ja-JP" sz="2800" dirty="0" smtClean="0"/>
          </a:p>
          <a:p>
            <a:r>
              <a:rPr lang="ja-JP" altLang="en-US" sz="2800" dirty="0"/>
              <a:t>年</a:t>
            </a:r>
            <a:r>
              <a:rPr lang="ja-JP" altLang="en-US" sz="2800" dirty="0" smtClean="0"/>
              <a:t>と</a:t>
            </a:r>
            <a:r>
              <a:rPr lang="ja-JP" altLang="en-US" sz="2800" dirty="0"/>
              <a:t>共</a:t>
            </a:r>
            <a:r>
              <a:rPr lang="ja-JP" altLang="en-US" sz="2800" dirty="0" smtClean="0"/>
              <a:t>に</a:t>
            </a:r>
            <a:r>
              <a:rPr lang="ja-JP" altLang="en-US" sz="2800" dirty="0"/>
              <a:t>骨</a:t>
            </a:r>
            <a:r>
              <a:rPr lang="ja-JP" altLang="en-US" sz="2800" dirty="0" smtClean="0"/>
              <a:t>がもろくなる骨粗鬆症になると、</a:t>
            </a:r>
            <a:endParaRPr lang="en-US" altLang="ja-JP" sz="2800" dirty="0" smtClean="0"/>
          </a:p>
          <a:p>
            <a:r>
              <a:rPr lang="ja-JP" altLang="en-US" sz="2800" dirty="0" smtClean="0"/>
              <a:t>軽微な外力ですら骨折の原因になってしまいます</a:t>
            </a:r>
            <a:endParaRPr kumimoji="1" lang="ja-JP" altLang="en-US" sz="2800" dirty="0"/>
          </a:p>
        </p:txBody>
      </p:sp>
      <p:pic>
        <p:nvPicPr>
          <p:cNvPr id="5" name="Picture 3" descr="771d"/>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b="6214"/>
          <a:stretch/>
        </p:blipFill>
        <p:spPr>
          <a:xfrm>
            <a:off x="5362650" y="1980924"/>
            <a:ext cx="6638474" cy="47800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txBox="1">
            <a:spLocks noChangeArrowheads="1"/>
          </p:cNvSpPr>
          <p:nvPr/>
        </p:nvSpPr>
        <p:spPr>
          <a:xfrm>
            <a:off x="287066" y="3918576"/>
            <a:ext cx="5075584" cy="6627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solidFill>
                  <a:srgbClr val="0070C0"/>
                </a:solidFill>
              </a:rPr>
              <a:t>高齢者が転倒時に骨折しやすい部位</a:t>
            </a:r>
            <a:endParaRPr lang="ja-JP" altLang="en-US" sz="2400" b="1" dirty="0">
              <a:solidFill>
                <a:srgbClr val="0070C0"/>
              </a:solidFill>
            </a:endParaRPr>
          </a:p>
        </p:txBody>
      </p:sp>
      <p:sp>
        <p:nvSpPr>
          <p:cNvPr id="3" name="テキスト ボックス 2"/>
          <p:cNvSpPr txBox="1"/>
          <p:nvPr/>
        </p:nvSpPr>
        <p:spPr>
          <a:xfrm>
            <a:off x="5867400" y="1980924"/>
            <a:ext cx="2042160" cy="369332"/>
          </a:xfrm>
          <a:prstGeom prst="rect">
            <a:avLst/>
          </a:prstGeom>
          <a:solidFill>
            <a:schemeClr val="tx1"/>
          </a:solidFill>
        </p:spPr>
        <p:txBody>
          <a:bodyPr wrap="square" rtlCol="0">
            <a:spAutoFit/>
          </a:bodyPr>
          <a:lstStyle/>
          <a:p>
            <a:r>
              <a:rPr kumimoji="1" lang="ja-JP" altLang="en-US" dirty="0" smtClean="0">
                <a:solidFill>
                  <a:srgbClr val="FFC000"/>
                </a:solidFill>
              </a:rPr>
              <a:t>上腕骨近位部骨折</a:t>
            </a:r>
            <a:endParaRPr kumimoji="1" lang="ja-JP" altLang="en-US" dirty="0">
              <a:solidFill>
                <a:srgbClr val="FFC000"/>
              </a:solidFill>
            </a:endParaRPr>
          </a:p>
        </p:txBody>
      </p:sp>
      <p:sp>
        <p:nvSpPr>
          <p:cNvPr id="7" name="テキスト ボックス 6"/>
          <p:cNvSpPr txBox="1"/>
          <p:nvPr/>
        </p:nvSpPr>
        <p:spPr>
          <a:xfrm>
            <a:off x="9296400" y="4442412"/>
            <a:ext cx="2031325" cy="369332"/>
          </a:xfrm>
          <a:prstGeom prst="rect">
            <a:avLst/>
          </a:prstGeom>
          <a:solidFill>
            <a:schemeClr val="tx1"/>
          </a:solidFill>
        </p:spPr>
        <p:txBody>
          <a:bodyPr wrap="none" rtlCol="0">
            <a:spAutoFit/>
          </a:bodyPr>
          <a:lstStyle/>
          <a:p>
            <a:r>
              <a:rPr kumimoji="1" lang="ja-JP" altLang="en-US" dirty="0" smtClean="0">
                <a:solidFill>
                  <a:srgbClr val="FFC000"/>
                </a:solidFill>
              </a:rPr>
              <a:t>大腿骨近位部骨折</a:t>
            </a:r>
            <a:endParaRPr kumimoji="1" lang="ja-JP" altLang="en-US" dirty="0">
              <a:solidFill>
                <a:srgbClr val="FFC000"/>
              </a:solidFill>
            </a:endParaRPr>
          </a:p>
        </p:txBody>
      </p:sp>
    </p:spTree>
    <p:extLst>
      <p:ext uri="{BB962C8B-B14F-4D97-AF65-F5344CB8AC3E}">
        <p14:creationId xmlns:p14="http://schemas.microsoft.com/office/powerpoint/2010/main" val="1127039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テキスト ボックス 4"/>
          <p:cNvSpPr txBox="1">
            <a:spLocks noChangeArrowheads="1"/>
          </p:cNvSpPr>
          <p:nvPr/>
        </p:nvSpPr>
        <p:spPr bwMode="auto">
          <a:xfrm>
            <a:off x="282259" y="281940"/>
            <a:ext cx="83581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b="1" dirty="0">
                <a:solidFill>
                  <a:srgbClr val="0070C0"/>
                </a:solidFill>
              </a:rPr>
              <a:t>骨折治癒</a:t>
            </a:r>
            <a:r>
              <a:rPr lang="ja-JP" altLang="en-US" sz="2800" dirty="0"/>
              <a:t>：骨組織は優れた再生能を示す　</a:t>
            </a:r>
            <a:endParaRPr lang="en-US" altLang="ja-JP" sz="2800" dirty="0"/>
          </a:p>
          <a:p>
            <a:pPr eaLnBrk="1" hangingPunct="1">
              <a:spcBef>
                <a:spcPct val="0"/>
              </a:spcBef>
              <a:buFontTx/>
              <a:buNone/>
            </a:pPr>
            <a:r>
              <a:rPr lang="ja-JP" altLang="en-US" sz="2800" dirty="0"/>
              <a:t>　</a:t>
            </a:r>
            <a:r>
              <a:rPr lang="ja-JP" altLang="en-US" sz="2800" dirty="0" smtClean="0"/>
              <a:t>①</a:t>
            </a:r>
            <a:r>
              <a:rPr lang="ja-JP" altLang="en-US" sz="2800" dirty="0"/>
              <a:t>炎症期：直後から数日　                               　　　</a:t>
            </a:r>
            <a:r>
              <a:rPr lang="en-US" altLang="ja-JP" sz="2800" dirty="0"/>
              <a:t/>
            </a:r>
            <a:br>
              <a:rPr lang="en-US" altLang="ja-JP" sz="2800" dirty="0"/>
            </a:br>
            <a:r>
              <a:rPr lang="ja-JP" altLang="en-US" sz="2800" dirty="0"/>
              <a:t>　　　</a:t>
            </a:r>
            <a:r>
              <a:rPr lang="ja-JP" altLang="en-US" sz="2400" dirty="0"/>
              <a:t>血腫が形成され、増殖因子により未分化間葉系細胞の</a:t>
            </a:r>
            <a:r>
              <a:rPr lang="en-US" altLang="ja-JP" sz="2400" dirty="0"/>
              <a:t/>
            </a:r>
            <a:br>
              <a:rPr lang="en-US" altLang="ja-JP" sz="2400" dirty="0"/>
            </a:br>
            <a:r>
              <a:rPr lang="ja-JP" altLang="en-US" sz="2400" dirty="0"/>
              <a:t>　　　　増殖が認められ、毛細血管の新生が起こる</a:t>
            </a:r>
            <a:r>
              <a:rPr lang="ja-JP" altLang="en-US" sz="2800" dirty="0"/>
              <a:t>　</a:t>
            </a:r>
            <a:endParaRPr lang="en-US" altLang="ja-JP" sz="2800" dirty="0"/>
          </a:p>
          <a:p>
            <a:pPr eaLnBrk="1" hangingPunct="1">
              <a:spcBef>
                <a:spcPct val="0"/>
              </a:spcBef>
              <a:buFontTx/>
              <a:buNone/>
            </a:pPr>
            <a:r>
              <a:rPr lang="ja-JP" altLang="en-US" sz="2800" dirty="0"/>
              <a:t>　②修復期： ～ </a:t>
            </a:r>
            <a:r>
              <a:rPr lang="en-US" altLang="ja-JP" sz="2800" dirty="0"/>
              <a:t>6‐8</a:t>
            </a:r>
            <a:r>
              <a:rPr lang="ja-JP" altLang="en-US" sz="2800" dirty="0"/>
              <a:t>週後</a:t>
            </a:r>
            <a:endParaRPr lang="en-US" altLang="ja-JP" sz="2800" dirty="0"/>
          </a:p>
          <a:p>
            <a:pPr eaLnBrk="1" hangingPunct="1">
              <a:spcBef>
                <a:spcPct val="0"/>
              </a:spcBef>
              <a:buFontTx/>
              <a:buNone/>
            </a:pPr>
            <a:r>
              <a:rPr lang="ja-JP" altLang="en-US" sz="2800" dirty="0"/>
              <a:t>　　　</a:t>
            </a:r>
            <a:r>
              <a:rPr lang="ja-JP" altLang="en-US" sz="2400" dirty="0"/>
              <a:t>未分化間葉系</a:t>
            </a:r>
            <a:r>
              <a:rPr lang="ja-JP" altLang="en-US" sz="2400" dirty="0" smtClean="0"/>
              <a:t>細胞が、軟骨</a:t>
            </a:r>
            <a:r>
              <a:rPr lang="ja-JP" altLang="en-US" sz="2400" dirty="0"/>
              <a:t>細胞、骨芽</a:t>
            </a:r>
            <a:r>
              <a:rPr lang="ja-JP" altLang="en-US" sz="2400" dirty="0" smtClean="0"/>
              <a:t>細胞に分化する</a:t>
            </a:r>
            <a:endParaRPr lang="en-US" altLang="ja-JP" sz="2400" dirty="0"/>
          </a:p>
          <a:p>
            <a:pPr eaLnBrk="1" hangingPunct="1">
              <a:spcBef>
                <a:spcPct val="0"/>
              </a:spcBef>
              <a:buFontTx/>
              <a:buNone/>
            </a:pPr>
            <a:r>
              <a:rPr lang="ja-JP" altLang="en-US" sz="2400" dirty="0"/>
              <a:t>　　　</a:t>
            </a:r>
            <a:r>
              <a:rPr lang="ja-JP" altLang="en-US" sz="2400" dirty="0" smtClean="0"/>
              <a:t>軟骨内骨化により</a:t>
            </a:r>
            <a:r>
              <a:rPr lang="ja-JP" altLang="en-US" sz="2400" dirty="0"/>
              <a:t>　</a:t>
            </a:r>
            <a:r>
              <a:rPr lang="ja-JP" altLang="en-US" sz="2400" dirty="0">
                <a:solidFill>
                  <a:srgbClr val="C00000"/>
                </a:solidFill>
              </a:rPr>
              <a:t>仮骨</a:t>
            </a:r>
            <a:r>
              <a:rPr lang="en-US" altLang="ja-JP" sz="2400" dirty="0" smtClean="0">
                <a:solidFill>
                  <a:srgbClr val="C00000"/>
                </a:solidFill>
              </a:rPr>
              <a:t>callus</a:t>
            </a:r>
            <a:r>
              <a:rPr lang="ja-JP" altLang="en-US" sz="2400" dirty="0" smtClean="0"/>
              <a:t>ができ、骨折部は安定する</a:t>
            </a:r>
            <a:endParaRPr lang="en-US" altLang="ja-JP" sz="2400" dirty="0"/>
          </a:p>
          <a:p>
            <a:pPr eaLnBrk="1" hangingPunct="1">
              <a:spcBef>
                <a:spcPct val="0"/>
              </a:spcBef>
              <a:buFontTx/>
              <a:buNone/>
            </a:pPr>
            <a:r>
              <a:rPr lang="ja-JP" altLang="en-US" sz="2800" dirty="0"/>
              <a:t>　③ﾘﾓﾃﾞﾘﾝｸﾞ</a:t>
            </a:r>
            <a:r>
              <a:rPr lang="en-US" altLang="ja-JP" sz="2800" dirty="0"/>
              <a:t>(</a:t>
            </a:r>
            <a:r>
              <a:rPr lang="ja-JP" altLang="en-US" sz="2800" dirty="0"/>
              <a:t>再造形</a:t>
            </a:r>
            <a:r>
              <a:rPr lang="en-US" altLang="ja-JP" sz="2800" dirty="0"/>
              <a:t>)</a:t>
            </a:r>
            <a:r>
              <a:rPr lang="ja-JP" altLang="en-US" sz="2800" dirty="0"/>
              <a:t>期　 ～数か月から数年　  </a:t>
            </a:r>
            <a:r>
              <a:rPr lang="en-US" altLang="ja-JP" sz="2800" dirty="0" smtClean="0"/>
              <a:t/>
            </a:r>
            <a:br>
              <a:rPr lang="en-US" altLang="ja-JP" sz="2800" dirty="0" smtClean="0"/>
            </a:br>
            <a:r>
              <a:rPr lang="ja-JP" altLang="en-US" sz="2800" dirty="0" smtClean="0"/>
              <a:t> </a:t>
            </a:r>
            <a:r>
              <a:rPr lang="ja-JP" altLang="en-US" sz="2800" dirty="0"/>
              <a:t>　　　</a:t>
            </a:r>
            <a:r>
              <a:rPr lang="ja-JP" altLang="en-US" sz="2400" dirty="0" smtClean="0"/>
              <a:t>再造形して骨皮質と骨髄腔が形成されていく</a:t>
            </a:r>
            <a:r>
              <a:rPr lang="ja-JP" altLang="en-US" dirty="0"/>
              <a:t>　</a:t>
            </a:r>
            <a:endParaRPr lang="en-US" altLang="ja-JP" dirty="0"/>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8021" t="-12279" r="18022" b="62334"/>
          <a:stretch/>
        </p:blipFill>
        <p:spPr>
          <a:xfrm>
            <a:off x="8222115" y="-354239"/>
            <a:ext cx="3880170" cy="4030500"/>
          </a:xfrm>
          <a:prstGeom prst="rect">
            <a:avLst/>
          </a:prstGeom>
        </p:spPr>
      </p:pic>
      <p:grpSp>
        <p:nvGrpSpPr>
          <p:cNvPr id="3" name="グループ化 2"/>
          <p:cNvGrpSpPr/>
          <p:nvPr/>
        </p:nvGrpSpPr>
        <p:grpSpPr>
          <a:xfrm>
            <a:off x="1700838" y="4375368"/>
            <a:ext cx="7245042" cy="2284512"/>
            <a:chOff x="1121718" y="4375368"/>
            <a:chExt cx="6387753" cy="1706880"/>
          </a:xfrm>
        </p:grpSpPr>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t="72667" r="51078" b="3110"/>
            <a:stretch/>
          </p:blipFill>
          <p:spPr>
            <a:xfrm>
              <a:off x="5377328" y="4375368"/>
              <a:ext cx="2132143" cy="1706880"/>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t="48889" r="2931" b="26222"/>
            <a:stretch/>
          </p:blipFill>
          <p:spPr>
            <a:xfrm>
              <a:off x="1121718" y="4375368"/>
              <a:ext cx="4117192" cy="1706880"/>
            </a:xfrm>
            <a:prstGeom prst="rect">
              <a:avLst/>
            </a:prstGeom>
          </p:spPr>
        </p:pic>
      </p:grpSp>
      <p:sp>
        <p:nvSpPr>
          <p:cNvPr id="4" name="テキスト ボックス 3"/>
          <p:cNvSpPr txBox="1"/>
          <p:nvPr/>
        </p:nvSpPr>
        <p:spPr>
          <a:xfrm>
            <a:off x="8507298" y="3900844"/>
            <a:ext cx="877163" cy="369332"/>
          </a:xfrm>
          <a:prstGeom prst="rect">
            <a:avLst/>
          </a:prstGeom>
          <a:noFill/>
        </p:spPr>
        <p:txBody>
          <a:bodyPr wrap="none" rtlCol="0">
            <a:spAutoFit/>
          </a:bodyPr>
          <a:lstStyle/>
          <a:p>
            <a:r>
              <a:rPr lang="ja-JP" altLang="en-US" dirty="0"/>
              <a:t>炎症期</a:t>
            </a:r>
            <a:endParaRPr kumimoji="1" lang="ja-JP" altLang="en-US" dirty="0"/>
          </a:p>
        </p:txBody>
      </p:sp>
      <p:sp>
        <p:nvSpPr>
          <p:cNvPr id="8" name="テキスト ボックス 7"/>
          <p:cNvSpPr txBox="1"/>
          <p:nvPr/>
        </p:nvSpPr>
        <p:spPr>
          <a:xfrm>
            <a:off x="9802381" y="3913285"/>
            <a:ext cx="877163" cy="369332"/>
          </a:xfrm>
          <a:prstGeom prst="rect">
            <a:avLst/>
          </a:prstGeom>
          <a:noFill/>
        </p:spPr>
        <p:txBody>
          <a:bodyPr wrap="none" rtlCol="0">
            <a:spAutoFit/>
          </a:bodyPr>
          <a:lstStyle/>
          <a:p>
            <a:r>
              <a:rPr lang="ja-JP" altLang="en-US" dirty="0"/>
              <a:t>修復期</a:t>
            </a:r>
            <a:endParaRPr kumimoji="1" lang="ja-JP" altLang="en-US" dirty="0"/>
          </a:p>
        </p:txBody>
      </p:sp>
      <p:sp>
        <p:nvSpPr>
          <p:cNvPr id="9" name="テキスト ボックス 8"/>
          <p:cNvSpPr txBox="1"/>
          <p:nvPr/>
        </p:nvSpPr>
        <p:spPr>
          <a:xfrm>
            <a:off x="10751278" y="3916084"/>
            <a:ext cx="1303562" cy="369332"/>
          </a:xfrm>
          <a:prstGeom prst="rect">
            <a:avLst/>
          </a:prstGeom>
          <a:noFill/>
        </p:spPr>
        <p:txBody>
          <a:bodyPr wrap="none" rtlCol="0">
            <a:spAutoFit/>
          </a:bodyPr>
          <a:lstStyle/>
          <a:p>
            <a:r>
              <a:rPr lang="ja-JP" altLang="en-US" dirty="0" smtClean="0"/>
              <a:t>ﾘﾓﾃﾞﾘﾝｸﾞ期</a:t>
            </a:r>
            <a:endParaRPr kumimoji="1" lang="ja-JP" altLang="en-US" dirty="0"/>
          </a:p>
        </p:txBody>
      </p:sp>
      <p:sp>
        <p:nvSpPr>
          <p:cNvPr id="10" name="テキスト ボックス 9"/>
          <p:cNvSpPr txBox="1"/>
          <p:nvPr/>
        </p:nvSpPr>
        <p:spPr>
          <a:xfrm>
            <a:off x="9102875" y="6013549"/>
            <a:ext cx="2787110" cy="646331"/>
          </a:xfrm>
          <a:prstGeom prst="rect">
            <a:avLst/>
          </a:prstGeom>
          <a:noFill/>
        </p:spPr>
        <p:txBody>
          <a:bodyPr wrap="none" rtlCol="0">
            <a:spAutoFit/>
          </a:bodyPr>
          <a:lstStyle/>
          <a:p>
            <a:r>
              <a:rPr kumimoji="1" lang="en-US" altLang="ja-JP" dirty="0" smtClean="0"/>
              <a:t>Rockwood</a:t>
            </a:r>
            <a:r>
              <a:rPr kumimoji="1" lang="ja-JP" altLang="en-US" dirty="0" smtClean="0"/>
              <a:t> </a:t>
            </a:r>
            <a:r>
              <a:rPr kumimoji="1" lang="en-US" altLang="ja-JP" dirty="0" smtClean="0"/>
              <a:t>CA</a:t>
            </a:r>
            <a:r>
              <a:rPr kumimoji="1" lang="ja-JP" altLang="en-US" dirty="0" smtClean="0"/>
              <a:t> </a:t>
            </a:r>
            <a:r>
              <a:rPr kumimoji="1" lang="en-US" altLang="ja-JP" dirty="0" smtClean="0"/>
              <a:t>Jr.et</a:t>
            </a:r>
            <a:r>
              <a:rPr kumimoji="1" lang="ja-JP" altLang="en-US" dirty="0" smtClean="0"/>
              <a:t> </a:t>
            </a:r>
            <a:r>
              <a:rPr kumimoji="1" lang="en-US" altLang="ja-JP" dirty="0" smtClean="0"/>
              <a:t>al:</a:t>
            </a:r>
          </a:p>
          <a:p>
            <a:r>
              <a:rPr kumimoji="1" lang="en-US" altLang="ja-JP" dirty="0" smtClean="0"/>
              <a:t>Fractures</a:t>
            </a:r>
            <a:r>
              <a:rPr kumimoji="1" lang="ja-JP" altLang="en-US" dirty="0" smtClean="0"/>
              <a:t> </a:t>
            </a:r>
            <a:r>
              <a:rPr kumimoji="1" lang="en-US" altLang="ja-JP" dirty="0" smtClean="0"/>
              <a:t>in</a:t>
            </a:r>
            <a:r>
              <a:rPr kumimoji="1" lang="ja-JP" altLang="en-US" dirty="0" smtClean="0"/>
              <a:t> </a:t>
            </a:r>
            <a:r>
              <a:rPr kumimoji="1" lang="en-US" altLang="ja-JP" dirty="0" smtClean="0"/>
              <a:t>Adults.4</a:t>
            </a:r>
            <a:r>
              <a:rPr kumimoji="1" lang="en-US" altLang="ja-JP" baseline="30000" dirty="0" smtClean="0"/>
              <a:t>th</a:t>
            </a:r>
            <a:r>
              <a:rPr lang="ja-JP" altLang="en-US" dirty="0"/>
              <a:t> </a:t>
            </a:r>
            <a:r>
              <a:rPr lang="en-US" altLang="ja-JP" dirty="0" err="1" smtClean="0"/>
              <a:t>ed.</a:t>
            </a:r>
            <a:r>
              <a:rPr kumimoji="1" lang="en-US" altLang="ja-JP" dirty="0" err="1" smtClean="0"/>
              <a:t>JB</a:t>
            </a:r>
            <a:endParaRPr kumimoji="1" lang="ja-JP" altLang="en-US" dirty="0"/>
          </a:p>
        </p:txBody>
      </p:sp>
    </p:spTree>
    <p:extLst>
      <p:ext uri="{BB962C8B-B14F-4D97-AF65-F5344CB8AC3E}">
        <p14:creationId xmlns:p14="http://schemas.microsoft.com/office/powerpoint/2010/main" val="3600913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サブタイトル 2"/>
          <p:cNvSpPr>
            <a:spLocks noGrp="1"/>
          </p:cNvSpPr>
          <p:nvPr>
            <p:ph type="subTitle" idx="4294967295"/>
          </p:nvPr>
        </p:nvSpPr>
        <p:spPr>
          <a:xfrm>
            <a:off x="7928101" y="192788"/>
            <a:ext cx="3266364" cy="628650"/>
          </a:xfrm>
        </p:spPr>
        <p:txBody>
          <a:bodyPr>
            <a:noAutofit/>
          </a:bodyPr>
          <a:lstStyle/>
          <a:p>
            <a:pPr marL="0" indent="0">
              <a:buNone/>
            </a:pPr>
            <a:r>
              <a:rPr lang="en-US" altLang="ja-JP" dirty="0">
                <a:solidFill>
                  <a:srgbClr val="800000"/>
                </a:solidFill>
                <a:latin typeface="Calibri" charset="0"/>
                <a:ea typeface="ＭＳ Ｐゴシック" charset="0"/>
              </a:rPr>
              <a:t>■ </a:t>
            </a:r>
            <a:r>
              <a:rPr lang="ja-JP" altLang="en-US" dirty="0">
                <a:solidFill>
                  <a:srgbClr val="800000"/>
                </a:solidFill>
                <a:latin typeface="Calibri" charset="0"/>
                <a:ea typeface="ＭＳ Ｐゴシック" charset="0"/>
              </a:rPr>
              <a:t>骨折の固定法</a:t>
            </a:r>
          </a:p>
        </p:txBody>
      </p:sp>
      <p:sp>
        <p:nvSpPr>
          <p:cNvPr id="77827" name="サブタイトル 2"/>
          <p:cNvSpPr txBox="1">
            <a:spLocks/>
          </p:cNvSpPr>
          <p:nvPr/>
        </p:nvSpPr>
        <p:spPr bwMode="auto">
          <a:xfrm>
            <a:off x="2809433" y="5932581"/>
            <a:ext cx="4216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dirty="0"/>
              <a:t>運動器リハビリテーションシラバス（改訂第</a:t>
            </a:r>
            <a:r>
              <a:rPr lang="en-US" altLang="ja-JP" sz="1400" dirty="0"/>
              <a:t>3</a:t>
            </a:r>
            <a:r>
              <a:rPr lang="ja-JP" altLang="en-US" sz="1400" dirty="0"/>
              <a:t>版）</a:t>
            </a:r>
            <a:endParaRPr lang="en-US" altLang="ja-JP" sz="1400" dirty="0"/>
          </a:p>
          <a:p>
            <a:pPr algn="ctr">
              <a:spcBef>
                <a:spcPct val="20000"/>
              </a:spcBef>
              <a:buFont typeface="Arial" charset="0"/>
              <a:buNone/>
            </a:pPr>
            <a:r>
              <a:rPr lang="en-US" altLang="ja-JP" sz="1400" dirty="0"/>
              <a:t>―</a:t>
            </a:r>
            <a:r>
              <a:rPr lang="ja-JP" altLang="en-US" sz="1400" dirty="0"/>
              <a:t>セラピストのための実践マニュアル</a:t>
            </a:r>
            <a:r>
              <a:rPr lang="en-US" altLang="ja-JP" sz="1400" dirty="0"/>
              <a:t>―</a:t>
            </a:r>
            <a:endParaRPr lang="ja-JP" altLang="en-US" sz="1400" dirty="0"/>
          </a:p>
        </p:txBody>
      </p:sp>
      <p:pic>
        <p:nvPicPr>
          <p:cNvPr id="77828" name="図 1" descr="04-Z16.jpg"/>
          <p:cNvPicPr>
            <a:picLocks noChangeAspect="1"/>
          </p:cNvPicPr>
          <p:nvPr/>
        </p:nvPicPr>
        <p:blipFill>
          <a:blip r:embed="rId3">
            <a:extLst>
              <a:ext uri="{28A0092B-C50C-407E-A947-70E740481C1C}">
                <a14:useLocalDpi xmlns:a14="http://schemas.microsoft.com/office/drawing/2010/main" val="0"/>
              </a:ext>
            </a:extLst>
          </a:blip>
          <a:srcRect b="13281"/>
          <a:stretch>
            <a:fillRect/>
          </a:stretch>
        </p:blipFill>
        <p:spPr bwMode="auto">
          <a:xfrm>
            <a:off x="7209080" y="798421"/>
            <a:ext cx="4516320" cy="57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テキスト ボックス 4"/>
          <p:cNvSpPr txBox="1">
            <a:spLocks noChangeArrowheads="1"/>
          </p:cNvSpPr>
          <p:nvPr/>
        </p:nvSpPr>
        <p:spPr bwMode="auto">
          <a:xfrm>
            <a:off x="8591321" y="1154813"/>
            <a:ext cx="969962"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200" dirty="0"/>
              <a:t>ギプス固定</a:t>
            </a:r>
          </a:p>
        </p:txBody>
      </p:sp>
      <p:sp>
        <p:nvSpPr>
          <p:cNvPr id="77830" name="テキスト ボックス 8"/>
          <p:cNvSpPr txBox="1">
            <a:spLocks noChangeArrowheads="1"/>
          </p:cNvSpPr>
          <p:nvPr/>
        </p:nvSpPr>
        <p:spPr bwMode="auto">
          <a:xfrm>
            <a:off x="8495690" y="2321625"/>
            <a:ext cx="155771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200" dirty="0"/>
              <a:t>副子（シーネ）</a:t>
            </a:r>
          </a:p>
        </p:txBody>
      </p:sp>
      <p:sp>
        <p:nvSpPr>
          <p:cNvPr id="77831" name="テキスト ボックス 9"/>
          <p:cNvSpPr txBox="1">
            <a:spLocks noChangeArrowheads="1"/>
          </p:cNvSpPr>
          <p:nvPr/>
        </p:nvSpPr>
        <p:spPr bwMode="auto">
          <a:xfrm>
            <a:off x="8214798" y="3593442"/>
            <a:ext cx="753046"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200" dirty="0"/>
              <a:t>牽引</a:t>
            </a:r>
          </a:p>
        </p:txBody>
      </p:sp>
      <p:sp>
        <p:nvSpPr>
          <p:cNvPr id="77832" name="テキスト ボックス 10"/>
          <p:cNvSpPr txBox="1">
            <a:spLocks noChangeArrowheads="1"/>
          </p:cNvSpPr>
          <p:nvPr/>
        </p:nvSpPr>
        <p:spPr bwMode="auto">
          <a:xfrm>
            <a:off x="8495690" y="5037253"/>
            <a:ext cx="9715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200" dirty="0"/>
              <a:t>創外固定</a:t>
            </a:r>
          </a:p>
        </p:txBody>
      </p:sp>
      <p:sp>
        <p:nvSpPr>
          <p:cNvPr id="3" name="テキスト ボックス 2"/>
          <p:cNvSpPr txBox="1"/>
          <p:nvPr/>
        </p:nvSpPr>
        <p:spPr>
          <a:xfrm>
            <a:off x="573331" y="367244"/>
            <a:ext cx="5737468" cy="5262979"/>
          </a:xfrm>
          <a:prstGeom prst="rect">
            <a:avLst/>
          </a:prstGeom>
          <a:noFill/>
        </p:spPr>
        <p:txBody>
          <a:bodyPr wrap="none">
            <a:spAutoFit/>
          </a:bodyPr>
          <a:lstStyle/>
          <a:p>
            <a:pPr>
              <a:defRPr/>
            </a:pPr>
            <a:r>
              <a:rPr lang="en-US" altLang="ja-JP" sz="2800" dirty="0">
                <a:solidFill>
                  <a:srgbClr val="800000"/>
                </a:solidFill>
                <a:latin typeface="+mn-ea"/>
              </a:rPr>
              <a:t>■</a:t>
            </a:r>
            <a:r>
              <a:rPr lang="ja-JP" altLang="en-US" sz="2800" dirty="0">
                <a:solidFill>
                  <a:srgbClr val="800000"/>
                </a:solidFill>
                <a:latin typeface="+mn-ea"/>
              </a:rPr>
              <a:t>骨折の治療</a:t>
            </a:r>
            <a:endParaRPr lang="en-US" altLang="ja-JP" sz="2800" dirty="0">
              <a:solidFill>
                <a:srgbClr val="800000"/>
              </a:solidFill>
              <a:latin typeface="+mn-ea"/>
            </a:endParaRPr>
          </a:p>
          <a:p>
            <a:pPr>
              <a:defRPr/>
            </a:pPr>
            <a:endParaRPr lang="en-US" altLang="ja-JP" sz="2800" dirty="0">
              <a:solidFill>
                <a:srgbClr val="800000"/>
              </a:solidFill>
              <a:latin typeface="+mn-ea"/>
            </a:endParaRPr>
          </a:p>
          <a:p>
            <a:pPr>
              <a:defRPr/>
            </a:pPr>
            <a:r>
              <a:rPr lang="ja-JP" altLang="en-US" sz="2800" dirty="0">
                <a:solidFill>
                  <a:srgbClr val="FF0000"/>
                </a:solidFill>
                <a:latin typeface="+mn-ea"/>
              </a:rPr>
              <a:t>整復</a:t>
            </a:r>
            <a:r>
              <a:rPr lang="ja-JP" altLang="en-US" sz="2800" dirty="0">
                <a:latin typeface="+mn-ea"/>
              </a:rPr>
              <a:t>　</a:t>
            </a:r>
            <a:r>
              <a:rPr lang="ja-JP" altLang="en-US" sz="2800" dirty="0">
                <a:solidFill>
                  <a:srgbClr val="0000FF"/>
                </a:solidFill>
                <a:latin typeface="+mn-ea"/>
              </a:rPr>
              <a:t>解剖学的に骨の連続性を回復</a:t>
            </a:r>
            <a:endParaRPr lang="en-US" altLang="ja-JP" sz="2800" dirty="0">
              <a:solidFill>
                <a:srgbClr val="0000FF"/>
              </a:solidFill>
              <a:latin typeface="+mn-ea"/>
            </a:endParaRPr>
          </a:p>
          <a:p>
            <a:pPr marL="742950" lvl="1" indent="-285750">
              <a:buFont typeface="Arial"/>
              <a:buChar char="•"/>
              <a:defRPr/>
            </a:pPr>
            <a:r>
              <a:rPr lang="ja-JP" altLang="en-US" sz="2800" dirty="0">
                <a:latin typeface="+mn-ea"/>
              </a:rPr>
              <a:t>徒手整復</a:t>
            </a:r>
            <a:endParaRPr lang="en-US" altLang="ja-JP" sz="2800" dirty="0">
              <a:latin typeface="+mn-ea"/>
            </a:endParaRPr>
          </a:p>
          <a:p>
            <a:pPr marL="742950" lvl="1" indent="-285750">
              <a:buFont typeface="Arial"/>
              <a:buChar char="•"/>
              <a:defRPr/>
            </a:pPr>
            <a:r>
              <a:rPr lang="ja-JP" altLang="en-US" sz="2800" dirty="0">
                <a:latin typeface="+mn-ea"/>
              </a:rPr>
              <a:t>牽引</a:t>
            </a:r>
            <a:endParaRPr lang="en-US" altLang="ja-JP" sz="2800" dirty="0">
              <a:latin typeface="+mn-ea"/>
            </a:endParaRPr>
          </a:p>
          <a:p>
            <a:pPr marL="742950" lvl="1" indent="-285750">
              <a:buFont typeface="Arial"/>
              <a:buChar char="•"/>
              <a:defRPr/>
            </a:pPr>
            <a:r>
              <a:rPr lang="ja-JP" altLang="en-US" sz="2800" dirty="0">
                <a:latin typeface="+mn-ea"/>
              </a:rPr>
              <a:t>観血的整復</a:t>
            </a:r>
            <a:endParaRPr lang="en-US" altLang="ja-JP" sz="2800" dirty="0">
              <a:latin typeface="+mn-ea"/>
            </a:endParaRPr>
          </a:p>
          <a:p>
            <a:pPr>
              <a:defRPr/>
            </a:pPr>
            <a:r>
              <a:rPr lang="ja-JP" altLang="en-US" sz="2800" dirty="0">
                <a:solidFill>
                  <a:srgbClr val="FF0000"/>
                </a:solidFill>
                <a:latin typeface="+mn-ea"/>
              </a:rPr>
              <a:t>固定　</a:t>
            </a:r>
            <a:r>
              <a:rPr lang="ja-JP" altLang="en-US" sz="2800" dirty="0">
                <a:solidFill>
                  <a:srgbClr val="0000FF"/>
                </a:solidFill>
                <a:latin typeface="+mn-ea"/>
              </a:rPr>
              <a:t>骨折部を不動化する</a:t>
            </a:r>
            <a:endParaRPr lang="en-US" altLang="ja-JP" sz="2800" dirty="0">
              <a:solidFill>
                <a:srgbClr val="0000FF"/>
              </a:solidFill>
              <a:latin typeface="+mn-ea"/>
            </a:endParaRPr>
          </a:p>
          <a:p>
            <a:pPr marL="742950" lvl="1" indent="-285750">
              <a:buFont typeface="Arial"/>
              <a:buChar char="•"/>
              <a:defRPr/>
            </a:pPr>
            <a:r>
              <a:rPr lang="ja-JP" altLang="en-US" sz="2800" dirty="0">
                <a:latin typeface="+mn-ea"/>
              </a:rPr>
              <a:t>外固定</a:t>
            </a:r>
            <a:r>
              <a:rPr lang="en-US" altLang="ja-JP" sz="2800" dirty="0">
                <a:latin typeface="+mn-ea"/>
              </a:rPr>
              <a:t>(</a:t>
            </a:r>
            <a:r>
              <a:rPr lang="ja-JP" altLang="en-US" sz="2800" dirty="0">
                <a:latin typeface="+mn-ea"/>
              </a:rPr>
              <a:t>ギプス、副子、シーネ）</a:t>
            </a:r>
            <a:endParaRPr lang="en-US" altLang="ja-JP" sz="2800" dirty="0">
              <a:latin typeface="+mn-ea"/>
            </a:endParaRPr>
          </a:p>
          <a:p>
            <a:pPr marL="742950" lvl="1" indent="-285750">
              <a:buFont typeface="Arial"/>
              <a:buChar char="•"/>
              <a:defRPr/>
            </a:pPr>
            <a:r>
              <a:rPr lang="ja-JP" altLang="en-US" sz="2800" dirty="0">
                <a:latin typeface="+mn-ea"/>
              </a:rPr>
              <a:t>内固定</a:t>
            </a:r>
            <a:endParaRPr lang="en-US" altLang="ja-JP" sz="2800" dirty="0">
              <a:latin typeface="+mn-ea"/>
            </a:endParaRPr>
          </a:p>
          <a:p>
            <a:pPr marL="742950" lvl="1" indent="-285750">
              <a:buFont typeface="Arial"/>
              <a:buChar char="•"/>
              <a:defRPr/>
            </a:pPr>
            <a:r>
              <a:rPr lang="ja-JP" altLang="en-US" sz="2800" dirty="0">
                <a:latin typeface="+mn-ea"/>
              </a:rPr>
              <a:t>創外固定</a:t>
            </a:r>
            <a:endParaRPr lang="en-US" altLang="ja-JP" sz="2800" dirty="0">
              <a:latin typeface="+mn-ea"/>
            </a:endParaRPr>
          </a:p>
          <a:p>
            <a:pPr>
              <a:defRPr/>
            </a:pPr>
            <a:endParaRPr lang="en-US" altLang="ja-JP" sz="2800" dirty="0">
              <a:solidFill>
                <a:srgbClr val="FF0000"/>
              </a:solidFill>
              <a:latin typeface="+mn-ea"/>
            </a:endParaRPr>
          </a:p>
          <a:p>
            <a:pPr>
              <a:defRPr/>
            </a:pPr>
            <a:r>
              <a:rPr lang="ja-JP" altLang="en-US" sz="2800" dirty="0">
                <a:solidFill>
                  <a:srgbClr val="FF0000"/>
                </a:solidFill>
                <a:latin typeface="+mn-ea"/>
              </a:rPr>
              <a:t>機能訓練（リハビリ）</a:t>
            </a:r>
            <a:endParaRPr lang="en-US" altLang="ja-JP" sz="2800" dirty="0">
              <a:solidFill>
                <a:srgbClr val="FF0000"/>
              </a:solidFill>
              <a:latin typeface="+mn-ea"/>
            </a:endParaRPr>
          </a:p>
        </p:txBody>
      </p:sp>
    </p:spTree>
    <p:extLst>
      <p:ext uri="{BB962C8B-B14F-4D97-AF65-F5344CB8AC3E}">
        <p14:creationId xmlns:p14="http://schemas.microsoft.com/office/powerpoint/2010/main" val="1885899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サブタイトル 2"/>
          <p:cNvSpPr>
            <a:spLocks noGrp="1"/>
          </p:cNvSpPr>
          <p:nvPr>
            <p:ph type="subTitle" idx="4294967295"/>
          </p:nvPr>
        </p:nvSpPr>
        <p:spPr>
          <a:xfrm>
            <a:off x="458773" y="257808"/>
            <a:ext cx="2024403" cy="628650"/>
          </a:xfrm>
        </p:spPr>
        <p:txBody>
          <a:bodyPr>
            <a:noAutofit/>
          </a:bodyPr>
          <a:lstStyle/>
          <a:p>
            <a:pPr marL="0" indent="0">
              <a:buNone/>
            </a:pPr>
            <a:r>
              <a:rPr lang="ja-JP" altLang="en-US" sz="4400" dirty="0" smtClean="0">
                <a:solidFill>
                  <a:srgbClr val="800000"/>
                </a:solidFill>
                <a:latin typeface="Calibri" charset="0"/>
                <a:ea typeface="ＭＳ Ｐゴシック" charset="0"/>
              </a:rPr>
              <a:t>関節</a:t>
            </a:r>
            <a:endParaRPr lang="ja-JP" altLang="en-US" sz="4400" dirty="0">
              <a:solidFill>
                <a:srgbClr val="800000"/>
              </a:solidFill>
              <a:latin typeface="Calibri" charset="0"/>
              <a:ea typeface="ＭＳ Ｐゴシック" charset="0"/>
            </a:endParaRPr>
          </a:p>
        </p:txBody>
      </p:sp>
      <p:pic>
        <p:nvPicPr>
          <p:cNvPr id="65540" name="図 1" descr="04-Z06.jpg"/>
          <p:cNvPicPr>
            <a:picLocks noChangeAspect="1"/>
          </p:cNvPicPr>
          <p:nvPr/>
        </p:nvPicPr>
        <p:blipFill>
          <a:blip r:embed="rId3">
            <a:extLst>
              <a:ext uri="{28A0092B-C50C-407E-A947-70E740481C1C}">
                <a14:useLocalDpi xmlns:a14="http://schemas.microsoft.com/office/drawing/2010/main" val="0"/>
              </a:ext>
            </a:extLst>
          </a:blip>
          <a:srcRect b="21590"/>
          <a:stretch>
            <a:fillRect/>
          </a:stretch>
        </p:blipFill>
        <p:spPr bwMode="auto">
          <a:xfrm>
            <a:off x="546022" y="878738"/>
            <a:ext cx="49307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458773" y="5070357"/>
            <a:ext cx="5814412" cy="1631216"/>
          </a:xfrm>
          <a:prstGeom prst="rect">
            <a:avLst/>
          </a:prstGeom>
          <a:noFill/>
        </p:spPr>
        <p:txBody>
          <a:bodyPr wrap="none">
            <a:spAutoFit/>
          </a:bodyPr>
          <a:lstStyle/>
          <a:p>
            <a:pPr>
              <a:defRPr/>
            </a:pPr>
            <a:r>
              <a:rPr lang="ja-JP" altLang="en-US" sz="2000" dirty="0" smtClean="0">
                <a:solidFill>
                  <a:srgbClr val="0000FF"/>
                </a:solidFill>
                <a:latin typeface="+mn-ea"/>
              </a:rPr>
              <a:t>・</a:t>
            </a:r>
            <a:r>
              <a:rPr lang="ja-JP" altLang="en-US" sz="2000" dirty="0">
                <a:solidFill>
                  <a:srgbClr val="0000FF"/>
                </a:solidFill>
                <a:latin typeface="+mn-ea"/>
              </a:rPr>
              <a:t>滑膜関節</a:t>
            </a:r>
            <a:endParaRPr lang="en-US" altLang="ja-JP" sz="2000" dirty="0">
              <a:solidFill>
                <a:srgbClr val="0000FF"/>
              </a:solidFill>
              <a:latin typeface="+mn-ea"/>
            </a:endParaRPr>
          </a:p>
          <a:p>
            <a:pPr>
              <a:defRPr/>
            </a:pPr>
            <a:r>
              <a:rPr lang="ja-JP" altLang="en-US" sz="2000" dirty="0">
                <a:solidFill>
                  <a:srgbClr val="0000FF"/>
                </a:solidFill>
                <a:latin typeface="+mn-ea"/>
              </a:rPr>
              <a:t>　</a:t>
            </a:r>
            <a:r>
              <a:rPr lang="ja-JP" altLang="en-US" sz="2000" dirty="0" smtClean="0">
                <a:solidFill>
                  <a:srgbClr val="0000FF"/>
                </a:solidFill>
                <a:latin typeface="+mn-ea"/>
              </a:rPr>
              <a:t>　</a:t>
            </a:r>
            <a:r>
              <a:rPr lang="ja-JP" altLang="en-US" sz="2000" dirty="0">
                <a:solidFill>
                  <a:srgbClr val="0000FF"/>
                </a:solidFill>
                <a:latin typeface="+mn-ea"/>
              </a:rPr>
              <a:t>骨端は関節（</a:t>
            </a:r>
            <a:r>
              <a:rPr lang="ja-JP" altLang="en-US" sz="2000" dirty="0" smtClean="0">
                <a:solidFill>
                  <a:srgbClr val="0000FF"/>
                </a:solidFill>
                <a:latin typeface="+mn-ea"/>
              </a:rPr>
              <a:t>硝子）軟骨で</a:t>
            </a:r>
            <a:r>
              <a:rPr lang="ja-JP" altLang="en-US" sz="2000" dirty="0">
                <a:solidFill>
                  <a:srgbClr val="0000FF"/>
                </a:solidFill>
                <a:latin typeface="+mn-ea"/>
              </a:rPr>
              <a:t>、</a:t>
            </a:r>
            <a:r>
              <a:rPr lang="ja-JP" altLang="en-US" sz="2000" dirty="0" smtClean="0">
                <a:solidFill>
                  <a:srgbClr val="0000FF"/>
                </a:solidFill>
                <a:latin typeface="+mn-ea"/>
              </a:rPr>
              <a:t>関節</a:t>
            </a:r>
            <a:r>
              <a:rPr lang="ja-JP" altLang="en-US" sz="2000" dirty="0">
                <a:solidFill>
                  <a:srgbClr val="0000FF"/>
                </a:solidFill>
                <a:latin typeface="+mn-ea"/>
              </a:rPr>
              <a:t>包に</a:t>
            </a:r>
            <a:r>
              <a:rPr lang="ja-JP" altLang="en-US" sz="2000" dirty="0" smtClean="0">
                <a:solidFill>
                  <a:srgbClr val="0000FF"/>
                </a:solidFill>
                <a:latin typeface="+mn-ea"/>
              </a:rPr>
              <a:t>被われる</a:t>
            </a:r>
            <a:endParaRPr lang="en-US" altLang="ja-JP" sz="2000" dirty="0" smtClean="0">
              <a:solidFill>
                <a:srgbClr val="0000FF"/>
              </a:solidFill>
              <a:latin typeface="+mn-ea"/>
            </a:endParaRPr>
          </a:p>
          <a:p>
            <a:pPr>
              <a:defRPr/>
            </a:pPr>
            <a:r>
              <a:rPr lang="ja-JP" altLang="en-US" sz="2000" dirty="0">
                <a:solidFill>
                  <a:srgbClr val="0000FF"/>
                </a:solidFill>
                <a:latin typeface="+mn-ea"/>
              </a:rPr>
              <a:t>　</a:t>
            </a:r>
            <a:r>
              <a:rPr lang="ja-JP" altLang="en-US" sz="2000" dirty="0" smtClean="0">
                <a:solidFill>
                  <a:srgbClr val="0000FF"/>
                </a:solidFill>
                <a:latin typeface="+mn-ea"/>
              </a:rPr>
              <a:t>　関節包の内面は、滑膜によって覆われている　</a:t>
            </a:r>
            <a:endParaRPr lang="en-US" altLang="ja-JP" sz="2000" dirty="0">
              <a:solidFill>
                <a:srgbClr val="0000FF"/>
              </a:solidFill>
              <a:latin typeface="+mn-ea"/>
            </a:endParaRPr>
          </a:p>
          <a:p>
            <a:pPr>
              <a:defRPr/>
            </a:pPr>
            <a:r>
              <a:rPr lang="ja-JP" altLang="en-US" sz="2000" dirty="0">
                <a:solidFill>
                  <a:srgbClr val="0000FF"/>
                </a:solidFill>
                <a:latin typeface="+mn-ea"/>
              </a:rPr>
              <a:t>　</a:t>
            </a:r>
            <a:r>
              <a:rPr lang="ja-JP" altLang="en-US" sz="2000" dirty="0" smtClean="0">
                <a:solidFill>
                  <a:srgbClr val="0000FF"/>
                </a:solidFill>
                <a:latin typeface="+mn-ea"/>
              </a:rPr>
              <a:t>　空隙には関節液</a:t>
            </a:r>
            <a:r>
              <a:rPr lang="ja-JP" altLang="en-US" sz="2000" dirty="0">
                <a:solidFill>
                  <a:srgbClr val="0000FF"/>
                </a:solidFill>
                <a:latin typeface="+mn-ea"/>
              </a:rPr>
              <a:t>があり、</a:t>
            </a:r>
            <a:r>
              <a:rPr lang="ja-JP" altLang="en-US" sz="2000" dirty="0" smtClean="0">
                <a:solidFill>
                  <a:srgbClr val="0000FF"/>
                </a:solidFill>
                <a:latin typeface="+mn-ea"/>
              </a:rPr>
              <a:t>潤滑剤の役割をしている</a:t>
            </a:r>
            <a:endParaRPr lang="en-US" altLang="ja-JP" sz="2000" dirty="0">
              <a:solidFill>
                <a:srgbClr val="0000FF"/>
              </a:solidFill>
              <a:latin typeface="+mn-ea"/>
            </a:endParaRPr>
          </a:p>
          <a:p>
            <a:pPr>
              <a:defRPr/>
            </a:pPr>
            <a:endParaRPr lang="en-US" altLang="ja-JP" sz="2000" dirty="0">
              <a:latin typeface="+mn-ea"/>
            </a:endParaRPr>
          </a:p>
        </p:txBody>
      </p:sp>
      <p:sp>
        <p:nvSpPr>
          <p:cNvPr id="7" name="Rectangle 166"/>
          <p:cNvSpPr>
            <a:spLocks noChangeArrowheads="1"/>
          </p:cNvSpPr>
          <p:nvPr/>
        </p:nvSpPr>
        <p:spPr bwMode="auto">
          <a:xfrm>
            <a:off x="6989160" y="5163096"/>
            <a:ext cx="5058189" cy="1200329"/>
          </a:xfrm>
          <a:prstGeom prst="rect">
            <a:avLst/>
          </a:prstGeom>
          <a:solidFill>
            <a:srgbClr val="FF9933"/>
          </a:solidFill>
          <a:ln w="9525">
            <a:noFill/>
            <a:miter lim="800000"/>
            <a:headEnd/>
            <a:tailEnd/>
          </a:ln>
        </p:spPr>
        <p:txBody>
          <a:bodyPr wrap="square">
            <a:spAutoFit/>
          </a:bodyPr>
          <a:lstStyle/>
          <a:p>
            <a:pPr defTabSz="457200" fontAlgn="base">
              <a:spcBef>
                <a:spcPct val="0"/>
              </a:spcBef>
              <a:spcAft>
                <a:spcPct val="0"/>
              </a:spcAft>
              <a:defRPr/>
            </a:pP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軟骨の働き</a:t>
            </a:r>
            <a:endParaRPr lang="en-US" altLang="ja-JP"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a:p>
            <a:pPr defTabSz="457200" fontAlgn="base">
              <a:spcBef>
                <a:spcPct val="0"/>
              </a:spcBef>
              <a:spcAft>
                <a:spcPct val="0"/>
              </a:spcAft>
              <a:defRPr/>
            </a:pP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　</a:t>
            </a:r>
            <a:r>
              <a:rPr lang="en-US" altLang="ja-JP" sz="2400" dirty="0">
                <a:solidFill>
                  <a:srgbClr val="FF388C"/>
                </a:solidFill>
                <a:effectLst>
                  <a:outerShdw blurRad="38100" dist="38100" dir="2700000" algn="tl">
                    <a:srgbClr val="000000"/>
                  </a:outerShdw>
                </a:effectLst>
                <a:latin typeface="Arial" charset="0"/>
                <a:ea typeface="HGP創英角ﾎﾟｯﾌﾟ体" charset="0"/>
                <a:cs typeface="HGP創英角ﾎﾟｯﾌﾟ体" charset="0"/>
              </a:rPr>
              <a:t>●</a:t>
            </a: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関節の滑りをよくする働き</a:t>
            </a:r>
            <a:endParaRPr lang="en-US" altLang="ja-JP"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a:p>
            <a:pPr defTabSz="457200" fontAlgn="base">
              <a:spcBef>
                <a:spcPct val="0"/>
              </a:spcBef>
              <a:spcAft>
                <a:spcPct val="0"/>
              </a:spcAft>
              <a:defRPr/>
            </a:pP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　</a:t>
            </a:r>
            <a:r>
              <a:rPr lang="en-US" altLang="ja-JP" sz="2400" dirty="0">
                <a:solidFill>
                  <a:srgbClr val="FF388C"/>
                </a:solidFill>
                <a:effectLst>
                  <a:outerShdw blurRad="38100" dist="38100" dir="2700000" algn="tl">
                    <a:srgbClr val="000000"/>
                  </a:outerShdw>
                </a:effectLst>
                <a:latin typeface="Arial" charset="0"/>
                <a:ea typeface="HGP創英角ﾎﾟｯﾌﾟ体" charset="0"/>
                <a:cs typeface="HGP創英角ﾎﾟｯﾌﾟ体" charset="0"/>
              </a:rPr>
              <a:t>●</a:t>
            </a: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衝撃を和らげる働き</a:t>
            </a:r>
          </a:p>
        </p:txBody>
      </p:sp>
      <p:sp>
        <p:nvSpPr>
          <p:cNvPr id="8" name="Rectangle 178"/>
          <p:cNvSpPr>
            <a:spLocks noChangeArrowheads="1"/>
          </p:cNvSpPr>
          <p:nvPr/>
        </p:nvSpPr>
        <p:spPr bwMode="auto">
          <a:xfrm>
            <a:off x="6422420" y="4681487"/>
            <a:ext cx="5599644" cy="461665"/>
          </a:xfrm>
          <a:prstGeom prst="rect">
            <a:avLst/>
          </a:prstGeom>
          <a:solidFill>
            <a:srgbClr val="FF9933"/>
          </a:solidFill>
          <a:ln w="9525">
            <a:noFill/>
            <a:miter lim="800000"/>
            <a:headEnd/>
            <a:tailEnd/>
          </a:ln>
        </p:spPr>
        <p:txBody>
          <a:bodyPr wrap="square">
            <a:spAutoFit/>
          </a:bodyPr>
          <a:lstStyle/>
          <a:p>
            <a:pPr defTabSz="457200" fontAlgn="base">
              <a:spcBef>
                <a:spcPct val="0"/>
              </a:spcBef>
              <a:spcAft>
                <a:spcPct val="0"/>
              </a:spcAft>
              <a:defRPr/>
            </a:pP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軟骨は水を</a:t>
            </a:r>
            <a:r>
              <a:rPr lang="ja-JP" altLang="en-US" sz="24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たくさん（７０％）含んで</a:t>
            </a: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いる</a:t>
            </a:r>
          </a:p>
        </p:txBody>
      </p:sp>
      <p:sp>
        <p:nvSpPr>
          <p:cNvPr id="10" name="Rectangle 180"/>
          <p:cNvSpPr>
            <a:spLocks noChangeArrowheads="1"/>
          </p:cNvSpPr>
          <p:nvPr/>
        </p:nvSpPr>
        <p:spPr bwMode="auto">
          <a:xfrm>
            <a:off x="8332428" y="6330508"/>
            <a:ext cx="2081030" cy="400110"/>
          </a:xfrm>
          <a:prstGeom prst="rect">
            <a:avLst/>
          </a:prstGeom>
          <a:solidFill>
            <a:srgbClr val="FF9933"/>
          </a:solidFill>
          <a:ln w="9525">
            <a:noFill/>
            <a:miter lim="800000"/>
            <a:headEnd/>
            <a:tailEnd/>
          </a:ln>
        </p:spPr>
        <p:txBody>
          <a:bodyPr wrap="square">
            <a:spAutoFit/>
          </a:bodyPr>
          <a:lstStyle/>
          <a:p>
            <a:pPr defTabSz="457200" fontAlgn="base">
              <a:spcBef>
                <a:spcPct val="0"/>
              </a:spcBef>
              <a:spcAft>
                <a:spcPct val="0"/>
              </a:spcAft>
              <a:defRPr/>
            </a:pPr>
            <a:r>
              <a:rPr lang="ja-JP" altLang="en-US" sz="20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血管、神経がない</a:t>
            </a:r>
          </a:p>
        </p:txBody>
      </p:sp>
      <p:grpSp>
        <p:nvGrpSpPr>
          <p:cNvPr id="11" name="Group 7"/>
          <p:cNvGrpSpPr>
            <a:grpSpLocks/>
          </p:cNvGrpSpPr>
          <p:nvPr/>
        </p:nvGrpSpPr>
        <p:grpSpPr bwMode="auto">
          <a:xfrm>
            <a:off x="7066593" y="0"/>
            <a:ext cx="4462261" cy="3593037"/>
            <a:chOff x="0" y="0"/>
            <a:chExt cx="2191" cy="1225"/>
          </a:xfrm>
        </p:grpSpPr>
        <p:sp>
          <p:nvSpPr>
            <p:cNvPr id="12" name="AutoShape 8"/>
            <p:cNvSpPr>
              <a:spLocks noChangeArrowheads="1"/>
            </p:cNvSpPr>
            <p:nvPr/>
          </p:nvSpPr>
          <p:spPr bwMode="auto">
            <a:xfrm>
              <a:off x="0" y="0"/>
              <a:ext cx="2018" cy="122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grpSp>
          <p:nvGrpSpPr>
            <p:cNvPr id="13" name="Group 9"/>
            <p:cNvGrpSpPr>
              <a:grpSpLocks/>
            </p:cNvGrpSpPr>
            <p:nvPr/>
          </p:nvGrpSpPr>
          <p:grpSpPr bwMode="auto">
            <a:xfrm>
              <a:off x="181" y="91"/>
              <a:ext cx="2010" cy="1080"/>
              <a:chOff x="0" y="0"/>
              <a:chExt cx="2010" cy="1080"/>
            </a:xfrm>
          </p:grpSpPr>
          <p:sp>
            <p:nvSpPr>
              <p:cNvPr id="14" name="Text Box 10"/>
              <p:cNvSpPr txBox="1">
                <a:spLocks noChangeArrowheads="1"/>
              </p:cNvSpPr>
              <p:nvPr/>
            </p:nvSpPr>
            <p:spPr bwMode="auto">
              <a:xfrm>
                <a:off x="90" y="907"/>
                <a:ext cx="10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50000"/>
                  </a:spcBef>
                  <a:spcAft>
                    <a:spcPct val="0"/>
                  </a:spcAft>
                  <a:buNone/>
                </a:pPr>
                <a:r>
                  <a:rPr lang="ja-JP" altLang="ja-JP" sz="1000">
                    <a:solidFill>
                      <a:srgbClr val="040000"/>
                    </a:solidFill>
                    <a:latin typeface="Osaka" charset="-128"/>
                    <a:ea typeface="Osaka" charset="-128"/>
                  </a:rPr>
                  <a:t>Weeping (McCutchen, 1962)</a:t>
                </a:r>
                <a:r>
                  <a:rPr lang="ja-JP" altLang="ja-JP" sz="1200">
                    <a:solidFill>
                      <a:srgbClr val="040000"/>
                    </a:solidFill>
                    <a:latin typeface="Osaka" charset="-128"/>
                    <a:ea typeface="Osaka" charset="-128"/>
                  </a:rPr>
                  <a:t> </a:t>
                </a:r>
              </a:p>
            </p:txBody>
          </p:sp>
          <p:grpSp>
            <p:nvGrpSpPr>
              <p:cNvPr id="15" name="Group 11"/>
              <p:cNvGrpSpPr>
                <a:grpSpLocks/>
              </p:cNvGrpSpPr>
              <p:nvPr/>
            </p:nvGrpSpPr>
            <p:grpSpPr bwMode="auto">
              <a:xfrm>
                <a:off x="57" y="0"/>
                <a:ext cx="1141" cy="480"/>
                <a:chOff x="0" y="0"/>
                <a:chExt cx="1920" cy="719"/>
              </a:xfrm>
            </p:grpSpPr>
            <p:grpSp>
              <p:nvGrpSpPr>
                <p:cNvPr id="118" name="Group 12"/>
                <p:cNvGrpSpPr>
                  <a:grpSpLocks/>
                </p:cNvGrpSpPr>
                <p:nvPr/>
              </p:nvGrpSpPr>
              <p:grpSpPr bwMode="auto">
                <a:xfrm>
                  <a:off x="0" y="48"/>
                  <a:ext cx="1920" cy="671"/>
                  <a:chOff x="0" y="0"/>
                  <a:chExt cx="1440" cy="480"/>
                </a:xfrm>
              </p:grpSpPr>
              <p:sp>
                <p:nvSpPr>
                  <p:cNvPr id="165" name="その他" descr="横線"/>
                  <p:cNvSpPr>
                    <a:spLocks/>
                  </p:cNvSpPr>
                  <p:nvPr/>
                </p:nvSpPr>
                <p:spPr bwMode="auto">
                  <a:xfrm>
                    <a:off x="48" y="144"/>
                    <a:ext cx="1344" cy="248"/>
                  </a:xfrm>
                  <a:custGeom>
                    <a:avLst/>
                    <a:gdLst>
                      <a:gd name="T0" fmla="*/ 0 w 1344"/>
                      <a:gd name="T1" fmla="*/ 0 h 248"/>
                      <a:gd name="T2" fmla="*/ 672 w 1344"/>
                      <a:gd name="T3" fmla="*/ 240 h 248"/>
                      <a:gd name="T4" fmla="*/ 1344 w 1344"/>
                      <a:gd name="T5" fmla="*/ 48 h 248"/>
                      <a:gd name="T6" fmla="*/ 0 60000 65536"/>
                      <a:gd name="T7" fmla="*/ 0 60000 65536"/>
                      <a:gd name="T8" fmla="*/ 0 60000 65536"/>
                      <a:gd name="T9" fmla="*/ 0 w 1344"/>
                      <a:gd name="T10" fmla="*/ 0 h 248"/>
                      <a:gd name="T11" fmla="*/ 1344 w 1344"/>
                      <a:gd name="T12" fmla="*/ 248 h 248"/>
                    </a:gdLst>
                    <a:ahLst/>
                    <a:cxnLst>
                      <a:cxn ang="T6">
                        <a:pos x="T0" y="T1"/>
                      </a:cxn>
                      <a:cxn ang="T7">
                        <a:pos x="T2" y="T3"/>
                      </a:cxn>
                      <a:cxn ang="T8">
                        <a:pos x="T4" y="T5"/>
                      </a:cxn>
                    </a:cxnLst>
                    <a:rect l="T9" t="T10" r="T11" b="T12"/>
                    <a:pathLst>
                      <a:path w="1344" h="248">
                        <a:moveTo>
                          <a:pt x="0" y="0"/>
                        </a:moveTo>
                        <a:cubicBezTo>
                          <a:pt x="224" y="116"/>
                          <a:pt x="448" y="232"/>
                          <a:pt x="672" y="240"/>
                        </a:cubicBezTo>
                        <a:cubicBezTo>
                          <a:pt x="896" y="248"/>
                          <a:pt x="1232" y="80"/>
                          <a:pt x="1344" y="48"/>
                        </a:cubicBezTo>
                      </a:path>
                    </a:pathLst>
                  </a:custGeom>
                  <a:blipFill dpi="0" rotWithShape="0">
                    <a:blip r:embed="rId4"/>
                    <a:srcRect/>
                    <a:tile tx="0" ty="0" sx="100000" sy="100000" flip="none" algn="tl"/>
                  </a:blipFill>
                  <a:ln w="9525">
                    <a:solidFill>
                      <a:schemeClr val="tx1"/>
                    </a:solidFill>
                    <a:round/>
                    <a:headEnd/>
                    <a:tailEnd/>
                  </a:ln>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grpSp>
                <p:nvGrpSpPr>
                  <p:cNvPr id="166" name="Group 14"/>
                  <p:cNvGrpSpPr>
                    <a:grpSpLocks/>
                  </p:cNvGrpSpPr>
                  <p:nvPr/>
                </p:nvGrpSpPr>
                <p:grpSpPr bwMode="auto">
                  <a:xfrm flipV="1">
                    <a:off x="0" y="96"/>
                    <a:ext cx="1440" cy="384"/>
                    <a:chOff x="0" y="0"/>
                    <a:chExt cx="1400" cy="338"/>
                  </a:xfrm>
                </p:grpSpPr>
                <p:sp>
                  <p:nvSpPr>
                    <p:cNvPr id="168" name="その他"/>
                    <p:cNvSpPr>
                      <a:spLocks/>
                    </p:cNvSpPr>
                    <p:nvPr/>
                  </p:nvSpPr>
                  <p:spPr bwMode="auto">
                    <a:xfrm flipV="1">
                      <a:off x="0" y="0"/>
                      <a:ext cx="1400" cy="338"/>
                    </a:xfrm>
                    <a:custGeom>
                      <a:avLst/>
                      <a:gdLst>
                        <a:gd name="T0" fmla="*/ 16 w 1400"/>
                        <a:gd name="T1" fmla="*/ 0 h 382"/>
                        <a:gd name="T2" fmla="*/ 85 w 1400"/>
                        <a:gd name="T3" fmla="*/ 4 h 382"/>
                        <a:gd name="T4" fmla="*/ 162 w 1400"/>
                        <a:gd name="T5" fmla="*/ 4 h 382"/>
                        <a:gd name="T6" fmla="*/ 266 w 1400"/>
                        <a:gd name="T7" fmla="*/ 4 h 382"/>
                        <a:gd name="T8" fmla="*/ 391 w 1400"/>
                        <a:gd name="T9" fmla="*/ 4 h 382"/>
                        <a:gd name="T10" fmla="*/ 682 w 1400"/>
                        <a:gd name="T11" fmla="*/ 4 h 382"/>
                        <a:gd name="T12" fmla="*/ 953 w 1400"/>
                        <a:gd name="T13" fmla="*/ 4 h 382"/>
                        <a:gd name="T14" fmla="*/ 1015 w 1400"/>
                        <a:gd name="T15" fmla="*/ 4 h 382"/>
                        <a:gd name="T16" fmla="*/ 1112 w 1400"/>
                        <a:gd name="T17" fmla="*/ 4 h 382"/>
                        <a:gd name="T18" fmla="*/ 1175 w 1400"/>
                        <a:gd name="T19" fmla="*/ 4 h 382"/>
                        <a:gd name="T20" fmla="*/ 1196 w 1400"/>
                        <a:gd name="T21" fmla="*/ 4 h 382"/>
                        <a:gd name="T22" fmla="*/ 1279 w 1400"/>
                        <a:gd name="T23" fmla="*/ 4 h 382"/>
                        <a:gd name="T24" fmla="*/ 1300 w 1400"/>
                        <a:gd name="T25" fmla="*/ 4 h 382"/>
                        <a:gd name="T26" fmla="*/ 1314 w 1400"/>
                        <a:gd name="T27" fmla="*/ 4 h 382"/>
                        <a:gd name="T28" fmla="*/ 1355 w 1400"/>
                        <a:gd name="T29" fmla="*/ 4 h 382"/>
                        <a:gd name="T30" fmla="*/ 1369 w 1400"/>
                        <a:gd name="T31" fmla="*/ 4 h 382"/>
                        <a:gd name="T32" fmla="*/ 1376 w 1400"/>
                        <a:gd name="T33" fmla="*/ 4 h 382"/>
                        <a:gd name="T34" fmla="*/ 1369 w 1400"/>
                        <a:gd name="T35" fmla="*/ 4 h 382"/>
                        <a:gd name="T36" fmla="*/ 1307 w 1400"/>
                        <a:gd name="T37" fmla="*/ 4 h 382"/>
                        <a:gd name="T38" fmla="*/ 1161 w 1400"/>
                        <a:gd name="T39" fmla="*/ 4 h 382"/>
                        <a:gd name="T40" fmla="*/ 1098 w 1400"/>
                        <a:gd name="T41" fmla="*/ 4 h 382"/>
                        <a:gd name="T42" fmla="*/ 1078 w 1400"/>
                        <a:gd name="T43" fmla="*/ 4 h 382"/>
                        <a:gd name="T44" fmla="*/ 918 w 1400"/>
                        <a:gd name="T45" fmla="*/ 4 h 382"/>
                        <a:gd name="T46" fmla="*/ 786 w 1400"/>
                        <a:gd name="T47" fmla="*/ 4 h 382"/>
                        <a:gd name="T48" fmla="*/ 279 w 1400"/>
                        <a:gd name="T49" fmla="*/ 4 h 382"/>
                        <a:gd name="T50" fmla="*/ 238 w 1400"/>
                        <a:gd name="T51" fmla="*/ 4 h 382"/>
                        <a:gd name="T52" fmla="*/ 196 w 1400"/>
                        <a:gd name="T53" fmla="*/ 4 h 382"/>
                        <a:gd name="T54" fmla="*/ 134 w 1400"/>
                        <a:gd name="T55" fmla="*/ 4 h 382"/>
                        <a:gd name="T56" fmla="*/ 92 w 1400"/>
                        <a:gd name="T57" fmla="*/ 4 h 382"/>
                        <a:gd name="T58" fmla="*/ 50 w 1400"/>
                        <a:gd name="T59" fmla="*/ 4 h 382"/>
                        <a:gd name="T60" fmla="*/ 30 w 1400"/>
                        <a:gd name="T61" fmla="*/ 4 h 382"/>
                        <a:gd name="T62" fmla="*/ 30 w 1400"/>
                        <a:gd name="T63" fmla="*/ 4 h 382"/>
                        <a:gd name="T64" fmla="*/ 16 w 1400"/>
                        <a:gd name="T65" fmla="*/ 0 h 3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0"/>
                        <a:gd name="T100" fmla="*/ 0 h 382"/>
                        <a:gd name="T101" fmla="*/ 1400 w 1400"/>
                        <a:gd name="T102" fmla="*/ 382 h 3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0" h="382">
                          <a:moveTo>
                            <a:pt x="16" y="0"/>
                          </a:moveTo>
                          <a:cubicBezTo>
                            <a:pt x="50" y="11"/>
                            <a:pt x="50" y="43"/>
                            <a:pt x="85" y="55"/>
                          </a:cubicBezTo>
                          <a:cubicBezTo>
                            <a:pt x="105" y="84"/>
                            <a:pt x="129" y="100"/>
                            <a:pt x="162" y="111"/>
                          </a:cubicBezTo>
                          <a:cubicBezTo>
                            <a:pt x="185" y="127"/>
                            <a:pt x="237" y="151"/>
                            <a:pt x="266" y="159"/>
                          </a:cubicBezTo>
                          <a:cubicBezTo>
                            <a:pt x="303" y="185"/>
                            <a:pt x="349" y="194"/>
                            <a:pt x="391" y="208"/>
                          </a:cubicBezTo>
                          <a:cubicBezTo>
                            <a:pt x="487" y="241"/>
                            <a:pt x="580" y="263"/>
                            <a:pt x="682" y="271"/>
                          </a:cubicBezTo>
                          <a:cubicBezTo>
                            <a:pt x="772" y="269"/>
                            <a:pt x="863" y="270"/>
                            <a:pt x="953" y="264"/>
                          </a:cubicBezTo>
                          <a:cubicBezTo>
                            <a:pt x="975" y="263"/>
                            <a:pt x="994" y="250"/>
                            <a:pt x="1015" y="243"/>
                          </a:cubicBezTo>
                          <a:cubicBezTo>
                            <a:pt x="1046" y="233"/>
                            <a:pt x="1080" y="236"/>
                            <a:pt x="1112" y="229"/>
                          </a:cubicBezTo>
                          <a:cubicBezTo>
                            <a:pt x="1145" y="207"/>
                            <a:pt x="1125" y="218"/>
                            <a:pt x="1175" y="201"/>
                          </a:cubicBezTo>
                          <a:cubicBezTo>
                            <a:pt x="1182" y="199"/>
                            <a:pt x="1196" y="194"/>
                            <a:pt x="1196" y="194"/>
                          </a:cubicBezTo>
                          <a:cubicBezTo>
                            <a:pt x="1220" y="177"/>
                            <a:pt x="1250" y="161"/>
                            <a:pt x="1279" y="153"/>
                          </a:cubicBezTo>
                          <a:cubicBezTo>
                            <a:pt x="1286" y="148"/>
                            <a:pt x="1294" y="145"/>
                            <a:pt x="1300" y="139"/>
                          </a:cubicBezTo>
                          <a:cubicBezTo>
                            <a:pt x="1306" y="133"/>
                            <a:pt x="1308" y="124"/>
                            <a:pt x="1314" y="118"/>
                          </a:cubicBezTo>
                          <a:cubicBezTo>
                            <a:pt x="1326" y="107"/>
                            <a:pt x="1355" y="90"/>
                            <a:pt x="1355" y="90"/>
                          </a:cubicBezTo>
                          <a:cubicBezTo>
                            <a:pt x="1360" y="83"/>
                            <a:pt x="1361" y="69"/>
                            <a:pt x="1369" y="69"/>
                          </a:cubicBezTo>
                          <a:cubicBezTo>
                            <a:pt x="1376" y="69"/>
                            <a:pt x="1376" y="83"/>
                            <a:pt x="1376" y="90"/>
                          </a:cubicBezTo>
                          <a:cubicBezTo>
                            <a:pt x="1376" y="111"/>
                            <a:pt x="1371" y="132"/>
                            <a:pt x="1369" y="153"/>
                          </a:cubicBezTo>
                          <a:cubicBezTo>
                            <a:pt x="1359" y="283"/>
                            <a:pt x="1400" y="259"/>
                            <a:pt x="1307" y="271"/>
                          </a:cubicBezTo>
                          <a:cubicBezTo>
                            <a:pt x="1258" y="302"/>
                            <a:pt x="1213" y="331"/>
                            <a:pt x="1161" y="354"/>
                          </a:cubicBezTo>
                          <a:cubicBezTo>
                            <a:pt x="1159" y="355"/>
                            <a:pt x="1109" y="371"/>
                            <a:pt x="1098" y="375"/>
                          </a:cubicBezTo>
                          <a:cubicBezTo>
                            <a:pt x="1091" y="377"/>
                            <a:pt x="1078" y="382"/>
                            <a:pt x="1078" y="382"/>
                          </a:cubicBezTo>
                          <a:cubicBezTo>
                            <a:pt x="1025" y="380"/>
                            <a:pt x="971" y="381"/>
                            <a:pt x="918" y="375"/>
                          </a:cubicBezTo>
                          <a:cubicBezTo>
                            <a:pt x="875" y="371"/>
                            <a:pt x="830" y="346"/>
                            <a:pt x="786" y="340"/>
                          </a:cubicBezTo>
                          <a:cubicBezTo>
                            <a:pt x="577" y="346"/>
                            <a:pt x="491" y="353"/>
                            <a:pt x="279" y="347"/>
                          </a:cubicBezTo>
                          <a:cubicBezTo>
                            <a:pt x="265" y="338"/>
                            <a:pt x="254" y="324"/>
                            <a:pt x="238" y="319"/>
                          </a:cubicBezTo>
                          <a:cubicBezTo>
                            <a:pt x="224" y="314"/>
                            <a:pt x="208" y="313"/>
                            <a:pt x="196" y="305"/>
                          </a:cubicBezTo>
                          <a:cubicBezTo>
                            <a:pt x="177" y="292"/>
                            <a:pt x="155" y="280"/>
                            <a:pt x="134" y="271"/>
                          </a:cubicBezTo>
                          <a:cubicBezTo>
                            <a:pt x="120" y="265"/>
                            <a:pt x="104" y="265"/>
                            <a:pt x="92" y="257"/>
                          </a:cubicBezTo>
                          <a:cubicBezTo>
                            <a:pt x="78" y="248"/>
                            <a:pt x="64" y="238"/>
                            <a:pt x="50" y="229"/>
                          </a:cubicBezTo>
                          <a:cubicBezTo>
                            <a:pt x="43" y="224"/>
                            <a:pt x="30" y="215"/>
                            <a:pt x="30" y="215"/>
                          </a:cubicBezTo>
                          <a:cubicBezTo>
                            <a:pt x="0" y="170"/>
                            <a:pt x="18" y="118"/>
                            <a:pt x="30" y="69"/>
                          </a:cubicBezTo>
                          <a:cubicBezTo>
                            <a:pt x="22" y="9"/>
                            <a:pt x="31" y="31"/>
                            <a:pt x="16" y="0"/>
                          </a:cubicBezTo>
                          <a:close/>
                        </a:path>
                      </a:pathLst>
                    </a:custGeom>
                    <a:solidFill>
                      <a:srgbClr val="99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169" name="その他"/>
                    <p:cNvSpPr>
                      <a:spLocks/>
                    </p:cNvSpPr>
                    <p:nvPr/>
                  </p:nvSpPr>
                  <p:spPr bwMode="auto">
                    <a:xfrm flipH="1" flipV="1">
                      <a:off x="48" y="0"/>
                      <a:ext cx="1344" cy="338"/>
                    </a:xfrm>
                    <a:custGeom>
                      <a:avLst/>
                      <a:gdLst>
                        <a:gd name="T0" fmla="*/ 12 w 1400"/>
                        <a:gd name="T1" fmla="*/ 0 h 382"/>
                        <a:gd name="T2" fmla="*/ 15 w 1400"/>
                        <a:gd name="T3" fmla="*/ 4 h 382"/>
                        <a:gd name="T4" fmla="*/ 30 w 1400"/>
                        <a:gd name="T5" fmla="*/ 4 h 382"/>
                        <a:gd name="T6" fmla="*/ 48 w 1400"/>
                        <a:gd name="T7" fmla="*/ 4 h 382"/>
                        <a:gd name="T8" fmla="*/ 71 w 1400"/>
                        <a:gd name="T9" fmla="*/ 4 h 382"/>
                        <a:gd name="T10" fmla="*/ 123 w 1400"/>
                        <a:gd name="T11" fmla="*/ 4 h 382"/>
                        <a:gd name="T12" fmla="*/ 172 w 1400"/>
                        <a:gd name="T13" fmla="*/ 4 h 382"/>
                        <a:gd name="T14" fmla="*/ 183 w 1400"/>
                        <a:gd name="T15" fmla="*/ 4 h 382"/>
                        <a:gd name="T16" fmla="*/ 201 w 1400"/>
                        <a:gd name="T17" fmla="*/ 4 h 382"/>
                        <a:gd name="T18" fmla="*/ 211 w 1400"/>
                        <a:gd name="T19" fmla="*/ 4 h 382"/>
                        <a:gd name="T20" fmla="*/ 216 w 1400"/>
                        <a:gd name="T21" fmla="*/ 4 h 382"/>
                        <a:gd name="T22" fmla="*/ 230 w 1400"/>
                        <a:gd name="T23" fmla="*/ 4 h 382"/>
                        <a:gd name="T24" fmla="*/ 234 w 1400"/>
                        <a:gd name="T25" fmla="*/ 4 h 382"/>
                        <a:gd name="T26" fmla="*/ 237 w 1400"/>
                        <a:gd name="T27" fmla="*/ 4 h 382"/>
                        <a:gd name="T28" fmla="*/ 244 w 1400"/>
                        <a:gd name="T29" fmla="*/ 4 h 382"/>
                        <a:gd name="T30" fmla="*/ 247 w 1400"/>
                        <a:gd name="T31" fmla="*/ 4 h 382"/>
                        <a:gd name="T32" fmla="*/ 247 w 1400"/>
                        <a:gd name="T33" fmla="*/ 4 h 382"/>
                        <a:gd name="T34" fmla="*/ 247 w 1400"/>
                        <a:gd name="T35" fmla="*/ 4 h 382"/>
                        <a:gd name="T36" fmla="*/ 235 w 1400"/>
                        <a:gd name="T37" fmla="*/ 4 h 382"/>
                        <a:gd name="T38" fmla="*/ 210 w 1400"/>
                        <a:gd name="T39" fmla="*/ 4 h 382"/>
                        <a:gd name="T40" fmla="*/ 198 w 1400"/>
                        <a:gd name="T41" fmla="*/ 4 h 382"/>
                        <a:gd name="T42" fmla="*/ 194 w 1400"/>
                        <a:gd name="T43" fmla="*/ 4 h 382"/>
                        <a:gd name="T44" fmla="*/ 166 w 1400"/>
                        <a:gd name="T45" fmla="*/ 4 h 382"/>
                        <a:gd name="T46" fmla="*/ 141 w 1400"/>
                        <a:gd name="T47" fmla="*/ 4 h 382"/>
                        <a:gd name="T48" fmla="*/ 51 w 1400"/>
                        <a:gd name="T49" fmla="*/ 4 h 382"/>
                        <a:gd name="T50" fmla="*/ 43 w 1400"/>
                        <a:gd name="T51" fmla="*/ 4 h 382"/>
                        <a:gd name="T52" fmla="*/ 35 w 1400"/>
                        <a:gd name="T53" fmla="*/ 4 h 382"/>
                        <a:gd name="T54" fmla="*/ 26 w 1400"/>
                        <a:gd name="T55" fmla="*/ 4 h 382"/>
                        <a:gd name="T56" fmla="*/ 16 w 1400"/>
                        <a:gd name="T57" fmla="*/ 4 h 382"/>
                        <a:gd name="T58" fmla="*/ 12 w 1400"/>
                        <a:gd name="T59" fmla="*/ 4 h 382"/>
                        <a:gd name="T60" fmla="*/ 12 w 1400"/>
                        <a:gd name="T61" fmla="*/ 4 h 382"/>
                        <a:gd name="T62" fmla="*/ 12 w 1400"/>
                        <a:gd name="T63" fmla="*/ 4 h 382"/>
                        <a:gd name="T64" fmla="*/ 12 w 1400"/>
                        <a:gd name="T65" fmla="*/ 0 h 3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0"/>
                        <a:gd name="T100" fmla="*/ 0 h 382"/>
                        <a:gd name="T101" fmla="*/ 1400 w 1400"/>
                        <a:gd name="T102" fmla="*/ 382 h 3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0" h="382">
                          <a:moveTo>
                            <a:pt x="16" y="0"/>
                          </a:moveTo>
                          <a:cubicBezTo>
                            <a:pt x="50" y="11"/>
                            <a:pt x="50" y="43"/>
                            <a:pt x="85" y="55"/>
                          </a:cubicBezTo>
                          <a:cubicBezTo>
                            <a:pt x="105" y="84"/>
                            <a:pt x="129" y="100"/>
                            <a:pt x="162" y="111"/>
                          </a:cubicBezTo>
                          <a:cubicBezTo>
                            <a:pt x="185" y="127"/>
                            <a:pt x="237" y="151"/>
                            <a:pt x="266" y="159"/>
                          </a:cubicBezTo>
                          <a:cubicBezTo>
                            <a:pt x="303" y="185"/>
                            <a:pt x="349" y="194"/>
                            <a:pt x="391" y="208"/>
                          </a:cubicBezTo>
                          <a:cubicBezTo>
                            <a:pt x="487" y="241"/>
                            <a:pt x="580" y="263"/>
                            <a:pt x="682" y="271"/>
                          </a:cubicBezTo>
                          <a:cubicBezTo>
                            <a:pt x="772" y="269"/>
                            <a:pt x="863" y="270"/>
                            <a:pt x="953" y="264"/>
                          </a:cubicBezTo>
                          <a:cubicBezTo>
                            <a:pt x="975" y="263"/>
                            <a:pt x="994" y="250"/>
                            <a:pt x="1015" y="243"/>
                          </a:cubicBezTo>
                          <a:cubicBezTo>
                            <a:pt x="1046" y="233"/>
                            <a:pt x="1080" y="236"/>
                            <a:pt x="1112" y="229"/>
                          </a:cubicBezTo>
                          <a:cubicBezTo>
                            <a:pt x="1145" y="207"/>
                            <a:pt x="1125" y="218"/>
                            <a:pt x="1175" y="201"/>
                          </a:cubicBezTo>
                          <a:cubicBezTo>
                            <a:pt x="1182" y="199"/>
                            <a:pt x="1196" y="194"/>
                            <a:pt x="1196" y="194"/>
                          </a:cubicBezTo>
                          <a:cubicBezTo>
                            <a:pt x="1220" y="177"/>
                            <a:pt x="1250" y="161"/>
                            <a:pt x="1279" y="153"/>
                          </a:cubicBezTo>
                          <a:cubicBezTo>
                            <a:pt x="1286" y="148"/>
                            <a:pt x="1294" y="145"/>
                            <a:pt x="1300" y="139"/>
                          </a:cubicBezTo>
                          <a:cubicBezTo>
                            <a:pt x="1306" y="133"/>
                            <a:pt x="1308" y="124"/>
                            <a:pt x="1314" y="118"/>
                          </a:cubicBezTo>
                          <a:cubicBezTo>
                            <a:pt x="1326" y="107"/>
                            <a:pt x="1355" y="90"/>
                            <a:pt x="1355" y="90"/>
                          </a:cubicBezTo>
                          <a:cubicBezTo>
                            <a:pt x="1360" y="83"/>
                            <a:pt x="1361" y="69"/>
                            <a:pt x="1369" y="69"/>
                          </a:cubicBezTo>
                          <a:cubicBezTo>
                            <a:pt x="1376" y="69"/>
                            <a:pt x="1376" y="83"/>
                            <a:pt x="1376" y="90"/>
                          </a:cubicBezTo>
                          <a:cubicBezTo>
                            <a:pt x="1376" y="111"/>
                            <a:pt x="1371" y="132"/>
                            <a:pt x="1369" y="153"/>
                          </a:cubicBezTo>
                          <a:cubicBezTo>
                            <a:pt x="1359" y="283"/>
                            <a:pt x="1400" y="259"/>
                            <a:pt x="1307" y="271"/>
                          </a:cubicBezTo>
                          <a:cubicBezTo>
                            <a:pt x="1258" y="302"/>
                            <a:pt x="1213" y="331"/>
                            <a:pt x="1161" y="354"/>
                          </a:cubicBezTo>
                          <a:cubicBezTo>
                            <a:pt x="1159" y="355"/>
                            <a:pt x="1109" y="371"/>
                            <a:pt x="1098" y="375"/>
                          </a:cubicBezTo>
                          <a:cubicBezTo>
                            <a:pt x="1091" y="377"/>
                            <a:pt x="1078" y="382"/>
                            <a:pt x="1078" y="382"/>
                          </a:cubicBezTo>
                          <a:cubicBezTo>
                            <a:pt x="1025" y="380"/>
                            <a:pt x="971" y="381"/>
                            <a:pt x="918" y="375"/>
                          </a:cubicBezTo>
                          <a:cubicBezTo>
                            <a:pt x="875" y="371"/>
                            <a:pt x="830" y="346"/>
                            <a:pt x="786" y="340"/>
                          </a:cubicBezTo>
                          <a:cubicBezTo>
                            <a:pt x="577" y="346"/>
                            <a:pt x="491" y="353"/>
                            <a:pt x="279" y="347"/>
                          </a:cubicBezTo>
                          <a:cubicBezTo>
                            <a:pt x="265" y="338"/>
                            <a:pt x="254" y="324"/>
                            <a:pt x="238" y="319"/>
                          </a:cubicBezTo>
                          <a:cubicBezTo>
                            <a:pt x="224" y="314"/>
                            <a:pt x="208" y="313"/>
                            <a:pt x="196" y="305"/>
                          </a:cubicBezTo>
                          <a:cubicBezTo>
                            <a:pt x="177" y="292"/>
                            <a:pt x="155" y="280"/>
                            <a:pt x="134" y="271"/>
                          </a:cubicBezTo>
                          <a:cubicBezTo>
                            <a:pt x="120" y="265"/>
                            <a:pt x="104" y="265"/>
                            <a:pt x="92" y="257"/>
                          </a:cubicBezTo>
                          <a:cubicBezTo>
                            <a:pt x="78" y="248"/>
                            <a:pt x="64" y="238"/>
                            <a:pt x="50" y="229"/>
                          </a:cubicBezTo>
                          <a:cubicBezTo>
                            <a:pt x="43" y="224"/>
                            <a:pt x="30" y="215"/>
                            <a:pt x="30" y="215"/>
                          </a:cubicBezTo>
                          <a:cubicBezTo>
                            <a:pt x="0" y="170"/>
                            <a:pt x="18" y="118"/>
                            <a:pt x="30" y="69"/>
                          </a:cubicBezTo>
                          <a:cubicBezTo>
                            <a:pt x="22" y="9"/>
                            <a:pt x="31" y="31"/>
                            <a:pt x="16" y="0"/>
                          </a:cubicBezTo>
                          <a:close/>
                        </a:path>
                      </a:pathLst>
                    </a:custGeom>
                    <a:solidFill>
                      <a:srgbClr val="99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grpSp>
              <p:sp>
                <p:nvSpPr>
                  <p:cNvPr id="167" name="Rectangle 17" descr="横線"/>
                  <p:cNvSpPr>
                    <a:spLocks noChangeArrowheads="1"/>
                  </p:cNvSpPr>
                  <p:nvPr/>
                </p:nvSpPr>
                <p:spPr bwMode="auto">
                  <a:xfrm>
                    <a:off x="96" y="0"/>
                    <a:ext cx="1248" cy="19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grpSp>
            <p:grpSp>
              <p:nvGrpSpPr>
                <p:cNvPr id="119" name="Group 18"/>
                <p:cNvGrpSpPr>
                  <a:grpSpLocks/>
                </p:cNvGrpSpPr>
                <p:nvPr/>
              </p:nvGrpSpPr>
              <p:grpSpPr bwMode="auto">
                <a:xfrm rot="500972" flipH="1">
                  <a:off x="1200" y="576"/>
                  <a:ext cx="79" cy="66"/>
                  <a:chOff x="0" y="0"/>
                  <a:chExt cx="576" cy="427"/>
                </a:xfrm>
              </p:grpSpPr>
              <p:sp>
                <p:nvSpPr>
                  <p:cNvPr id="162" name="Oval 19"/>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63" name="Oval 20"/>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64" name="Oval 21"/>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0" name="Group 22"/>
                <p:cNvGrpSpPr>
                  <a:grpSpLocks/>
                </p:cNvGrpSpPr>
                <p:nvPr/>
              </p:nvGrpSpPr>
              <p:grpSpPr bwMode="auto">
                <a:xfrm rot="500972" flipH="1">
                  <a:off x="1440" y="576"/>
                  <a:ext cx="83" cy="62"/>
                  <a:chOff x="0" y="0"/>
                  <a:chExt cx="576" cy="427"/>
                </a:xfrm>
              </p:grpSpPr>
              <p:sp>
                <p:nvSpPr>
                  <p:cNvPr id="159" name="Oval 23"/>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60" name="Oval 24"/>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61" name="Oval 25"/>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1" name="Group 26"/>
                <p:cNvGrpSpPr>
                  <a:grpSpLocks/>
                </p:cNvGrpSpPr>
                <p:nvPr/>
              </p:nvGrpSpPr>
              <p:grpSpPr bwMode="auto">
                <a:xfrm rot="500972" flipH="1">
                  <a:off x="1488" y="480"/>
                  <a:ext cx="83" cy="62"/>
                  <a:chOff x="0" y="0"/>
                  <a:chExt cx="576" cy="427"/>
                </a:xfrm>
              </p:grpSpPr>
              <p:sp>
                <p:nvSpPr>
                  <p:cNvPr id="156" name="Oval 27"/>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57" name="Oval 28"/>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58" name="Oval 29"/>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2" name="Group 30"/>
                <p:cNvGrpSpPr>
                  <a:grpSpLocks/>
                </p:cNvGrpSpPr>
                <p:nvPr/>
              </p:nvGrpSpPr>
              <p:grpSpPr bwMode="auto">
                <a:xfrm rot="210179" flipV="1">
                  <a:off x="480" y="528"/>
                  <a:ext cx="92" cy="47"/>
                  <a:chOff x="0" y="0"/>
                  <a:chExt cx="576" cy="427"/>
                </a:xfrm>
              </p:grpSpPr>
              <p:sp>
                <p:nvSpPr>
                  <p:cNvPr id="153" name="Oval 31"/>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54" name="Oval 32"/>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55" name="Oval 33"/>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3" name="Group 34"/>
                <p:cNvGrpSpPr>
                  <a:grpSpLocks/>
                </p:cNvGrpSpPr>
                <p:nvPr/>
              </p:nvGrpSpPr>
              <p:grpSpPr bwMode="auto">
                <a:xfrm rot="500972" flipH="1">
                  <a:off x="1632" y="528"/>
                  <a:ext cx="83" cy="62"/>
                  <a:chOff x="0" y="0"/>
                  <a:chExt cx="576" cy="427"/>
                </a:xfrm>
              </p:grpSpPr>
              <p:sp>
                <p:nvSpPr>
                  <p:cNvPr id="150" name="Oval 35"/>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51" name="Oval 36"/>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52" name="Oval 37"/>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4" name="Group 38"/>
                <p:cNvGrpSpPr>
                  <a:grpSpLocks/>
                </p:cNvGrpSpPr>
                <p:nvPr/>
              </p:nvGrpSpPr>
              <p:grpSpPr bwMode="auto">
                <a:xfrm rot="210179" flipV="1">
                  <a:off x="240" y="480"/>
                  <a:ext cx="102" cy="47"/>
                  <a:chOff x="0" y="0"/>
                  <a:chExt cx="576" cy="427"/>
                </a:xfrm>
              </p:grpSpPr>
              <p:sp>
                <p:nvSpPr>
                  <p:cNvPr id="147" name="Oval 39"/>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8" name="Oval 40"/>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9" name="Oval 41"/>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5" name="Group 42"/>
                <p:cNvGrpSpPr>
                  <a:grpSpLocks/>
                </p:cNvGrpSpPr>
                <p:nvPr/>
              </p:nvGrpSpPr>
              <p:grpSpPr bwMode="auto">
                <a:xfrm rot="500972" flipH="1">
                  <a:off x="672" y="624"/>
                  <a:ext cx="79" cy="48"/>
                  <a:chOff x="0" y="0"/>
                  <a:chExt cx="576" cy="427"/>
                </a:xfrm>
              </p:grpSpPr>
              <p:sp>
                <p:nvSpPr>
                  <p:cNvPr id="144" name="Oval 43"/>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5" name="Oval 44"/>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6" name="Oval 45"/>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6" name="Group 46"/>
                <p:cNvGrpSpPr>
                  <a:grpSpLocks/>
                </p:cNvGrpSpPr>
                <p:nvPr/>
              </p:nvGrpSpPr>
              <p:grpSpPr bwMode="auto">
                <a:xfrm rot="500972" flipH="1">
                  <a:off x="48" y="432"/>
                  <a:ext cx="83" cy="62"/>
                  <a:chOff x="0" y="0"/>
                  <a:chExt cx="576" cy="427"/>
                </a:xfrm>
              </p:grpSpPr>
              <p:sp>
                <p:nvSpPr>
                  <p:cNvPr id="141" name="Oval 47"/>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2" name="Oval 48"/>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3" name="Oval 49"/>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7" name="Group 50"/>
                <p:cNvGrpSpPr>
                  <a:grpSpLocks/>
                </p:cNvGrpSpPr>
                <p:nvPr/>
              </p:nvGrpSpPr>
              <p:grpSpPr bwMode="auto">
                <a:xfrm rot="210179" flipV="1">
                  <a:off x="384" y="576"/>
                  <a:ext cx="92" cy="47"/>
                  <a:chOff x="0" y="0"/>
                  <a:chExt cx="576" cy="427"/>
                </a:xfrm>
              </p:grpSpPr>
              <p:sp>
                <p:nvSpPr>
                  <p:cNvPr id="138" name="Oval 51"/>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39" name="Oval 52"/>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40" name="Oval 53"/>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8" name="Group 54"/>
                <p:cNvGrpSpPr>
                  <a:grpSpLocks/>
                </p:cNvGrpSpPr>
                <p:nvPr/>
              </p:nvGrpSpPr>
              <p:grpSpPr bwMode="auto">
                <a:xfrm rot="500972" flipH="1">
                  <a:off x="1728" y="384"/>
                  <a:ext cx="83" cy="62"/>
                  <a:chOff x="0" y="0"/>
                  <a:chExt cx="576" cy="427"/>
                </a:xfrm>
              </p:grpSpPr>
              <p:sp>
                <p:nvSpPr>
                  <p:cNvPr id="135" name="Oval 55"/>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36" name="Oval 56"/>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37" name="Oval 57"/>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129" name="Group 58"/>
                <p:cNvGrpSpPr>
                  <a:grpSpLocks/>
                </p:cNvGrpSpPr>
                <p:nvPr/>
              </p:nvGrpSpPr>
              <p:grpSpPr bwMode="auto">
                <a:xfrm rot="210179" flipV="1">
                  <a:off x="144" y="384"/>
                  <a:ext cx="102" cy="47"/>
                  <a:chOff x="0" y="0"/>
                  <a:chExt cx="576" cy="427"/>
                </a:xfrm>
              </p:grpSpPr>
              <p:sp>
                <p:nvSpPr>
                  <p:cNvPr id="132" name="Oval 59"/>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33" name="Oval 60"/>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34" name="Oval 61"/>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sp>
              <p:nvSpPr>
                <p:cNvPr id="130" name="Rectangle 62"/>
                <p:cNvSpPr>
                  <a:spLocks noChangeArrowheads="1"/>
                </p:cNvSpPr>
                <p:nvPr/>
              </p:nvSpPr>
              <p:spPr bwMode="auto">
                <a:xfrm>
                  <a:off x="0" y="0"/>
                  <a:ext cx="144"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31" name="Rectangle 63"/>
                <p:cNvSpPr>
                  <a:spLocks noChangeArrowheads="1"/>
                </p:cNvSpPr>
                <p:nvPr/>
              </p:nvSpPr>
              <p:spPr bwMode="auto">
                <a:xfrm>
                  <a:off x="1776" y="0"/>
                  <a:ext cx="144"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grpSp>
          <p:grpSp>
            <p:nvGrpSpPr>
              <p:cNvPr id="16" name="Group 64"/>
              <p:cNvGrpSpPr>
                <a:grpSpLocks/>
              </p:cNvGrpSpPr>
              <p:nvPr/>
            </p:nvGrpSpPr>
            <p:grpSpPr bwMode="auto">
              <a:xfrm flipV="1">
                <a:off x="57" y="546"/>
                <a:ext cx="1141" cy="416"/>
                <a:chOff x="0" y="0"/>
                <a:chExt cx="1920" cy="719"/>
              </a:xfrm>
            </p:grpSpPr>
            <p:grpSp>
              <p:nvGrpSpPr>
                <p:cNvPr id="66" name="Group 65"/>
                <p:cNvGrpSpPr>
                  <a:grpSpLocks/>
                </p:cNvGrpSpPr>
                <p:nvPr/>
              </p:nvGrpSpPr>
              <p:grpSpPr bwMode="auto">
                <a:xfrm>
                  <a:off x="0" y="48"/>
                  <a:ext cx="1920" cy="671"/>
                  <a:chOff x="0" y="0"/>
                  <a:chExt cx="1440" cy="480"/>
                </a:xfrm>
              </p:grpSpPr>
              <p:sp>
                <p:nvSpPr>
                  <p:cNvPr id="113" name="その他" descr="横線"/>
                  <p:cNvSpPr>
                    <a:spLocks/>
                  </p:cNvSpPr>
                  <p:nvPr/>
                </p:nvSpPr>
                <p:spPr bwMode="auto">
                  <a:xfrm>
                    <a:off x="48" y="144"/>
                    <a:ext cx="1344" cy="248"/>
                  </a:xfrm>
                  <a:custGeom>
                    <a:avLst/>
                    <a:gdLst>
                      <a:gd name="T0" fmla="*/ 0 w 1344"/>
                      <a:gd name="T1" fmla="*/ 0 h 248"/>
                      <a:gd name="T2" fmla="*/ 672 w 1344"/>
                      <a:gd name="T3" fmla="*/ 240 h 248"/>
                      <a:gd name="T4" fmla="*/ 1344 w 1344"/>
                      <a:gd name="T5" fmla="*/ 48 h 248"/>
                      <a:gd name="T6" fmla="*/ 0 60000 65536"/>
                      <a:gd name="T7" fmla="*/ 0 60000 65536"/>
                      <a:gd name="T8" fmla="*/ 0 60000 65536"/>
                      <a:gd name="T9" fmla="*/ 0 w 1344"/>
                      <a:gd name="T10" fmla="*/ 0 h 248"/>
                      <a:gd name="T11" fmla="*/ 1344 w 1344"/>
                      <a:gd name="T12" fmla="*/ 248 h 248"/>
                    </a:gdLst>
                    <a:ahLst/>
                    <a:cxnLst>
                      <a:cxn ang="T6">
                        <a:pos x="T0" y="T1"/>
                      </a:cxn>
                      <a:cxn ang="T7">
                        <a:pos x="T2" y="T3"/>
                      </a:cxn>
                      <a:cxn ang="T8">
                        <a:pos x="T4" y="T5"/>
                      </a:cxn>
                    </a:cxnLst>
                    <a:rect l="T9" t="T10" r="T11" b="T12"/>
                    <a:pathLst>
                      <a:path w="1344" h="248">
                        <a:moveTo>
                          <a:pt x="0" y="0"/>
                        </a:moveTo>
                        <a:cubicBezTo>
                          <a:pt x="224" y="116"/>
                          <a:pt x="448" y="232"/>
                          <a:pt x="672" y="240"/>
                        </a:cubicBezTo>
                        <a:cubicBezTo>
                          <a:pt x="896" y="248"/>
                          <a:pt x="1232" y="80"/>
                          <a:pt x="1344" y="48"/>
                        </a:cubicBezTo>
                      </a:path>
                    </a:pathLst>
                  </a:custGeom>
                  <a:blipFill dpi="0" rotWithShape="0">
                    <a:blip r:embed="rId4"/>
                    <a:srcRect/>
                    <a:tile tx="0" ty="0" sx="100000" sy="100000" flip="none" algn="tl"/>
                  </a:blipFill>
                  <a:ln w="9525">
                    <a:solidFill>
                      <a:schemeClr val="tx1"/>
                    </a:solidFill>
                    <a:round/>
                    <a:headEnd/>
                    <a:tailEnd/>
                  </a:ln>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grpSp>
                <p:nvGrpSpPr>
                  <p:cNvPr id="114" name="Group 67"/>
                  <p:cNvGrpSpPr>
                    <a:grpSpLocks/>
                  </p:cNvGrpSpPr>
                  <p:nvPr/>
                </p:nvGrpSpPr>
                <p:grpSpPr bwMode="auto">
                  <a:xfrm flipV="1">
                    <a:off x="0" y="96"/>
                    <a:ext cx="1440" cy="384"/>
                    <a:chOff x="0" y="0"/>
                    <a:chExt cx="1400" cy="338"/>
                  </a:xfrm>
                </p:grpSpPr>
                <p:sp>
                  <p:nvSpPr>
                    <p:cNvPr id="116" name="その他"/>
                    <p:cNvSpPr>
                      <a:spLocks/>
                    </p:cNvSpPr>
                    <p:nvPr/>
                  </p:nvSpPr>
                  <p:spPr bwMode="auto">
                    <a:xfrm flipV="1">
                      <a:off x="0" y="0"/>
                      <a:ext cx="1400" cy="338"/>
                    </a:xfrm>
                    <a:custGeom>
                      <a:avLst/>
                      <a:gdLst>
                        <a:gd name="T0" fmla="*/ 16 w 1400"/>
                        <a:gd name="T1" fmla="*/ 0 h 382"/>
                        <a:gd name="T2" fmla="*/ 85 w 1400"/>
                        <a:gd name="T3" fmla="*/ 4 h 382"/>
                        <a:gd name="T4" fmla="*/ 162 w 1400"/>
                        <a:gd name="T5" fmla="*/ 4 h 382"/>
                        <a:gd name="T6" fmla="*/ 266 w 1400"/>
                        <a:gd name="T7" fmla="*/ 4 h 382"/>
                        <a:gd name="T8" fmla="*/ 391 w 1400"/>
                        <a:gd name="T9" fmla="*/ 4 h 382"/>
                        <a:gd name="T10" fmla="*/ 682 w 1400"/>
                        <a:gd name="T11" fmla="*/ 4 h 382"/>
                        <a:gd name="T12" fmla="*/ 953 w 1400"/>
                        <a:gd name="T13" fmla="*/ 4 h 382"/>
                        <a:gd name="T14" fmla="*/ 1015 w 1400"/>
                        <a:gd name="T15" fmla="*/ 4 h 382"/>
                        <a:gd name="T16" fmla="*/ 1112 w 1400"/>
                        <a:gd name="T17" fmla="*/ 4 h 382"/>
                        <a:gd name="T18" fmla="*/ 1175 w 1400"/>
                        <a:gd name="T19" fmla="*/ 4 h 382"/>
                        <a:gd name="T20" fmla="*/ 1196 w 1400"/>
                        <a:gd name="T21" fmla="*/ 4 h 382"/>
                        <a:gd name="T22" fmla="*/ 1279 w 1400"/>
                        <a:gd name="T23" fmla="*/ 4 h 382"/>
                        <a:gd name="T24" fmla="*/ 1300 w 1400"/>
                        <a:gd name="T25" fmla="*/ 4 h 382"/>
                        <a:gd name="T26" fmla="*/ 1314 w 1400"/>
                        <a:gd name="T27" fmla="*/ 4 h 382"/>
                        <a:gd name="T28" fmla="*/ 1355 w 1400"/>
                        <a:gd name="T29" fmla="*/ 4 h 382"/>
                        <a:gd name="T30" fmla="*/ 1369 w 1400"/>
                        <a:gd name="T31" fmla="*/ 4 h 382"/>
                        <a:gd name="T32" fmla="*/ 1376 w 1400"/>
                        <a:gd name="T33" fmla="*/ 4 h 382"/>
                        <a:gd name="T34" fmla="*/ 1369 w 1400"/>
                        <a:gd name="T35" fmla="*/ 4 h 382"/>
                        <a:gd name="T36" fmla="*/ 1307 w 1400"/>
                        <a:gd name="T37" fmla="*/ 4 h 382"/>
                        <a:gd name="T38" fmla="*/ 1161 w 1400"/>
                        <a:gd name="T39" fmla="*/ 4 h 382"/>
                        <a:gd name="T40" fmla="*/ 1098 w 1400"/>
                        <a:gd name="T41" fmla="*/ 4 h 382"/>
                        <a:gd name="T42" fmla="*/ 1078 w 1400"/>
                        <a:gd name="T43" fmla="*/ 4 h 382"/>
                        <a:gd name="T44" fmla="*/ 918 w 1400"/>
                        <a:gd name="T45" fmla="*/ 4 h 382"/>
                        <a:gd name="T46" fmla="*/ 786 w 1400"/>
                        <a:gd name="T47" fmla="*/ 4 h 382"/>
                        <a:gd name="T48" fmla="*/ 279 w 1400"/>
                        <a:gd name="T49" fmla="*/ 4 h 382"/>
                        <a:gd name="T50" fmla="*/ 238 w 1400"/>
                        <a:gd name="T51" fmla="*/ 4 h 382"/>
                        <a:gd name="T52" fmla="*/ 196 w 1400"/>
                        <a:gd name="T53" fmla="*/ 4 h 382"/>
                        <a:gd name="T54" fmla="*/ 134 w 1400"/>
                        <a:gd name="T55" fmla="*/ 4 h 382"/>
                        <a:gd name="T56" fmla="*/ 92 w 1400"/>
                        <a:gd name="T57" fmla="*/ 4 h 382"/>
                        <a:gd name="T58" fmla="*/ 50 w 1400"/>
                        <a:gd name="T59" fmla="*/ 4 h 382"/>
                        <a:gd name="T60" fmla="*/ 30 w 1400"/>
                        <a:gd name="T61" fmla="*/ 4 h 382"/>
                        <a:gd name="T62" fmla="*/ 30 w 1400"/>
                        <a:gd name="T63" fmla="*/ 4 h 382"/>
                        <a:gd name="T64" fmla="*/ 16 w 1400"/>
                        <a:gd name="T65" fmla="*/ 0 h 3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0"/>
                        <a:gd name="T100" fmla="*/ 0 h 382"/>
                        <a:gd name="T101" fmla="*/ 1400 w 1400"/>
                        <a:gd name="T102" fmla="*/ 382 h 3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0" h="382">
                          <a:moveTo>
                            <a:pt x="16" y="0"/>
                          </a:moveTo>
                          <a:cubicBezTo>
                            <a:pt x="50" y="11"/>
                            <a:pt x="50" y="43"/>
                            <a:pt x="85" y="55"/>
                          </a:cubicBezTo>
                          <a:cubicBezTo>
                            <a:pt x="105" y="84"/>
                            <a:pt x="129" y="100"/>
                            <a:pt x="162" y="111"/>
                          </a:cubicBezTo>
                          <a:cubicBezTo>
                            <a:pt x="185" y="127"/>
                            <a:pt x="237" y="151"/>
                            <a:pt x="266" y="159"/>
                          </a:cubicBezTo>
                          <a:cubicBezTo>
                            <a:pt x="303" y="185"/>
                            <a:pt x="349" y="194"/>
                            <a:pt x="391" y="208"/>
                          </a:cubicBezTo>
                          <a:cubicBezTo>
                            <a:pt x="487" y="241"/>
                            <a:pt x="580" y="263"/>
                            <a:pt x="682" y="271"/>
                          </a:cubicBezTo>
                          <a:cubicBezTo>
                            <a:pt x="772" y="269"/>
                            <a:pt x="863" y="270"/>
                            <a:pt x="953" y="264"/>
                          </a:cubicBezTo>
                          <a:cubicBezTo>
                            <a:pt x="975" y="263"/>
                            <a:pt x="994" y="250"/>
                            <a:pt x="1015" y="243"/>
                          </a:cubicBezTo>
                          <a:cubicBezTo>
                            <a:pt x="1046" y="233"/>
                            <a:pt x="1080" y="236"/>
                            <a:pt x="1112" y="229"/>
                          </a:cubicBezTo>
                          <a:cubicBezTo>
                            <a:pt x="1145" y="207"/>
                            <a:pt x="1125" y="218"/>
                            <a:pt x="1175" y="201"/>
                          </a:cubicBezTo>
                          <a:cubicBezTo>
                            <a:pt x="1182" y="199"/>
                            <a:pt x="1196" y="194"/>
                            <a:pt x="1196" y="194"/>
                          </a:cubicBezTo>
                          <a:cubicBezTo>
                            <a:pt x="1220" y="177"/>
                            <a:pt x="1250" y="161"/>
                            <a:pt x="1279" y="153"/>
                          </a:cubicBezTo>
                          <a:cubicBezTo>
                            <a:pt x="1286" y="148"/>
                            <a:pt x="1294" y="145"/>
                            <a:pt x="1300" y="139"/>
                          </a:cubicBezTo>
                          <a:cubicBezTo>
                            <a:pt x="1306" y="133"/>
                            <a:pt x="1308" y="124"/>
                            <a:pt x="1314" y="118"/>
                          </a:cubicBezTo>
                          <a:cubicBezTo>
                            <a:pt x="1326" y="107"/>
                            <a:pt x="1355" y="90"/>
                            <a:pt x="1355" y="90"/>
                          </a:cubicBezTo>
                          <a:cubicBezTo>
                            <a:pt x="1360" y="83"/>
                            <a:pt x="1361" y="69"/>
                            <a:pt x="1369" y="69"/>
                          </a:cubicBezTo>
                          <a:cubicBezTo>
                            <a:pt x="1376" y="69"/>
                            <a:pt x="1376" y="83"/>
                            <a:pt x="1376" y="90"/>
                          </a:cubicBezTo>
                          <a:cubicBezTo>
                            <a:pt x="1376" y="111"/>
                            <a:pt x="1371" y="132"/>
                            <a:pt x="1369" y="153"/>
                          </a:cubicBezTo>
                          <a:cubicBezTo>
                            <a:pt x="1359" y="283"/>
                            <a:pt x="1400" y="259"/>
                            <a:pt x="1307" y="271"/>
                          </a:cubicBezTo>
                          <a:cubicBezTo>
                            <a:pt x="1258" y="302"/>
                            <a:pt x="1213" y="331"/>
                            <a:pt x="1161" y="354"/>
                          </a:cubicBezTo>
                          <a:cubicBezTo>
                            <a:pt x="1159" y="355"/>
                            <a:pt x="1109" y="371"/>
                            <a:pt x="1098" y="375"/>
                          </a:cubicBezTo>
                          <a:cubicBezTo>
                            <a:pt x="1091" y="377"/>
                            <a:pt x="1078" y="382"/>
                            <a:pt x="1078" y="382"/>
                          </a:cubicBezTo>
                          <a:cubicBezTo>
                            <a:pt x="1025" y="380"/>
                            <a:pt x="971" y="381"/>
                            <a:pt x="918" y="375"/>
                          </a:cubicBezTo>
                          <a:cubicBezTo>
                            <a:pt x="875" y="371"/>
                            <a:pt x="830" y="346"/>
                            <a:pt x="786" y="340"/>
                          </a:cubicBezTo>
                          <a:cubicBezTo>
                            <a:pt x="577" y="346"/>
                            <a:pt x="491" y="353"/>
                            <a:pt x="279" y="347"/>
                          </a:cubicBezTo>
                          <a:cubicBezTo>
                            <a:pt x="265" y="338"/>
                            <a:pt x="254" y="324"/>
                            <a:pt x="238" y="319"/>
                          </a:cubicBezTo>
                          <a:cubicBezTo>
                            <a:pt x="224" y="314"/>
                            <a:pt x="208" y="313"/>
                            <a:pt x="196" y="305"/>
                          </a:cubicBezTo>
                          <a:cubicBezTo>
                            <a:pt x="177" y="292"/>
                            <a:pt x="155" y="280"/>
                            <a:pt x="134" y="271"/>
                          </a:cubicBezTo>
                          <a:cubicBezTo>
                            <a:pt x="120" y="265"/>
                            <a:pt x="104" y="265"/>
                            <a:pt x="92" y="257"/>
                          </a:cubicBezTo>
                          <a:cubicBezTo>
                            <a:pt x="78" y="248"/>
                            <a:pt x="64" y="238"/>
                            <a:pt x="50" y="229"/>
                          </a:cubicBezTo>
                          <a:cubicBezTo>
                            <a:pt x="43" y="224"/>
                            <a:pt x="30" y="215"/>
                            <a:pt x="30" y="215"/>
                          </a:cubicBezTo>
                          <a:cubicBezTo>
                            <a:pt x="0" y="170"/>
                            <a:pt x="18" y="118"/>
                            <a:pt x="30" y="69"/>
                          </a:cubicBezTo>
                          <a:cubicBezTo>
                            <a:pt x="22" y="9"/>
                            <a:pt x="31" y="31"/>
                            <a:pt x="16" y="0"/>
                          </a:cubicBezTo>
                          <a:close/>
                        </a:path>
                      </a:pathLst>
                    </a:custGeom>
                    <a:solidFill>
                      <a:srgbClr val="99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117" name="その他"/>
                    <p:cNvSpPr>
                      <a:spLocks/>
                    </p:cNvSpPr>
                    <p:nvPr/>
                  </p:nvSpPr>
                  <p:spPr bwMode="auto">
                    <a:xfrm flipH="1" flipV="1">
                      <a:off x="48" y="0"/>
                      <a:ext cx="1344" cy="338"/>
                    </a:xfrm>
                    <a:custGeom>
                      <a:avLst/>
                      <a:gdLst>
                        <a:gd name="T0" fmla="*/ 12 w 1400"/>
                        <a:gd name="T1" fmla="*/ 0 h 382"/>
                        <a:gd name="T2" fmla="*/ 15 w 1400"/>
                        <a:gd name="T3" fmla="*/ 4 h 382"/>
                        <a:gd name="T4" fmla="*/ 30 w 1400"/>
                        <a:gd name="T5" fmla="*/ 4 h 382"/>
                        <a:gd name="T6" fmla="*/ 48 w 1400"/>
                        <a:gd name="T7" fmla="*/ 4 h 382"/>
                        <a:gd name="T8" fmla="*/ 71 w 1400"/>
                        <a:gd name="T9" fmla="*/ 4 h 382"/>
                        <a:gd name="T10" fmla="*/ 123 w 1400"/>
                        <a:gd name="T11" fmla="*/ 4 h 382"/>
                        <a:gd name="T12" fmla="*/ 172 w 1400"/>
                        <a:gd name="T13" fmla="*/ 4 h 382"/>
                        <a:gd name="T14" fmla="*/ 183 w 1400"/>
                        <a:gd name="T15" fmla="*/ 4 h 382"/>
                        <a:gd name="T16" fmla="*/ 201 w 1400"/>
                        <a:gd name="T17" fmla="*/ 4 h 382"/>
                        <a:gd name="T18" fmla="*/ 211 w 1400"/>
                        <a:gd name="T19" fmla="*/ 4 h 382"/>
                        <a:gd name="T20" fmla="*/ 216 w 1400"/>
                        <a:gd name="T21" fmla="*/ 4 h 382"/>
                        <a:gd name="T22" fmla="*/ 230 w 1400"/>
                        <a:gd name="T23" fmla="*/ 4 h 382"/>
                        <a:gd name="T24" fmla="*/ 234 w 1400"/>
                        <a:gd name="T25" fmla="*/ 4 h 382"/>
                        <a:gd name="T26" fmla="*/ 237 w 1400"/>
                        <a:gd name="T27" fmla="*/ 4 h 382"/>
                        <a:gd name="T28" fmla="*/ 244 w 1400"/>
                        <a:gd name="T29" fmla="*/ 4 h 382"/>
                        <a:gd name="T30" fmla="*/ 247 w 1400"/>
                        <a:gd name="T31" fmla="*/ 4 h 382"/>
                        <a:gd name="T32" fmla="*/ 247 w 1400"/>
                        <a:gd name="T33" fmla="*/ 4 h 382"/>
                        <a:gd name="T34" fmla="*/ 247 w 1400"/>
                        <a:gd name="T35" fmla="*/ 4 h 382"/>
                        <a:gd name="T36" fmla="*/ 235 w 1400"/>
                        <a:gd name="T37" fmla="*/ 4 h 382"/>
                        <a:gd name="T38" fmla="*/ 210 w 1400"/>
                        <a:gd name="T39" fmla="*/ 4 h 382"/>
                        <a:gd name="T40" fmla="*/ 198 w 1400"/>
                        <a:gd name="T41" fmla="*/ 4 h 382"/>
                        <a:gd name="T42" fmla="*/ 194 w 1400"/>
                        <a:gd name="T43" fmla="*/ 4 h 382"/>
                        <a:gd name="T44" fmla="*/ 166 w 1400"/>
                        <a:gd name="T45" fmla="*/ 4 h 382"/>
                        <a:gd name="T46" fmla="*/ 141 w 1400"/>
                        <a:gd name="T47" fmla="*/ 4 h 382"/>
                        <a:gd name="T48" fmla="*/ 51 w 1400"/>
                        <a:gd name="T49" fmla="*/ 4 h 382"/>
                        <a:gd name="T50" fmla="*/ 43 w 1400"/>
                        <a:gd name="T51" fmla="*/ 4 h 382"/>
                        <a:gd name="T52" fmla="*/ 35 w 1400"/>
                        <a:gd name="T53" fmla="*/ 4 h 382"/>
                        <a:gd name="T54" fmla="*/ 26 w 1400"/>
                        <a:gd name="T55" fmla="*/ 4 h 382"/>
                        <a:gd name="T56" fmla="*/ 16 w 1400"/>
                        <a:gd name="T57" fmla="*/ 4 h 382"/>
                        <a:gd name="T58" fmla="*/ 12 w 1400"/>
                        <a:gd name="T59" fmla="*/ 4 h 382"/>
                        <a:gd name="T60" fmla="*/ 12 w 1400"/>
                        <a:gd name="T61" fmla="*/ 4 h 382"/>
                        <a:gd name="T62" fmla="*/ 12 w 1400"/>
                        <a:gd name="T63" fmla="*/ 4 h 382"/>
                        <a:gd name="T64" fmla="*/ 12 w 1400"/>
                        <a:gd name="T65" fmla="*/ 0 h 3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0"/>
                        <a:gd name="T100" fmla="*/ 0 h 382"/>
                        <a:gd name="T101" fmla="*/ 1400 w 1400"/>
                        <a:gd name="T102" fmla="*/ 382 h 3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0" h="382">
                          <a:moveTo>
                            <a:pt x="16" y="0"/>
                          </a:moveTo>
                          <a:cubicBezTo>
                            <a:pt x="50" y="11"/>
                            <a:pt x="50" y="43"/>
                            <a:pt x="85" y="55"/>
                          </a:cubicBezTo>
                          <a:cubicBezTo>
                            <a:pt x="105" y="84"/>
                            <a:pt x="129" y="100"/>
                            <a:pt x="162" y="111"/>
                          </a:cubicBezTo>
                          <a:cubicBezTo>
                            <a:pt x="185" y="127"/>
                            <a:pt x="237" y="151"/>
                            <a:pt x="266" y="159"/>
                          </a:cubicBezTo>
                          <a:cubicBezTo>
                            <a:pt x="303" y="185"/>
                            <a:pt x="349" y="194"/>
                            <a:pt x="391" y="208"/>
                          </a:cubicBezTo>
                          <a:cubicBezTo>
                            <a:pt x="487" y="241"/>
                            <a:pt x="580" y="263"/>
                            <a:pt x="682" y="271"/>
                          </a:cubicBezTo>
                          <a:cubicBezTo>
                            <a:pt x="772" y="269"/>
                            <a:pt x="863" y="270"/>
                            <a:pt x="953" y="264"/>
                          </a:cubicBezTo>
                          <a:cubicBezTo>
                            <a:pt x="975" y="263"/>
                            <a:pt x="994" y="250"/>
                            <a:pt x="1015" y="243"/>
                          </a:cubicBezTo>
                          <a:cubicBezTo>
                            <a:pt x="1046" y="233"/>
                            <a:pt x="1080" y="236"/>
                            <a:pt x="1112" y="229"/>
                          </a:cubicBezTo>
                          <a:cubicBezTo>
                            <a:pt x="1145" y="207"/>
                            <a:pt x="1125" y="218"/>
                            <a:pt x="1175" y="201"/>
                          </a:cubicBezTo>
                          <a:cubicBezTo>
                            <a:pt x="1182" y="199"/>
                            <a:pt x="1196" y="194"/>
                            <a:pt x="1196" y="194"/>
                          </a:cubicBezTo>
                          <a:cubicBezTo>
                            <a:pt x="1220" y="177"/>
                            <a:pt x="1250" y="161"/>
                            <a:pt x="1279" y="153"/>
                          </a:cubicBezTo>
                          <a:cubicBezTo>
                            <a:pt x="1286" y="148"/>
                            <a:pt x="1294" y="145"/>
                            <a:pt x="1300" y="139"/>
                          </a:cubicBezTo>
                          <a:cubicBezTo>
                            <a:pt x="1306" y="133"/>
                            <a:pt x="1308" y="124"/>
                            <a:pt x="1314" y="118"/>
                          </a:cubicBezTo>
                          <a:cubicBezTo>
                            <a:pt x="1326" y="107"/>
                            <a:pt x="1355" y="90"/>
                            <a:pt x="1355" y="90"/>
                          </a:cubicBezTo>
                          <a:cubicBezTo>
                            <a:pt x="1360" y="83"/>
                            <a:pt x="1361" y="69"/>
                            <a:pt x="1369" y="69"/>
                          </a:cubicBezTo>
                          <a:cubicBezTo>
                            <a:pt x="1376" y="69"/>
                            <a:pt x="1376" y="83"/>
                            <a:pt x="1376" y="90"/>
                          </a:cubicBezTo>
                          <a:cubicBezTo>
                            <a:pt x="1376" y="111"/>
                            <a:pt x="1371" y="132"/>
                            <a:pt x="1369" y="153"/>
                          </a:cubicBezTo>
                          <a:cubicBezTo>
                            <a:pt x="1359" y="283"/>
                            <a:pt x="1400" y="259"/>
                            <a:pt x="1307" y="271"/>
                          </a:cubicBezTo>
                          <a:cubicBezTo>
                            <a:pt x="1258" y="302"/>
                            <a:pt x="1213" y="331"/>
                            <a:pt x="1161" y="354"/>
                          </a:cubicBezTo>
                          <a:cubicBezTo>
                            <a:pt x="1159" y="355"/>
                            <a:pt x="1109" y="371"/>
                            <a:pt x="1098" y="375"/>
                          </a:cubicBezTo>
                          <a:cubicBezTo>
                            <a:pt x="1091" y="377"/>
                            <a:pt x="1078" y="382"/>
                            <a:pt x="1078" y="382"/>
                          </a:cubicBezTo>
                          <a:cubicBezTo>
                            <a:pt x="1025" y="380"/>
                            <a:pt x="971" y="381"/>
                            <a:pt x="918" y="375"/>
                          </a:cubicBezTo>
                          <a:cubicBezTo>
                            <a:pt x="875" y="371"/>
                            <a:pt x="830" y="346"/>
                            <a:pt x="786" y="340"/>
                          </a:cubicBezTo>
                          <a:cubicBezTo>
                            <a:pt x="577" y="346"/>
                            <a:pt x="491" y="353"/>
                            <a:pt x="279" y="347"/>
                          </a:cubicBezTo>
                          <a:cubicBezTo>
                            <a:pt x="265" y="338"/>
                            <a:pt x="254" y="324"/>
                            <a:pt x="238" y="319"/>
                          </a:cubicBezTo>
                          <a:cubicBezTo>
                            <a:pt x="224" y="314"/>
                            <a:pt x="208" y="313"/>
                            <a:pt x="196" y="305"/>
                          </a:cubicBezTo>
                          <a:cubicBezTo>
                            <a:pt x="177" y="292"/>
                            <a:pt x="155" y="280"/>
                            <a:pt x="134" y="271"/>
                          </a:cubicBezTo>
                          <a:cubicBezTo>
                            <a:pt x="120" y="265"/>
                            <a:pt x="104" y="265"/>
                            <a:pt x="92" y="257"/>
                          </a:cubicBezTo>
                          <a:cubicBezTo>
                            <a:pt x="78" y="248"/>
                            <a:pt x="64" y="238"/>
                            <a:pt x="50" y="229"/>
                          </a:cubicBezTo>
                          <a:cubicBezTo>
                            <a:pt x="43" y="224"/>
                            <a:pt x="30" y="215"/>
                            <a:pt x="30" y="215"/>
                          </a:cubicBezTo>
                          <a:cubicBezTo>
                            <a:pt x="0" y="170"/>
                            <a:pt x="18" y="118"/>
                            <a:pt x="30" y="69"/>
                          </a:cubicBezTo>
                          <a:cubicBezTo>
                            <a:pt x="22" y="9"/>
                            <a:pt x="31" y="31"/>
                            <a:pt x="16" y="0"/>
                          </a:cubicBezTo>
                          <a:close/>
                        </a:path>
                      </a:pathLst>
                    </a:custGeom>
                    <a:solidFill>
                      <a:srgbClr val="99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grpSp>
              <p:sp>
                <p:nvSpPr>
                  <p:cNvPr id="115" name="Rectangle 70" descr="横線"/>
                  <p:cNvSpPr>
                    <a:spLocks noChangeArrowheads="1"/>
                  </p:cNvSpPr>
                  <p:nvPr/>
                </p:nvSpPr>
                <p:spPr bwMode="auto">
                  <a:xfrm>
                    <a:off x="96" y="0"/>
                    <a:ext cx="1248" cy="19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grpSp>
            <p:grpSp>
              <p:nvGrpSpPr>
                <p:cNvPr id="67" name="Group 71"/>
                <p:cNvGrpSpPr>
                  <a:grpSpLocks/>
                </p:cNvGrpSpPr>
                <p:nvPr/>
              </p:nvGrpSpPr>
              <p:grpSpPr bwMode="auto">
                <a:xfrm rot="500972" flipH="1">
                  <a:off x="1200" y="576"/>
                  <a:ext cx="79" cy="66"/>
                  <a:chOff x="0" y="0"/>
                  <a:chExt cx="576" cy="427"/>
                </a:xfrm>
              </p:grpSpPr>
              <p:sp>
                <p:nvSpPr>
                  <p:cNvPr id="110" name="Oval 72"/>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11" name="Oval 73"/>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12" name="Oval 74"/>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68" name="Group 75"/>
                <p:cNvGrpSpPr>
                  <a:grpSpLocks/>
                </p:cNvGrpSpPr>
                <p:nvPr/>
              </p:nvGrpSpPr>
              <p:grpSpPr bwMode="auto">
                <a:xfrm rot="500972" flipH="1">
                  <a:off x="1440" y="576"/>
                  <a:ext cx="83" cy="62"/>
                  <a:chOff x="0" y="0"/>
                  <a:chExt cx="576" cy="427"/>
                </a:xfrm>
              </p:grpSpPr>
              <p:sp>
                <p:nvSpPr>
                  <p:cNvPr id="107" name="Oval 76"/>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8" name="Oval 77"/>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9" name="Oval 78"/>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69" name="Group 79"/>
                <p:cNvGrpSpPr>
                  <a:grpSpLocks/>
                </p:cNvGrpSpPr>
                <p:nvPr/>
              </p:nvGrpSpPr>
              <p:grpSpPr bwMode="auto">
                <a:xfrm rot="500972" flipH="1">
                  <a:off x="1488" y="480"/>
                  <a:ext cx="83" cy="62"/>
                  <a:chOff x="0" y="0"/>
                  <a:chExt cx="576" cy="427"/>
                </a:xfrm>
              </p:grpSpPr>
              <p:sp>
                <p:nvSpPr>
                  <p:cNvPr id="104" name="Oval 80"/>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5" name="Oval 81"/>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6" name="Oval 82"/>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0" name="Group 83"/>
                <p:cNvGrpSpPr>
                  <a:grpSpLocks/>
                </p:cNvGrpSpPr>
                <p:nvPr/>
              </p:nvGrpSpPr>
              <p:grpSpPr bwMode="auto">
                <a:xfrm rot="210179" flipV="1">
                  <a:off x="480" y="528"/>
                  <a:ext cx="92" cy="47"/>
                  <a:chOff x="0" y="0"/>
                  <a:chExt cx="576" cy="427"/>
                </a:xfrm>
              </p:grpSpPr>
              <p:sp>
                <p:nvSpPr>
                  <p:cNvPr id="101" name="Oval 84"/>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2" name="Oval 85"/>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3" name="Oval 86"/>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1" name="Group 87"/>
                <p:cNvGrpSpPr>
                  <a:grpSpLocks/>
                </p:cNvGrpSpPr>
                <p:nvPr/>
              </p:nvGrpSpPr>
              <p:grpSpPr bwMode="auto">
                <a:xfrm rot="500972" flipH="1">
                  <a:off x="1632" y="528"/>
                  <a:ext cx="83" cy="62"/>
                  <a:chOff x="0" y="0"/>
                  <a:chExt cx="576" cy="427"/>
                </a:xfrm>
              </p:grpSpPr>
              <p:sp>
                <p:nvSpPr>
                  <p:cNvPr id="98" name="Oval 88"/>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9" name="Oval 89"/>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100" name="Oval 90"/>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2" name="Group 91"/>
                <p:cNvGrpSpPr>
                  <a:grpSpLocks/>
                </p:cNvGrpSpPr>
                <p:nvPr/>
              </p:nvGrpSpPr>
              <p:grpSpPr bwMode="auto">
                <a:xfrm rot="210179" flipV="1">
                  <a:off x="240" y="480"/>
                  <a:ext cx="102" cy="47"/>
                  <a:chOff x="0" y="0"/>
                  <a:chExt cx="576" cy="427"/>
                </a:xfrm>
              </p:grpSpPr>
              <p:sp>
                <p:nvSpPr>
                  <p:cNvPr id="95" name="Oval 92"/>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6" name="Oval 93"/>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7" name="Oval 94"/>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3" name="Group 95"/>
                <p:cNvGrpSpPr>
                  <a:grpSpLocks/>
                </p:cNvGrpSpPr>
                <p:nvPr/>
              </p:nvGrpSpPr>
              <p:grpSpPr bwMode="auto">
                <a:xfrm rot="500972" flipH="1">
                  <a:off x="672" y="624"/>
                  <a:ext cx="79" cy="48"/>
                  <a:chOff x="0" y="0"/>
                  <a:chExt cx="576" cy="427"/>
                </a:xfrm>
              </p:grpSpPr>
              <p:sp>
                <p:nvSpPr>
                  <p:cNvPr id="92" name="Oval 96"/>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3" name="Oval 97"/>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4" name="Oval 98"/>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4" name="Group 99"/>
                <p:cNvGrpSpPr>
                  <a:grpSpLocks/>
                </p:cNvGrpSpPr>
                <p:nvPr/>
              </p:nvGrpSpPr>
              <p:grpSpPr bwMode="auto">
                <a:xfrm rot="500972" flipH="1">
                  <a:off x="48" y="432"/>
                  <a:ext cx="83" cy="62"/>
                  <a:chOff x="0" y="0"/>
                  <a:chExt cx="576" cy="427"/>
                </a:xfrm>
              </p:grpSpPr>
              <p:sp>
                <p:nvSpPr>
                  <p:cNvPr id="89" name="Oval 100"/>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0" name="Oval 101"/>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91" name="Oval 102"/>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5" name="Group 103"/>
                <p:cNvGrpSpPr>
                  <a:grpSpLocks/>
                </p:cNvGrpSpPr>
                <p:nvPr/>
              </p:nvGrpSpPr>
              <p:grpSpPr bwMode="auto">
                <a:xfrm rot="210179" flipV="1">
                  <a:off x="384" y="576"/>
                  <a:ext cx="92" cy="47"/>
                  <a:chOff x="0" y="0"/>
                  <a:chExt cx="576" cy="427"/>
                </a:xfrm>
              </p:grpSpPr>
              <p:sp>
                <p:nvSpPr>
                  <p:cNvPr id="86" name="Oval 104"/>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87" name="Oval 105"/>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88" name="Oval 106"/>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6" name="Group 107"/>
                <p:cNvGrpSpPr>
                  <a:grpSpLocks/>
                </p:cNvGrpSpPr>
                <p:nvPr/>
              </p:nvGrpSpPr>
              <p:grpSpPr bwMode="auto">
                <a:xfrm rot="500972" flipH="1">
                  <a:off x="1728" y="384"/>
                  <a:ext cx="83" cy="62"/>
                  <a:chOff x="0" y="0"/>
                  <a:chExt cx="576" cy="427"/>
                </a:xfrm>
              </p:grpSpPr>
              <p:sp>
                <p:nvSpPr>
                  <p:cNvPr id="83" name="Oval 108"/>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84" name="Oval 109"/>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85" name="Oval 110"/>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rot="10800000"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grpSp>
              <p:nvGrpSpPr>
                <p:cNvPr id="77" name="Group 111"/>
                <p:cNvGrpSpPr>
                  <a:grpSpLocks/>
                </p:cNvGrpSpPr>
                <p:nvPr/>
              </p:nvGrpSpPr>
              <p:grpSpPr bwMode="auto">
                <a:xfrm rot="210179" flipV="1">
                  <a:off x="144" y="384"/>
                  <a:ext cx="102" cy="47"/>
                  <a:chOff x="0" y="0"/>
                  <a:chExt cx="576" cy="427"/>
                </a:xfrm>
              </p:grpSpPr>
              <p:sp>
                <p:nvSpPr>
                  <p:cNvPr id="80" name="Oval 112"/>
                  <p:cNvSpPr>
                    <a:spLocks noChangeArrowheads="1"/>
                  </p:cNvSpPr>
                  <p:nvPr/>
                </p:nvSpPr>
                <p:spPr bwMode="auto">
                  <a:xfrm>
                    <a:off x="0" y="0"/>
                    <a:ext cx="576" cy="427"/>
                  </a:xfrm>
                  <a:prstGeom prst="ellipse">
                    <a:avLst/>
                  </a:prstGeom>
                  <a:solidFill>
                    <a:srgbClr val="FFFF99"/>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81" name="Oval 113"/>
                  <p:cNvSpPr>
                    <a:spLocks noChangeArrowheads="1"/>
                  </p:cNvSpPr>
                  <p:nvPr/>
                </p:nvSpPr>
                <p:spPr bwMode="auto">
                  <a:xfrm>
                    <a:off x="48" y="47"/>
                    <a:ext cx="528" cy="333"/>
                  </a:xfrm>
                  <a:prstGeom prst="ellipse">
                    <a:avLst/>
                  </a:prstGeom>
                  <a:solidFill>
                    <a:srgbClr val="00CCFF"/>
                  </a:solidFill>
                  <a:ln w="9525">
                    <a:solidFill>
                      <a:schemeClr val="accent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82" name="Oval 114"/>
                  <p:cNvSpPr>
                    <a:spLocks noChangeArrowheads="1"/>
                  </p:cNvSpPr>
                  <p:nvPr/>
                </p:nvSpPr>
                <p:spPr bwMode="auto">
                  <a:xfrm>
                    <a:off x="288" y="142"/>
                    <a:ext cx="192" cy="143"/>
                  </a:xfrm>
                  <a:prstGeom prst="ellipse">
                    <a:avLst/>
                  </a:prstGeom>
                  <a:solidFill>
                    <a:srgbClr val="3333FF"/>
                  </a:solidFill>
                  <a:ln w="9525">
                    <a:solidFill>
                      <a:srgbClr val="0000FF"/>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2400">
                      <a:solidFill>
                        <a:srgbClr val="0033CC"/>
                      </a:solidFill>
                      <a:latin typeface="Times New Roman" panose="02020603050405020304" pitchFamily="18" charset="0"/>
                    </a:endParaRPr>
                  </a:p>
                </p:txBody>
              </p:sp>
            </p:grpSp>
            <p:sp>
              <p:nvSpPr>
                <p:cNvPr id="78" name="Rectangle 115"/>
                <p:cNvSpPr>
                  <a:spLocks noChangeArrowheads="1"/>
                </p:cNvSpPr>
                <p:nvPr/>
              </p:nvSpPr>
              <p:spPr bwMode="auto">
                <a:xfrm>
                  <a:off x="0" y="0"/>
                  <a:ext cx="144"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sp>
              <p:nvSpPr>
                <p:cNvPr id="79" name="Rectangle 116"/>
                <p:cNvSpPr>
                  <a:spLocks noChangeArrowheads="1"/>
                </p:cNvSpPr>
                <p:nvPr/>
              </p:nvSpPr>
              <p:spPr bwMode="auto">
                <a:xfrm>
                  <a:off x="1776" y="0"/>
                  <a:ext cx="144"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1800">
                    <a:solidFill>
                      <a:prstClr val="white"/>
                    </a:solidFill>
                    <a:latin typeface="Arial" panose="020B0604020202020204" pitchFamily="34" charset="0"/>
                  </a:endParaRPr>
                </a:p>
              </p:txBody>
            </p:sp>
          </p:grpSp>
          <p:sp>
            <p:nvSpPr>
              <p:cNvPr id="17" name="Line 117"/>
              <p:cNvSpPr>
                <a:spLocks noChangeShapeType="1"/>
              </p:cNvSpPr>
              <p:nvPr/>
            </p:nvSpPr>
            <p:spPr bwMode="auto">
              <a:xfrm>
                <a:off x="171" y="417"/>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18" name="Line 118"/>
              <p:cNvSpPr>
                <a:spLocks noChangeShapeType="1"/>
              </p:cNvSpPr>
              <p:nvPr/>
            </p:nvSpPr>
            <p:spPr bwMode="auto">
              <a:xfrm>
                <a:off x="143" y="513"/>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19" name="Line 119"/>
              <p:cNvSpPr>
                <a:spLocks noChangeShapeType="1"/>
              </p:cNvSpPr>
              <p:nvPr/>
            </p:nvSpPr>
            <p:spPr bwMode="auto">
              <a:xfrm>
                <a:off x="570" y="481"/>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0" name="Line 120"/>
              <p:cNvSpPr>
                <a:spLocks noChangeShapeType="1"/>
              </p:cNvSpPr>
              <p:nvPr/>
            </p:nvSpPr>
            <p:spPr bwMode="auto">
              <a:xfrm>
                <a:off x="656" y="481"/>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1" name="Line 121"/>
              <p:cNvSpPr>
                <a:spLocks noChangeShapeType="1"/>
              </p:cNvSpPr>
              <p:nvPr/>
            </p:nvSpPr>
            <p:spPr bwMode="auto">
              <a:xfrm>
                <a:off x="485" y="481"/>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2" name="Line 122"/>
              <p:cNvSpPr>
                <a:spLocks noChangeShapeType="1"/>
              </p:cNvSpPr>
              <p:nvPr/>
            </p:nvSpPr>
            <p:spPr bwMode="auto">
              <a:xfrm>
                <a:off x="742" y="513"/>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3" name="Line 123"/>
              <p:cNvSpPr>
                <a:spLocks noChangeShapeType="1"/>
              </p:cNvSpPr>
              <p:nvPr/>
            </p:nvSpPr>
            <p:spPr bwMode="auto">
              <a:xfrm>
                <a:off x="656" y="51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4" name="Line 124"/>
              <p:cNvSpPr>
                <a:spLocks noChangeShapeType="1"/>
              </p:cNvSpPr>
              <p:nvPr/>
            </p:nvSpPr>
            <p:spPr bwMode="auto">
              <a:xfrm>
                <a:off x="542" y="513"/>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5" name="Line 125"/>
              <p:cNvSpPr>
                <a:spLocks noChangeShapeType="1"/>
              </p:cNvSpPr>
              <p:nvPr/>
            </p:nvSpPr>
            <p:spPr bwMode="auto">
              <a:xfrm>
                <a:off x="599" y="545"/>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6" name="Line 126"/>
              <p:cNvSpPr>
                <a:spLocks noChangeShapeType="1"/>
              </p:cNvSpPr>
              <p:nvPr/>
            </p:nvSpPr>
            <p:spPr bwMode="auto">
              <a:xfrm>
                <a:off x="713" y="545"/>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7" name="Line 127"/>
              <p:cNvSpPr>
                <a:spLocks noChangeShapeType="1"/>
              </p:cNvSpPr>
              <p:nvPr/>
            </p:nvSpPr>
            <p:spPr bwMode="auto">
              <a:xfrm>
                <a:off x="827" y="51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8" name="Line 128"/>
              <p:cNvSpPr>
                <a:spLocks noChangeShapeType="1"/>
              </p:cNvSpPr>
              <p:nvPr/>
            </p:nvSpPr>
            <p:spPr bwMode="auto">
              <a:xfrm>
                <a:off x="314" y="513"/>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29" name="Line 129"/>
              <p:cNvSpPr>
                <a:spLocks noChangeShapeType="1"/>
              </p:cNvSpPr>
              <p:nvPr/>
            </p:nvSpPr>
            <p:spPr bwMode="auto">
              <a:xfrm>
                <a:off x="399" y="51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0" name="Line 130"/>
              <p:cNvSpPr>
                <a:spLocks noChangeShapeType="1"/>
              </p:cNvSpPr>
              <p:nvPr/>
            </p:nvSpPr>
            <p:spPr bwMode="auto">
              <a:xfrm>
                <a:off x="171" y="481"/>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1" name="Line 131"/>
              <p:cNvSpPr>
                <a:spLocks noChangeShapeType="1"/>
              </p:cNvSpPr>
              <p:nvPr/>
            </p:nvSpPr>
            <p:spPr bwMode="auto">
              <a:xfrm>
                <a:off x="200" y="449"/>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2" name="Line 132"/>
              <p:cNvSpPr>
                <a:spLocks noChangeShapeType="1"/>
              </p:cNvSpPr>
              <p:nvPr/>
            </p:nvSpPr>
            <p:spPr bwMode="auto">
              <a:xfrm>
                <a:off x="171" y="577"/>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3" name="Line 133"/>
              <p:cNvSpPr>
                <a:spLocks noChangeShapeType="1"/>
              </p:cNvSpPr>
              <p:nvPr/>
            </p:nvSpPr>
            <p:spPr bwMode="auto">
              <a:xfrm>
                <a:off x="228" y="51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4" name="Line 134"/>
              <p:cNvSpPr>
                <a:spLocks noChangeShapeType="1"/>
              </p:cNvSpPr>
              <p:nvPr/>
            </p:nvSpPr>
            <p:spPr bwMode="auto">
              <a:xfrm>
                <a:off x="228" y="577"/>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5" name="Line 135"/>
              <p:cNvSpPr>
                <a:spLocks noChangeShapeType="1"/>
              </p:cNvSpPr>
              <p:nvPr/>
            </p:nvSpPr>
            <p:spPr bwMode="auto">
              <a:xfrm>
                <a:off x="998" y="481"/>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6" name="Line 136"/>
              <p:cNvSpPr>
                <a:spLocks noChangeShapeType="1"/>
              </p:cNvSpPr>
              <p:nvPr/>
            </p:nvSpPr>
            <p:spPr bwMode="auto">
              <a:xfrm>
                <a:off x="970" y="545"/>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7" name="Line 137"/>
              <p:cNvSpPr>
                <a:spLocks noChangeShapeType="1"/>
              </p:cNvSpPr>
              <p:nvPr/>
            </p:nvSpPr>
            <p:spPr bwMode="auto">
              <a:xfrm>
                <a:off x="1084" y="449"/>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8" name="Line 138"/>
              <p:cNvSpPr>
                <a:spLocks noChangeShapeType="1"/>
              </p:cNvSpPr>
              <p:nvPr/>
            </p:nvSpPr>
            <p:spPr bwMode="auto">
              <a:xfrm>
                <a:off x="998" y="51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39" name="Line 139"/>
              <p:cNvSpPr>
                <a:spLocks noChangeShapeType="1"/>
              </p:cNvSpPr>
              <p:nvPr/>
            </p:nvSpPr>
            <p:spPr bwMode="auto">
              <a:xfrm>
                <a:off x="1084" y="481"/>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0" name="Line 140"/>
              <p:cNvSpPr>
                <a:spLocks noChangeShapeType="1"/>
              </p:cNvSpPr>
              <p:nvPr/>
            </p:nvSpPr>
            <p:spPr bwMode="auto">
              <a:xfrm>
                <a:off x="1084" y="609"/>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1" name="Line 141"/>
              <p:cNvSpPr>
                <a:spLocks noChangeShapeType="1"/>
              </p:cNvSpPr>
              <p:nvPr/>
            </p:nvSpPr>
            <p:spPr bwMode="auto">
              <a:xfrm>
                <a:off x="1055" y="545"/>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2" name="Line 142"/>
              <p:cNvSpPr>
                <a:spLocks noChangeShapeType="1"/>
              </p:cNvSpPr>
              <p:nvPr/>
            </p:nvSpPr>
            <p:spPr bwMode="auto">
              <a:xfrm>
                <a:off x="913" y="513"/>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3" name="Rectangle 143"/>
              <p:cNvSpPr>
                <a:spLocks noChangeArrowheads="1"/>
              </p:cNvSpPr>
              <p:nvPr/>
            </p:nvSpPr>
            <p:spPr bwMode="auto">
              <a:xfrm>
                <a:off x="544" y="136"/>
                <a:ext cx="19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000">
                    <a:solidFill>
                      <a:srgbClr val="040000"/>
                    </a:solidFill>
                    <a:latin typeface="Osaka" charset="-128"/>
                    <a:ea typeface="Osaka" charset="-128"/>
                  </a:rPr>
                  <a:t>骨</a:t>
                </a:r>
              </a:p>
            </p:txBody>
          </p:sp>
          <p:sp>
            <p:nvSpPr>
              <p:cNvPr id="44" name="Rectangle 144"/>
              <p:cNvSpPr>
                <a:spLocks noChangeArrowheads="1"/>
              </p:cNvSpPr>
              <p:nvPr/>
            </p:nvSpPr>
            <p:spPr bwMode="auto">
              <a:xfrm>
                <a:off x="544" y="726"/>
                <a:ext cx="19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000">
                    <a:solidFill>
                      <a:srgbClr val="040000"/>
                    </a:solidFill>
                    <a:latin typeface="Osaka" charset="-128"/>
                    <a:ea typeface="Osaka" charset="-128"/>
                  </a:rPr>
                  <a:t>骨</a:t>
                </a:r>
              </a:p>
            </p:txBody>
          </p:sp>
          <p:sp>
            <p:nvSpPr>
              <p:cNvPr id="45" name="Line 145"/>
              <p:cNvSpPr>
                <a:spLocks noChangeShapeType="1"/>
              </p:cNvSpPr>
              <p:nvPr/>
            </p:nvSpPr>
            <p:spPr bwMode="auto">
              <a:xfrm>
                <a:off x="456" y="449"/>
                <a:ext cx="29"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6" name="Line 146"/>
              <p:cNvSpPr>
                <a:spLocks noChangeShapeType="1"/>
              </p:cNvSpPr>
              <p:nvPr/>
            </p:nvSpPr>
            <p:spPr bwMode="auto">
              <a:xfrm flipH="1">
                <a:off x="799" y="449"/>
                <a:ext cx="28"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7" name="Line 147"/>
              <p:cNvSpPr>
                <a:spLocks noChangeShapeType="1"/>
              </p:cNvSpPr>
              <p:nvPr/>
            </p:nvSpPr>
            <p:spPr bwMode="auto">
              <a:xfrm>
                <a:off x="570" y="417"/>
                <a:ext cx="29"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8" name="Line 148"/>
              <p:cNvSpPr>
                <a:spLocks noChangeShapeType="1"/>
              </p:cNvSpPr>
              <p:nvPr/>
            </p:nvSpPr>
            <p:spPr bwMode="auto">
              <a:xfrm flipH="1">
                <a:off x="713" y="417"/>
                <a:ext cx="29"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49" name="Line 149"/>
              <p:cNvSpPr>
                <a:spLocks noChangeShapeType="1"/>
              </p:cNvSpPr>
              <p:nvPr/>
            </p:nvSpPr>
            <p:spPr bwMode="auto">
              <a:xfrm flipV="1">
                <a:off x="456" y="513"/>
                <a:ext cx="57"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0" name="Line 150"/>
              <p:cNvSpPr>
                <a:spLocks noChangeShapeType="1"/>
              </p:cNvSpPr>
              <p:nvPr/>
            </p:nvSpPr>
            <p:spPr bwMode="auto">
              <a:xfrm flipH="1" flipV="1">
                <a:off x="770" y="513"/>
                <a:ext cx="57"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1" name="Line 151"/>
              <p:cNvSpPr>
                <a:spLocks noChangeShapeType="1"/>
              </p:cNvSpPr>
              <p:nvPr/>
            </p:nvSpPr>
            <p:spPr bwMode="auto">
              <a:xfrm flipV="1">
                <a:off x="570" y="545"/>
                <a:ext cx="29"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2" name="Line 152"/>
              <p:cNvSpPr>
                <a:spLocks noChangeShapeType="1"/>
              </p:cNvSpPr>
              <p:nvPr/>
            </p:nvSpPr>
            <p:spPr bwMode="auto">
              <a:xfrm flipH="1" flipV="1">
                <a:off x="685" y="545"/>
                <a:ext cx="28" cy="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3" name="Rectangle 153"/>
              <p:cNvSpPr>
                <a:spLocks noChangeArrowheads="1"/>
              </p:cNvSpPr>
              <p:nvPr/>
            </p:nvSpPr>
            <p:spPr bwMode="auto">
              <a:xfrm>
                <a:off x="57" y="448"/>
                <a:ext cx="3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000">
                    <a:solidFill>
                      <a:srgbClr val="040000"/>
                    </a:solidFill>
                    <a:latin typeface="Osaka" charset="-128"/>
                    <a:ea typeface="Osaka" charset="-128"/>
                  </a:rPr>
                  <a:t>関節液</a:t>
                </a:r>
              </a:p>
            </p:txBody>
          </p:sp>
          <p:sp>
            <p:nvSpPr>
              <p:cNvPr id="54" name="Rectangle 154"/>
              <p:cNvSpPr>
                <a:spLocks noChangeArrowheads="1"/>
              </p:cNvSpPr>
              <p:nvPr/>
            </p:nvSpPr>
            <p:spPr bwMode="auto">
              <a:xfrm>
                <a:off x="0" y="225"/>
                <a:ext cx="2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000">
                    <a:solidFill>
                      <a:srgbClr val="040000"/>
                    </a:solidFill>
                    <a:latin typeface="Osaka" charset="-128"/>
                    <a:ea typeface="Osaka" charset="-128"/>
                  </a:rPr>
                  <a:t>軟骨</a:t>
                </a:r>
              </a:p>
            </p:txBody>
          </p:sp>
          <p:sp>
            <p:nvSpPr>
              <p:cNvPr id="55" name="Rectangle 155"/>
              <p:cNvSpPr>
                <a:spLocks noChangeArrowheads="1"/>
              </p:cNvSpPr>
              <p:nvPr/>
            </p:nvSpPr>
            <p:spPr bwMode="auto">
              <a:xfrm>
                <a:off x="0" y="641"/>
                <a:ext cx="27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000">
                    <a:solidFill>
                      <a:srgbClr val="040000"/>
                    </a:solidFill>
                    <a:latin typeface="Osaka" charset="-128"/>
                    <a:ea typeface="Osaka" charset="-128"/>
                  </a:rPr>
                  <a:t>軟骨</a:t>
                </a:r>
              </a:p>
            </p:txBody>
          </p:sp>
          <p:sp>
            <p:nvSpPr>
              <p:cNvPr id="56" name="Line 156"/>
              <p:cNvSpPr>
                <a:spLocks noChangeShapeType="1"/>
              </p:cNvSpPr>
              <p:nvPr/>
            </p:nvSpPr>
            <p:spPr bwMode="auto">
              <a:xfrm>
                <a:off x="542" y="545"/>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7" name="Line 157"/>
              <p:cNvSpPr>
                <a:spLocks noChangeShapeType="1"/>
              </p:cNvSpPr>
              <p:nvPr/>
            </p:nvSpPr>
            <p:spPr bwMode="auto">
              <a:xfrm>
                <a:off x="742" y="481"/>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8" name="Line 158"/>
              <p:cNvSpPr>
                <a:spLocks noChangeShapeType="1"/>
              </p:cNvSpPr>
              <p:nvPr/>
            </p:nvSpPr>
            <p:spPr bwMode="auto">
              <a:xfrm>
                <a:off x="656" y="577"/>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59" name="Line 159"/>
              <p:cNvSpPr>
                <a:spLocks noChangeShapeType="1"/>
              </p:cNvSpPr>
              <p:nvPr/>
            </p:nvSpPr>
            <p:spPr bwMode="auto">
              <a:xfrm>
                <a:off x="542" y="481"/>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60" name="Line 160"/>
              <p:cNvSpPr>
                <a:spLocks noChangeShapeType="1"/>
              </p:cNvSpPr>
              <p:nvPr/>
            </p:nvSpPr>
            <p:spPr bwMode="auto">
              <a:xfrm>
                <a:off x="656" y="545"/>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61" name="Line 161"/>
              <p:cNvSpPr>
                <a:spLocks noChangeShapeType="1"/>
              </p:cNvSpPr>
              <p:nvPr/>
            </p:nvSpPr>
            <p:spPr bwMode="auto">
              <a:xfrm>
                <a:off x="599" y="513"/>
                <a:ext cx="29"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62" name="Line 162"/>
              <p:cNvSpPr>
                <a:spLocks noChangeShapeType="1"/>
              </p:cNvSpPr>
              <p:nvPr/>
            </p:nvSpPr>
            <p:spPr bwMode="auto">
              <a:xfrm>
                <a:off x="628" y="449"/>
                <a:ext cx="28"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ja-JP" altLang="en-US" sz="2400">
                  <a:solidFill>
                    <a:prstClr val="white"/>
                  </a:solidFill>
                  <a:latin typeface="Arial" panose="020B0604020202020204" pitchFamily="34" charset="0"/>
                </a:endParaRPr>
              </a:p>
            </p:txBody>
          </p:sp>
          <p:sp>
            <p:nvSpPr>
              <p:cNvPr id="63" name="Rectangle 163"/>
              <p:cNvSpPr>
                <a:spLocks noChangeArrowheads="1"/>
              </p:cNvSpPr>
              <p:nvPr/>
            </p:nvSpPr>
            <p:spPr bwMode="auto">
              <a:xfrm>
                <a:off x="1164" y="32"/>
                <a:ext cx="8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800" dirty="0">
                    <a:solidFill>
                      <a:prstClr val="white"/>
                    </a:solidFill>
                    <a:latin typeface="HGP創英角ﾎﾟｯﾌﾟ体" panose="040B0A00000000000000" pitchFamily="50" charset="-128"/>
                  </a:rPr>
                  <a:t>弾性流体潤滑</a:t>
                </a:r>
              </a:p>
            </p:txBody>
          </p:sp>
          <p:sp>
            <p:nvSpPr>
              <p:cNvPr id="64" name="Rectangle 164"/>
              <p:cNvSpPr>
                <a:spLocks noChangeArrowheads="1"/>
              </p:cNvSpPr>
              <p:nvPr/>
            </p:nvSpPr>
            <p:spPr bwMode="auto">
              <a:xfrm>
                <a:off x="1133" y="521"/>
                <a:ext cx="54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endParaRPr lang="ja-JP" altLang="en-US" sz="900">
                  <a:solidFill>
                    <a:srgbClr val="040000"/>
                  </a:solidFill>
                  <a:latin typeface="ＭＳ Ｐゴシック" panose="020B0600070205080204" pitchFamily="50" charset="-128"/>
                </a:endParaRPr>
              </a:p>
            </p:txBody>
          </p:sp>
          <p:sp>
            <p:nvSpPr>
              <p:cNvPr id="65" name="Rectangle 165"/>
              <p:cNvSpPr>
                <a:spLocks noChangeArrowheads="1"/>
              </p:cNvSpPr>
              <p:nvPr/>
            </p:nvSpPr>
            <p:spPr bwMode="auto">
              <a:xfrm>
                <a:off x="1179" y="363"/>
                <a:ext cx="7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600">
                    <a:solidFill>
                      <a:prstClr val="white"/>
                    </a:solidFill>
                    <a:latin typeface="Times New Roman" panose="02020603050405020304" pitchFamily="18" charset="0"/>
                  </a:rPr>
                  <a:t>衝撃吸収作用</a:t>
                </a:r>
              </a:p>
            </p:txBody>
          </p:sp>
        </p:grpSp>
      </p:grpSp>
      <p:sp>
        <p:nvSpPr>
          <p:cNvPr id="3" name="円/楕円 2"/>
          <p:cNvSpPr/>
          <p:nvPr/>
        </p:nvSpPr>
        <p:spPr>
          <a:xfrm>
            <a:off x="536971" y="2127610"/>
            <a:ext cx="1544595" cy="5385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a:stCxn id="3" idx="7"/>
          </p:cNvCxnSpPr>
          <p:nvPr/>
        </p:nvCxnSpPr>
        <p:spPr>
          <a:xfrm flipV="1">
            <a:off x="1855365" y="1030479"/>
            <a:ext cx="5102786" cy="117600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3" name="円/楕円 172"/>
          <p:cNvSpPr/>
          <p:nvPr/>
        </p:nvSpPr>
        <p:spPr>
          <a:xfrm>
            <a:off x="4195694" y="2129139"/>
            <a:ext cx="1237190" cy="5385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p:nvPr/>
        </p:nvSpPr>
        <p:spPr>
          <a:xfrm>
            <a:off x="4157525" y="1678830"/>
            <a:ext cx="1355495" cy="5385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179"/>
          <p:cNvSpPr>
            <a:spLocks noChangeArrowheads="1"/>
          </p:cNvSpPr>
          <p:nvPr/>
        </p:nvSpPr>
        <p:spPr bwMode="auto">
          <a:xfrm>
            <a:off x="5584394" y="3421194"/>
            <a:ext cx="6607606" cy="1200329"/>
          </a:xfrm>
          <a:prstGeom prst="rect">
            <a:avLst/>
          </a:prstGeom>
          <a:solidFill>
            <a:srgbClr val="FF9933"/>
          </a:solidFill>
          <a:ln w="9525">
            <a:noFill/>
            <a:miter lim="800000"/>
            <a:headEnd/>
            <a:tailEnd/>
          </a:ln>
        </p:spPr>
        <p:txBody>
          <a:bodyPr wrap="square">
            <a:spAutoFit/>
          </a:bodyPr>
          <a:lstStyle/>
          <a:p>
            <a:pPr defTabSz="457200" fontAlgn="base">
              <a:spcBef>
                <a:spcPct val="0"/>
              </a:spcBef>
              <a:spcAft>
                <a:spcPct val="0"/>
              </a:spcAft>
              <a:defRPr/>
            </a:pPr>
            <a:r>
              <a:rPr lang="ja-JP" altLang="en-US" sz="24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軟骨は</a:t>
            </a:r>
            <a:r>
              <a:rPr lang="en-US" altLang="ja-JP"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Ⅱ</a:t>
            </a:r>
            <a:r>
              <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型コラーゲン、</a:t>
            </a:r>
            <a:r>
              <a:rPr lang="ja-JP" altLang="en-US" sz="2400" dirty="0" smtClean="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rPr>
              <a:t>プロテオグリカンから成り、プロテオグリカンは、ヒアルロン酸、コンドロイチンから成ります。</a:t>
            </a:r>
            <a:endParaRPr lang="ja-JP" altLang="en-US" sz="2400" dirty="0">
              <a:solidFill>
                <a:prstClr val="white"/>
              </a:solidFill>
              <a:effectLst>
                <a:outerShdw blurRad="38100" dist="38100" dir="2700000" algn="tl">
                  <a:srgbClr val="000000"/>
                </a:outerShdw>
              </a:effectLst>
              <a:latin typeface="Arial" charset="0"/>
              <a:ea typeface="HGP創英角ﾎﾟｯﾌﾟ体" charset="0"/>
              <a:cs typeface="HGP創英角ﾎﾟｯﾌﾟ体" charset="0"/>
            </a:endParaRPr>
          </a:p>
        </p:txBody>
      </p:sp>
    </p:spTree>
    <p:extLst>
      <p:ext uri="{BB962C8B-B14F-4D97-AF65-F5344CB8AC3E}">
        <p14:creationId xmlns:p14="http://schemas.microsoft.com/office/powerpoint/2010/main" val="1527099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9975" t="51296" r="14684" b="4630"/>
          <a:stretch/>
        </p:blipFill>
        <p:spPr>
          <a:xfrm>
            <a:off x="3911600" y="3695701"/>
            <a:ext cx="4064000" cy="3022600"/>
          </a:xfrm>
          <a:prstGeom prst="rect">
            <a:avLst/>
          </a:prstGeom>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t="10327" r="27176" b="7530"/>
          <a:stretch/>
        </p:blipFill>
        <p:spPr>
          <a:xfrm>
            <a:off x="17436" y="901035"/>
            <a:ext cx="4280617" cy="3366167"/>
          </a:xfrm>
          <a:prstGeom prst="rect">
            <a:avLst/>
          </a:prstGeom>
        </p:spPr>
      </p:pic>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t="14111" r="44523" b="33710"/>
          <a:stretch/>
        </p:blipFill>
        <p:spPr>
          <a:xfrm>
            <a:off x="4287606" y="177800"/>
            <a:ext cx="2965169" cy="3763667"/>
          </a:xfrm>
          <a:prstGeom prst="rect">
            <a:avLst/>
          </a:prstGeom>
        </p:spPr>
      </p:pic>
      <p:pic>
        <p:nvPicPr>
          <p:cNvPr id="4" name="図 3"/>
          <p:cNvPicPr>
            <a:picLocks noChangeAspect="1"/>
          </p:cNvPicPr>
          <p:nvPr/>
        </p:nvPicPr>
        <p:blipFill rotWithShape="1">
          <a:blip r:embed="rId6" cstate="print">
            <a:extLst>
              <a:ext uri="{28A0092B-C50C-407E-A947-70E740481C1C}">
                <a14:useLocalDpi xmlns:a14="http://schemas.microsoft.com/office/drawing/2010/main" val="0"/>
              </a:ext>
            </a:extLst>
          </a:blip>
          <a:srcRect l="3333" t="15322" r="5838" b="5427"/>
          <a:stretch/>
        </p:blipFill>
        <p:spPr>
          <a:xfrm>
            <a:off x="7261517" y="396908"/>
            <a:ext cx="4498189" cy="3759201"/>
          </a:xfrm>
          <a:prstGeom prst="rect">
            <a:avLst/>
          </a:prstGeom>
        </p:spPr>
      </p:pic>
      <p:cxnSp>
        <p:nvCxnSpPr>
          <p:cNvPr id="7" name="直線矢印コネクタ 6"/>
          <p:cNvCxnSpPr/>
          <p:nvPr/>
        </p:nvCxnSpPr>
        <p:spPr>
          <a:xfrm flipH="1" flipV="1">
            <a:off x="6883400" y="5969000"/>
            <a:ext cx="442848" cy="203200"/>
          </a:xfrm>
          <a:prstGeom prst="straightConnector1">
            <a:avLst/>
          </a:prstGeom>
          <a:ln w="349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7354940" y="5987534"/>
            <a:ext cx="1696719" cy="461665"/>
          </a:xfrm>
          <a:prstGeom prst="rect">
            <a:avLst/>
          </a:prstGeom>
          <a:noFill/>
        </p:spPr>
        <p:txBody>
          <a:bodyPr wrap="square" rtlCol="0">
            <a:spAutoFit/>
          </a:bodyPr>
          <a:lstStyle/>
          <a:p>
            <a:r>
              <a:rPr kumimoji="1" lang="ja-JP" altLang="en-US" sz="2400" dirty="0" smtClean="0">
                <a:solidFill>
                  <a:srgbClr val="C00000"/>
                </a:solidFill>
              </a:rPr>
              <a:t>椎間関節</a:t>
            </a:r>
            <a:endParaRPr kumimoji="1" lang="ja-JP" altLang="en-US" sz="2400" dirty="0">
              <a:solidFill>
                <a:srgbClr val="C00000"/>
              </a:solidFill>
            </a:endParaRPr>
          </a:p>
        </p:txBody>
      </p:sp>
      <p:sp>
        <p:nvSpPr>
          <p:cNvPr id="12" name="テキスト ボックス 11"/>
          <p:cNvSpPr txBox="1"/>
          <p:nvPr/>
        </p:nvSpPr>
        <p:spPr>
          <a:xfrm>
            <a:off x="224888" y="2776836"/>
            <a:ext cx="1107996" cy="461665"/>
          </a:xfrm>
          <a:prstGeom prst="rect">
            <a:avLst/>
          </a:prstGeom>
          <a:noFill/>
        </p:spPr>
        <p:txBody>
          <a:bodyPr wrap="none" rtlCol="0">
            <a:spAutoFit/>
          </a:bodyPr>
          <a:lstStyle/>
          <a:p>
            <a:r>
              <a:rPr kumimoji="1" lang="ja-JP" altLang="en-US" sz="2400" dirty="0" smtClean="0">
                <a:solidFill>
                  <a:srgbClr val="C00000"/>
                </a:solidFill>
              </a:rPr>
              <a:t>肩関節</a:t>
            </a:r>
            <a:endParaRPr kumimoji="1" lang="ja-JP" altLang="en-US" sz="2400" dirty="0">
              <a:solidFill>
                <a:srgbClr val="C00000"/>
              </a:solidFill>
            </a:endParaRPr>
          </a:p>
        </p:txBody>
      </p:sp>
      <p:sp>
        <p:nvSpPr>
          <p:cNvPr id="13" name="テキスト ボックス 12"/>
          <p:cNvSpPr txBox="1"/>
          <p:nvPr/>
        </p:nvSpPr>
        <p:spPr>
          <a:xfrm>
            <a:off x="7943663" y="3352492"/>
            <a:ext cx="1107996" cy="461665"/>
          </a:xfrm>
          <a:prstGeom prst="rect">
            <a:avLst/>
          </a:prstGeom>
          <a:noFill/>
        </p:spPr>
        <p:txBody>
          <a:bodyPr wrap="none" rtlCol="0">
            <a:spAutoFit/>
          </a:bodyPr>
          <a:lstStyle/>
          <a:p>
            <a:r>
              <a:rPr kumimoji="1" lang="ja-JP" altLang="en-US" sz="2400" dirty="0" smtClean="0">
                <a:solidFill>
                  <a:srgbClr val="C00000"/>
                </a:solidFill>
              </a:rPr>
              <a:t>股関節</a:t>
            </a:r>
            <a:endParaRPr kumimoji="1" lang="ja-JP" altLang="en-US" sz="2400" dirty="0">
              <a:solidFill>
                <a:srgbClr val="C00000"/>
              </a:solidFill>
            </a:endParaRPr>
          </a:p>
        </p:txBody>
      </p:sp>
      <p:cxnSp>
        <p:nvCxnSpPr>
          <p:cNvPr id="14" name="直線矢印コネクタ 13"/>
          <p:cNvCxnSpPr/>
          <p:nvPr/>
        </p:nvCxnSpPr>
        <p:spPr>
          <a:xfrm flipH="1">
            <a:off x="10477500" y="1401635"/>
            <a:ext cx="76200" cy="668466"/>
          </a:xfrm>
          <a:prstGeom prst="straightConnector1">
            <a:avLst/>
          </a:prstGeom>
          <a:ln w="349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0033000" y="939970"/>
            <a:ext cx="1415772" cy="461665"/>
          </a:xfrm>
          <a:prstGeom prst="rect">
            <a:avLst/>
          </a:prstGeom>
          <a:noFill/>
        </p:spPr>
        <p:txBody>
          <a:bodyPr wrap="none" rtlCol="0">
            <a:spAutoFit/>
          </a:bodyPr>
          <a:lstStyle/>
          <a:p>
            <a:r>
              <a:rPr kumimoji="1" lang="ja-JP" altLang="en-US" sz="2400" dirty="0" smtClean="0">
                <a:solidFill>
                  <a:srgbClr val="C00000"/>
                </a:solidFill>
              </a:rPr>
              <a:t>仙腸関節</a:t>
            </a:r>
            <a:endParaRPr kumimoji="1" lang="ja-JP" altLang="en-US" sz="2400" dirty="0">
              <a:solidFill>
                <a:srgbClr val="C00000"/>
              </a:solidFill>
            </a:endParaRPr>
          </a:p>
        </p:txBody>
      </p:sp>
      <p:sp>
        <p:nvSpPr>
          <p:cNvPr id="19" name="テキスト ボックス 18"/>
          <p:cNvSpPr txBox="1"/>
          <p:nvPr/>
        </p:nvSpPr>
        <p:spPr>
          <a:xfrm>
            <a:off x="4474832" y="939970"/>
            <a:ext cx="1107996" cy="461665"/>
          </a:xfrm>
          <a:prstGeom prst="rect">
            <a:avLst/>
          </a:prstGeom>
          <a:noFill/>
        </p:spPr>
        <p:txBody>
          <a:bodyPr wrap="none" rtlCol="0">
            <a:spAutoFit/>
          </a:bodyPr>
          <a:lstStyle/>
          <a:p>
            <a:r>
              <a:rPr kumimoji="1" lang="ja-JP" altLang="en-US" sz="2400" dirty="0" smtClean="0">
                <a:solidFill>
                  <a:srgbClr val="C00000"/>
                </a:solidFill>
              </a:rPr>
              <a:t>膝関節</a:t>
            </a:r>
            <a:endParaRPr kumimoji="1" lang="ja-JP" altLang="en-US" sz="2400" dirty="0">
              <a:solidFill>
                <a:srgbClr val="C00000"/>
              </a:solidFill>
            </a:endParaRPr>
          </a:p>
        </p:txBody>
      </p:sp>
    </p:spTree>
    <p:extLst>
      <p:ext uri="{BB962C8B-B14F-4D97-AF65-F5344CB8AC3E}">
        <p14:creationId xmlns:p14="http://schemas.microsoft.com/office/powerpoint/2010/main" val="14346583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4"/>
</p:tagLst>
</file>

<file path=ppt/tags/tag2.xml><?xml version="1.0" encoding="utf-8"?>
<p:tagLst xmlns:a="http://schemas.openxmlformats.org/drawingml/2006/main" xmlns:r="http://schemas.openxmlformats.org/officeDocument/2006/relationships" xmlns:p="http://schemas.openxmlformats.org/presentationml/2006/main">
  <p:tag name="TIMING" val="|28.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コロジー">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9395</TotalTime>
  <Words>4773</Words>
  <Application>Microsoft Office PowerPoint</Application>
  <PresentationFormat>ワイド画面</PresentationFormat>
  <Paragraphs>753</Paragraphs>
  <Slides>42</Slides>
  <Notes>41</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42</vt:i4>
      </vt:variant>
    </vt:vector>
  </HeadingPairs>
  <TitlesOfParts>
    <vt:vector size="56" baseType="lpstr">
      <vt:lpstr>HGP創英角ﾎﾟｯﾌﾟ体</vt:lpstr>
      <vt:lpstr>HG明朝B</vt:lpstr>
      <vt:lpstr>ＭＳ Ｐゴシック</vt:lpstr>
      <vt:lpstr>ＭＳ 明朝</vt:lpstr>
      <vt:lpstr>Osaka</vt:lpstr>
      <vt:lpstr>Rockwell</vt:lpstr>
      <vt:lpstr>ヒラギノ角ゴ ProN W3</vt:lpstr>
      <vt:lpstr>メイリオ</vt:lpstr>
      <vt:lpstr>Arial</vt:lpstr>
      <vt:lpstr>Calibri</vt:lpstr>
      <vt:lpstr>Calibri Light</vt:lpstr>
      <vt:lpstr>Times New Roman</vt:lpstr>
      <vt:lpstr>Office テーマ</vt:lpstr>
      <vt:lpstr>1_Office テーマ</vt:lpstr>
      <vt:lpstr>PowerPoint プレゼンテーション</vt:lpstr>
      <vt:lpstr>運動器とは　</vt:lpstr>
      <vt:lpstr>骨</vt:lpstr>
      <vt:lpstr>PowerPoint プレゼンテーション</vt:lpstr>
      <vt:lpstr>骨折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凹凸の法則</vt:lpstr>
      <vt:lpstr>関節面の動きがうまくいった場合、</vt:lpstr>
      <vt:lpstr>関節感覚受容器</vt:lpstr>
      <vt:lpstr>PowerPoint プレゼンテーション</vt:lpstr>
      <vt:lpstr>PowerPoint プレゼンテーション</vt:lpstr>
      <vt:lpstr>関節痛：関節の痛み</vt:lpstr>
      <vt:lpstr>関節拘縮</vt:lpstr>
      <vt:lpstr>PowerPoint プレゼンテーション</vt:lpstr>
      <vt:lpstr>PowerPoint プレゼンテーション</vt:lpstr>
      <vt:lpstr>PowerPoint プレゼンテーション</vt:lpstr>
      <vt:lpstr>トレーニングの３原理</vt:lpstr>
      <vt:lpstr>トレーニングの５原則</vt:lpstr>
      <vt:lpstr>　筋、腱内にあるセンサー</vt:lpstr>
      <vt:lpstr>PowerPoint プレゼンテーション</vt:lpstr>
      <vt:lpstr>筋力の評価方法：徒手筋力検査（ＭＭＴ）</vt:lpstr>
      <vt:lpstr>筋肉の痛み</vt:lpstr>
      <vt:lpstr>神経</vt:lpstr>
      <vt:lpstr>脊椎（せきつい）と脊髄（せきずい）</vt:lpstr>
      <vt:lpstr>PowerPoint プレゼンテーション</vt:lpstr>
      <vt:lpstr>PowerPoint プレゼンテーション</vt:lpstr>
      <vt:lpstr>PowerPoint プレゼンテーション</vt:lpstr>
      <vt:lpstr>PowerPoint プレゼンテーション</vt:lpstr>
      <vt:lpstr>皮膚から筋膜の解剖</vt:lpstr>
      <vt:lpstr>PowerPoint プレゼンテーション</vt:lpstr>
      <vt:lpstr>PowerPoint プレゼンテーション</vt:lpstr>
      <vt:lpstr>皮膚運動学</vt:lpstr>
      <vt:lpstr>PowerPoint プレゼンテーション</vt:lpstr>
      <vt:lpstr>PowerPoint プレゼンテーション</vt:lpstr>
      <vt:lpstr>立位バランス</vt:lpstr>
      <vt:lpstr>PowerPoint プレゼンテーション</vt:lpstr>
      <vt:lpstr>PowerPoint プレゼンテーション</vt:lpstr>
      <vt:lpstr>心肺機能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宮田重樹</dc:creator>
  <cp:lastModifiedBy>宮田重樹</cp:lastModifiedBy>
  <cp:revision>463</cp:revision>
  <dcterms:created xsi:type="dcterms:W3CDTF">2014-08-05T08:27:02Z</dcterms:created>
  <dcterms:modified xsi:type="dcterms:W3CDTF">2015-05-25T13:45:20Z</dcterms:modified>
</cp:coreProperties>
</file>