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7"/>
  </p:notesMasterIdLst>
  <p:sldIdLst>
    <p:sldId id="790" r:id="rId2"/>
    <p:sldId id="1077" r:id="rId3"/>
    <p:sldId id="1078" r:id="rId4"/>
    <p:sldId id="1035" r:id="rId5"/>
    <p:sldId id="1036" r:id="rId6"/>
    <p:sldId id="1037" r:id="rId7"/>
    <p:sldId id="1038" r:id="rId8"/>
    <p:sldId id="1079" r:id="rId9"/>
    <p:sldId id="1040" r:id="rId10"/>
    <p:sldId id="1041" r:id="rId11"/>
    <p:sldId id="1042" r:id="rId12"/>
    <p:sldId id="1043" r:id="rId13"/>
    <p:sldId id="1044" r:id="rId14"/>
    <p:sldId id="1045" r:id="rId15"/>
    <p:sldId id="1046" r:id="rId16"/>
    <p:sldId id="1047" r:id="rId17"/>
    <p:sldId id="1048" r:id="rId18"/>
    <p:sldId id="1049" r:id="rId19"/>
    <p:sldId id="1050" r:id="rId20"/>
    <p:sldId id="1051" r:id="rId21"/>
    <p:sldId id="1052" r:id="rId22"/>
    <p:sldId id="1053" r:id="rId23"/>
    <p:sldId id="1054" r:id="rId24"/>
    <p:sldId id="1055" r:id="rId25"/>
    <p:sldId id="1056" r:id="rId26"/>
    <p:sldId id="1057" r:id="rId27"/>
    <p:sldId id="1058" r:id="rId28"/>
    <p:sldId id="1059" r:id="rId29"/>
    <p:sldId id="1060" r:id="rId30"/>
    <p:sldId id="1061" r:id="rId31"/>
    <p:sldId id="1062" r:id="rId32"/>
    <p:sldId id="1063" r:id="rId33"/>
    <p:sldId id="1064" r:id="rId34"/>
    <p:sldId id="1065" r:id="rId35"/>
    <p:sldId id="1066" r:id="rId36"/>
    <p:sldId id="1067" r:id="rId37"/>
    <p:sldId id="1068" r:id="rId38"/>
    <p:sldId id="1069" r:id="rId39"/>
    <p:sldId id="1070" r:id="rId40"/>
    <p:sldId id="1071" r:id="rId41"/>
    <p:sldId id="1072" r:id="rId42"/>
    <p:sldId id="1073" r:id="rId43"/>
    <p:sldId id="1074" r:id="rId44"/>
    <p:sldId id="1075" r:id="rId45"/>
    <p:sldId id="1076" r:id="rId4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2" autoAdjust="0"/>
    <p:restoredTop sz="63738" autoAdjust="0"/>
  </p:normalViewPr>
  <p:slideViewPr>
    <p:cSldViewPr snapToGrid="0">
      <p:cViewPr varScale="1">
        <p:scale>
          <a:sx n="69" d="100"/>
          <a:sy n="69" d="100"/>
        </p:scale>
        <p:origin x="1020" y="6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F789F-D028-4621-96AF-7652C582A351}" type="datetimeFigureOut">
              <a:rPr kumimoji="1" lang="ja-JP" altLang="en-US" smtClean="0"/>
              <a:t>2015/5/25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32284-9B9E-4351-9E7D-DC6C6EDE1949}" type="slidenum">
              <a:rPr kumimoji="1" lang="ja-JP" altLang="en-US" smtClean="0"/>
              <a:t>‹#›</a:t>
            </a:fld>
            <a:endParaRPr kumimoji="1" lang="ja-JP" altLang="en-US"/>
          </a:p>
        </p:txBody>
      </p:sp>
    </p:spTree>
    <p:extLst>
      <p:ext uri="{BB962C8B-B14F-4D97-AF65-F5344CB8AC3E}">
        <p14:creationId xmlns:p14="http://schemas.microsoft.com/office/powerpoint/2010/main" val="37522614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要支援対象者に対する介護サービス事業は、</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年度から</a:t>
            </a:r>
            <a:r>
              <a:rPr kumimoji="1" lang="en-US" altLang="ja-JP" sz="1200" kern="1200" dirty="0" smtClean="0">
                <a:solidFill>
                  <a:schemeClr val="tx1"/>
                </a:solidFill>
                <a:effectLst/>
                <a:latin typeface="+mn-lt"/>
                <a:ea typeface="+mn-ea"/>
                <a:cs typeface="+mn-cs"/>
              </a:rPr>
              <a:t>2017</a:t>
            </a:r>
            <a:r>
              <a:rPr kumimoji="1" lang="ja-JP" altLang="ja-JP" sz="1200" kern="1200" dirty="0" smtClean="0">
                <a:solidFill>
                  <a:schemeClr val="tx1"/>
                </a:solidFill>
                <a:effectLst/>
                <a:latin typeface="+mn-lt"/>
                <a:ea typeface="+mn-ea"/>
                <a:cs typeface="+mn-cs"/>
              </a:rPr>
              <a:t>年度末までに、 市町村（介護保険法改正）に完全に移行することとなりました。</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要支援者の多くが抱えるロコモに対応するために、いくつかの自治体では、 ロコモ予防等の普及・啓発活動を目的に、</a:t>
            </a:r>
          </a:p>
          <a:p>
            <a:r>
              <a:rPr kumimoji="1" lang="ja-JP" altLang="ja-JP" sz="1200" kern="1200" dirty="0" smtClean="0">
                <a:solidFill>
                  <a:schemeClr val="tx1"/>
                </a:solidFill>
                <a:effectLst/>
                <a:latin typeface="+mn-lt"/>
                <a:ea typeface="+mn-ea"/>
                <a:cs typeface="+mn-cs"/>
              </a:rPr>
              <a:t>地域の民生委員や老人会役員等のボランティアを対象として、ロコモの予防体操等を直接指導する「ロコモ指 導員・普及員」の養成事業が開始されています。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介護サービス事業推進、ボランティアの養成等には専門的知識や技能が求められます。</a:t>
            </a:r>
          </a:p>
          <a:p>
            <a:r>
              <a:rPr kumimoji="1" lang="ja-JP" altLang="ja-JP" sz="1200" kern="1200" dirty="0" smtClean="0">
                <a:solidFill>
                  <a:schemeClr val="tx1"/>
                </a:solidFill>
                <a:effectLst/>
                <a:latin typeface="+mn-lt"/>
                <a:ea typeface="+mn-ea"/>
                <a:cs typeface="+mn-cs"/>
              </a:rPr>
              <a:t>ロコモや運動器の事を熟知せずには効果的な介護予防事業を行うことができません。</a:t>
            </a:r>
          </a:p>
          <a:p>
            <a:r>
              <a:rPr kumimoji="1" lang="ja-JP" altLang="en-US" sz="1200" kern="1200" smtClean="0">
                <a:solidFill>
                  <a:schemeClr val="tx1"/>
                </a:solidFill>
                <a:effectLst/>
                <a:latin typeface="+mn-lt"/>
                <a:ea typeface="+mn-ea"/>
                <a:cs typeface="+mn-cs"/>
              </a:rPr>
              <a:t>　</a:t>
            </a:r>
            <a:r>
              <a:rPr kumimoji="1" lang="ja-JP" altLang="ja-JP" sz="1200" kern="1200" smtClean="0">
                <a:solidFill>
                  <a:schemeClr val="tx1"/>
                </a:solidFill>
                <a:effectLst/>
                <a:latin typeface="+mn-lt"/>
                <a:ea typeface="+mn-ea"/>
                <a:cs typeface="+mn-cs"/>
              </a:rPr>
              <a:t>そこ</a:t>
            </a:r>
            <a:r>
              <a:rPr kumimoji="1" lang="ja-JP" altLang="ja-JP" sz="1200" kern="1200" dirty="0" smtClean="0">
                <a:solidFill>
                  <a:schemeClr val="tx1"/>
                </a:solidFill>
                <a:effectLst/>
                <a:latin typeface="+mn-lt"/>
                <a:ea typeface="+mn-ea"/>
                <a:cs typeface="+mn-cs"/>
              </a:rPr>
              <a:t>で、私どもが「ロコモコーディネーター」養成することを企画しました。</a:t>
            </a:r>
          </a:p>
          <a:p>
            <a:r>
              <a:rPr kumimoji="1" lang="ja-JP" altLang="ja-JP" sz="1200" kern="1200" dirty="0" smtClean="0">
                <a:solidFill>
                  <a:schemeClr val="tx1"/>
                </a:solidFill>
                <a:effectLst/>
                <a:latin typeface="+mn-lt"/>
                <a:ea typeface="+mn-ea"/>
                <a:cs typeface="+mn-cs"/>
              </a:rPr>
              <a:t>「ロコモコーディネーター」は、自治体と在宅あるいはサロンなどの間に入り、直接体操指導を行うボランティアに対し、その養成ならびに派遣、調整（コーディネート）を担うことを役割と考えており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　ロコモコーディネーターの受講資格は、介護サービス事業推進の中心となる職種、原則として地域包括支援センターや医療機関、介護施設に勤務する有資格者等としました。</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今後煩雑を極めると推測される介護予防事業の流れを、円滑に進める手段の一助になればと願っています。</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a:t>
            </a:fld>
            <a:endParaRPr kumimoji="1" lang="ja-JP" altLang="en-US"/>
          </a:p>
        </p:txBody>
      </p:sp>
    </p:spTree>
    <p:extLst>
      <p:ext uri="{BB962C8B-B14F-4D97-AF65-F5344CB8AC3E}">
        <p14:creationId xmlns:p14="http://schemas.microsoft.com/office/powerpoint/2010/main" val="63993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latin typeface="HGPｺﾞｼｯｸE" pitchFamily="50" charset="-128"/>
                <a:ea typeface="HGPｺﾞｼｯｸE" pitchFamily="50" charset="-128"/>
              </a:rPr>
              <a:t>また第</a:t>
            </a:r>
            <a:r>
              <a:rPr kumimoji="1" lang="en-US" altLang="ja-JP" sz="1200" b="0" dirty="0" smtClean="0">
                <a:latin typeface="HGPｺﾞｼｯｸE" pitchFamily="50" charset="-128"/>
                <a:ea typeface="HGPｺﾞｼｯｸE" pitchFamily="50" charset="-128"/>
              </a:rPr>
              <a:t>2</a:t>
            </a:r>
            <a:r>
              <a:rPr kumimoji="1" lang="ja-JP" altLang="en-US" sz="1200" b="0" dirty="0" smtClean="0">
                <a:latin typeface="HGPｺﾞｼｯｸE" pitchFamily="50" charset="-128"/>
                <a:ea typeface="HGPｺﾞｼｯｸE" pitchFamily="50" charset="-128"/>
              </a:rPr>
              <a:t>次健康日本</a:t>
            </a:r>
            <a:r>
              <a:rPr kumimoji="1" lang="en-US" altLang="ja-JP" sz="1200" b="0" dirty="0" smtClean="0">
                <a:latin typeface="HGPｺﾞｼｯｸE" pitchFamily="50" charset="-128"/>
                <a:ea typeface="HGPｺﾞｼｯｸE" pitchFamily="50" charset="-128"/>
              </a:rPr>
              <a:t>21</a:t>
            </a:r>
            <a:r>
              <a:rPr kumimoji="1" lang="ja-JP" altLang="en-US" sz="1200" b="0" dirty="0" smtClean="0">
                <a:latin typeface="HGPｺﾞｼｯｸE" pitchFamily="50" charset="-128"/>
                <a:ea typeface="HGPｺﾞｼｯｸE" pitchFamily="50" charset="-128"/>
              </a:rPr>
              <a:t>では、介護保険サービス利用者の増加抑制、認知機能低下ハイリスク高齢者の把握率の向上、</a:t>
            </a:r>
            <a:r>
              <a:rPr kumimoji="1" lang="en-US" altLang="ja-JP" sz="1200" b="0" dirty="0" smtClean="0">
                <a:latin typeface="HGPｺﾞｼｯｸE" pitchFamily="50" charset="-128"/>
                <a:ea typeface="HGPｺﾞｼｯｸE" pitchFamily="50" charset="-128"/>
              </a:rPr>
              <a:t/>
            </a:r>
            <a:br>
              <a:rPr kumimoji="1" lang="en-US" altLang="ja-JP" sz="1200" b="0" dirty="0" smtClean="0">
                <a:latin typeface="HGPｺﾞｼｯｸE" pitchFamily="50" charset="-128"/>
                <a:ea typeface="HGPｺﾞｼｯｸE" pitchFamily="50" charset="-128"/>
              </a:rPr>
            </a:br>
            <a:r>
              <a:rPr kumimoji="1" lang="ja-JP" altLang="en-US" sz="1200" b="0" dirty="0" smtClean="0">
                <a:latin typeface="HGPｺﾞｼｯｸE" pitchFamily="50" charset="-128"/>
                <a:ea typeface="HGPｺﾞｼｯｸE" pitchFamily="50" charset="-128"/>
              </a:rPr>
              <a:t>ロコモを認知している国民の割合の増加、足腰に痛みのある高齢者の割合の減少などの数値目標も立てられました。</a:t>
            </a:r>
            <a:endParaRPr kumimoji="1" lang="en-US" altLang="ja-JP" sz="1200" b="0" dirty="0" smtClean="0">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smtClean="0">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latin typeface="HGPｺﾞｼｯｸE" pitchFamily="50" charset="-128"/>
                <a:ea typeface="HGPｺﾞｼｯｸE" pitchFamily="50" charset="-128"/>
              </a:rPr>
              <a:t>平成</a:t>
            </a:r>
            <a:r>
              <a:rPr kumimoji="1" lang="en-US" altLang="ja-JP" sz="1200" b="0" dirty="0" smtClean="0">
                <a:latin typeface="HGPｺﾞｼｯｸE" pitchFamily="50" charset="-128"/>
                <a:ea typeface="HGPｺﾞｼｯｸE" pitchFamily="50" charset="-128"/>
              </a:rPr>
              <a:t>34</a:t>
            </a:r>
            <a:r>
              <a:rPr kumimoji="1" lang="ja-JP" altLang="en-US" sz="1200" b="0" dirty="0" smtClean="0">
                <a:latin typeface="HGPｺﾞｼｯｸE" pitchFamily="50" charset="-128"/>
                <a:ea typeface="HGPｺﾞｼｯｸE" pitchFamily="50" charset="-128"/>
              </a:rPr>
              <a:t>年度までにロコモを認知している国民の割合の目標数値は</a:t>
            </a:r>
            <a:r>
              <a:rPr kumimoji="1" lang="en-US" altLang="ja-JP" sz="1200" b="0" dirty="0" smtClean="0">
                <a:latin typeface="HGPｺﾞｼｯｸE" pitchFamily="50" charset="-128"/>
                <a:ea typeface="HGPｺﾞｼｯｸE" pitchFamily="50" charset="-128"/>
              </a:rPr>
              <a:t>80</a:t>
            </a:r>
            <a:r>
              <a:rPr kumimoji="1" lang="ja-JP" altLang="en-US" sz="1200" b="0" dirty="0" smtClean="0">
                <a:latin typeface="HGPｺﾞｼｯｸE" pitchFamily="50" charset="-128"/>
                <a:ea typeface="HGPｺﾞｼｯｸE" pitchFamily="50" charset="-128"/>
              </a:rPr>
              <a:t>％です。</a:t>
            </a:r>
            <a:endParaRPr kumimoji="1" lang="en-US" altLang="ja-JP" sz="1200" b="0" dirty="0" smtClean="0">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latin typeface="HGPｺﾞｼｯｸE" pitchFamily="50" charset="-128"/>
                <a:ea typeface="HGPｺﾞｼｯｸE" pitchFamily="50" charset="-128"/>
              </a:rPr>
              <a:t>我々は、</a:t>
            </a:r>
            <a:r>
              <a:rPr kumimoji="1" lang="en-US" altLang="ja-JP" sz="1200" b="0" dirty="0" smtClean="0">
                <a:latin typeface="HGPｺﾞｼｯｸE" pitchFamily="50" charset="-128"/>
                <a:ea typeface="HGPｺﾞｼｯｸE" pitchFamily="50" charset="-128"/>
              </a:rPr>
              <a:t>80</a:t>
            </a:r>
            <a:r>
              <a:rPr kumimoji="1" lang="ja-JP" altLang="en-US" sz="1200" b="0" dirty="0" smtClean="0">
                <a:latin typeface="HGPｺﾞｼｯｸE" pitchFamily="50" charset="-128"/>
                <a:ea typeface="HGPｺﾞｼｯｸE" pitchFamily="50" charset="-128"/>
              </a:rPr>
              <a:t>％認知率を目標にするだけではなく、ロコモの内容を理解し、ロコモ対策を実行してもらえる割合を向上させたいと考えています。</a:t>
            </a:r>
            <a:endParaRPr kumimoji="1" lang="en-US" altLang="ja-JP" sz="1200" b="0" dirty="0" smtClean="0">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smtClean="0">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latin typeface="HGPｺﾞｼｯｸE" pitchFamily="50" charset="-128"/>
                <a:ea typeface="HGPｺﾞｼｯｸE" pitchFamily="50" charset="-128"/>
              </a:rPr>
              <a:t>また、整形外科医には、足腰に痛みのある高齢者の割合の減少にも貢献することが期待されています。</a:t>
            </a:r>
            <a:r>
              <a:rPr kumimoji="1" lang="en-US" altLang="ja-JP" sz="1200" b="0" dirty="0" smtClean="0">
                <a:latin typeface="HGPｺﾞｼｯｸE" pitchFamily="50" charset="-128"/>
                <a:ea typeface="HGPｺﾞｼｯｸE" pitchFamily="50" charset="-128"/>
              </a:rPr>
              <a:t/>
            </a:r>
            <a:br>
              <a:rPr kumimoji="1" lang="en-US" altLang="ja-JP" sz="1200" b="0" dirty="0" smtClean="0">
                <a:latin typeface="HGPｺﾞｼｯｸE" pitchFamily="50" charset="-128"/>
                <a:ea typeface="HGPｺﾞｼｯｸE" pitchFamily="50" charset="-128"/>
              </a:rPr>
            </a:br>
            <a:endParaRPr kumimoji="1" lang="en-US" altLang="ja-JP" dirty="0" smtClean="0"/>
          </a:p>
          <a:p>
            <a:r>
              <a:rPr kumimoji="1" lang="ja-JP" altLang="ja-JP" sz="1200" kern="1200" dirty="0" smtClean="0">
                <a:solidFill>
                  <a:schemeClr val="tx1"/>
                </a:solidFill>
                <a:effectLst/>
                <a:latin typeface="+mn-lt"/>
                <a:ea typeface="+mn-ea"/>
                <a:cs typeface="+mn-cs"/>
              </a:rPr>
              <a:t>　健康長寿社会の実現は、</a:t>
            </a:r>
            <a:r>
              <a:rPr kumimoji="1" lang="ja-JP" altLang="en-US" sz="1200" kern="1200" dirty="0" smtClean="0">
                <a:solidFill>
                  <a:schemeClr val="tx1"/>
                </a:solidFill>
                <a:effectLst/>
                <a:latin typeface="+mn-lt"/>
                <a:ea typeface="+mn-ea"/>
                <a:cs typeface="+mn-cs"/>
              </a:rPr>
              <a:t>国</a:t>
            </a:r>
            <a:r>
              <a:rPr kumimoji="1" lang="ja-JP" altLang="ja-JP" sz="1200" kern="1200" dirty="0" smtClean="0">
                <a:solidFill>
                  <a:schemeClr val="tx1"/>
                </a:solidFill>
                <a:effectLst/>
                <a:latin typeface="+mn-lt"/>
                <a:ea typeface="+mn-ea"/>
                <a:cs typeface="+mn-cs"/>
              </a:rPr>
              <a:t>全体で取り組むテーマになった</a:t>
            </a:r>
            <a:r>
              <a:rPr kumimoji="1" lang="ja-JP" altLang="en-US" sz="1200" kern="1200" dirty="0" smtClean="0">
                <a:solidFill>
                  <a:schemeClr val="tx1"/>
                </a:solidFill>
                <a:effectLst/>
                <a:latin typeface="+mn-lt"/>
                <a:ea typeface="+mn-ea"/>
                <a:cs typeface="+mn-cs"/>
              </a:rPr>
              <a:t>のです。</a:t>
            </a:r>
            <a:endParaRPr kumimoji="1" lang="ja-JP" altLang="ja-JP" sz="1200" kern="1200" dirty="0" smtClean="0">
              <a:solidFill>
                <a:schemeClr val="tx1"/>
              </a:solidFill>
              <a:effectLst/>
              <a:latin typeface="+mn-lt"/>
              <a:ea typeface="+mn-ea"/>
              <a:cs typeface="+mn-cs"/>
            </a:endParaRP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F3D2EF90-B517-4FBE-BDC4-DD6A6B2E7B0F}"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94072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2010</a:t>
            </a:r>
            <a:r>
              <a:rPr kumimoji="1" lang="ja-JP" altLang="en-US" dirty="0" smtClean="0"/>
              <a:t>年の全国の平均寿命と各都道府県健康寿命ランキングです。</a:t>
            </a:r>
            <a:endParaRPr kumimoji="1" lang="en-US" altLang="ja-JP" dirty="0" smtClean="0"/>
          </a:p>
          <a:p>
            <a:r>
              <a:rPr kumimoji="1" lang="ja-JP" altLang="en-US" dirty="0" smtClean="0"/>
              <a:t>　男性の健康寿命は　</a:t>
            </a:r>
            <a:r>
              <a:rPr kumimoji="1" lang="en-US" altLang="ja-JP" dirty="0" smtClean="0"/>
              <a:t>70.4</a:t>
            </a:r>
            <a:r>
              <a:rPr kumimoji="1" lang="ja-JP" altLang="en-US" dirty="0" smtClean="0"/>
              <a:t>才　女性は</a:t>
            </a:r>
            <a:r>
              <a:rPr kumimoji="1" lang="en-US" altLang="ja-JP" dirty="0" smtClean="0"/>
              <a:t>73.6</a:t>
            </a:r>
            <a:r>
              <a:rPr kumimoji="1" lang="ja-JP" altLang="en-US" dirty="0" smtClean="0"/>
              <a:t>才です。</a:t>
            </a:r>
            <a:endParaRPr kumimoji="1" lang="en-US" altLang="ja-JP" dirty="0" smtClean="0"/>
          </a:p>
          <a:p>
            <a:r>
              <a:rPr kumimoji="1" lang="ja-JP" altLang="en-US" dirty="0" smtClean="0"/>
              <a:t>全国</a:t>
            </a:r>
            <a:r>
              <a:rPr kumimoji="1" lang="en-US" altLang="ja-JP" dirty="0" smtClean="0"/>
              <a:t>1</a:t>
            </a:r>
            <a:r>
              <a:rPr kumimoji="1" lang="ja-JP" altLang="en-US" dirty="0" smtClean="0"/>
              <a:t>位は　男性が愛知県で　</a:t>
            </a:r>
            <a:r>
              <a:rPr kumimoji="1" lang="en-US" altLang="ja-JP" dirty="0" smtClean="0"/>
              <a:t>71.7</a:t>
            </a:r>
            <a:r>
              <a:rPr kumimoji="1" lang="ja-JP" altLang="en-US" dirty="0" smtClean="0"/>
              <a:t>才　女性が静岡県で</a:t>
            </a:r>
            <a:r>
              <a:rPr kumimoji="1" lang="en-US" altLang="ja-JP" dirty="0" smtClean="0"/>
              <a:t>75.3</a:t>
            </a:r>
            <a:r>
              <a:rPr kumimoji="1" lang="ja-JP" altLang="en-US" dirty="0" smtClean="0"/>
              <a:t>才です。</a:t>
            </a:r>
            <a:endParaRPr kumimoji="1" lang="en-US" altLang="ja-JP" dirty="0" smtClean="0"/>
          </a:p>
          <a:p>
            <a:r>
              <a:rPr kumimoji="1" lang="ja-JP" altLang="en-US" u="none" dirty="0" smtClean="0">
                <a:solidFill>
                  <a:srgbClr val="C00000"/>
                </a:solidFill>
              </a:rPr>
              <a:t>最下位県と比べ、男性で</a:t>
            </a:r>
            <a:r>
              <a:rPr kumimoji="1" lang="en-US" altLang="ja-JP" u="none" dirty="0" smtClean="0">
                <a:solidFill>
                  <a:srgbClr val="C00000"/>
                </a:solidFill>
              </a:rPr>
              <a:t>1.5</a:t>
            </a:r>
            <a:r>
              <a:rPr kumimoji="1" lang="ja-JP" altLang="en-US" u="none" dirty="0" smtClean="0">
                <a:solidFill>
                  <a:srgbClr val="C00000"/>
                </a:solidFill>
              </a:rPr>
              <a:t>才、女性で</a:t>
            </a:r>
            <a:r>
              <a:rPr kumimoji="1" lang="en-US" altLang="ja-JP" u="none" dirty="0" smtClean="0">
                <a:solidFill>
                  <a:srgbClr val="C00000"/>
                </a:solidFill>
              </a:rPr>
              <a:t>1.3</a:t>
            </a:r>
            <a:r>
              <a:rPr kumimoji="1" lang="ja-JP" altLang="en-US" u="none" dirty="0" smtClean="0">
                <a:solidFill>
                  <a:srgbClr val="C00000"/>
                </a:solidFill>
              </a:rPr>
              <a:t>才の　格差があります。</a:t>
            </a:r>
            <a:endParaRPr kumimoji="1" lang="ja-JP" altLang="en-US" u="none" dirty="0">
              <a:solidFill>
                <a:srgbClr val="C00000"/>
              </a:solidFill>
            </a:endParaRPr>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12</a:t>
            </a:fld>
            <a:endParaRPr kumimoji="1" lang="ja-JP" altLang="en-US"/>
          </a:p>
        </p:txBody>
      </p:sp>
    </p:spTree>
    <p:extLst>
      <p:ext uri="{BB962C8B-B14F-4D97-AF65-F5344CB8AC3E}">
        <p14:creationId xmlns:p14="http://schemas.microsoft.com/office/powerpoint/2010/main" val="62296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3400"/>
              </a:lnSpc>
              <a:buNone/>
            </a:pPr>
            <a:r>
              <a:rPr lang="en-US" altLang="ja-JP" sz="1200" dirty="0" smtClean="0"/>
              <a:t>2010</a:t>
            </a:r>
            <a:r>
              <a:rPr lang="ja-JP" altLang="en-US" sz="1200" dirty="0" smtClean="0"/>
              <a:t>年の健康寿命は、　</a:t>
            </a:r>
            <a:r>
              <a:rPr lang="ja-JP" altLang="en-US" sz="1200" dirty="0" smtClean="0">
                <a:solidFill>
                  <a:srgbClr val="0070C0"/>
                </a:solidFill>
              </a:rPr>
              <a:t>男性が</a:t>
            </a:r>
            <a:r>
              <a:rPr lang="en-US" altLang="ja-JP" sz="1200" dirty="0" smtClean="0">
                <a:solidFill>
                  <a:srgbClr val="0070C0"/>
                </a:solidFill>
              </a:rPr>
              <a:t>70.4</a:t>
            </a:r>
            <a:r>
              <a:rPr lang="ja-JP" altLang="en-US" sz="1200" dirty="0" smtClean="0">
                <a:solidFill>
                  <a:srgbClr val="0070C0"/>
                </a:solidFill>
              </a:rPr>
              <a:t>歳（平均寿命</a:t>
            </a:r>
            <a:r>
              <a:rPr lang="en-US" altLang="ja-JP" sz="1200" dirty="0" smtClean="0">
                <a:solidFill>
                  <a:srgbClr val="0070C0"/>
                </a:solidFill>
              </a:rPr>
              <a:t>79.6</a:t>
            </a:r>
            <a:r>
              <a:rPr lang="ja-JP" altLang="en-US" sz="1200" dirty="0" smtClean="0">
                <a:solidFill>
                  <a:srgbClr val="0070C0"/>
                </a:solidFill>
              </a:rPr>
              <a:t>歳）</a:t>
            </a:r>
            <a:r>
              <a:rPr lang="en-US" altLang="ja-JP" sz="1200" dirty="0" smtClean="0"/>
              <a:t> </a:t>
            </a:r>
            <a:r>
              <a:rPr lang="ja-JP" altLang="en-US" sz="1200" dirty="0" smtClean="0">
                <a:solidFill>
                  <a:srgbClr val="0070C0"/>
                </a:solidFill>
              </a:rPr>
              <a:t>女性が</a:t>
            </a:r>
            <a:r>
              <a:rPr lang="en-US" altLang="ja-JP" sz="1200" dirty="0" smtClean="0">
                <a:solidFill>
                  <a:srgbClr val="0070C0"/>
                </a:solidFill>
              </a:rPr>
              <a:t>73.6</a:t>
            </a:r>
            <a:r>
              <a:rPr lang="ja-JP" altLang="en-US" sz="1200" dirty="0" smtClean="0">
                <a:solidFill>
                  <a:srgbClr val="0070C0"/>
                </a:solidFill>
              </a:rPr>
              <a:t>歳（平均寿命</a:t>
            </a:r>
            <a:r>
              <a:rPr lang="en-US" altLang="ja-JP" sz="1200" dirty="0" smtClean="0">
                <a:solidFill>
                  <a:srgbClr val="0070C0"/>
                </a:solidFill>
              </a:rPr>
              <a:t>86.3</a:t>
            </a:r>
            <a:r>
              <a:rPr lang="ja-JP" altLang="en-US" sz="1200" dirty="0" smtClean="0">
                <a:solidFill>
                  <a:srgbClr val="0070C0"/>
                </a:solidFill>
              </a:rPr>
              <a:t>歳）     </a:t>
            </a:r>
            <a:r>
              <a:rPr lang="ja-JP" altLang="en-US" sz="1200" dirty="0" smtClean="0"/>
              <a:t>ですので、</a:t>
            </a:r>
            <a:endParaRPr lang="en-US" altLang="ja-JP" sz="1200" dirty="0" smtClean="0"/>
          </a:p>
          <a:p>
            <a:pPr>
              <a:lnSpc>
                <a:spcPts val="3400"/>
              </a:lnSpc>
              <a:buNone/>
            </a:pPr>
            <a:r>
              <a:rPr lang="ja-JP" altLang="en-US" sz="1200" dirty="0" smtClean="0"/>
              <a:t>男性は</a:t>
            </a:r>
            <a:r>
              <a:rPr lang="en-US" altLang="ja-JP" sz="1200" dirty="0" smtClean="0"/>
              <a:t>9</a:t>
            </a:r>
            <a:r>
              <a:rPr lang="ja-JP" altLang="en-US" sz="1200" dirty="0" smtClean="0"/>
              <a:t>年余り、女性は</a:t>
            </a:r>
            <a:r>
              <a:rPr lang="en-US" altLang="ja-JP" sz="1200" dirty="0" smtClean="0"/>
              <a:t>12</a:t>
            </a:r>
            <a:r>
              <a:rPr lang="ja-JP" altLang="en-US" sz="1200" dirty="0" smtClean="0"/>
              <a:t>年余りが</a:t>
            </a:r>
            <a:r>
              <a:rPr lang="ja-JP" altLang="en-US" sz="1200" u="none" dirty="0" smtClean="0"/>
              <a:t>要介護期間　ということです。</a:t>
            </a:r>
            <a:endParaRPr lang="en-US" altLang="ja-JP"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この要介護期間を短くして、元気に暮らせられる期間を長くするには</a:t>
            </a:r>
            <a:r>
              <a:rPr lang="ja-JP" altLang="en-US" sz="1200" b="0" dirty="0" smtClean="0"/>
              <a:t>、</a:t>
            </a:r>
            <a:r>
              <a:rPr lang="ja-JP" altLang="en-US" sz="1200" b="0" dirty="0" smtClean="0">
                <a:solidFill>
                  <a:srgbClr val="C00000"/>
                </a:solidFill>
              </a:rPr>
              <a:t>早急に健康寿命を長くする対策を講じなければならない</a:t>
            </a:r>
            <a:r>
              <a:rPr lang="ja-JP" altLang="en-US" sz="1200" b="0" dirty="0" smtClean="0">
                <a:solidFill>
                  <a:schemeClr val="tx1"/>
                </a:solidFill>
              </a:rPr>
              <a:t>のです。</a:t>
            </a:r>
            <a:endParaRPr lang="en-US" altLang="ja-JP" sz="1200" b="0" dirty="0" smtClean="0"/>
          </a:p>
          <a:p>
            <a:r>
              <a:rPr lang="ja-JP" altLang="en-US" sz="1200" dirty="0" smtClean="0"/>
              <a:t>ロコモの目標は、理想的な超</a:t>
            </a:r>
            <a:r>
              <a:rPr lang="ja-JP" altLang="ja-JP" sz="1200" dirty="0" smtClean="0"/>
              <a:t>高齢社会</a:t>
            </a:r>
            <a:r>
              <a:rPr lang="ja-JP" altLang="en-US" sz="1200" dirty="0" smtClean="0"/>
              <a:t>　すなわち</a:t>
            </a:r>
            <a:r>
              <a:rPr lang="ja-JP" altLang="ja-JP" sz="1200" dirty="0" smtClean="0"/>
              <a:t>元気な高齢者が生き生きと暮らせる</a:t>
            </a:r>
            <a:r>
              <a:rPr lang="ja-JP" altLang="en-US" sz="1200" dirty="0" smtClean="0"/>
              <a:t>健康長寿</a:t>
            </a:r>
            <a:r>
              <a:rPr lang="ja-JP" altLang="ja-JP" sz="1200" dirty="0" smtClean="0"/>
              <a:t>社会</a:t>
            </a:r>
            <a:r>
              <a:rPr lang="ja-JP" altLang="en-US" sz="1200" dirty="0" smtClean="0"/>
              <a:t>　</a:t>
            </a:r>
            <a:r>
              <a:rPr lang="ja-JP" altLang="ja-JP" sz="1200" dirty="0" smtClean="0"/>
              <a:t>を目指す</a:t>
            </a:r>
            <a:r>
              <a:rPr lang="ja-JP" altLang="en-US" sz="1200" dirty="0" smtClean="0"/>
              <a:t>ことです。</a:t>
            </a:r>
            <a:endParaRPr lang="ja-JP"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002060"/>
                </a:solidFill>
              </a:rPr>
              <a:t>転倒予防、</a:t>
            </a:r>
            <a:r>
              <a:rPr lang="ja-JP" altLang="ja-JP" sz="1200" b="0" dirty="0" smtClean="0">
                <a:solidFill>
                  <a:srgbClr val="002060"/>
                </a:solidFill>
              </a:rPr>
              <a:t>寝たきり予防し健康寿命を伸ばすには、ロコモへの対策が重要</a:t>
            </a:r>
            <a:r>
              <a:rPr lang="ja-JP" altLang="en-US" sz="1200" b="0" dirty="0" smtClean="0">
                <a:solidFill>
                  <a:srgbClr val="002060"/>
                </a:solidFill>
              </a:rPr>
              <a:t>　　</a:t>
            </a:r>
            <a:r>
              <a:rPr lang="ja-JP" altLang="en-US" sz="1200" b="0" dirty="0" smtClean="0">
                <a:solidFill>
                  <a:srgbClr val="0070C0"/>
                </a:solidFill>
              </a:rPr>
              <a:t>寝たきりになってからでは遅いのです。</a:t>
            </a:r>
            <a:endParaRPr lang="en-US" altLang="ja-JP" sz="1200" b="0" dirty="0" smtClean="0">
              <a:solidFill>
                <a:srgbClr val="0070C0"/>
              </a:solidFill>
            </a:endParaRPr>
          </a:p>
          <a:p>
            <a:r>
              <a:rPr lang="en-US" altLang="ja-JP" sz="1200" dirty="0" smtClean="0"/>
              <a:t> </a:t>
            </a:r>
            <a:endParaRPr lang="ja-JP"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13</a:t>
            </a:fld>
            <a:endParaRPr kumimoji="1" lang="ja-JP" altLang="en-US"/>
          </a:p>
        </p:txBody>
      </p:sp>
    </p:spTree>
    <p:extLst>
      <p:ext uri="{BB962C8B-B14F-4D97-AF65-F5344CB8AC3E}">
        <p14:creationId xmlns:p14="http://schemas.microsoft.com/office/powerpoint/2010/main" val="3125806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rPr>
              <a:t>健康寿命を短くする要因は何でしょうか</a:t>
            </a:r>
            <a:endParaRPr lang="en-US" altLang="ja-JP" dirty="0" smtClean="0">
              <a:latin typeface="Calibri" charset="0"/>
              <a:ea typeface="ＭＳ Ｐゴシック" charset="0"/>
            </a:endParaRPr>
          </a:p>
          <a:p>
            <a:r>
              <a:rPr lang="ja-JP" altLang="en-US" dirty="0" smtClean="0">
                <a:latin typeface="Calibri" charset="0"/>
                <a:ea typeface="ＭＳ Ｐゴシック" charset="0"/>
              </a:rPr>
              <a:t>・要介護となる原因では、</a:t>
            </a:r>
            <a:r>
              <a:rPr lang="en-US" altLang="ja-JP" dirty="0" smtClean="0">
                <a:latin typeface="Calibri" charset="0"/>
                <a:ea typeface="ＭＳ Ｐゴシック" charset="0"/>
              </a:rPr>
              <a:t>1</a:t>
            </a:r>
            <a:r>
              <a:rPr lang="ja-JP" altLang="en-US" dirty="0" smtClean="0">
                <a:latin typeface="Calibri" charset="0"/>
                <a:ea typeface="ＭＳ Ｐゴシック" charset="0"/>
              </a:rPr>
              <a:t>位が</a:t>
            </a:r>
            <a:r>
              <a:rPr lang="ja-JP" altLang="en-US" dirty="0" smtClean="0">
                <a:solidFill>
                  <a:srgbClr val="FF0000"/>
                </a:solidFill>
                <a:latin typeface="Calibri" charset="0"/>
                <a:ea typeface="ＭＳ Ｐゴシック" charset="0"/>
              </a:rPr>
              <a:t>脳卒中</a:t>
            </a:r>
            <a:r>
              <a:rPr lang="ja-JP" altLang="en-US" dirty="0" smtClean="0">
                <a:latin typeface="Calibri" charset="0"/>
                <a:ea typeface="ＭＳ Ｐゴシック" charset="0"/>
              </a:rPr>
              <a:t>、</a:t>
            </a:r>
            <a:r>
              <a:rPr lang="ja-JP" altLang="en-US" dirty="0" smtClean="0">
                <a:solidFill>
                  <a:srgbClr val="FF0000"/>
                </a:solidFill>
                <a:latin typeface="Calibri" charset="0"/>
                <a:ea typeface="ＭＳ Ｐゴシック" charset="0"/>
              </a:rPr>
              <a:t>認知症</a:t>
            </a:r>
            <a:r>
              <a:rPr lang="ja-JP" altLang="en-US" dirty="0" smtClean="0">
                <a:latin typeface="Calibri" charset="0"/>
                <a:ea typeface="ＭＳ Ｐゴシック" charset="0"/>
              </a:rPr>
              <a:t>、</a:t>
            </a:r>
            <a:r>
              <a:rPr lang="ja-JP" altLang="en-US" dirty="0" smtClean="0">
                <a:solidFill>
                  <a:srgbClr val="FF0000"/>
                </a:solidFill>
                <a:latin typeface="Calibri" charset="0"/>
                <a:ea typeface="ＭＳ Ｐゴシック" charset="0"/>
              </a:rPr>
              <a:t>老衰に</a:t>
            </a:r>
            <a:r>
              <a:rPr lang="ja-JP" altLang="en-US" dirty="0" smtClean="0">
                <a:latin typeface="Calibri" charset="0"/>
                <a:ea typeface="ＭＳ Ｐゴシック" charset="0"/>
              </a:rPr>
              <a:t>続いて、</a:t>
            </a:r>
            <a:r>
              <a:rPr lang="ja-JP" altLang="en-US" dirty="0" smtClean="0">
                <a:solidFill>
                  <a:srgbClr val="FF0000"/>
                </a:solidFill>
                <a:latin typeface="Calibri" charset="0"/>
                <a:ea typeface="ＭＳ Ｐゴシック" charset="0"/>
              </a:rPr>
              <a:t>関節疾患、骨折転倒</a:t>
            </a:r>
            <a:r>
              <a:rPr lang="ja-JP" altLang="en-US" dirty="0" smtClean="0">
                <a:latin typeface="Calibri" charset="0"/>
                <a:ea typeface="ＭＳ Ｐゴシック" charset="0"/>
              </a:rPr>
              <a:t>という順になりますが、</a:t>
            </a:r>
            <a:endParaRPr lang="en-US" altLang="ja-JP" dirty="0" smtClean="0">
              <a:latin typeface="Calibri" charset="0"/>
              <a:ea typeface="ＭＳ Ｐゴシック" charset="0"/>
            </a:endParaRPr>
          </a:p>
          <a:p>
            <a:r>
              <a:rPr lang="ja-JP" altLang="en-US" dirty="0" smtClean="0">
                <a:latin typeface="Calibri" charset="0"/>
                <a:ea typeface="ＭＳ Ｐゴシック" charset="0"/>
              </a:rPr>
              <a:t>運動器の要因である</a:t>
            </a:r>
            <a:r>
              <a:rPr lang="ja-JP" altLang="en-US" dirty="0" smtClean="0">
                <a:solidFill>
                  <a:srgbClr val="FF0000"/>
                </a:solidFill>
                <a:latin typeface="Calibri" charset="0"/>
                <a:ea typeface="ＭＳ Ｐゴシック" charset="0"/>
              </a:rPr>
              <a:t>骨折・転倒と関節疾患</a:t>
            </a:r>
            <a:r>
              <a:rPr lang="ja-JP" altLang="en-US" dirty="0" smtClean="0">
                <a:latin typeface="Calibri" charset="0"/>
                <a:ea typeface="ＭＳ Ｐゴシック" charset="0"/>
              </a:rPr>
              <a:t>を合わせると</a:t>
            </a:r>
            <a:r>
              <a:rPr lang="en-US" altLang="ja-JP" dirty="0" smtClean="0">
                <a:latin typeface="Calibri" charset="0"/>
                <a:ea typeface="ＭＳ Ｐゴシック" charset="0"/>
              </a:rPr>
              <a:t>17.5</a:t>
            </a:r>
            <a:r>
              <a:rPr lang="ja-JP" altLang="en-US" dirty="0" smtClean="0">
                <a:latin typeface="Calibri" charset="0"/>
                <a:ea typeface="ＭＳ Ｐゴシック" charset="0"/>
              </a:rPr>
              <a:t>％となり、</a:t>
            </a:r>
            <a:endParaRPr lang="en-US" altLang="ja-JP" dirty="0" smtClean="0">
              <a:latin typeface="Calibri" charset="0"/>
              <a:ea typeface="ＭＳ Ｐゴシック" charset="0"/>
            </a:endParaRPr>
          </a:p>
          <a:p>
            <a:r>
              <a:rPr lang="ja-JP" altLang="en-US" dirty="0" smtClean="0">
                <a:latin typeface="Calibri" charset="0"/>
                <a:ea typeface="ＭＳ Ｐゴシック" charset="0"/>
              </a:rPr>
              <a:t>運動器の要因が脳卒中、認知症に続いて第</a:t>
            </a:r>
            <a:r>
              <a:rPr lang="en-US" altLang="ja-JP" dirty="0" smtClean="0">
                <a:latin typeface="Calibri" charset="0"/>
                <a:ea typeface="ＭＳ Ｐゴシック" charset="0"/>
              </a:rPr>
              <a:t>3</a:t>
            </a:r>
            <a:r>
              <a:rPr lang="ja-JP" altLang="en-US" dirty="0" smtClean="0">
                <a:latin typeface="Calibri" charset="0"/>
                <a:ea typeface="ＭＳ Ｐゴシック" charset="0"/>
              </a:rPr>
              <a:t>位となります。</a:t>
            </a:r>
            <a:endParaRPr lang="en-US" altLang="ja-JP" dirty="0" smtClean="0">
              <a:latin typeface="Calibri" charset="0"/>
              <a:ea typeface="ＭＳ Ｐゴシック" charset="0"/>
            </a:endParaRPr>
          </a:p>
          <a:p>
            <a:r>
              <a:rPr lang="ja-JP" altLang="en-US" dirty="0" smtClean="0">
                <a:latin typeface="Calibri" charset="0"/>
                <a:ea typeface="ＭＳ Ｐゴシック" charset="0"/>
              </a:rPr>
              <a:t>・</a:t>
            </a:r>
            <a:r>
              <a:rPr lang="ja-JP" altLang="en-US" dirty="0">
                <a:latin typeface="Calibri" charset="0"/>
                <a:ea typeface="ＭＳ Ｐゴシック" charset="0"/>
              </a:rPr>
              <a:t>要支援となる原因では</a:t>
            </a:r>
            <a:r>
              <a:rPr lang="ja-JP" altLang="en-US" dirty="0">
                <a:solidFill>
                  <a:srgbClr val="FF0000"/>
                </a:solidFill>
                <a:latin typeface="Calibri" charset="0"/>
                <a:ea typeface="ＭＳ Ｐゴシック" charset="0"/>
              </a:rPr>
              <a:t>関節疾患，骨折・転倒</a:t>
            </a:r>
            <a:r>
              <a:rPr lang="ja-JP" altLang="en-US" dirty="0">
                <a:latin typeface="Calibri" charset="0"/>
                <a:ea typeface="ＭＳ Ｐゴシック" charset="0"/>
              </a:rPr>
              <a:t>といった運動器に起因するものが合わせて</a:t>
            </a:r>
            <a:r>
              <a:rPr lang="en-US" altLang="ja-JP" dirty="0">
                <a:latin typeface="Calibri" charset="0"/>
                <a:ea typeface="ＭＳ Ｐゴシック" charset="0"/>
              </a:rPr>
              <a:t>33</a:t>
            </a:r>
            <a:r>
              <a:rPr lang="ja-JP" altLang="en-US" dirty="0">
                <a:latin typeface="Calibri" charset="0"/>
                <a:ea typeface="ＭＳ Ｐゴシック" charset="0"/>
              </a:rPr>
              <a:t>％を占め</a:t>
            </a:r>
            <a:r>
              <a:rPr lang="ja-JP" altLang="en-US" dirty="0" smtClean="0">
                <a:latin typeface="Calibri" charset="0"/>
                <a:ea typeface="ＭＳ Ｐゴシック" charset="0"/>
              </a:rPr>
              <a:t>，</a:t>
            </a:r>
            <a:endParaRPr lang="en-US" altLang="ja-JP" dirty="0" smtClean="0">
              <a:latin typeface="Calibri" charset="0"/>
              <a:ea typeface="ＭＳ Ｐゴシック" charset="0"/>
            </a:endParaRPr>
          </a:p>
          <a:p>
            <a:r>
              <a:rPr lang="ja-JP" altLang="en-US" dirty="0" smtClean="0">
                <a:latin typeface="Calibri" charset="0"/>
                <a:ea typeface="ＭＳ Ｐゴシック" charset="0"/>
              </a:rPr>
              <a:t>そこに足腰</a:t>
            </a:r>
            <a:r>
              <a:rPr lang="ja-JP" altLang="en-US" dirty="0">
                <a:latin typeface="Calibri" charset="0"/>
                <a:ea typeface="ＭＳ Ｐゴシック" charset="0"/>
              </a:rPr>
              <a:t>の衰えに</a:t>
            </a:r>
            <a:r>
              <a:rPr lang="ja-JP" altLang="en-US" dirty="0" smtClean="0">
                <a:latin typeface="Calibri" charset="0"/>
                <a:ea typeface="ＭＳ Ｐゴシック" charset="0"/>
              </a:rPr>
              <a:t>よって廃</a:t>
            </a:r>
            <a:r>
              <a:rPr lang="ja-JP" altLang="en-US" dirty="0">
                <a:latin typeface="Calibri" charset="0"/>
                <a:ea typeface="ＭＳ Ｐゴシック" charset="0"/>
              </a:rPr>
              <a:t>用症候群と</a:t>
            </a:r>
            <a:r>
              <a:rPr lang="ja-JP" altLang="en-US" dirty="0" smtClean="0">
                <a:latin typeface="Calibri" charset="0"/>
                <a:ea typeface="ＭＳ Ｐゴシック" charset="0"/>
              </a:rPr>
              <a:t>なったもの</a:t>
            </a:r>
            <a:r>
              <a:rPr lang="ja-JP" altLang="en-US" dirty="0">
                <a:latin typeface="Calibri" charset="0"/>
                <a:ea typeface="ＭＳ Ｐゴシック" charset="0"/>
              </a:rPr>
              <a:t>を含めると要支援となる原因の</a:t>
            </a:r>
            <a:r>
              <a:rPr lang="en-US" altLang="ja-JP" dirty="0">
                <a:latin typeface="Calibri" charset="0"/>
                <a:ea typeface="ＭＳ Ｐゴシック" charset="0"/>
              </a:rPr>
              <a:t>40</a:t>
            </a:r>
            <a:r>
              <a:rPr lang="ja-JP" altLang="en-US" dirty="0">
                <a:latin typeface="Calibri" charset="0"/>
                <a:ea typeface="ＭＳ Ｐゴシック" charset="0"/>
              </a:rPr>
              <a:t>％近くを運動器が占めると</a:t>
            </a:r>
            <a:r>
              <a:rPr lang="ja-JP" altLang="en-US" dirty="0" smtClean="0">
                <a:latin typeface="Calibri" charset="0"/>
                <a:ea typeface="ＭＳ Ｐゴシック" charset="0"/>
              </a:rPr>
              <a:t>考えられます。</a:t>
            </a:r>
            <a:endParaRPr lang="en-US" altLang="ja-JP" dirty="0" smtClean="0">
              <a:latin typeface="Calibri" charset="0"/>
              <a:ea typeface="ＭＳ Ｐゴシック" charset="0"/>
            </a:endParaRPr>
          </a:p>
          <a:p>
            <a:r>
              <a:rPr lang="ja-JP" altLang="en-US" dirty="0" smtClean="0">
                <a:latin typeface="Calibri" charset="0"/>
                <a:ea typeface="ＭＳ Ｐゴシック" charset="0"/>
              </a:rPr>
              <a:t>健康長寿を脅かす要因は、内科疾患より運動器疾患なのです。</a:t>
            </a:r>
            <a:endParaRPr lang="en-US" altLang="ja-JP" dirty="0">
              <a:latin typeface="Calibri" charset="0"/>
              <a:ea typeface="ＭＳ Ｐゴシック" charset="0"/>
            </a:endParaRPr>
          </a:p>
          <a:p>
            <a:endParaRPr lang="ja-JP" altLang="en-US" dirty="0">
              <a:latin typeface="Calibri" charset="0"/>
              <a:ea typeface="ＭＳ Ｐゴシック" charset="0"/>
            </a:endParaRPr>
          </a:p>
        </p:txBody>
      </p:sp>
      <p:sp>
        <p:nvSpPr>
          <p:cNvPr id="4" name="スライド番号プレースホルダー 3"/>
          <p:cNvSpPr>
            <a:spLocks noGrp="1"/>
          </p:cNvSpPr>
          <p:nvPr>
            <p:ph type="sldNum" sz="quarter" idx="5"/>
          </p:nvPr>
        </p:nvSpPr>
        <p:spPr/>
        <p:txBody>
          <a:bodyPr/>
          <a:lstStyle/>
          <a:p>
            <a:pPr>
              <a:defRPr/>
            </a:pPr>
            <a:fld id="{B173B062-51BB-C847-98BD-04CFB7DA6481}" type="slidenum">
              <a:rPr lang="ja-JP" altLang="en-US" smtClean="0"/>
              <a:pPr>
                <a:defRPr/>
              </a:pPr>
              <a:t>14</a:t>
            </a:fld>
            <a:endParaRPr lang="ja-JP" altLang="en-US"/>
          </a:p>
        </p:txBody>
      </p:sp>
    </p:spTree>
    <p:extLst>
      <p:ext uri="{BB962C8B-B14F-4D97-AF65-F5344CB8AC3E}">
        <p14:creationId xmlns:p14="http://schemas.microsoft.com/office/powerpoint/2010/main" val="2426668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pPr>
            <a:r>
              <a:rPr lang="ja-JP" altLang="en-US" dirty="0" smtClean="0"/>
              <a:t>要支援・要介護の原因のトップ４は、</a:t>
            </a:r>
            <a:r>
              <a:rPr lang="ja-JP" altLang="en-US" dirty="0" smtClean="0">
                <a:solidFill>
                  <a:srgbClr val="002060"/>
                </a:solidFill>
              </a:rPr>
              <a:t>脳卒中、運動器疾患、老衰（虚弱高齢者）、認知症です。</a:t>
            </a:r>
          </a:p>
          <a:p>
            <a:pPr eaLnBrk="1" hangingPunct="1"/>
            <a:r>
              <a:rPr lang="ja-JP" altLang="en-US" sz="1200" dirty="0" smtClean="0"/>
              <a:t>きっかけは脳卒中、骨折転倒であっても、</a:t>
            </a:r>
            <a:endParaRPr lang="en-US" altLang="ja-JP" sz="1200" dirty="0" smtClean="0"/>
          </a:p>
          <a:p>
            <a:pPr eaLnBrk="1" hangingPunct="1"/>
            <a:r>
              <a:rPr lang="ja-JP" altLang="en-US" sz="1200" dirty="0" smtClean="0"/>
              <a:t>脳卒中や骨折で入院しても治療を受けリハビリをしたら、退院する時には杖をついて歩けていることが多いのです。</a:t>
            </a:r>
          </a:p>
          <a:p>
            <a:pPr eaLnBrk="1" hangingPunct="1"/>
            <a:endParaRPr lang="en-US" altLang="ja-JP" sz="1200" dirty="0" smtClean="0"/>
          </a:p>
          <a:p>
            <a:pPr eaLnBrk="1" hangingPunct="1"/>
            <a:r>
              <a:rPr lang="ja-JP" altLang="en-US" sz="1200" dirty="0" smtClean="0"/>
              <a:t>しかし、自宅に帰ってから　こけたらいけないと　優しい家族から</a:t>
            </a:r>
            <a:r>
              <a:rPr lang="ja-JP" altLang="en-US" sz="1200" dirty="0" smtClean="0">
                <a:solidFill>
                  <a:srgbClr val="C00000"/>
                </a:solidFill>
              </a:rPr>
              <a:t>“体を大事に” </a:t>
            </a:r>
            <a:r>
              <a:rPr lang="ja-JP" altLang="en-US" sz="1200" dirty="0" smtClean="0"/>
              <a:t>、</a:t>
            </a:r>
            <a:r>
              <a:rPr lang="ja-JP" altLang="en-US" sz="1200" dirty="0" smtClean="0">
                <a:solidFill>
                  <a:srgbClr val="C00000"/>
                </a:solidFill>
              </a:rPr>
              <a:t>”無理したらいけない“と言われ</a:t>
            </a:r>
            <a:endParaRPr lang="en-US" altLang="ja-JP" sz="1200" dirty="0" smtClean="0">
              <a:solidFill>
                <a:srgbClr val="C00000"/>
              </a:solidFill>
            </a:endParaRPr>
          </a:p>
          <a:p>
            <a:pPr eaLnBrk="1" hangingPunct="1"/>
            <a:r>
              <a:rPr lang="ja-JP" altLang="en-US" sz="1200" dirty="0" smtClean="0"/>
              <a:t>じっとしているうちに歩けなくなって、寝たきりになってしまいます</a:t>
            </a:r>
            <a:r>
              <a:rPr lang="ja-JP" altLang="en-US" sz="1400" dirty="0" smtClean="0"/>
              <a:t>。</a:t>
            </a:r>
            <a:endParaRPr lang="en-US" altLang="ja-JP" sz="1400" dirty="0" smtClean="0"/>
          </a:p>
          <a:p>
            <a:pPr eaLnBrk="1" hangingPunct="1">
              <a:buFont typeface="Arial" panose="020B0604020202020204" pitchFamily="34" charset="0"/>
              <a:buNone/>
            </a:pPr>
            <a:r>
              <a:rPr lang="ja-JP" altLang="en-US" sz="1200" dirty="0" smtClean="0">
                <a:solidFill>
                  <a:srgbClr val="002060"/>
                </a:solidFill>
              </a:rPr>
              <a:t>要介護・要支援は、単に年、病気、ケガが原因ではなく、</a:t>
            </a:r>
            <a:r>
              <a:rPr lang="ja-JP" altLang="en-US" sz="1200" u="sng" dirty="0" smtClean="0">
                <a:solidFill>
                  <a:srgbClr val="002060"/>
                </a:solidFill>
              </a:rPr>
              <a:t>年、病気、ケガをきっかけ</a:t>
            </a:r>
            <a:r>
              <a:rPr lang="ja-JP" altLang="en-US" sz="1200" dirty="0" smtClean="0">
                <a:solidFill>
                  <a:srgbClr val="002060"/>
                </a:solidFill>
              </a:rPr>
              <a:t>とし、</a:t>
            </a:r>
            <a:endParaRPr lang="en-US" altLang="ja-JP" sz="120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dirty="0" smtClean="0">
                <a:solidFill>
                  <a:srgbClr val="002060"/>
                </a:solidFill>
              </a:rPr>
              <a:t>体を使わない生活を続けた結果、体を使えなくなるのです。　</a:t>
            </a:r>
            <a:r>
              <a:rPr lang="ja-JP" altLang="en-US" sz="1200" b="1" dirty="0" smtClean="0">
                <a:solidFill>
                  <a:srgbClr val="C00000"/>
                </a:solidFill>
              </a:rPr>
              <a:t>それが、足腰の廃用症候群です</a:t>
            </a:r>
          </a:p>
          <a:p>
            <a:pPr eaLnBrk="1" hangingPunct="1">
              <a:buFont typeface="Arial" panose="020B0604020202020204" pitchFamily="34" charset="0"/>
              <a:buNone/>
            </a:pPr>
            <a:endParaRPr lang="ja-JP" altLang="en-US" sz="120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C00000"/>
                </a:solidFill>
              </a:rPr>
              <a:t>病気予防は、必ずしも介護予防につながりません。</a:t>
            </a:r>
          </a:p>
          <a:p>
            <a:endParaRPr lang="ja-JP" altLang="en-US" dirty="0" smtClean="0"/>
          </a:p>
        </p:txBody>
      </p:sp>
      <p:sp>
        <p:nvSpPr>
          <p:cNvPr id="593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EDB1213-67E6-41AC-805A-97685F59A723}" type="slidenum">
              <a:rPr lang="ja-JP" altLang="en-US">
                <a:latin typeface="Calibri" panose="020F0502020204030204" pitchFamily="34" charset="0"/>
              </a:rPr>
              <a:pPr/>
              <a:t>15</a:t>
            </a:fld>
            <a:endParaRPr lang="ja-JP" altLang="en-US">
              <a:latin typeface="Calibri" panose="020F0502020204030204" pitchFamily="34" charset="0"/>
            </a:endParaRPr>
          </a:p>
        </p:txBody>
      </p:sp>
    </p:spTree>
    <p:extLst>
      <p:ext uri="{BB962C8B-B14F-4D97-AF65-F5344CB8AC3E}">
        <p14:creationId xmlns:p14="http://schemas.microsoft.com/office/powerpoint/2010/main" val="171535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1" dirty="0" smtClean="0">
                <a:solidFill>
                  <a:srgbClr val="002060"/>
                </a:solidFill>
              </a:rPr>
              <a:t>廃用症候群</a:t>
            </a:r>
            <a:r>
              <a:rPr lang="ja-JP" altLang="en-US" sz="1200" b="0" dirty="0" smtClean="0">
                <a:solidFill>
                  <a:srgbClr val="002060"/>
                </a:solidFill>
              </a:rPr>
              <a:t>とは、</a:t>
            </a:r>
            <a:r>
              <a:rPr lang="ja-JP" altLang="en-US" sz="1200" dirty="0" smtClean="0"/>
              <a:t>日頃私たちが身体の中で動かしていない部分が、</a:t>
            </a:r>
            <a:r>
              <a:rPr lang="en-US" altLang="ja-JP" sz="1200" dirty="0" smtClean="0"/>
              <a:t/>
            </a:r>
            <a:br>
              <a:rPr lang="en-US" altLang="ja-JP" sz="1200" dirty="0" smtClean="0"/>
            </a:br>
            <a:r>
              <a:rPr lang="ja-JP" altLang="en-US" sz="1200" dirty="0" smtClean="0"/>
              <a:t>　　その結果として動かなくなって（働かなくなって）しまう症状のこと　です。</a:t>
            </a:r>
            <a:endParaRPr lang="en-US" altLang="ja-JP" sz="1200" dirty="0" smtClean="0"/>
          </a:p>
          <a:p>
            <a:pPr eaLnBrk="1" hangingPunct="1"/>
            <a:r>
              <a:rPr kumimoji="1" lang="ja-JP" altLang="en-US" sz="1200" dirty="0" smtClean="0"/>
              <a:t>そして、</a:t>
            </a:r>
            <a:r>
              <a:rPr lang="ja-JP" altLang="en-US" sz="1200" dirty="0" smtClean="0">
                <a:solidFill>
                  <a:srgbClr val="0070C0"/>
                </a:solidFill>
              </a:rPr>
              <a:t>高齢による衰弱の原因の一つが、足腰の廃用症候群　です。</a:t>
            </a:r>
            <a:endParaRPr lang="en-US" altLang="ja-JP" sz="1200"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70C0"/>
                </a:solidFill>
              </a:rPr>
              <a:t>ということは、動きにくくなっていたとしても、</a:t>
            </a:r>
            <a:r>
              <a:rPr kumimoji="1" lang="ja-JP" altLang="en-US" sz="1200" dirty="0" smtClean="0">
                <a:solidFill>
                  <a:srgbClr val="C00000"/>
                </a:solidFill>
              </a:rPr>
              <a:t>また動くことで回復する可能性がある　ということです。</a:t>
            </a:r>
            <a:endParaRPr kumimoji="1" lang="en-US" altLang="ja-JP" sz="1200" dirty="0" smtClean="0">
              <a:solidFill>
                <a:srgbClr val="C00000"/>
              </a:solidFill>
            </a:endParaRPr>
          </a:p>
          <a:p>
            <a:r>
              <a:rPr kumimoji="1" lang="ja-JP" altLang="en-US" sz="1200" dirty="0" smtClean="0">
                <a:solidFill>
                  <a:srgbClr val="C00000"/>
                </a:solidFill>
              </a:rPr>
              <a:t>ロコモは、足腰の廃用症候群の前段階です。</a:t>
            </a:r>
            <a:endParaRPr kumimoji="1" lang="en-US" altLang="ja-JP" sz="1200" dirty="0" smtClean="0">
              <a:solidFill>
                <a:srgbClr val="C00000"/>
              </a:solidFill>
            </a:endParaRPr>
          </a:p>
          <a:p>
            <a:r>
              <a:rPr lang="ja-JP" altLang="en-US" sz="1200" b="1" dirty="0" smtClean="0">
                <a:solidFill>
                  <a:srgbClr val="0070C0"/>
                </a:solidFill>
              </a:rPr>
              <a:t>ロコモになったことに気付かずに放置していると健康寿命は短くなってしまいます　</a:t>
            </a:r>
            <a:endParaRPr lang="en-US" altLang="ja-JP" sz="1200" b="1"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dirty="0" smtClean="0">
              <a:solidFill>
                <a:srgbClr val="0070C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16</a:t>
            </a:fld>
            <a:endParaRPr kumimoji="1" lang="ja-JP" altLang="en-US"/>
          </a:p>
        </p:txBody>
      </p:sp>
    </p:spTree>
    <p:extLst>
      <p:ext uri="{BB962C8B-B14F-4D97-AF65-F5344CB8AC3E}">
        <p14:creationId xmlns:p14="http://schemas.microsoft.com/office/powerpoint/2010/main" val="344186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smtClean="0"/>
              <a:t>なぜ年と共にロコモになっていくの</a:t>
            </a:r>
            <a:r>
              <a:rPr lang="ja-JP" altLang="en-US" sz="1200" dirty="0" smtClean="0"/>
              <a:t>でしょうか</a:t>
            </a:r>
            <a:endParaRPr lang="en-US" altLang="ja-JP" sz="1200" dirty="0" smtClean="0"/>
          </a:p>
          <a:p>
            <a:pPr marL="342900" indent="-342900">
              <a:lnSpc>
                <a:spcPts val="2800"/>
              </a:lnSpc>
              <a:buAutoNum type="arabicPeriod"/>
            </a:pPr>
            <a:r>
              <a:rPr kumimoji="1" lang="ja-JP" altLang="en-US" sz="1600" dirty="0" smtClean="0"/>
              <a:t>筋力の低下</a:t>
            </a:r>
            <a:r>
              <a:rPr kumimoji="1" lang="en-US" altLang="ja-JP" sz="1200" dirty="0" smtClean="0"/>
              <a:t/>
            </a:r>
            <a:br>
              <a:rPr kumimoji="1" lang="en-US" altLang="ja-JP" sz="1200" dirty="0" smtClean="0"/>
            </a:br>
            <a:r>
              <a:rPr kumimoji="1" lang="ja-JP" altLang="en-US" sz="1200" dirty="0" smtClean="0"/>
              <a:t>①長期間にわたる運動量の低下によって筋萎縮がおこります</a:t>
            </a:r>
            <a:r>
              <a:rPr kumimoji="1" lang="en-US" altLang="ja-JP" sz="1200" dirty="0" smtClean="0"/>
              <a:t/>
            </a:r>
            <a:br>
              <a:rPr kumimoji="1" lang="en-US" altLang="ja-JP" sz="1200" dirty="0" smtClean="0"/>
            </a:br>
            <a:r>
              <a:rPr kumimoji="1" lang="ja-JP" altLang="en-US" sz="1200" dirty="0" smtClean="0"/>
              <a:t>②加齢による筋量減少、これをサルコ</a:t>
            </a:r>
            <a:r>
              <a:rPr kumimoji="1" lang="ja-JP" altLang="en-US" sz="1200" dirty="0" err="1" smtClean="0"/>
              <a:t>ぺ</a:t>
            </a:r>
            <a:r>
              <a:rPr kumimoji="1" lang="ja-JP" altLang="en-US" sz="1200" dirty="0" smtClean="0"/>
              <a:t>ニアといいます</a:t>
            </a:r>
            <a:r>
              <a:rPr kumimoji="1" lang="en-US" altLang="ja-JP" sz="1200" dirty="0" smtClean="0"/>
              <a:t/>
            </a:r>
            <a:br>
              <a:rPr kumimoji="1" lang="en-US" altLang="ja-JP" sz="1200" dirty="0" smtClean="0"/>
            </a:br>
            <a:r>
              <a:rPr kumimoji="1" lang="ja-JP" altLang="en-US" sz="1200" dirty="0" smtClean="0"/>
              <a:t>　　加齢とともに骨格筋は筋</a:t>
            </a:r>
            <a:r>
              <a:rPr lang="ja-JP" altLang="en-US" sz="1200" dirty="0" smtClean="0"/>
              <a:t>線維</a:t>
            </a:r>
            <a:r>
              <a:rPr kumimoji="1" lang="ja-JP" altLang="en-US" sz="1200" dirty="0" smtClean="0"/>
              <a:t>数の減少だけでなく、筋線維自体も萎縮します</a:t>
            </a:r>
            <a:r>
              <a:rPr lang="en-US" altLang="ja-JP" sz="1200" dirty="0" smtClean="0"/>
              <a:t/>
            </a:r>
            <a:br>
              <a:rPr lang="en-US" altLang="ja-JP" sz="1200" dirty="0" smtClean="0"/>
            </a:br>
            <a:r>
              <a:rPr lang="ja-JP" altLang="en-US" sz="1200" dirty="0" smtClean="0"/>
              <a:t>　　加齢とともに筋肉でのタンパク質合成能が低下し、若い時以上に多くのタンパク質を必要とします</a:t>
            </a:r>
            <a:r>
              <a:rPr lang="en-US" altLang="ja-JP" sz="1200" dirty="0" smtClean="0"/>
              <a:t/>
            </a:r>
            <a:br>
              <a:rPr lang="en-US" altLang="ja-JP" sz="1200" dirty="0" smtClean="0"/>
            </a:br>
            <a:r>
              <a:rPr lang="ja-JP" altLang="en-US" sz="1200" dirty="0" smtClean="0"/>
              <a:t>③タンパク質摂取量の減少が、筋肉量減少を招きます。</a:t>
            </a:r>
            <a:r>
              <a:rPr lang="en-US" altLang="ja-JP" sz="1200" dirty="0" smtClean="0"/>
              <a:t/>
            </a:r>
            <a:br>
              <a:rPr lang="en-US" altLang="ja-JP" sz="1200" dirty="0" smtClean="0"/>
            </a:br>
            <a:endParaRPr kumimoji="1" lang="en-US" altLang="ja-JP" sz="1200" dirty="0" smtClean="0"/>
          </a:p>
          <a:p>
            <a:pPr marL="342900" indent="-342900">
              <a:lnSpc>
                <a:spcPts val="2800"/>
              </a:lnSpc>
              <a:buAutoNum type="arabicPeriod"/>
            </a:pPr>
            <a:r>
              <a:rPr lang="ja-JP" altLang="en-US" sz="1600" dirty="0" smtClean="0"/>
              <a:t>バランス能力の低下　</a:t>
            </a:r>
            <a:r>
              <a:rPr lang="en-US" altLang="ja-JP" sz="1200" dirty="0" smtClean="0"/>
              <a:t/>
            </a:r>
            <a:br>
              <a:rPr lang="en-US" altLang="ja-JP" sz="1200" dirty="0" smtClean="0"/>
            </a:br>
            <a:r>
              <a:rPr lang="ja-JP" altLang="en-US" sz="1200" dirty="0" smtClean="0"/>
              <a:t>①長期間にわたる運動量の低下によるバランス能力の低下がおこります</a:t>
            </a:r>
            <a:r>
              <a:rPr lang="en-US" altLang="ja-JP" sz="1200" dirty="0" smtClean="0"/>
              <a:t/>
            </a:r>
            <a:br>
              <a:rPr lang="en-US" altLang="ja-JP" sz="1200" dirty="0" smtClean="0"/>
            </a:br>
            <a:r>
              <a:rPr lang="ja-JP" altLang="en-US" sz="1200" dirty="0" smtClean="0"/>
              <a:t>②神経系統の老化によって運動神経が鈍ります。</a:t>
            </a:r>
            <a:endParaRPr lang="en-US" altLang="ja-JP" sz="1200" dirty="0" smtClean="0"/>
          </a:p>
          <a:p>
            <a:pPr marL="342900" indent="-342900">
              <a:buAutoNum type="arabicPeriod"/>
            </a:pPr>
            <a:endParaRPr kumimoji="1" lang="en-US" altLang="ja-JP" sz="1200" dirty="0" smtClean="0"/>
          </a:p>
          <a:p>
            <a:pPr marL="342900" indent="-342900">
              <a:buAutoNum type="arabicPeriod"/>
            </a:pPr>
            <a:r>
              <a:rPr lang="ja-JP" altLang="en-US" sz="1600" dirty="0" smtClean="0"/>
              <a:t>運動器疾患のために、痛み、動きにくくなります</a:t>
            </a:r>
            <a:r>
              <a:rPr lang="en-US" altLang="ja-JP" sz="1200" dirty="0" smtClean="0"/>
              <a:t/>
            </a:r>
            <a:br>
              <a:rPr lang="en-US" altLang="ja-JP" sz="1200" dirty="0" smtClean="0"/>
            </a:br>
            <a:endParaRPr kumimoji="1" lang="ja-JP"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rgbClr val="C00000"/>
                </a:solidFill>
              </a:rPr>
              <a:t>このように加齢に伴う体の変化、特徴があり、</a:t>
            </a:r>
            <a:r>
              <a:rPr lang="ja-JP" altLang="en-US" b="1" dirty="0" smtClean="0">
                <a:solidFill>
                  <a:srgbClr val="0070C0"/>
                </a:solidFill>
              </a:rPr>
              <a:t>高齢者の体の特徴</a:t>
            </a:r>
            <a:r>
              <a:rPr kumimoji="1" lang="ja-JP" altLang="en-US" sz="1200" b="1" dirty="0" smtClean="0">
                <a:solidFill>
                  <a:srgbClr val="C00000"/>
                </a:solidFill>
              </a:rPr>
              <a:t>を知る</a:t>
            </a:r>
            <a:r>
              <a:rPr kumimoji="1" lang="ja-JP" altLang="en-US" sz="1200" b="0" dirty="0" smtClean="0">
                <a:solidFill>
                  <a:srgbClr val="C00000"/>
                </a:solidFill>
              </a:rPr>
              <a:t>ことがロコモ対策に必要です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17</a:t>
            </a:fld>
            <a:endParaRPr kumimoji="1" lang="ja-JP" altLang="en-US"/>
          </a:p>
        </p:txBody>
      </p:sp>
    </p:spTree>
    <p:extLst>
      <p:ext uri="{BB962C8B-B14F-4D97-AF65-F5344CB8AC3E}">
        <p14:creationId xmlns:p14="http://schemas.microsoft.com/office/powerpoint/2010/main" val="518685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0070C0"/>
                </a:solidFill>
              </a:rPr>
              <a:t>高齢者の体の特徴、まずは可動域です。</a:t>
            </a:r>
            <a:endParaRPr lang="en-US" altLang="ja-JP" dirty="0" smtClean="0">
              <a:solidFill>
                <a:srgbClr val="0070C0"/>
              </a:solidFill>
            </a:endParaRPr>
          </a:p>
          <a:p>
            <a:pPr>
              <a:lnSpc>
                <a:spcPts val="4400"/>
              </a:lnSpc>
            </a:pPr>
            <a:r>
              <a:rPr lang="ja-JP" altLang="en-US" sz="1200" dirty="0" smtClean="0">
                <a:latin typeface="Calibri" panose="020F0502020204030204" pitchFamily="34" charset="0"/>
              </a:rPr>
              <a:t>年と共に体が固くなりますが、若者の固さと異なります。</a:t>
            </a:r>
          </a:p>
          <a:p>
            <a:pPr>
              <a:lnSpc>
                <a:spcPts val="4400"/>
              </a:lnSpc>
            </a:pPr>
            <a:r>
              <a:rPr lang="ja-JP" altLang="en-US" sz="1200" dirty="0" smtClean="0">
                <a:latin typeface="Calibri" panose="020F0502020204030204" pitchFamily="34" charset="0"/>
              </a:rPr>
              <a:t>若者は、筋肉の柔軟性不足が問題であることが多く、故にそれに対し、ストレッチが行われています。</a:t>
            </a:r>
          </a:p>
          <a:p>
            <a:pPr>
              <a:lnSpc>
                <a:spcPts val="4400"/>
              </a:lnSpc>
            </a:pPr>
            <a:r>
              <a:rPr lang="ja-JP" altLang="en-US" sz="1200" dirty="0" smtClean="0">
                <a:latin typeface="Calibri" panose="020F0502020204030204" pitchFamily="34" charset="0"/>
              </a:rPr>
              <a:t>しかし、年と共に固くなる要因は関節で、</a:t>
            </a:r>
            <a:r>
              <a:rPr lang="ja-JP" altLang="en-US" sz="1200" dirty="0" smtClean="0">
                <a:solidFill>
                  <a:srgbClr val="C00000"/>
                </a:solidFill>
                <a:latin typeface="Calibri" panose="020F0502020204030204" pitchFamily="34" charset="0"/>
              </a:rPr>
              <a:t>特に動きにくくなる関節は、骨盤の仙腸関節、背骨の椎間関節、肋骨の肋椎関節、肩甲胸郭関節で、</a:t>
            </a:r>
            <a:endParaRPr lang="en-US" altLang="ja-JP" sz="1200" dirty="0" smtClean="0">
              <a:solidFill>
                <a:srgbClr val="C00000"/>
              </a:solidFill>
              <a:latin typeface="Calibri" panose="020F0502020204030204" pitchFamily="34" charset="0"/>
            </a:endParaRPr>
          </a:p>
          <a:p>
            <a:pPr>
              <a:lnSpc>
                <a:spcPts val="4400"/>
              </a:lnSpc>
            </a:pPr>
            <a:r>
              <a:rPr lang="ja-JP" altLang="en-US" sz="1200" dirty="0" smtClean="0">
                <a:solidFill>
                  <a:srgbClr val="C00000"/>
                </a:solidFill>
                <a:latin typeface="Calibri" panose="020F0502020204030204" pitchFamily="34" charset="0"/>
              </a:rPr>
              <a:t>これらは体幹の関節です。　</a:t>
            </a:r>
            <a:endParaRPr lang="en-US" altLang="ja-JP" sz="1200" dirty="0" smtClean="0">
              <a:solidFill>
                <a:srgbClr val="C00000"/>
              </a:solidFill>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70C0"/>
                </a:solidFill>
              </a:rPr>
              <a:t>また、体幹の関節が固くなりこわばった体は、</a:t>
            </a:r>
            <a:r>
              <a:rPr lang="ja-JP" altLang="en-US" sz="1200" dirty="0" smtClean="0">
                <a:solidFill>
                  <a:srgbClr val="0070C0"/>
                </a:solidFill>
                <a:latin typeface="Arial" panose="020B0604020202020204" pitchFamily="34" charset="0"/>
              </a:rPr>
              <a:t>動作時の痛み原因の主要因にもなります。</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rgbClr val="0070C0"/>
                </a:solidFill>
              </a:rPr>
              <a:t/>
            </a:r>
            <a:br>
              <a:rPr lang="en-US" altLang="ja-JP" sz="1200" dirty="0" smtClean="0">
                <a:solidFill>
                  <a:srgbClr val="0070C0"/>
                </a:solidFill>
              </a:rPr>
            </a:br>
            <a:r>
              <a:rPr lang="ja-JP" altLang="en-US" sz="1200" dirty="0" smtClean="0">
                <a:solidFill>
                  <a:srgbClr val="0070C0"/>
                </a:solidFill>
              </a:rPr>
              <a:t>　　　　　　　　　　　</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18</a:t>
            </a:fld>
            <a:endParaRPr kumimoji="1" lang="ja-JP" altLang="en-US"/>
          </a:p>
        </p:txBody>
      </p:sp>
    </p:spTree>
    <p:extLst>
      <p:ext uri="{BB962C8B-B14F-4D97-AF65-F5344CB8AC3E}">
        <p14:creationId xmlns:p14="http://schemas.microsoft.com/office/powerpoint/2010/main" val="2351721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この女性は</a:t>
            </a:r>
            <a:r>
              <a:rPr kumimoji="1" lang="en-US" altLang="ja-JP" dirty="0" smtClean="0"/>
              <a:t>80</a:t>
            </a:r>
            <a:r>
              <a:rPr kumimoji="1" lang="ja-JP" altLang="en-US" dirty="0" smtClean="0"/>
              <a:t>代ですが、前屈すると手が床につきます。しかし、中学生の男の子は床に手が届きません。</a:t>
            </a:r>
            <a:endParaRPr kumimoji="1" lang="en-US" altLang="ja-JP" dirty="0" smtClean="0"/>
          </a:p>
          <a:p>
            <a:r>
              <a:rPr kumimoji="1" lang="ja-JP" altLang="en-US" dirty="0" smtClean="0"/>
              <a:t>どちらの方が体が固いのでしょうか。これを見る限りでは、中学生です。</a:t>
            </a:r>
            <a:endParaRPr kumimoji="1" lang="en-US" altLang="ja-JP" dirty="0" smtClean="0"/>
          </a:p>
          <a:p>
            <a:r>
              <a:rPr kumimoji="1" lang="ja-JP" altLang="en-US" dirty="0" smtClean="0"/>
              <a:t>手を伸ばしてもらうと、中学生の体は平行四辺形になり胸郭の動きがいいです。</a:t>
            </a:r>
            <a:endParaRPr kumimoji="1" lang="en-US" altLang="ja-JP" dirty="0" smtClean="0"/>
          </a:p>
          <a:p>
            <a:r>
              <a:rPr kumimoji="1" lang="ja-JP" altLang="en-US" dirty="0" smtClean="0"/>
              <a:t>それに対し、高齢女性は長方形を少し“くの字”に曲げた状態で、胸郭の動きが悪いのがわかります。</a:t>
            </a:r>
            <a:endParaRPr kumimoji="1" lang="en-US" altLang="ja-JP" dirty="0" smtClean="0"/>
          </a:p>
          <a:p>
            <a:r>
              <a:rPr kumimoji="1" lang="ja-JP" altLang="en-US" dirty="0" smtClean="0"/>
              <a:t>若年者の体の固さは、ハムストリングの固さによるので前屈がしにくくなっています。</a:t>
            </a:r>
            <a:endParaRPr kumimoji="1" lang="en-US" altLang="ja-JP" dirty="0" smtClean="0"/>
          </a:p>
          <a:p>
            <a:r>
              <a:rPr kumimoji="1" lang="ja-JP" altLang="en-US" dirty="0" smtClean="0"/>
              <a:t>高齢女性の場合、ハムストリングが緩いので前屈できますが、体幹の関節が固く動作に支障が出ます。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19</a:t>
            </a:fld>
            <a:endParaRPr kumimoji="1" lang="ja-JP" altLang="en-US"/>
          </a:p>
        </p:txBody>
      </p:sp>
    </p:spTree>
    <p:extLst>
      <p:ext uri="{BB962C8B-B14F-4D97-AF65-F5344CB8AC3E}">
        <p14:creationId xmlns:p14="http://schemas.microsoft.com/office/powerpoint/2010/main" val="1486023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a:t>
            </a:r>
            <a:r>
              <a:rPr kumimoji="1" lang="en-US" altLang="ja-JP" dirty="0" smtClean="0"/>
              <a:t>80</a:t>
            </a:r>
            <a:r>
              <a:rPr kumimoji="1" lang="ja-JP" altLang="en-US" dirty="0" smtClean="0"/>
              <a:t>代女性は、腰痛を主訴に来院。診察の結果、体幹が固くなって動きにくいのが原因だと説明すると、</a:t>
            </a:r>
            <a:endParaRPr kumimoji="1" lang="en-US" altLang="ja-JP" dirty="0" smtClean="0"/>
          </a:p>
          <a:p>
            <a:r>
              <a:rPr kumimoji="1" lang="ja-JP" altLang="en-US" dirty="0" smtClean="0"/>
              <a:t>本人が　“先生そんなことない、見て</a:t>
            </a:r>
            <a:r>
              <a:rPr kumimoji="1" lang="ja-JP" altLang="en-US" dirty="0" err="1" smtClean="0"/>
              <a:t>や</a:t>
            </a:r>
            <a:r>
              <a:rPr kumimoji="1" lang="ja-JP" altLang="en-US" dirty="0" smtClean="0"/>
              <a:t>”　と前屈すると、手が床に届く。</a:t>
            </a:r>
            <a:endParaRPr kumimoji="1" lang="en-US" altLang="ja-JP" dirty="0" smtClean="0"/>
          </a:p>
          <a:p>
            <a:r>
              <a:rPr kumimoji="1" lang="ja-JP" altLang="en-US" dirty="0" smtClean="0"/>
              <a:t>そこで側屈や伸展、体回旋させると、一見動いているように見えるが、体幹の形はほぼ同じで、</a:t>
            </a:r>
            <a:endParaRPr kumimoji="1" lang="en-US" altLang="ja-JP" dirty="0" smtClean="0"/>
          </a:p>
          <a:p>
            <a:r>
              <a:rPr kumimoji="1" lang="ja-JP" altLang="en-US" dirty="0" smtClean="0"/>
              <a:t>言い方は悪いが、ドラム缶に</a:t>
            </a:r>
            <a:r>
              <a:rPr kumimoji="1" lang="en-US" altLang="ja-JP" dirty="0" smtClean="0"/>
              <a:t>4</a:t>
            </a:r>
            <a:r>
              <a:rPr kumimoji="1" lang="ja-JP" altLang="en-US" dirty="0" smtClean="0"/>
              <a:t>本の棒を付けたようなもの。</a:t>
            </a:r>
            <a:endParaRPr kumimoji="1" lang="en-US" altLang="ja-JP" dirty="0" smtClean="0"/>
          </a:p>
          <a:p>
            <a:pPr eaLnBrk="1" hangingPunct="1"/>
            <a:r>
              <a:rPr kumimoji="1" lang="ja-JP" altLang="en-US" dirty="0" smtClean="0"/>
              <a:t>前屈ができるのは、</a:t>
            </a:r>
            <a:r>
              <a:rPr lang="ja-JP" altLang="en-US" sz="1200" dirty="0" smtClean="0"/>
              <a:t>太腿の裏の筋肉の緊張が緩いからで、体幹の動きは悪いのです。</a:t>
            </a:r>
            <a:endParaRPr lang="en-US" altLang="ja-JP" sz="1200"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20</a:t>
            </a:fld>
            <a:endParaRPr kumimoji="1" lang="ja-JP" altLang="en-US"/>
          </a:p>
        </p:txBody>
      </p:sp>
    </p:spTree>
    <p:extLst>
      <p:ext uri="{BB962C8B-B14F-4D97-AF65-F5344CB8AC3E}">
        <p14:creationId xmlns:p14="http://schemas.microsoft.com/office/powerpoint/2010/main" val="1289931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本日は、ロコモティブシンドロームを知り、ロコモ対策をどのように行えば、超高齢社会になった国民の健康維持に我々がどのように寄与できるかを学んで頂きます。</a:t>
            </a:r>
            <a:endParaRPr kumimoji="1" lang="en-US" altLang="ja-JP" dirty="0" smtClean="0"/>
          </a:p>
          <a:p>
            <a:r>
              <a:rPr kumimoji="1" lang="ja-JP" altLang="en-US" dirty="0" smtClean="0"/>
              <a:t>第</a:t>
            </a:r>
            <a:r>
              <a:rPr kumimoji="1" lang="en-US" altLang="ja-JP" dirty="0" smtClean="0"/>
              <a:t>1</a:t>
            </a:r>
            <a:r>
              <a:rPr kumimoji="1" lang="ja-JP" altLang="en-US" dirty="0" smtClean="0"/>
              <a:t>講演は、ロコモの背景についてです。</a:t>
            </a:r>
            <a:endParaRPr kumimoji="1" lang="en-US" altLang="ja-JP" dirty="0" smtClean="0"/>
          </a:p>
          <a:p>
            <a:r>
              <a:rPr kumimoji="1" lang="ja-JP" altLang="en-US" dirty="0" smtClean="0"/>
              <a:t>その前に、ロコモティブシンドロームとは何か簡単に説明します。</a:t>
            </a:r>
            <a:endParaRPr kumimoji="1" lang="en-US" altLang="ja-JP" dirty="0" smtClean="0"/>
          </a:p>
          <a:p>
            <a:r>
              <a:rPr kumimoji="1" lang="ja-JP" altLang="en-US" dirty="0" smtClean="0"/>
              <a:t>一番頭に残してほしいことなので、この後の講演でも何回もロコモとは何か説明します。　その時、またかと思わないでください。</a:t>
            </a:r>
            <a:endParaRPr kumimoji="1" lang="en-US" altLang="ja-JP" dirty="0" smtClean="0"/>
          </a:p>
          <a:p>
            <a:r>
              <a:rPr kumimoji="1" lang="ja-JP" altLang="en-US" dirty="0" smtClean="0"/>
              <a:t>ロコモとは、加齢とともに　運動器が衰え、その結果自立度が低下する。</a:t>
            </a:r>
            <a:endParaRPr kumimoji="1" lang="en-US" altLang="ja-JP" dirty="0" smtClean="0"/>
          </a:p>
          <a:p>
            <a:r>
              <a:rPr kumimoji="1" lang="ja-JP" altLang="en-US" dirty="0" smtClean="0"/>
              <a:t>そして、自立度の低下を放置していると　転倒しやすくなり自立度がさらに低下し、</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最後には寝たきりになってしまうという恐ろしくも悲しい老後人生ストーリーなのです。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a:t>
            </a:fld>
            <a:endParaRPr kumimoji="1" lang="ja-JP" altLang="en-US"/>
          </a:p>
        </p:txBody>
      </p:sp>
    </p:spTree>
    <p:extLst>
      <p:ext uri="{BB962C8B-B14F-4D97-AF65-F5344CB8AC3E}">
        <p14:creationId xmlns:p14="http://schemas.microsoft.com/office/powerpoint/2010/main" val="2053502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0070C0"/>
                </a:solidFill>
              </a:rPr>
              <a:t>高齢者の体の特徴、筋力</a:t>
            </a:r>
            <a:endParaRPr lang="en-US" altLang="ja-JP" dirty="0" smtClean="0">
              <a:solidFill>
                <a:srgbClr val="0070C0"/>
              </a:solidFill>
            </a:endParaRPr>
          </a:p>
          <a:p>
            <a:pPr>
              <a:lnSpc>
                <a:spcPts val="4000"/>
              </a:lnSpc>
            </a:pPr>
            <a:r>
              <a:rPr lang="ja-JP" altLang="en-US" sz="1200" b="1" dirty="0" smtClean="0">
                <a:solidFill>
                  <a:srgbClr val="C00000"/>
                </a:solidFill>
              </a:rPr>
              <a:t>筋力低下</a:t>
            </a:r>
            <a:r>
              <a:rPr lang="ja-JP" altLang="en-US" sz="1200" dirty="0" smtClean="0"/>
              <a:t>は、</a:t>
            </a:r>
            <a:r>
              <a:rPr lang="en-US" altLang="ja-JP" sz="1200" dirty="0" smtClean="0"/>
              <a:t>50</a:t>
            </a:r>
            <a:r>
              <a:rPr lang="ja-JP" altLang="en-US" sz="1200" dirty="0" smtClean="0"/>
              <a:t>才頃から始まり、</a:t>
            </a:r>
            <a:r>
              <a:rPr lang="en-US" altLang="ja-JP" sz="1200" dirty="0" smtClean="0"/>
              <a:t>60</a:t>
            </a:r>
            <a:r>
              <a:rPr lang="ja-JP" altLang="en-US" sz="1200" dirty="0" smtClean="0"/>
              <a:t>才から急激に低下します。</a:t>
            </a:r>
          </a:p>
          <a:p>
            <a:pPr>
              <a:lnSpc>
                <a:spcPts val="4000"/>
              </a:lnSpc>
            </a:pPr>
            <a:r>
              <a:rPr lang="ja-JP" altLang="en-US" sz="1200" dirty="0" smtClean="0"/>
              <a:t>　しかし、</a:t>
            </a:r>
            <a:r>
              <a:rPr lang="ja-JP" altLang="en-US" sz="1200" b="1" dirty="0" smtClean="0">
                <a:solidFill>
                  <a:srgbClr val="C00000"/>
                </a:solidFill>
              </a:rPr>
              <a:t>筋量の減少</a:t>
            </a:r>
            <a:r>
              <a:rPr lang="ja-JP" altLang="en-US" sz="1200" dirty="0" smtClean="0"/>
              <a:t>は筋力低下ほど急激ではなく緩やかです。</a:t>
            </a:r>
          </a:p>
          <a:p>
            <a:pPr marL="0" marR="0" indent="0" algn="l" defTabSz="914400" rtl="0" eaLnBrk="1" fontAlgn="auto" latinLnBrk="0" hangingPunct="1">
              <a:lnSpc>
                <a:spcPts val="4000"/>
              </a:lnSpc>
              <a:spcBef>
                <a:spcPts val="0"/>
              </a:spcBef>
              <a:spcAft>
                <a:spcPts val="0"/>
              </a:spcAft>
              <a:buClrTx/>
              <a:buSzTx/>
              <a:buFontTx/>
              <a:buNone/>
              <a:tabLst/>
              <a:defRPr/>
            </a:pPr>
            <a:r>
              <a:rPr lang="ja-JP" altLang="en-US" sz="1200" dirty="0" smtClean="0"/>
              <a:t>・</a:t>
            </a:r>
            <a:r>
              <a:rPr lang="en-US" altLang="ja-JP" sz="1200" dirty="0" smtClean="0"/>
              <a:t>80</a:t>
            </a:r>
            <a:r>
              <a:rPr lang="ja-JP" altLang="en-US" sz="1200" dirty="0" smtClean="0"/>
              <a:t>代の筋力は若者の半分に低下していますが、筋量の減少は</a:t>
            </a:r>
            <a:r>
              <a:rPr lang="en-US" altLang="ja-JP" sz="1200" dirty="0" smtClean="0"/>
              <a:t>30</a:t>
            </a:r>
            <a:r>
              <a:rPr lang="ja-JP" altLang="en-US" sz="1200" dirty="0" smtClean="0"/>
              <a:t>％程度にとどまっています</a:t>
            </a:r>
            <a:r>
              <a:rPr lang="ja-JP" altLang="en-US" sz="1200" dirty="0" smtClean="0"/>
              <a:t>。</a:t>
            </a:r>
            <a:r>
              <a:rPr lang="ja-JP" altLang="en-US" sz="1200" dirty="0" smtClean="0">
                <a:latin typeface="Arial" charset="0"/>
              </a:rPr>
              <a:t>その差は、筋出力の低下によります。</a:t>
            </a:r>
            <a:endParaRPr lang="en-US" altLang="ja-JP" sz="1200" dirty="0" smtClean="0">
              <a:latin typeface="Arial" charset="0"/>
            </a:endParaRPr>
          </a:p>
          <a:p>
            <a:pPr>
              <a:lnSpc>
                <a:spcPts val="4000"/>
              </a:lnSpc>
            </a:pPr>
            <a:r>
              <a:rPr lang="ja-JP" altLang="en-US" sz="1200" dirty="0" smtClean="0"/>
              <a:t>その筋量のどの程度の力を出す能力があるのかが、筋出力です。</a:t>
            </a:r>
            <a:endParaRPr lang="en-US" altLang="ja-JP" sz="1200" dirty="0" smtClean="0"/>
          </a:p>
          <a:p>
            <a:r>
              <a:rPr kumimoji="1" lang="ja-JP" altLang="en-US" dirty="0" smtClean="0"/>
              <a:t>この</a:t>
            </a:r>
            <a:r>
              <a:rPr kumimoji="1" lang="en-US" altLang="ja-JP" dirty="0" smtClean="0"/>
              <a:t>70</a:t>
            </a:r>
            <a:r>
              <a:rPr kumimoji="1" lang="ja-JP" altLang="en-US" dirty="0" smtClean="0"/>
              <a:t>代のボディビルダーの筋肉を見てください。</a:t>
            </a:r>
            <a:endParaRPr kumimoji="1" lang="en-US" altLang="ja-JP" dirty="0" smtClean="0"/>
          </a:p>
          <a:p>
            <a:r>
              <a:rPr kumimoji="1" lang="en-US" altLang="ja-JP" dirty="0" smtClean="0"/>
              <a:t>70</a:t>
            </a:r>
            <a:r>
              <a:rPr kumimoji="1" lang="ja-JP" altLang="en-US" dirty="0" smtClean="0"/>
              <a:t>を超えても鍛えていれば、このような素晴らしい筋肉を保持することができます。</a:t>
            </a:r>
            <a:endParaRPr kumimoji="1" lang="en-US" altLang="ja-JP" dirty="0" smtClean="0"/>
          </a:p>
          <a:p>
            <a:r>
              <a:rPr kumimoji="1" lang="ja-JP" altLang="en-US" dirty="0" smtClean="0"/>
              <a:t>しかし、一般高齢者はここまで筋肉を鍛える必要はありません。</a:t>
            </a:r>
            <a:endParaRPr kumimoji="1" lang="en-US" altLang="ja-JP" dirty="0" smtClean="0"/>
          </a:p>
          <a:p>
            <a:r>
              <a:rPr kumimoji="1" lang="ja-JP" altLang="en-US" dirty="0" smtClean="0"/>
              <a:t>筋肉量を増やすことができればそれに越したことはありませんが、なかなか難しいのが現実です。</a:t>
            </a:r>
            <a:endParaRPr kumimoji="1" lang="en-US" altLang="ja-JP" dirty="0" smtClean="0"/>
          </a:p>
          <a:p>
            <a:r>
              <a:rPr kumimoji="1" lang="ja-JP" altLang="en-US" dirty="0" smtClean="0"/>
              <a:t>しかし、筋量を増やさなくても筋出力をアップすると、筋力はアップします。</a:t>
            </a:r>
            <a:endParaRPr kumimoji="1" lang="en-US" altLang="ja-JP" dirty="0" smtClean="0"/>
          </a:p>
          <a:p>
            <a:r>
              <a:rPr kumimoji="1" lang="ja-JP" altLang="en-US" dirty="0" smtClean="0"/>
              <a:t>筋出力は、日頃頑張っていない人に頑張って力を出してくださいと指導し、力を込めて力を出そうとして頂くだけでアップします。</a:t>
            </a:r>
            <a:endParaRPr kumimoji="1" lang="en-US" altLang="ja-JP" dirty="0" smtClean="0"/>
          </a:p>
          <a:p>
            <a:pPr eaLnBrk="1" hangingPunct="1">
              <a:lnSpc>
                <a:spcPts val="4000"/>
              </a:lnSpc>
              <a:spcBef>
                <a:spcPct val="0"/>
              </a:spcBef>
              <a:buFontTx/>
              <a:buNone/>
            </a:pPr>
            <a:r>
              <a:rPr lang="ja-JP" altLang="en-US" sz="1200" dirty="0" smtClean="0">
                <a:latin typeface="Arial" charset="0"/>
              </a:rPr>
              <a:t>年とともに、全身の筋肉は衰えますが、</a:t>
            </a:r>
            <a:r>
              <a:rPr lang="ja-JP" altLang="en-US" sz="1200" dirty="0" smtClean="0">
                <a:solidFill>
                  <a:srgbClr val="002060"/>
                </a:solidFill>
                <a:latin typeface="Arial" charset="0"/>
              </a:rPr>
              <a:t>腕の筋肉は維持されやすく、</a:t>
            </a:r>
            <a:r>
              <a:rPr lang="ja-JP" altLang="en-US" sz="1200" dirty="0" smtClean="0">
                <a:solidFill>
                  <a:srgbClr val="C00000"/>
                </a:solidFill>
                <a:latin typeface="Arial" charset="0"/>
              </a:rPr>
              <a:t>衰えやすい筋肉は、体幹と下肢の筋肉です。</a:t>
            </a:r>
            <a:endParaRPr kumimoji="1" lang="en-US" altLang="ja-JP" dirty="0" smtClean="0"/>
          </a:p>
          <a:p>
            <a:r>
              <a:rPr kumimoji="1" lang="ja-JP" altLang="en-US" dirty="0" smtClean="0"/>
              <a:t>安全を第一に考える介護施設での運動は、基本座ってだけです。　ある程度保持されている腕のトレーニング</a:t>
            </a:r>
            <a:r>
              <a:rPr kumimoji="1" lang="ja-JP" altLang="en-US" dirty="0" err="1" smtClean="0"/>
              <a:t>だ</a:t>
            </a:r>
            <a:r>
              <a:rPr kumimoji="1" lang="ja-JP" altLang="en-US" dirty="0" smtClean="0"/>
              <a:t>けしても、しっかり歩けるようにはなりません。</a:t>
            </a:r>
            <a:endParaRPr kumimoji="1" lang="en-US" altLang="ja-JP" dirty="0" smtClean="0"/>
          </a:p>
          <a:p>
            <a:r>
              <a:rPr kumimoji="1" lang="ja-JP" altLang="en-US" dirty="0" smtClean="0"/>
              <a:t>ロコモの目的は、自立して生活できる体つくり、</a:t>
            </a:r>
            <a:r>
              <a:rPr lang="ja-JP" altLang="en-US" sz="1200" b="0" dirty="0" smtClean="0">
                <a:solidFill>
                  <a:srgbClr val="002060"/>
                </a:solidFill>
              </a:rPr>
              <a:t>転倒予防、</a:t>
            </a:r>
            <a:r>
              <a:rPr lang="ja-JP" altLang="ja-JP" sz="1200" b="0" dirty="0" smtClean="0">
                <a:solidFill>
                  <a:srgbClr val="002060"/>
                </a:solidFill>
              </a:rPr>
              <a:t>寝たきり予防</a:t>
            </a:r>
            <a:r>
              <a:rPr lang="ja-JP" altLang="en-US" sz="1200" b="0" dirty="0" smtClean="0">
                <a:solidFill>
                  <a:srgbClr val="002060"/>
                </a:solidFill>
              </a:rPr>
              <a:t>ですので、下肢体幹を鍛える運動を中心に行います。</a:t>
            </a:r>
            <a:endParaRPr kumimoji="1" lang="ja-JP" altLang="en-US" b="0"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21</a:t>
            </a:fld>
            <a:endParaRPr kumimoji="1" lang="ja-JP" altLang="en-US"/>
          </a:p>
        </p:txBody>
      </p:sp>
    </p:spTree>
    <p:extLst>
      <p:ext uri="{BB962C8B-B14F-4D97-AF65-F5344CB8AC3E}">
        <p14:creationId xmlns:p14="http://schemas.microsoft.com/office/powerpoint/2010/main" val="21638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0070C0"/>
                </a:solidFill>
              </a:rPr>
              <a:t>高齢者の体の特徴：持久力</a:t>
            </a:r>
            <a:endParaRPr lang="en-US" altLang="ja-JP" dirty="0" smtClean="0">
              <a:solidFill>
                <a:srgbClr val="0070C0"/>
              </a:solidFill>
            </a:endParaRPr>
          </a:p>
          <a:p>
            <a:pPr>
              <a:lnSpc>
                <a:spcPts val="4500"/>
              </a:lnSpc>
            </a:pPr>
            <a:r>
              <a:rPr lang="ja-JP" altLang="en-US" sz="1200" dirty="0" smtClean="0">
                <a:solidFill>
                  <a:srgbClr val="C00000"/>
                </a:solidFill>
              </a:rPr>
              <a:t>加齢と運動不足が原因で持久力が低下します</a:t>
            </a:r>
            <a:r>
              <a:rPr lang="ja-JP" altLang="en-US" sz="1200" dirty="0" smtClean="0"/>
              <a:t>。　人によっては加齢だけの問題というより、日頃の運動不足の要因の方が大きいかもしれません。</a:t>
            </a:r>
            <a:endParaRPr lang="en-US" altLang="ja-JP" sz="1200" dirty="0" smtClean="0"/>
          </a:p>
          <a:p>
            <a:pPr>
              <a:lnSpc>
                <a:spcPts val="4500"/>
              </a:lnSpc>
            </a:pPr>
            <a:r>
              <a:rPr lang="ja-JP" altLang="en-US" sz="1200" dirty="0" smtClean="0"/>
              <a:t>持久力が低下するとなにかを短時間しただけでも、しんどく疲れてしまい、疲労感を感じるようになります。</a:t>
            </a:r>
            <a:endParaRPr lang="en-US" altLang="ja-JP" sz="1200" dirty="0" smtClean="0"/>
          </a:p>
          <a:p>
            <a:pPr>
              <a:lnSpc>
                <a:spcPts val="4500"/>
              </a:lnSpc>
            </a:pPr>
            <a:r>
              <a:rPr lang="ja-JP" altLang="en-US" sz="1200" dirty="0" smtClean="0">
                <a:solidFill>
                  <a:srgbClr val="C00000"/>
                </a:solidFill>
              </a:rPr>
              <a:t>持久力は、継続して刺激していないと低下します。</a:t>
            </a:r>
            <a:endParaRPr lang="en-US" altLang="ja-JP" sz="1200" dirty="0" smtClean="0">
              <a:solidFill>
                <a:srgbClr val="C00000"/>
              </a:solidFill>
            </a:endParaRPr>
          </a:p>
          <a:p>
            <a:pPr>
              <a:lnSpc>
                <a:spcPts val="4500"/>
              </a:lnSpc>
            </a:pPr>
            <a:r>
              <a:rPr lang="ja-JP" altLang="en-US" sz="1200" dirty="0" smtClean="0">
                <a:solidFill>
                  <a:srgbClr val="C00000"/>
                </a:solidFill>
              </a:rPr>
              <a:t>　日頃運動を全くしていない人が、家族でハイキングに行ったら、途中でしんどくなって休憩ばかりとることでしょう。</a:t>
            </a:r>
            <a:endParaRPr lang="en-US" altLang="ja-JP" sz="1200" dirty="0" smtClean="0">
              <a:solidFill>
                <a:srgbClr val="C00000"/>
              </a:solidFill>
            </a:endParaRPr>
          </a:p>
          <a:p>
            <a:pPr>
              <a:lnSpc>
                <a:spcPts val="4500"/>
              </a:lnSpc>
            </a:pPr>
            <a:r>
              <a:rPr lang="ja-JP" altLang="en-US" sz="1200" dirty="0" smtClean="0">
                <a:solidFill>
                  <a:srgbClr val="C00000"/>
                </a:solidFill>
              </a:rPr>
              <a:t>　すぐに疲れてしんどくなるのは、加齢のせいだけでなく、日頃の運動習慣の有無も大いに関係します。</a:t>
            </a:r>
            <a:endParaRPr lang="en-US" altLang="ja-JP" sz="1200" dirty="0" smtClean="0">
              <a:solidFill>
                <a:srgbClr val="C00000"/>
              </a:solidFill>
            </a:endParaRPr>
          </a:p>
          <a:p>
            <a:pPr>
              <a:lnSpc>
                <a:spcPts val="4500"/>
              </a:lnSpc>
            </a:pPr>
            <a:r>
              <a:rPr lang="ja-JP" altLang="en-US" sz="1200" dirty="0" smtClean="0">
                <a:solidFill>
                  <a:srgbClr val="C00000"/>
                </a:solidFill>
              </a:rPr>
              <a:t>そして、日常生活上、持久力が求められる筋は、体幹・下肢です。</a:t>
            </a:r>
            <a:endParaRPr lang="en-US" altLang="ja-JP" sz="1200" dirty="0" smtClean="0">
              <a:solidFill>
                <a:srgbClr val="C00000"/>
              </a:solidFill>
            </a:endParaRPr>
          </a:p>
          <a:p>
            <a:pPr>
              <a:lnSpc>
                <a:spcPts val="4500"/>
              </a:lnSpc>
            </a:pPr>
            <a:endParaRPr lang="en-US" altLang="ja-JP" sz="200" dirty="0" smtClean="0">
              <a:solidFill>
                <a:srgbClr val="C00000"/>
              </a:solidFill>
            </a:endParaRPr>
          </a:p>
          <a:p>
            <a:pPr>
              <a:lnSpc>
                <a:spcPts val="4500"/>
              </a:lnSpc>
            </a:pPr>
            <a:r>
              <a:rPr lang="ja-JP" altLang="en-US" sz="1200" dirty="0" smtClean="0"/>
              <a:t>また、年と共に、背中が曲がると胸郭の動きが悪くなり、結果として肺活量が低下し、しばらく動いただけでもしんどくなる</a:t>
            </a:r>
            <a:endParaRPr lang="en-US" altLang="ja-JP" sz="1200" dirty="0" smtClean="0"/>
          </a:p>
          <a:p>
            <a:pPr>
              <a:lnSpc>
                <a:spcPts val="4500"/>
              </a:lnSpc>
            </a:pPr>
            <a:r>
              <a:rPr kumimoji="1" lang="ja-JP" altLang="en-US" sz="1200" dirty="0" smtClean="0"/>
              <a:t>ということになります。姿勢も持久力に関係しているのです。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22</a:t>
            </a:fld>
            <a:endParaRPr kumimoji="1" lang="ja-JP" altLang="en-US"/>
          </a:p>
        </p:txBody>
      </p:sp>
    </p:spTree>
    <p:extLst>
      <p:ext uri="{BB962C8B-B14F-4D97-AF65-F5344CB8AC3E}">
        <p14:creationId xmlns:p14="http://schemas.microsoft.com/office/powerpoint/2010/main" val="2005253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高齢者の家族から　“うちのおじいちゃん足が上がらなくてよく躓くんです”という相談を受けます。</a:t>
            </a:r>
            <a:endParaRPr kumimoji="1" lang="en-US" altLang="ja-JP" dirty="0" smtClean="0"/>
          </a:p>
          <a:p>
            <a:r>
              <a:rPr kumimoji="1" lang="ja-JP" altLang="en-US" dirty="0" smtClean="0"/>
              <a:t>その方の筋力を調べると、</a:t>
            </a:r>
            <a:r>
              <a:rPr kumimoji="1" lang="ja-JP" altLang="en-US" dirty="0" err="1" smtClean="0"/>
              <a:t>そこそこ</a:t>
            </a:r>
            <a:r>
              <a:rPr kumimoji="1" lang="ja-JP" altLang="en-US" dirty="0" smtClean="0"/>
              <a:t>の筋力があり、腿を上げることも足首を上げることもしっかりできます。</a:t>
            </a:r>
            <a:endParaRPr kumimoji="1" lang="en-US" altLang="ja-JP" dirty="0" smtClean="0"/>
          </a:p>
          <a:p>
            <a:pPr>
              <a:lnSpc>
                <a:spcPts val="4000"/>
              </a:lnSpc>
            </a:pPr>
            <a:r>
              <a:rPr kumimoji="1" lang="ja-JP" altLang="en-US" dirty="0" smtClean="0"/>
              <a:t>なぜ、歩くときに足が上がらないのかというと、</a:t>
            </a:r>
            <a:r>
              <a:rPr lang="ja-JP" altLang="en-US" sz="1200" dirty="0" smtClean="0"/>
              <a:t>年と共に、バランス能力が低下し、体の安定感がなくなり、</a:t>
            </a:r>
          </a:p>
          <a:p>
            <a:pPr>
              <a:lnSpc>
                <a:spcPts val="4000"/>
              </a:lnSpc>
            </a:pPr>
            <a:r>
              <a:rPr lang="ja-JP" altLang="en-US" sz="1200" dirty="0" smtClean="0"/>
              <a:t>歩行中や立ち上がり時にふらつき転倒しやいと感じるからです。</a:t>
            </a:r>
            <a:endParaRPr lang="en-US" altLang="ja-JP" sz="1200" dirty="0" smtClean="0"/>
          </a:p>
          <a:p>
            <a:pPr>
              <a:lnSpc>
                <a:spcPts val="4000"/>
              </a:lnSpc>
            </a:pPr>
            <a:r>
              <a:rPr lang="ja-JP" altLang="en-US" sz="1200" dirty="0" smtClean="0"/>
              <a:t>その結果、下肢の筋力がしっかりしていても、</a:t>
            </a:r>
            <a:r>
              <a:rPr lang="ja-JP" altLang="en-US" sz="1200" dirty="0" smtClean="0">
                <a:solidFill>
                  <a:srgbClr val="C00000"/>
                </a:solidFill>
              </a:rPr>
              <a:t>歩行に自信が持てずに、無意識に歩行時に膝を上げず　</a:t>
            </a:r>
            <a:endParaRPr lang="en-US" altLang="ja-JP" sz="1200" dirty="0" smtClean="0">
              <a:solidFill>
                <a:srgbClr val="C00000"/>
              </a:solidFill>
            </a:endParaRPr>
          </a:p>
          <a:p>
            <a:pPr>
              <a:lnSpc>
                <a:spcPts val="4000"/>
              </a:lnSpc>
            </a:pPr>
            <a:r>
              <a:rPr lang="ja-JP" altLang="en-US" sz="1200" dirty="0" smtClean="0">
                <a:solidFill>
                  <a:srgbClr val="C00000"/>
                </a:solidFill>
              </a:rPr>
              <a:t>すり足になり、つま先が上がらず　つまずきやすくなるのです。</a:t>
            </a:r>
            <a:endParaRPr lang="en-US" altLang="ja-JP" sz="1200" dirty="0" smtClean="0">
              <a:solidFill>
                <a:srgbClr val="C00000"/>
              </a:solidFill>
            </a:endParaRPr>
          </a:p>
          <a:p>
            <a:pPr eaLnBrk="1" hangingPunct="1"/>
            <a:r>
              <a:rPr lang="ja-JP" altLang="en-US" sz="1200" dirty="0" smtClean="0">
                <a:solidFill>
                  <a:srgbClr val="C00000"/>
                </a:solidFill>
              </a:rPr>
              <a:t>つまり、</a:t>
            </a:r>
            <a:r>
              <a:rPr lang="ja-JP" altLang="en-US" sz="1200" b="1" dirty="0" smtClean="0">
                <a:solidFill>
                  <a:srgbClr val="C00000"/>
                </a:solidFill>
              </a:rPr>
              <a:t>足が上がらないのではなく、不安定だから上げない歩き方を無意識にしてしまう　のです。</a:t>
            </a:r>
          </a:p>
          <a:p>
            <a:pPr>
              <a:lnSpc>
                <a:spcPts val="4000"/>
              </a:lnSpc>
            </a:pPr>
            <a:endParaRPr lang="en-US" altLang="ja-JP" sz="1200" dirty="0" smtClean="0">
              <a:solidFill>
                <a:srgbClr val="C00000"/>
              </a:solidFill>
            </a:endParaRPr>
          </a:p>
          <a:p>
            <a:pPr>
              <a:lnSpc>
                <a:spcPts val="4000"/>
              </a:lnSpc>
            </a:pPr>
            <a:endParaRPr lang="en-US"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23</a:t>
            </a:fld>
            <a:endParaRPr kumimoji="1" lang="ja-JP" altLang="en-US"/>
          </a:p>
        </p:txBody>
      </p:sp>
    </p:spTree>
    <p:extLst>
      <p:ext uri="{BB962C8B-B14F-4D97-AF65-F5344CB8AC3E}">
        <p14:creationId xmlns:p14="http://schemas.microsoft.com/office/powerpoint/2010/main" val="1074369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a:t>
            </a:r>
            <a:r>
              <a:rPr kumimoji="1" lang="en-US" altLang="ja-JP" dirty="0" smtClean="0"/>
              <a:t>80</a:t>
            </a:r>
            <a:r>
              <a:rPr kumimoji="1" lang="ja-JP" altLang="en-US" dirty="0" smtClean="0"/>
              <a:t>代の女性は、歩くことが不安定です。</a:t>
            </a:r>
            <a:endParaRPr kumimoji="1" lang="en-US" altLang="ja-JP" dirty="0" smtClean="0"/>
          </a:p>
          <a:p>
            <a:r>
              <a:rPr kumimoji="1" lang="ja-JP" altLang="en-US" dirty="0" smtClean="0"/>
              <a:t>片足立ちをしてもらうと　数秒で足をついてしまいます（左の図）</a:t>
            </a:r>
            <a:endParaRPr kumimoji="1" lang="en-US" altLang="ja-JP" dirty="0" smtClean="0"/>
          </a:p>
          <a:p>
            <a:r>
              <a:rPr kumimoji="1" lang="ja-JP" altLang="en-US" dirty="0" smtClean="0"/>
              <a:t>そこで、指を</a:t>
            </a:r>
            <a:r>
              <a:rPr kumimoji="1" lang="en-US" altLang="ja-JP" dirty="0" smtClean="0"/>
              <a:t>1</a:t>
            </a:r>
            <a:r>
              <a:rPr kumimoji="1" lang="ja-JP" altLang="en-US" dirty="0" smtClean="0"/>
              <a:t>本壁についてもらうと、</a:t>
            </a:r>
            <a:r>
              <a:rPr kumimoji="1" lang="en-US" altLang="ja-JP" dirty="0" smtClean="0"/>
              <a:t>30</a:t>
            </a:r>
            <a:r>
              <a:rPr kumimoji="1" lang="ja-JP" altLang="en-US" dirty="0" smtClean="0"/>
              <a:t>秒以上片足で立てます。</a:t>
            </a:r>
            <a:endParaRPr kumimoji="1" lang="en-US" altLang="ja-JP" dirty="0" smtClean="0"/>
          </a:p>
          <a:p>
            <a:r>
              <a:rPr kumimoji="1" lang="ja-JP" altLang="en-US" dirty="0" smtClean="0"/>
              <a:t>この方が、片足が数秒しかできない理由は、筋力の問題ではなく、バランス力の問題です。</a:t>
            </a:r>
            <a:endParaRPr kumimoji="1" lang="en-US" altLang="ja-JP" dirty="0" smtClean="0"/>
          </a:p>
          <a:p>
            <a:r>
              <a:rPr kumimoji="1" lang="ja-JP" altLang="en-US" dirty="0" smtClean="0"/>
              <a:t>この方の場合、筋力トレーニングは必要ですが、バランス訓練はもっと必要ということがわかります。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24</a:t>
            </a:fld>
            <a:endParaRPr kumimoji="1" lang="ja-JP" altLang="en-US"/>
          </a:p>
        </p:txBody>
      </p:sp>
    </p:spTree>
    <p:extLst>
      <p:ext uri="{BB962C8B-B14F-4D97-AF65-F5344CB8AC3E}">
        <p14:creationId xmlns:p14="http://schemas.microsoft.com/office/powerpoint/2010/main" val="3433448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0070C0"/>
                </a:solidFill>
              </a:rPr>
              <a:t>高齢者の体の特徴：体形・姿勢</a:t>
            </a:r>
            <a:endParaRPr lang="en-US" altLang="ja-JP" dirty="0" smtClean="0">
              <a:solidFill>
                <a:srgbClr val="0070C0"/>
              </a:solidFill>
            </a:endParaRPr>
          </a:p>
          <a:p>
            <a:pPr>
              <a:lnSpc>
                <a:spcPts val="4400"/>
              </a:lnSpc>
              <a:spcBef>
                <a:spcPct val="0"/>
              </a:spcBef>
              <a:buNone/>
            </a:pPr>
            <a:r>
              <a:rPr kumimoji="1" lang="ja-JP" altLang="en-US" dirty="0" smtClean="0">
                <a:solidFill>
                  <a:srgbClr val="0070C0"/>
                </a:solidFill>
              </a:rPr>
              <a:t>　年寄りの代名詞が、</a:t>
            </a:r>
            <a:r>
              <a:rPr lang="ja-JP" altLang="en-US" dirty="0" smtClean="0">
                <a:solidFill>
                  <a:srgbClr val="C00000"/>
                </a:solidFill>
                <a:latin typeface="Arial" panose="020B0604020202020204" pitchFamily="34" charset="0"/>
              </a:rPr>
              <a:t>腰が曲がっている、背中が曲がっている　です。</a:t>
            </a:r>
            <a:endParaRPr lang="en-US" altLang="ja-JP" dirty="0" smtClean="0">
              <a:solidFill>
                <a:srgbClr val="C00000"/>
              </a:solidFill>
              <a:latin typeface="Arial" panose="020B0604020202020204" pitchFamily="34" charset="0"/>
            </a:endParaRPr>
          </a:p>
          <a:p>
            <a:pPr>
              <a:lnSpc>
                <a:spcPts val="4400"/>
              </a:lnSpc>
              <a:spcBef>
                <a:spcPct val="0"/>
              </a:spcBef>
              <a:buNone/>
            </a:pPr>
            <a:r>
              <a:rPr lang="ja-JP" altLang="en-US" dirty="0" smtClean="0">
                <a:latin typeface="Arial" panose="020B0604020202020204" pitchFamily="34" charset="0"/>
              </a:rPr>
              <a:t>　骨粗鬆症で背が縮むと肋骨と骨盤の間が狭くなり、</a:t>
            </a:r>
            <a:r>
              <a:rPr lang="ja-JP" altLang="en-US" dirty="0" smtClean="0">
                <a:solidFill>
                  <a:srgbClr val="C00000"/>
                </a:solidFill>
                <a:latin typeface="Arial" panose="020B0604020202020204" pitchFamily="34" charset="0"/>
              </a:rPr>
              <a:t>肋骨が　腹部に入り込んでしまいます。</a:t>
            </a:r>
            <a:endParaRPr lang="en-US" altLang="ja-JP" dirty="0" smtClean="0">
              <a:solidFill>
                <a:srgbClr val="C00000"/>
              </a:solidFill>
              <a:latin typeface="Arial" panose="020B0604020202020204" pitchFamily="34" charset="0"/>
            </a:endParaRPr>
          </a:p>
          <a:p>
            <a:pPr>
              <a:lnSpc>
                <a:spcPts val="4400"/>
              </a:lnSpc>
              <a:spcBef>
                <a:spcPct val="0"/>
              </a:spcBef>
              <a:buNone/>
            </a:pPr>
            <a:r>
              <a:rPr lang="ja-JP" altLang="en-US" dirty="0" smtClean="0">
                <a:latin typeface="Arial" panose="020B0604020202020204" pitchFamily="34" charset="0"/>
              </a:rPr>
              <a:t>　立っている時、踵重心の方が多く、後にこけそうと感じます。</a:t>
            </a:r>
            <a:endParaRPr lang="en-US" altLang="ja-JP" dirty="0" smtClean="0">
              <a:latin typeface="Arial" panose="020B0604020202020204" pitchFamily="34" charset="0"/>
            </a:endParaRPr>
          </a:p>
          <a:p>
            <a:pPr>
              <a:lnSpc>
                <a:spcPts val="4400"/>
              </a:lnSpc>
              <a:spcBef>
                <a:spcPct val="0"/>
              </a:spcBef>
              <a:buNone/>
            </a:pPr>
            <a:endParaRPr lang="en-US" altLang="ja-JP" dirty="0" smtClean="0">
              <a:latin typeface="Arial" panose="020B0604020202020204" pitchFamily="34" charset="0"/>
            </a:endParaRPr>
          </a:p>
          <a:p>
            <a:pPr>
              <a:spcBef>
                <a:spcPct val="0"/>
              </a:spcBef>
              <a:buFontTx/>
              <a:buNone/>
            </a:pPr>
            <a:r>
              <a:rPr lang="ja-JP" altLang="ja-JP" sz="2000" dirty="0" smtClean="0">
                <a:solidFill>
                  <a:srgbClr val="0070C0"/>
                </a:solidFill>
                <a:latin typeface="Arial" panose="020B0604020202020204" pitchFamily="34" charset="0"/>
              </a:rPr>
              <a:t>高齢者の体の特徴：俊敏性</a:t>
            </a:r>
            <a:endParaRPr lang="en-US" altLang="ja-JP" sz="1200" dirty="0" smtClean="0">
              <a:latin typeface="Arial" panose="020B0604020202020204" pitchFamily="34" charset="0"/>
            </a:endParaRPr>
          </a:p>
          <a:p>
            <a:pPr>
              <a:spcBef>
                <a:spcPct val="0"/>
              </a:spcBef>
              <a:buFontTx/>
              <a:buNone/>
            </a:pPr>
            <a:r>
              <a:rPr lang="ja-JP" altLang="en-US" sz="1200" dirty="0" smtClean="0">
                <a:latin typeface="Arial" panose="020B0604020202020204" pitchFamily="34" charset="0"/>
              </a:rPr>
              <a:t>　</a:t>
            </a:r>
            <a:r>
              <a:rPr lang="ja-JP" altLang="ja-JP" sz="1200" dirty="0" smtClean="0">
                <a:latin typeface="Arial" panose="020B0604020202020204" pitchFamily="34" charset="0"/>
              </a:rPr>
              <a:t>年と共に動作が緩慢になり、素早く動きにくくな</a:t>
            </a:r>
            <a:r>
              <a:rPr lang="ja-JP" altLang="en-US" sz="1200" dirty="0" smtClean="0">
                <a:latin typeface="Arial" panose="020B0604020202020204" pitchFamily="34" charset="0"/>
              </a:rPr>
              <a:t>ります。</a:t>
            </a:r>
            <a:endParaRPr lang="en-US" altLang="ja-JP" sz="1200" dirty="0" smtClean="0">
              <a:latin typeface="Arial" panose="020B0604020202020204" pitchFamily="34" charset="0"/>
            </a:endParaRPr>
          </a:p>
          <a:p>
            <a:pPr>
              <a:spcBef>
                <a:spcPct val="0"/>
              </a:spcBef>
              <a:buFontTx/>
              <a:buNone/>
            </a:pPr>
            <a:r>
              <a:rPr lang="ja-JP" altLang="en-US" sz="1200" dirty="0" smtClean="0">
                <a:latin typeface="Arial" panose="020B0604020202020204" pitchFamily="34" charset="0"/>
              </a:rPr>
              <a:t>　これは、</a:t>
            </a:r>
            <a:r>
              <a:rPr lang="ja-JP" altLang="en-US" sz="1200" dirty="0" smtClean="0"/>
              <a:t>筋肉の中でも特に早く動かす筋肉</a:t>
            </a:r>
            <a:r>
              <a:rPr lang="en-US" altLang="ja-JP" sz="1200" dirty="0" smtClean="0">
                <a:solidFill>
                  <a:srgbClr val="00B0F0"/>
                </a:solidFill>
              </a:rPr>
              <a:t>(</a:t>
            </a:r>
            <a:r>
              <a:rPr lang="ja-JP" altLang="en-US" sz="1200" dirty="0" smtClean="0">
                <a:solidFill>
                  <a:srgbClr val="00B0F0"/>
                </a:solidFill>
              </a:rPr>
              <a:t>速筋）</a:t>
            </a:r>
            <a:r>
              <a:rPr lang="ja-JP" altLang="en-US" sz="1200" dirty="0" smtClean="0"/>
              <a:t>が減少しやすいことが原因の</a:t>
            </a:r>
            <a:r>
              <a:rPr lang="en-US" altLang="ja-JP" sz="1200" dirty="0" smtClean="0"/>
              <a:t>1</a:t>
            </a:r>
            <a:r>
              <a:rPr lang="ja-JP" altLang="en-US" sz="1200" dirty="0" smtClean="0"/>
              <a:t>つです</a:t>
            </a:r>
            <a:endParaRPr lang="ja-JP" altLang="ja-JP" sz="1200" dirty="0" smtClean="0">
              <a:latin typeface="Arial" panose="020B0604020202020204" pitchFamily="34" charset="0"/>
            </a:endParaRPr>
          </a:p>
          <a:p>
            <a:pPr>
              <a:spcBef>
                <a:spcPct val="0"/>
              </a:spcBef>
              <a:buFontTx/>
              <a:buNone/>
            </a:pPr>
            <a:endParaRPr lang="ja-JP" altLang="en-US" sz="1000" dirty="0" smtClean="0">
              <a:latin typeface="Arial" panose="020B0604020202020204" pitchFamily="34" charset="0"/>
            </a:endParaRPr>
          </a:p>
          <a:p>
            <a:pPr>
              <a:lnSpc>
                <a:spcPts val="4400"/>
              </a:lnSpc>
              <a:spcBef>
                <a:spcPct val="0"/>
              </a:spcBef>
              <a:buNone/>
            </a:pPr>
            <a:endParaRPr lang="en-US" altLang="ja-JP" dirty="0" smtClean="0">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25</a:t>
            </a:fld>
            <a:endParaRPr kumimoji="1" lang="ja-JP" altLang="en-US"/>
          </a:p>
        </p:txBody>
      </p:sp>
    </p:spTree>
    <p:extLst>
      <p:ext uri="{BB962C8B-B14F-4D97-AF65-F5344CB8AC3E}">
        <p14:creationId xmlns:p14="http://schemas.microsoft.com/office/powerpoint/2010/main" val="2755142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002060"/>
                </a:solidFill>
              </a:rPr>
              <a:t>日々診察をしていると、高齢者の運動に関する勘違い　によく遭遇します。　勘違いですから、当然間違っているのです。</a:t>
            </a:r>
            <a:endParaRPr kumimoji="1" lang="en-US" altLang="ja-JP" dirty="0" smtClean="0"/>
          </a:p>
          <a:p>
            <a:pPr>
              <a:lnSpc>
                <a:spcPct val="120000"/>
              </a:lnSpc>
            </a:pPr>
            <a:r>
              <a:rPr lang="ja-JP" altLang="en-US" sz="1200" dirty="0" smtClean="0"/>
              <a:t>老化で身体機能が低下したら、もうどうしようもないという勘違いがありますが、いくつになっても運動効果は期待できます。</a:t>
            </a:r>
            <a:endParaRPr lang="en-US" altLang="ja-JP" sz="1200" dirty="0" smtClean="0"/>
          </a:p>
          <a:p>
            <a:pPr>
              <a:lnSpc>
                <a:spcPct val="120000"/>
              </a:lnSpc>
            </a:pPr>
            <a:r>
              <a:rPr lang="ja-JP" altLang="en-US" sz="1200" dirty="0" smtClean="0"/>
              <a:t>年とって運動することは良くないという勘違い、</a:t>
            </a:r>
            <a:r>
              <a:rPr lang="en-US" altLang="ja-JP" sz="1200" dirty="0" smtClean="0"/>
              <a:t/>
            </a:r>
            <a:br>
              <a:rPr lang="en-US" altLang="ja-JP" sz="1200" dirty="0" smtClean="0"/>
            </a:br>
            <a:r>
              <a:rPr lang="ja-JP" altLang="en-US" sz="1200" dirty="0" smtClean="0"/>
              <a:t>　</a:t>
            </a:r>
            <a:r>
              <a:rPr lang="ja-JP" altLang="ja-JP" sz="1100" dirty="0" smtClean="0"/>
              <a:t>高齢者でも安全な運動</a:t>
            </a:r>
            <a:r>
              <a:rPr lang="ja-JP" altLang="en-US" sz="1100" dirty="0" smtClean="0"/>
              <a:t>と危ない運動</a:t>
            </a:r>
            <a:r>
              <a:rPr lang="ja-JP" altLang="ja-JP" sz="1100" dirty="0" smtClean="0"/>
              <a:t>が</a:t>
            </a:r>
            <a:r>
              <a:rPr lang="ja-JP" altLang="en-US" sz="1100" dirty="0" smtClean="0"/>
              <a:t>あります</a:t>
            </a:r>
            <a:r>
              <a:rPr lang="ja-JP" altLang="ja-JP" sz="1100" dirty="0" smtClean="0"/>
              <a:t>が、その見極めが出来ない場合には危険な橋は渡らないようにしているのが現状</a:t>
            </a:r>
            <a:r>
              <a:rPr lang="ja-JP" altLang="en-US" sz="1100" dirty="0" smtClean="0"/>
              <a:t>です。</a:t>
            </a:r>
            <a:endParaRPr lang="en-US" altLang="ja-JP" sz="1100" dirty="0" smtClean="0"/>
          </a:p>
          <a:p>
            <a:pPr>
              <a:lnSpc>
                <a:spcPct val="120000"/>
              </a:lnSpc>
            </a:pPr>
            <a:r>
              <a:rPr lang="ja-JP" altLang="en-US" sz="1100" dirty="0" smtClean="0"/>
              <a:t>　高齢者を元気にするには、高齢者の特性を知り、元気になる運動をアドバイス、指導してあげることがとても大事なのです。</a:t>
            </a:r>
          </a:p>
          <a:p>
            <a:pPr>
              <a:lnSpc>
                <a:spcPct val="120000"/>
              </a:lnSpc>
            </a:pPr>
            <a:r>
              <a:rPr lang="ja-JP" altLang="en-US" sz="1200" dirty="0" smtClean="0"/>
              <a:t>何か運動をしているまたは日頃体を動かしているから私は大丈夫という勘違い</a:t>
            </a:r>
            <a:r>
              <a:rPr lang="en-US" altLang="ja-JP" sz="1200" dirty="0" smtClean="0"/>
              <a:t/>
            </a:r>
            <a:br>
              <a:rPr lang="en-US" altLang="ja-JP" sz="1200" dirty="0" smtClean="0"/>
            </a:br>
            <a:r>
              <a:rPr lang="ja-JP" altLang="en-US" sz="1200" dirty="0" smtClean="0"/>
              <a:t>　よく、ウォーキングしているから、ヨガをしているから大丈夫だという方がおられますが、一つの運動ですべての問題点を解決することはできません</a:t>
            </a:r>
            <a:endParaRPr lang="en-US" altLang="ja-JP" sz="1200" dirty="0" smtClean="0"/>
          </a:p>
          <a:p>
            <a:pPr>
              <a:lnSpc>
                <a:spcPct val="120000"/>
              </a:lnSpc>
            </a:pPr>
            <a:r>
              <a:rPr lang="ja-JP" altLang="en-US" sz="1200" dirty="0" smtClean="0"/>
              <a:t>　種々の高齢者の問題点を改善する運動を行わなければ、効果はでません。</a:t>
            </a:r>
            <a:endParaRPr lang="en-US" altLang="ja-JP" sz="1200" dirty="0" smtClean="0"/>
          </a:p>
          <a:p>
            <a:pPr>
              <a:lnSpc>
                <a:spcPct val="120000"/>
              </a:lnSpc>
            </a:pPr>
            <a:r>
              <a:rPr lang="ja-JP" altLang="en-US" sz="1200" dirty="0" smtClean="0"/>
              <a:t>年とって虚弱になった人と若者の運動は同じで良いという勘違い、お話ししたように高齢者と若者の体はかなり違いがあります。</a:t>
            </a:r>
            <a:endParaRPr lang="en-US" altLang="ja-JP" sz="1200" dirty="0" smtClean="0"/>
          </a:p>
          <a:p>
            <a:pPr>
              <a:lnSpc>
                <a:spcPct val="120000"/>
              </a:lnSpc>
            </a:pPr>
            <a:r>
              <a:rPr lang="ja-JP" altLang="en-US" sz="1200" dirty="0" smtClean="0"/>
              <a:t>当然、体力が劣ってきた高齢者の運動能力を回復させるには、問題点に注目した運動が必要です。</a:t>
            </a:r>
            <a:endParaRPr lang="en-US" altLang="ja-JP" sz="1200" dirty="0" smtClean="0"/>
          </a:p>
          <a:p>
            <a:pPr>
              <a:lnSpc>
                <a:spcPct val="120000"/>
              </a:lnSpc>
            </a:pPr>
            <a:r>
              <a:rPr lang="ja-JP" altLang="en-US" sz="1200" dirty="0" smtClean="0"/>
              <a:t>痛いときに動くことは体にとって悪いことだという勘違い、確かに骨折した時はじっとすることが大事ですが、</a:t>
            </a:r>
            <a:endParaRPr lang="en-US" altLang="ja-JP" sz="1200" dirty="0" smtClean="0"/>
          </a:p>
          <a:p>
            <a:pPr>
              <a:lnSpc>
                <a:spcPct val="120000"/>
              </a:lnSpc>
            </a:pPr>
            <a:r>
              <a:rPr lang="ja-JP" altLang="en-US" sz="1200" dirty="0" smtClean="0"/>
              <a:t>　関節や筋肉がこわばったために痛い場合は、動くことで痛みが楽になります。　この時は、</a:t>
            </a:r>
            <a:r>
              <a:rPr lang="ja-JP" altLang="en-US" sz="1200" u="sng" dirty="0" smtClean="0"/>
              <a:t>痛くても</a:t>
            </a:r>
            <a:r>
              <a:rPr lang="ja-JP" altLang="en-US" sz="1200" dirty="0" smtClean="0"/>
              <a:t>ではなく、</a:t>
            </a:r>
            <a:r>
              <a:rPr lang="ja-JP" altLang="en-US" sz="1200" u="sng" dirty="0" smtClean="0"/>
              <a:t>痛いから</a:t>
            </a:r>
            <a:r>
              <a:rPr lang="ja-JP" altLang="en-US" sz="1200" dirty="0" smtClean="0"/>
              <a:t>動いて治そうが正解。</a:t>
            </a:r>
            <a:r>
              <a:rPr lang="en-US" altLang="ja-JP" sz="1200" dirty="0" smtClean="0"/>
              <a:t/>
            </a:r>
            <a:br>
              <a:rPr lang="en-US" altLang="ja-JP" sz="1200" dirty="0" smtClean="0"/>
            </a:br>
            <a:r>
              <a:rPr lang="ja-JP" altLang="en-US" sz="1200" dirty="0" smtClean="0"/>
              <a:t>　ギプスを外した後、関節を動かすと痛いのですが、この痛みをとる一番の方法は動かすこと。</a:t>
            </a:r>
            <a:endParaRPr lang="en-US" altLang="ja-JP" sz="1200" dirty="0" smtClean="0"/>
          </a:p>
          <a:p>
            <a:pPr>
              <a:lnSpc>
                <a:spcPct val="120000"/>
              </a:lnSpc>
            </a:pPr>
            <a:r>
              <a:rPr lang="ja-JP" altLang="en-US" sz="1200" dirty="0" smtClean="0"/>
              <a:t>動くとしんどい時は、安静が一番という勘違い、</a:t>
            </a:r>
            <a:endParaRPr lang="en-US" altLang="ja-JP" sz="1200" dirty="0" smtClean="0"/>
          </a:p>
          <a:p>
            <a:pPr>
              <a:lnSpc>
                <a:spcPct val="120000"/>
              </a:lnSpc>
            </a:pPr>
            <a:r>
              <a:rPr lang="ja-JP" altLang="en-US" sz="1200" dirty="0" smtClean="0"/>
              <a:t>　運動不足でちょっと動いてもしんどくなると、若いころは運動不足だなと思いますが、高齢者は年だからと言います。どちらが正しい考え方でしょうか</a:t>
            </a:r>
            <a:endParaRPr lang="en-US" altLang="ja-JP" sz="1200" dirty="0" smtClean="0"/>
          </a:p>
          <a:p>
            <a:pPr>
              <a:lnSpc>
                <a:spcPct val="120000"/>
              </a:lnSpc>
            </a:pPr>
            <a:r>
              <a:rPr lang="ja-JP" altLang="en-US" sz="1200" dirty="0" smtClean="0"/>
              <a:t>マッサージをしたら動きやすくなるという勘違い</a:t>
            </a:r>
            <a:endParaRPr lang="en-US" altLang="ja-JP" sz="1200" dirty="0" smtClean="0"/>
          </a:p>
          <a:p>
            <a:pPr>
              <a:lnSpc>
                <a:spcPct val="120000"/>
              </a:lnSpc>
            </a:pPr>
            <a:r>
              <a:rPr lang="ja-JP" altLang="en-US" sz="1200" dirty="0" smtClean="0"/>
              <a:t>　確かに若いころにいっぱい動いて筋肉がガチガチになった時、マッサージをして動きやすくなった経験があるかもしれません。</a:t>
            </a:r>
            <a:endParaRPr lang="en-US" altLang="ja-JP" sz="1200" dirty="0" smtClean="0"/>
          </a:p>
          <a:p>
            <a:pPr>
              <a:lnSpc>
                <a:spcPct val="120000"/>
              </a:lnSpc>
            </a:pPr>
            <a:r>
              <a:rPr lang="ja-JP" altLang="en-US" sz="1200" dirty="0" smtClean="0"/>
              <a:t>　しかし、年を重ねてあまり動かなくなっているのに、どこの筋肉をほぐしてもらうつもりなのでしょう</a:t>
            </a:r>
            <a:endParaRPr lang="en-US" altLang="ja-JP" sz="1200" dirty="0" smtClean="0"/>
          </a:p>
          <a:p>
            <a:r>
              <a:rPr kumimoji="1" lang="ja-JP" altLang="en-US" dirty="0" smtClean="0"/>
              <a:t>　年取って動きにくいのは、関節や筋肉を適切に動かしていないからなので、自動で動かすことによって動きやすくなります。</a:t>
            </a:r>
            <a:endParaRPr kumimoji="1" lang="en-US" altLang="ja-JP" dirty="0" smtClean="0"/>
          </a:p>
          <a:p>
            <a:r>
              <a:rPr kumimoji="1" lang="ja-JP" altLang="en-US" dirty="0" smtClean="0"/>
              <a:t>　人に動かしてもらっても、動きの改善は、若かった頃のようにはいきません。</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26</a:t>
            </a:fld>
            <a:endParaRPr kumimoji="1" lang="ja-JP" altLang="en-US"/>
          </a:p>
        </p:txBody>
      </p:sp>
    </p:spTree>
    <p:extLst>
      <p:ext uri="{BB962C8B-B14F-4D97-AF65-F5344CB8AC3E}">
        <p14:creationId xmlns:p14="http://schemas.microsoft.com/office/powerpoint/2010/main" val="1667742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高齢者の健康長寿の要因を追跡調査したデーターです。</a:t>
            </a:r>
            <a:endParaRPr kumimoji="1" lang="en-US" altLang="ja-JP" dirty="0" smtClean="0"/>
          </a:p>
          <a:p>
            <a:r>
              <a:rPr kumimoji="1" lang="ja-JP" altLang="en-US" dirty="0" smtClean="0"/>
              <a:t>青矢印が</a:t>
            </a:r>
            <a:r>
              <a:rPr kumimoji="1" lang="en-US" altLang="ja-JP" dirty="0" smtClean="0"/>
              <a:t>2</a:t>
            </a:r>
            <a:r>
              <a:rPr kumimoji="1" lang="ja-JP" altLang="en-US" dirty="0" smtClean="0"/>
              <a:t>本ついているところを見てください。</a:t>
            </a:r>
            <a:endParaRPr kumimoji="1" lang="en-US" altLang="ja-JP" dirty="0" smtClean="0"/>
          </a:p>
          <a:p>
            <a:r>
              <a:rPr kumimoji="1" lang="ja-JP" altLang="en-US" dirty="0" smtClean="0"/>
              <a:t>運動器機能が良好で、仕事や社会活動を活発に行い、自分は健康だと思うことが、健康長寿の秘訣ということです。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27</a:t>
            </a:fld>
            <a:endParaRPr kumimoji="1" lang="ja-JP" altLang="en-US"/>
          </a:p>
        </p:txBody>
      </p:sp>
    </p:spTree>
    <p:extLst>
      <p:ext uri="{BB962C8B-B14F-4D97-AF65-F5344CB8AC3E}">
        <p14:creationId xmlns:p14="http://schemas.microsoft.com/office/powerpoint/2010/main" val="107822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b="1" dirty="0" smtClean="0">
                <a:solidFill>
                  <a:srgbClr val="0070C0"/>
                </a:solidFill>
              </a:rPr>
              <a:t>なぜ、ロコモ者数が増えているのか、若者にも増えてきているのか</a:t>
            </a:r>
          </a:p>
          <a:p>
            <a:r>
              <a:rPr lang="ja-JP" altLang="en-US" sz="1200" dirty="0" smtClean="0"/>
              <a:t>当然、</a:t>
            </a:r>
            <a:r>
              <a:rPr lang="ja-JP" altLang="ja-JP" sz="1200" dirty="0" smtClean="0"/>
              <a:t>急激な高齢者数の増加が、ロコモ者数増加の大きな要因</a:t>
            </a:r>
            <a:r>
              <a:rPr lang="ja-JP" altLang="en-US" sz="1200" dirty="0" smtClean="0"/>
              <a:t>です</a:t>
            </a:r>
            <a:r>
              <a:rPr lang="ja-JP" altLang="ja-JP" sz="1200" dirty="0" smtClean="0"/>
              <a:t>。</a:t>
            </a:r>
          </a:p>
          <a:p>
            <a:r>
              <a:rPr lang="ja-JP" altLang="ja-JP" sz="1200" dirty="0" smtClean="0"/>
              <a:t>　</a:t>
            </a:r>
            <a:endParaRPr lang="en-US" altLang="ja-JP" sz="1200" dirty="0" smtClean="0"/>
          </a:p>
          <a:p>
            <a:r>
              <a:rPr lang="ja-JP" altLang="en-US" sz="1200" dirty="0" smtClean="0"/>
              <a:t>しかし、それ以外に　</a:t>
            </a:r>
            <a:r>
              <a:rPr lang="ja-JP" altLang="ja-JP" sz="1200" dirty="0" smtClean="0"/>
              <a:t>生活様式の洋式化に伴い、布団の上げ下げ、畳からの立ち座り、和式トイレの使用がなくなり、</a:t>
            </a:r>
            <a:r>
              <a:rPr lang="en-US" altLang="ja-JP" sz="1200" dirty="0" smtClean="0"/>
              <a:t/>
            </a:r>
            <a:br>
              <a:rPr lang="en-US" altLang="ja-JP" sz="1200" dirty="0" smtClean="0"/>
            </a:br>
            <a:r>
              <a:rPr lang="ja-JP" altLang="en-US" sz="1200" dirty="0" smtClean="0"/>
              <a:t>移動するにも車を多用し、</a:t>
            </a:r>
            <a:r>
              <a:rPr lang="ja-JP" altLang="ja-JP" sz="1200" dirty="0" smtClean="0"/>
              <a:t>バリヤフリーが広ま</a:t>
            </a:r>
            <a:r>
              <a:rPr lang="ja-JP" altLang="en-US" sz="1200" dirty="0" smtClean="0"/>
              <a:t>り</a:t>
            </a:r>
            <a:r>
              <a:rPr lang="ja-JP" altLang="ja-JP" sz="1200" dirty="0" smtClean="0"/>
              <a:t>、</a:t>
            </a:r>
            <a:endParaRPr lang="en-US" altLang="ja-JP" sz="1200" dirty="0" smtClean="0"/>
          </a:p>
          <a:p>
            <a:r>
              <a:rPr lang="ja-JP" altLang="en-US" sz="1200" dirty="0" smtClean="0"/>
              <a:t>その結果、</a:t>
            </a:r>
            <a:r>
              <a:rPr lang="ja-JP" altLang="ja-JP" sz="1200" dirty="0" smtClean="0"/>
              <a:t>日常生活が昔に比べ楽になり</a:t>
            </a:r>
            <a:r>
              <a:rPr lang="ja-JP" altLang="en-US" sz="1200" dirty="0" smtClean="0"/>
              <a:t>、日々の生活で</a:t>
            </a:r>
            <a:r>
              <a:rPr lang="ja-JP" altLang="ja-JP" sz="1200" dirty="0" smtClean="0"/>
              <a:t>体の筋力を使う機会が減り、</a:t>
            </a:r>
            <a:r>
              <a:rPr lang="ja-JP" altLang="en-US" sz="1200" dirty="0" smtClean="0"/>
              <a:t>基礎</a:t>
            </a:r>
            <a:r>
              <a:rPr lang="ja-JP" altLang="ja-JP" sz="1200" dirty="0" smtClean="0"/>
              <a:t>体力が低下した</a:t>
            </a:r>
            <a:r>
              <a:rPr lang="ja-JP" altLang="en-US" sz="1200" dirty="0" smtClean="0"/>
              <a:t>ことも大きな要因の一つです。</a:t>
            </a:r>
            <a:endParaRPr lang="en-US" altLang="ja-JP" sz="1200" dirty="0" smtClean="0"/>
          </a:p>
          <a:p>
            <a:endParaRPr lang="en-US" altLang="ja-JP" sz="1200" dirty="0" smtClean="0"/>
          </a:p>
          <a:p>
            <a:r>
              <a:rPr lang="ja-JP" altLang="ja-JP" sz="1400" b="1" dirty="0" smtClean="0"/>
              <a:t>今後のロコモ</a:t>
            </a:r>
            <a:r>
              <a:rPr lang="ja-JP" altLang="en-US" sz="1400" b="1" dirty="0" smtClean="0"/>
              <a:t>ですが、　</a:t>
            </a:r>
            <a:r>
              <a:rPr lang="ja-JP" altLang="ja-JP" sz="1200" dirty="0" smtClean="0"/>
              <a:t>　高齢者が増え</a:t>
            </a:r>
            <a:r>
              <a:rPr lang="ja-JP" altLang="en-US" sz="1200" dirty="0" smtClean="0"/>
              <a:t>るに</a:t>
            </a:r>
            <a:r>
              <a:rPr lang="ja-JP" altLang="ja-JP" sz="1200" dirty="0" smtClean="0"/>
              <a:t>つれて当然ロコモ者数は増えてい</a:t>
            </a:r>
            <a:r>
              <a:rPr lang="ja-JP" altLang="en-US" sz="1200" dirty="0" smtClean="0"/>
              <a:t>きます。</a:t>
            </a:r>
            <a:endParaRPr lang="en-US" altLang="ja-JP" sz="1200" dirty="0" smtClean="0"/>
          </a:p>
          <a:p>
            <a:r>
              <a:rPr lang="ja-JP" altLang="en-US" sz="1200" dirty="0" smtClean="0"/>
              <a:t>そして、今の生活習慣が変わらなければ、若者のロコモ率が上昇すると予想されます。</a:t>
            </a:r>
            <a:endParaRPr lang="en-US" altLang="ja-JP" sz="1200" dirty="0" smtClean="0"/>
          </a:p>
          <a:p>
            <a:endParaRPr lang="ja-JP" altLang="ja-JP" sz="1200" dirty="0" smtClean="0">
              <a:solidFill>
                <a:srgbClr val="00B0F0"/>
              </a:solidFill>
            </a:endParaRPr>
          </a:p>
          <a:p>
            <a:endParaRPr lang="ja-JP" altLang="ja-JP"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28</a:t>
            </a:fld>
            <a:endParaRPr kumimoji="1" lang="ja-JP" altLang="en-US"/>
          </a:p>
        </p:txBody>
      </p:sp>
    </p:spTree>
    <p:extLst>
      <p:ext uri="{BB962C8B-B14F-4D97-AF65-F5344CB8AC3E}">
        <p14:creationId xmlns:p14="http://schemas.microsoft.com/office/powerpoint/2010/main" val="2944012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ロコモ予防の活動目標は、「運動習慣をつける」ための「行動変容を起こす」ことであり、その活動は全年齢層にわた</a:t>
            </a:r>
            <a:r>
              <a:rPr kumimoji="1" lang="ja-JP" altLang="en-US" sz="1200" kern="1200" dirty="0" smtClean="0">
                <a:solidFill>
                  <a:schemeClr val="tx1"/>
                </a:solidFill>
                <a:effectLst/>
                <a:latin typeface="+mn-lt"/>
                <a:ea typeface="+mn-ea"/>
                <a:cs typeface="+mn-cs"/>
              </a:rPr>
              <a:t>ります。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故に、</a:t>
            </a:r>
            <a:r>
              <a:rPr lang="ja-JP" altLang="en-US" sz="1200" dirty="0" smtClean="0">
                <a:solidFill>
                  <a:srgbClr val="00B0F0"/>
                </a:solidFill>
              </a:rPr>
              <a:t>子供のころからロコモ対策が必要なのです。</a:t>
            </a:r>
            <a:endParaRPr lang="en-US" altLang="ja-JP" sz="1200" dirty="0" smtClean="0">
              <a:solidFill>
                <a:srgbClr val="00B0F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子供とロコモは関係無いとお思いかもしれませんが、そうではありません。</a:t>
            </a:r>
            <a:endParaRPr kumimoji="1" lang="en-US" altLang="ja-JP" dirty="0" smtClean="0"/>
          </a:p>
          <a:p>
            <a:pPr algn="l">
              <a:lnSpc>
                <a:spcPts val="3700"/>
              </a:lnSpc>
            </a:pPr>
            <a:r>
              <a:rPr lang="ja-JP" altLang="ja-JP" sz="1200" dirty="0" smtClean="0">
                <a:solidFill>
                  <a:srgbClr val="00B050"/>
                </a:solidFill>
              </a:rPr>
              <a:t>最近、運動不足の子どもが増えており</a:t>
            </a:r>
            <a:r>
              <a:rPr lang="ja-JP" altLang="en-US" sz="1200" dirty="0" smtClean="0">
                <a:solidFill>
                  <a:srgbClr val="00B050"/>
                </a:solidFill>
              </a:rPr>
              <a:t>、筋力が乏しく、よくこけたり、長い時間立てなかったり、</a:t>
            </a:r>
            <a:r>
              <a:rPr lang="ja-JP" altLang="ja-JP" sz="1200" dirty="0" smtClean="0">
                <a:solidFill>
                  <a:srgbClr val="00B050"/>
                </a:solidFill>
              </a:rPr>
              <a:t>「しゃがむ」姿勢をとれない子どもがいます。</a:t>
            </a:r>
            <a:endParaRPr lang="en-US" altLang="ja-JP" sz="1200" dirty="0" smtClean="0">
              <a:solidFill>
                <a:srgbClr val="00B050"/>
              </a:solidFill>
            </a:endParaRPr>
          </a:p>
          <a:p>
            <a:pPr algn="l">
              <a:lnSpc>
                <a:spcPts val="3700"/>
              </a:lnSpc>
            </a:pPr>
            <a:r>
              <a:rPr lang="ja-JP" altLang="en-US" sz="1200" dirty="0" smtClean="0"/>
              <a:t>しゃがめないのは、</a:t>
            </a:r>
            <a:r>
              <a:rPr lang="ja-JP" altLang="ja-JP" sz="1200" dirty="0" smtClean="0"/>
              <a:t>幼少期より体を動かすことが少なく、しゃがむことに慣れていなかったり、</a:t>
            </a:r>
            <a:r>
              <a:rPr lang="ja-JP" altLang="ja-JP" sz="1200" dirty="0" smtClean="0">
                <a:solidFill>
                  <a:srgbClr val="00B0F0"/>
                </a:solidFill>
              </a:rPr>
              <a:t>バランス能力が低い</a:t>
            </a:r>
            <a:r>
              <a:rPr lang="ja-JP" altLang="ja-JP" sz="1200" dirty="0" smtClean="0"/>
              <a:t>ことなどが原因です。</a:t>
            </a:r>
            <a:endParaRPr lang="en-US" altLang="ja-JP" sz="1200" dirty="0" smtClean="0"/>
          </a:p>
          <a:p>
            <a:pPr algn="l">
              <a:lnSpc>
                <a:spcPts val="3700"/>
              </a:lnSpc>
            </a:pPr>
            <a:r>
              <a:rPr lang="ja-JP" altLang="ja-JP" sz="1200" dirty="0" smtClean="0"/>
              <a:t>子どものころの運動不足で</a:t>
            </a:r>
            <a:r>
              <a:rPr lang="ja-JP" altLang="en-US" sz="1200" dirty="0" smtClean="0"/>
              <a:t>、</a:t>
            </a:r>
            <a:r>
              <a:rPr lang="ja-JP" altLang="ja-JP" sz="1200" dirty="0" smtClean="0">
                <a:solidFill>
                  <a:srgbClr val="C00000"/>
                </a:solidFill>
              </a:rPr>
              <a:t>基本的な運動能力が低下していると、大人になっても運動不足になりやすく</a:t>
            </a:r>
            <a:r>
              <a:rPr lang="ja-JP" altLang="en-US" sz="1200" dirty="0" smtClean="0">
                <a:solidFill>
                  <a:srgbClr val="C00000"/>
                </a:solidFill>
              </a:rPr>
              <a:t>、</a:t>
            </a:r>
            <a:r>
              <a:rPr lang="ja-JP" altLang="ja-JP" sz="1200" dirty="0" smtClean="0">
                <a:solidFill>
                  <a:srgbClr val="C00000"/>
                </a:solidFill>
              </a:rPr>
              <a:t>ロコモ</a:t>
            </a:r>
            <a:r>
              <a:rPr lang="ja-JP" altLang="en-US" sz="1200" dirty="0" smtClean="0">
                <a:solidFill>
                  <a:srgbClr val="C00000"/>
                </a:solidFill>
              </a:rPr>
              <a:t>やメタボ</a:t>
            </a:r>
            <a:r>
              <a:rPr lang="ja-JP" altLang="ja-JP" sz="1200" dirty="0" smtClean="0">
                <a:solidFill>
                  <a:srgbClr val="C00000"/>
                </a:solidFill>
              </a:rPr>
              <a:t>に</a:t>
            </a:r>
            <a:r>
              <a:rPr lang="ja-JP" altLang="en-US" sz="1200" dirty="0" smtClean="0">
                <a:solidFill>
                  <a:srgbClr val="C00000"/>
                </a:solidFill>
              </a:rPr>
              <a:t>なり</a:t>
            </a:r>
            <a:r>
              <a:rPr lang="ja-JP" altLang="ja-JP" sz="1200" dirty="0" smtClean="0">
                <a:solidFill>
                  <a:srgbClr val="C00000"/>
                </a:solidFill>
              </a:rPr>
              <a:t>やすくなります。</a:t>
            </a:r>
          </a:p>
          <a:p>
            <a:pPr algn="l">
              <a:lnSpc>
                <a:spcPts val="3700"/>
              </a:lnSpc>
            </a:pPr>
            <a:r>
              <a:rPr lang="ja-JP" altLang="ja-JP" sz="1200" dirty="0" smtClean="0"/>
              <a:t>子どもの体力の低下は、将来的に国民全体の体力の低下につながり、生活習慣病の増加やストレスに対する抵抗力の低下など健康に不安を</a:t>
            </a:r>
            <a:r>
              <a:rPr lang="en-US" altLang="ja-JP" sz="1200" dirty="0" smtClean="0"/>
              <a:t/>
            </a:r>
            <a:br>
              <a:rPr lang="en-US" altLang="ja-JP" sz="1200" dirty="0" smtClean="0"/>
            </a:br>
            <a:r>
              <a:rPr lang="ja-JP" altLang="ja-JP" sz="1200" dirty="0" smtClean="0"/>
              <a:t>抱える人々が増え、ひいては社会全体の活力が失われる事態が危惧され</a:t>
            </a:r>
            <a:r>
              <a:rPr lang="ja-JP" altLang="en-US" sz="1200" dirty="0" smtClean="0"/>
              <a:t>ます。</a:t>
            </a:r>
            <a:endParaRPr kumimoji="1" lang="ja-JP" altLang="en-US" sz="1200" dirty="0" smtClean="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29</a:t>
            </a:fld>
            <a:endParaRPr kumimoji="1" lang="ja-JP" altLang="en-US"/>
          </a:p>
        </p:txBody>
      </p:sp>
    </p:spTree>
    <p:extLst>
      <p:ext uri="{BB962C8B-B14F-4D97-AF65-F5344CB8AC3E}">
        <p14:creationId xmlns:p14="http://schemas.microsoft.com/office/powerpoint/2010/main" val="1579333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solidFill>
                  <a:srgbClr val="FFFF00"/>
                </a:solidFill>
              </a:rPr>
              <a:t>ロコモの３大要因は、</a:t>
            </a:r>
            <a:endParaRPr kumimoji="1" lang="en-US" altLang="ja-JP" dirty="0" smtClean="0">
              <a:solidFill>
                <a:srgbClr val="FFFF00"/>
              </a:solidFill>
            </a:endParaRPr>
          </a:p>
          <a:p>
            <a:pPr marL="0" indent="0">
              <a:buNone/>
            </a:pPr>
            <a:r>
              <a:rPr kumimoji="1" lang="ja-JP" altLang="en-US" dirty="0" smtClean="0">
                <a:solidFill>
                  <a:srgbClr val="FFFF00"/>
                </a:solidFill>
              </a:rPr>
              <a:t>　　　　　</a:t>
            </a:r>
            <a:r>
              <a:rPr lang="ja-JP" altLang="en-US" sz="1200" dirty="0" smtClean="0"/>
              <a:t>①    バランス能力の低下</a:t>
            </a:r>
            <a:endParaRPr lang="en-US" altLang="ja-JP" sz="1200" dirty="0" smtClean="0"/>
          </a:p>
          <a:p>
            <a:pPr marL="0" indent="0">
              <a:buNone/>
            </a:pPr>
            <a:r>
              <a:rPr lang="ja-JP" altLang="en-US" sz="1200" dirty="0" smtClean="0"/>
              <a:t>　　　   ②    筋力の低下</a:t>
            </a:r>
            <a:endParaRPr lang="en-US" altLang="ja-JP" sz="1200" dirty="0" smtClean="0"/>
          </a:p>
          <a:p>
            <a:pPr marL="0" indent="0">
              <a:buNone/>
            </a:pPr>
            <a:r>
              <a:rPr lang="ja-JP" altLang="en-US" sz="1200" dirty="0" smtClean="0"/>
              <a:t>　　　   ③    骨や関節の病気　　　　ですが、</a:t>
            </a:r>
            <a:endParaRPr lang="en-US" altLang="ja-JP" sz="1200" dirty="0" smtClean="0"/>
          </a:p>
          <a:p>
            <a:pPr marL="0" indent="0">
              <a:buNone/>
            </a:pPr>
            <a:r>
              <a:rPr lang="ja-JP" altLang="en-US" sz="1050" dirty="0" smtClean="0"/>
              <a:t>①、②が子どもにもあるのが問題です。</a:t>
            </a:r>
            <a:endParaRPr lang="en-US" altLang="ja-JP" sz="1050" dirty="0" smtClean="0"/>
          </a:p>
          <a:p>
            <a:r>
              <a:rPr lang="ja-JP" altLang="en-US" sz="1050" dirty="0" smtClean="0">
                <a:solidFill>
                  <a:prstClr val="white"/>
                </a:solidFill>
                <a:latin typeface="ＭＳ Ｐゴシック" panose="020B0600070205080204" pitchFamily="50" charset="-128"/>
              </a:rPr>
              <a:t>①②は、</a:t>
            </a:r>
            <a:r>
              <a:rPr lang="en-US" altLang="ja-JP" sz="1050" dirty="0" smtClean="0">
                <a:solidFill>
                  <a:prstClr val="white"/>
                </a:solidFill>
                <a:latin typeface="ＭＳ Ｐゴシック" panose="020B0600070205080204" pitchFamily="50" charset="-128"/>
              </a:rPr>
              <a:t> </a:t>
            </a:r>
            <a:r>
              <a:rPr lang="ja-JP" altLang="en-US" sz="1050" dirty="0" smtClean="0">
                <a:solidFill>
                  <a:prstClr val="white"/>
                </a:solidFill>
                <a:latin typeface="ＭＳ Ｐゴシック" panose="020B0600070205080204" pitchFamily="50" charset="-128"/>
              </a:rPr>
              <a:t>生活習慣の劣化等による運動器機能不全　が原因で、</a:t>
            </a:r>
            <a:endParaRPr lang="en-US" altLang="ja-JP" sz="1050" dirty="0" smtClean="0">
              <a:solidFill>
                <a:prstClr val="white"/>
              </a:solidFill>
              <a:latin typeface="ＭＳ Ｐゴシック" panose="020B0600070205080204" pitchFamily="50" charset="-128"/>
            </a:endParaRPr>
          </a:p>
          <a:p>
            <a:pPr marL="0" indent="0">
              <a:buNone/>
            </a:pPr>
            <a:r>
              <a:rPr lang="ja-JP" altLang="en-US" sz="1050" dirty="0" smtClean="0">
                <a:solidFill>
                  <a:prstClr val="white"/>
                </a:solidFill>
                <a:latin typeface="ＭＳ Ｐゴシック" panose="020B0600070205080204" pitchFamily="50" charset="-128"/>
              </a:rPr>
              <a:t>③は、オスグッドシュラッター病、野球肘、ジャンパー膝など　子どもではやり過ぎによるスポーツ傷害等で運動器疾患になります</a:t>
            </a:r>
            <a:endParaRPr lang="en-US" altLang="ja-JP" sz="1050" dirty="0" smtClean="0">
              <a:solidFill>
                <a:prstClr val="white"/>
              </a:solidFill>
              <a:latin typeface="ＭＳ Ｐゴシック" panose="020B0600070205080204" pitchFamily="50" charset="-128"/>
            </a:endParaRPr>
          </a:p>
          <a:p>
            <a:pPr marL="0" indent="0">
              <a:buNone/>
            </a:pPr>
            <a:endParaRPr lang="en-US" altLang="ja-JP" sz="1050" dirty="0" smtClean="0">
              <a:solidFill>
                <a:prstClr val="white"/>
              </a:solidFill>
              <a:latin typeface="ＭＳ Ｐゴシック" panose="020B0600070205080204" pitchFamily="50" charset="-128"/>
            </a:endParaRPr>
          </a:p>
          <a:p>
            <a:pPr marL="0" indent="0">
              <a:buNone/>
            </a:pPr>
            <a:r>
              <a:rPr lang="ja-JP" altLang="en-US" sz="1050" dirty="0" smtClean="0">
                <a:solidFill>
                  <a:prstClr val="white"/>
                </a:solidFill>
                <a:latin typeface="ＭＳ Ｐゴシック" panose="020B0600070205080204" pitchFamily="50" charset="-128"/>
              </a:rPr>
              <a:t>これに該当する子供たちは、子供のロコモといえます</a:t>
            </a:r>
            <a:endParaRPr lang="en-US" altLang="ja-JP" sz="1050" dirty="0" smtClean="0">
              <a:solidFill>
                <a:prstClr val="white"/>
              </a:solidFill>
              <a:latin typeface="ＭＳ Ｐゴシック" panose="020B0600070205080204" pitchFamily="50" charset="-128"/>
            </a:endParaRPr>
          </a:p>
          <a:p>
            <a:r>
              <a:rPr lang="ja-JP" altLang="en-US" sz="1050" dirty="0" smtClean="0">
                <a:solidFill>
                  <a:prstClr val="white"/>
                </a:solidFill>
                <a:latin typeface="ＭＳ Ｐゴシック" panose="020B0600070205080204" pitchFamily="50" charset="-128"/>
              </a:rPr>
              <a:t>　　　　</a:t>
            </a:r>
            <a:endParaRPr lang="en-US" altLang="ja-JP" sz="105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30</a:t>
            </a:fld>
            <a:endParaRPr kumimoji="1" lang="ja-JP" altLang="en-US"/>
          </a:p>
        </p:txBody>
      </p:sp>
    </p:spTree>
    <p:extLst>
      <p:ext uri="{BB962C8B-B14F-4D97-AF65-F5344CB8AC3E}">
        <p14:creationId xmlns:p14="http://schemas.microsoft.com/office/powerpoint/2010/main" val="331499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ロコモと関連する運動器の代表的な疾患が、腰部脊柱管狭窄症、骨粗鬆症、変形性膝関節症、大腿骨頸部骨折です。</a:t>
            </a:r>
            <a:endParaRPr kumimoji="1" lang="en-US" altLang="ja-JP" dirty="0" smtClean="0"/>
          </a:p>
          <a:p>
            <a:r>
              <a:rPr kumimoji="1" lang="ja-JP" altLang="en-US" dirty="0" smtClean="0"/>
              <a:t>この後、詳しく説明していきます。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a:t>
            </a:fld>
            <a:endParaRPr kumimoji="1" lang="ja-JP" altLang="en-US"/>
          </a:p>
        </p:txBody>
      </p:sp>
    </p:spTree>
    <p:extLst>
      <p:ext uri="{BB962C8B-B14F-4D97-AF65-F5344CB8AC3E}">
        <p14:creationId xmlns:p14="http://schemas.microsoft.com/office/powerpoint/2010/main" val="3179534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埼玉県で行われた子供の運動器検診では、運動器機能不全が３～４割にみられました。</a:t>
            </a:r>
            <a:endParaRPr kumimoji="1" lang="en-US" altLang="ja-JP" dirty="0" smtClean="0"/>
          </a:p>
          <a:p>
            <a:pPr marL="0" indent="0">
              <a:buNone/>
            </a:pPr>
            <a:r>
              <a:rPr lang="ja-JP" altLang="en-US" dirty="0" smtClean="0"/>
              <a:t>これは以下のような今の子どもの状況を反映していると報告されています。</a:t>
            </a:r>
            <a:endParaRPr kumimoji="1" lang="en-US" altLang="ja-JP" dirty="0" smtClean="0"/>
          </a:p>
          <a:p>
            <a:r>
              <a:rPr kumimoji="1" lang="ja-JP" altLang="en-US" dirty="0" smtClean="0"/>
              <a:t>　雑巾がけできない</a:t>
            </a:r>
            <a:endParaRPr kumimoji="1" lang="en-US" altLang="ja-JP" dirty="0" smtClean="0"/>
          </a:p>
          <a:p>
            <a:r>
              <a:rPr lang="ja-JP" altLang="en-US" dirty="0" smtClean="0"/>
              <a:t>　倒立できない、倒立する子を支えられない</a:t>
            </a:r>
            <a:endParaRPr lang="en-US" altLang="ja-JP" dirty="0" smtClean="0"/>
          </a:p>
          <a:p>
            <a:r>
              <a:rPr lang="ja-JP" altLang="en-US" dirty="0" smtClean="0"/>
              <a:t>　よくこける</a:t>
            </a:r>
            <a:endParaRPr lang="en-US" altLang="ja-JP" dirty="0" smtClean="0"/>
          </a:p>
          <a:p>
            <a:r>
              <a:rPr kumimoji="1" lang="ja-JP" altLang="en-US" dirty="0" smtClean="0"/>
              <a:t>　スナップ</a:t>
            </a:r>
            <a:r>
              <a:rPr lang="ja-JP" altLang="en-US" dirty="0" smtClean="0"/>
              <a:t>で瞬間的な力を入れられない</a:t>
            </a:r>
            <a:endParaRPr lang="en-US" altLang="ja-JP" dirty="0" smtClean="0"/>
          </a:p>
          <a:p>
            <a:r>
              <a:rPr kumimoji="1" lang="ja-JP" altLang="en-US" dirty="0" smtClean="0"/>
              <a:t>　ボール投げができない</a:t>
            </a:r>
            <a:endParaRPr kumimoji="1" lang="en-US" altLang="ja-JP" dirty="0" smtClean="0"/>
          </a:p>
          <a:p>
            <a:r>
              <a:rPr lang="ja-JP" altLang="en-US" dirty="0" smtClean="0"/>
              <a:t>　転んだ時、手をつけずに顔面を打ってしまう</a:t>
            </a:r>
            <a:endParaRPr lang="en-US" altLang="ja-JP" dirty="0" smtClean="0"/>
          </a:p>
          <a:p>
            <a:r>
              <a:rPr kumimoji="1" lang="ja-JP" altLang="en-US" dirty="0" smtClean="0"/>
              <a:t>　朝礼で立っていられない</a:t>
            </a:r>
            <a:endParaRPr kumimoji="1" lang="en-US" altLang="ja-JP" dirty="0" smtClean="0"/>
          </a:p>
          <a:p>
            <a:r>
              <a:rPr kumimoji="1" lang="ja-JP" altLang="en-US" dirty="0" smtClean="0"/>
              <a:t>　足がすぐつってしまう</a:t>
            </a:r>
            <a:endParaRPr kumimoji="1" lang="en-US" altLang="ja-JP" dirty="0" smtClean="0"/>
          </a:p>
          <a:p>
            <a:r>
              <a:rPr lang="ja-JP" altLang="en-US" dirty="0" smtClean="0"/>
              <a:t>　授業中最後までじっと座っていられない</a:t>
            </a:r>
            <a:endParaRPr lang="en-US" altLang="ja-JP" dirty="0" smtClean="0"/>
          </a:p>
          <a:p>
            <a:pPr marL="0" indent="0">
              <a:buNone/>
            </a:pPr>
            <a:r>
              <a:rPr lang="ja-JP" altLang="en-US" dirty="0" smtClean="0"/>
              <a:t>子供たちの身体の固さや筋力低下は、ケガや故障を誘発しやすいのです。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31</a:t>
            </a:fld>
            <a:endParaRPr kumimoji="1" lang="ja-JP" altLang="en-US"/>
          </a:p>
        </p:txBody>
      </p:sp>
    </p:spTree>
    <p:extLst>
      <p:ext uri="{BB962C8B-B14F-4D97-AF65-F5344CB8AC3E}">
        <p14:creationId xmlns:p14="http://schemas.microsoft.com/office/powerpoint/2010/main" val="2909412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smtClean="0"/>
              <a:t>文部科学省が行っている「体力・運動能力調査」によると、我が国の子どもの体力は、</a:t>
            </a:r>
            <a:endParaRPr lang="en-US" altLang="ja-JP" sz="1200" dirty="0" smtClean="0"/>
          </a:p>
          <a:p>
            <a:r>
              <a:rPr lang="ja-JP" altLang="ja-JP" sz="1200" dirty="0" smtClean="0">
                <a:solidFill>
                  <a:srgbClr val="C00000"/>
                </a:solidFill>
              </a:rPr>
              <a:t>昭和</a:t>
            </a:r>
            <a:r>
              <a:rPr lang="en-US" altLang="ja-JP" sz="1200" dirty="0" smtClean="0">
                <a:solidFill>
                  <a:srgbClr val="C00000"/>
                </a:solidFill>
              </a:rPr>
              <a:t>60</a:t>
            </a:r>
            <a:r>
              <a:rPr lang="ja-JP" altLang="ja-JP" sz="1200" dirty="0" smtClean="0">
                <a:solidFill>
                  <a:srgbClr val="C00000"/>
                </a:solidFill>
              </a:rPr>
              <a:t>年頃から長期的に低下傾向にあるとともに、体力が高い子どもと低い子どもの格差が広がっている</a:t>
            </a:r>
            <a:r>
              <a:rPr lang="ja-JP" altLang="en-US" sz="1200" dirty="0" smtClean="0">
                <a:solidFill>
                  <a:srgbClr val="C00000"/>
                </a:solidFill>
              </a:rPr>
              <a:t>とまとめています。</a:t>
            </a:r>
            <a:endParaRPr lang="en-US" altLang="ja-JP" sz="1200" dirty="0" smtClean="0">
              <a:solidFill>
                <a:srgbClr val="C00000"/>
              </a:solidFill>
            </a:endParaRPr>
          </a:p>
          <a:p>
            <a:r>
              <a:rPr kumimoji="1" lang="ja-JP" altLang="en-US" sz="1200" dirty="0" smtClean="0">
                <a:solidFill>
                  <a:srgbClr val="C00000"/>
                </a:solidFill>
              </a:rPr>
              <a:t>小学生の</a:t>
            </a:r>
            <a:r>
              <a:rPr kumimoji="1" lang="en-US" altLang="ja-JP" sz="1200" dirty="0" smtClean="0">
                <a:solidFill>
                  <a:srgbClr val="C00000"/>
                </a:solidFill>
              </a:rPr>
              <a:t>50</a:t>
            </a:r>
            <a:r>
              <a:rPr kumimoji="1" lang="ja-JP" altLang="en-US" sz="1200" dirty="0" err="1" smtClean="0">
                <a:solidFill>
                  <a:srgbClr val="C00000"/>
                </a:solidFill>
              </a:rPr>
              <a:t>ｍ</a:t>
            </a:r>
            <a:r>
              <a:rPr kumimoji="1" lang="ja-JP" altLang="en-US" sz="1200" dirty="0" smtClean="0">
                <a:solidFill>
                  <a:srgbClr val="C00000"/>
                </a:solidFill>
              </a:rPr>
              <a:t>走、立ち幅跳び、ソフトボール投げの各年代男女の成績です。</a:t>
            </a:r>
            <a:endParaRPr kumimoji="1" lang="en-US" altLang="ja-JP" sz="1200" dirty="0" smtClean="0">
              <a:solidFill>
                <a:srgbClr val="C00000"/>
              </a:solidFill>
            </a:endParaRPr>
          </a:p>
          <a:p>
            <a:r>
              <a:rPr kumimoji="1" lang="ja-JP" altLang="en-US" sz="1200" dirty="0" smtClean="0"/>
              <a:t>ここ</a:t>
            </a:r>
            <a:r>
              <a:rPr kumimoji="1" lang="en-US" altLang="ja-JP" sz="1200" dirty="0" smtClean="0"/>
              <a:t>10</a:t>
            </a:r>
            <a:r>
              <a:rPr kumimoji="1" lang="ja-JP" altLang="en-US" sz="1200" dirty="0" smtClean="0"/>
              <a:t>年は、横ばいかやや向上していますが、</a:t>
            </a:r>
            <a:r>
              <a:rPr lang="en-US" altLang="ja-JP" sz="1200" dirty="0" smtClean="0"/>
              <a:t>30</a:t>
            </a:r>
            <a:r>
              <a:rPr lang="ja-JP" altLang="en-US" sz="1200" dirty="0" smtClean="0"/>
              <a:t>年前の成績には及びません。</a:t>
            </a:r>
            <a:endParaRPr lang="en-US" altLang="ja-JP" sz="1200" dirty="0" smtClean="0"/>
          </a:p>
          <a:p>
            <a:r>
              <a:rPr kumimoji="1" lang="ja-JP" altLang="en-US" sz="1200" dirty="0" smtClean="0"/>
              <a:t>また、日頃動している子供としていない子供で運動能力に格差がみられます。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32</a:t>
            </a:fld>
            <a:endParaRPr kumimoji="1" lang="ja-JP" altLang="en-US"/>
          </a:p>
        </p:txBody>
      </p:sp>
    </p:spTree>
    <p:extLst>
      <p:ext uri="{BB962C8B-B14F-4D97-AF65-F5344CB8AC3E}">
        <p14:creationId xmlns:p14="http://schemas.microsoft.com/office/powerpoint/2010/main" val="211032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中学生の体力テストの各年代の推移です。</a:t>
            </a:r>
            <a:endParaRPr kumimoji="1" lang="en-US" altLang="ja-JP" dirty="0" smtClean="0"/>
          </a:p>
          <a:p>
            <a:r>
              <a:rPr kumimoji="1" lang="ja-JP" altLang="en-US" dirty="0" smtClean="0"/>
              <a:t>平成</a:t>
            </a:r>
            <a:r>
              <a:rPr kumimoji="1" lang="en-US" altLang="ja-JP" dirty="0" smtClean="0"/>
              <a:t>10</a:t>
            </a:r>
            <a:r>
              <a:rPr kumimoji="1" lang="ja-JP" altLang="en-US" dirty="0" smtClean="0"/>
              <a:t>年を底に向上している種目がありますが、横ばいの種目もあります。</a:t>
            </a:r>
            <a:endParaRPr kumimoji="1" lang="en-US" altLang="ja-JP" dirty="0" smtClean="0"/>
          </a:p>
          <a:p>
            <a:r>
              <a:rPr kumimoji="1" lang="ja-JP" altLang="en-US" dirty="0" smtClean="0"/>
              <a:t>向上している種目でもまだ昭和</a:t>
            </a:r>
            <a:r>
              <a:rPr kumimoji="1" lang="en-US" altLang="ja-JP" dirty="0" smtClean="0"/>
              <a:t>60</a:t>
            </a:r>
            <a:r>
              <a:rPr kumimoji="1" lang="ja-JP" altLang="en-US" dirty="0" smtClean="0"/>
              <a:t>年代に追いついていない種目が多いです。</a:t>
            </a:r>
            <a:endParaRPr kumimoji="1" lang="en-US" altLang="ja-JP" dirty="0" smtClean="0"/>
          </a:p>
          <a:p>
            <a:endParaRPr kumimoji="1" lang="en-US" altLang="ja-JP" dirty="0" smtClean="0"/>
          </a:p>
          <a:p>
            <a:r>
              <a:rPr lang="ja-JP" altLang="ja-JP" sz="1200" dirty="0" smtClean="0"/>
              <a:t>子どもの体力の低下の原因は、外遊びやスポーツの重要性の軽視など</a:t>
            </a:r>
            <a:endParaRPr lang="en-US" altLang="ja-JP" sz="1200" dirty="0" smtClean="0"/>
          </a:p>
          <a:p>
            <a:r>
              <a:rPr lang="ja-JP" altLang="ja-JP" sz="1200" dirty="0" smtClean="0"/>
              <a:t>国民の意識の問題、都市化・生活の利便化等の生活環境の変化、睡眠や食生活等の子どもの生活習慣の乱れといった様々な要因が絡み合い、</a:t>
            </a:r>
            <a:endParaRPr lang="en-US" altLang="ja-JP" sz="1200" dirty="0" smtClean="0"/>
          </a:p>
          <a:p>
            <a:r>
              <a:rPr lang="ja-JP" altLang="ja-JP" sz="1200" dirty="0" smtClean="0"/>
              <a:t>結果として</a:t>
            </a:r>
            <a:r>
              <a:rPr lang="ja-JP" altLang="ja-JP" sz="1200" dirty="0" smtClean="0">
                <a:solidFill>
                  <a:srgbClr val="C00000"/>
                </a:solidFill>
              </a:rPr>
              <a:t>子どもが体を動かす機会が減少している</a:t>
            </a:r>
            <a:r>
              <a:rPr lang="ja-JP" altLang="ja-JP" sz="1200" dirty="0" smtClean="0"/>
              <a:t>という点が指摘されてい</a:t>
            </a:r>
            <a:r>
              <a:rPr lang="ja-JP" altLang="en-US" sz="1200" dirty="0" smtClean="0"/>
              <a:t>ます</a:t>
            </a:r>
            <a:r>
              <a:rPr lang="ja-JP" altLang="ja-JP" sz="1200" dirty="0" smtClean="0"/>
              <a:t>。</a:t>
            </a:r>
            <a:endParaRPr kumimoji="1" lang="ja-JP" altLang="en-US"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33</a:t>
            </a:fld>
            <a:endParaRPr kumimoji="1" lang="ja-JP" altLang="en-US"/>
          </a:p>
        </p:txBody>
      </p:sp>
    </p:spTree>
    <p:extLst>
      <p:ext uri="{BB962C8B-B14F-4D97-AF65-F5344CB8AC3E}">
        <p14:creationId xmlns:p14="http://schemas.microsoft.com/office/powerpoint/2010/main" val="4235717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3100"/>
              </a:lnSpc>
            </a:pPr>
            <a:r>
              <a:rPr lang="ja-JP" altLang="ja-JP" sz="1400" dirty="0" smtClean="0">
                <a:solidFill>
                  <a:srgbClr val="C00000"/>
                </a:solidFill>
              </a:rPr>
              <a:t>１週間の総運動時間が</a:t>
            </a:r>
            <a:r>
              <a:rPr lang="en-US" altLang="ja-JP" sz="1400" dirty="0" smtClean="0">
                <a:solidFill>
                  <a:srgbClr val="C00000"/>
                </a:solidFill>
              </a:rPr>
              <a:t>60</a:t>
            </a:r>
            <a:r>
              <a:rPr lang="ja-JP" altLang="ja-JP" sz="1400" dirty="0" smtClean="0">
                <a:solidFill>
                  <a:srgbClr val="C00000"/>
                </a:solidFill>
              </a:rPr>
              <a:t>分未満の男子の特徴</a:t>
            </a:r>
          </a:p>
          <a:p>
            <a:pPr lvl="0">
              <a:lnSpc>
                <a:spcPts val="3100"/>
              </a:lnSpc>
            </a:pPr>
            <a:r>
              <a:rPr lang="ja-JP" altLang="en-US" sz="1200" dirty="0" smtClean="0"/>
              <a:t>　</a:t>
            </a:r>
            <a:r>
              <a:rPr lang="en-US" altLang="ja-JP" sz="1200" dirty="0" smtClean="0"/>
              <a:t>1.</a:t>
            </a:r>
            <a:r>
              <a:rPr lang="ja-JP" altLang="en-US" sz="1200" dirty="0" smtClean="0"/>
              <a:t>　</a:t>
            </a:r>
            <a:r>
              <a:rPr lang="ja-JP" altLang="ja-JP" sz="1200" dirty="0" smtClean="0"/>
              <a:t>得点は、すべての種目で低く、握力、長坐体前屈以外では大きな差がみられた</a:t>
            </a:r>
          </a:p>
          <a:p>
            <a:pPr lvl="0">
              <a:lnSpc>
                <a:spcPts val="3100"/>
              </a:lnSpc>
            </a:pPr>
            <a:r>
              <a:rPr lang="ja-JP" altLang="en-US" sz="1200" dirty="0" smtClean="0"/>
              <a:t>　</a:t>
            </a:r>
            <a:r>
              <a:rPr lang="en-US" altLang="ja-JP" sz="1200" dirty="0" smtClean="0"/>
              <a:t>2.</a:t>
            </a:r>
            <a:r>
              <a:rPr lang="ja-JP" altLang="en-US" sz="1200" dirty="0" smtClean="0"/>
              <a:t>　</a:t>
            </a:r>
            <a:r>
              <a:rPr lang="ja-JP" altLang="ja-JP" sz="1200" dirty="0" smtClean="0">
                <a:solidFill>
                  <a:srgbClr val="00B0F0"/>
                </a:solidFill>
              </a:rPr>
              <a:t>運動やスポーツをもっとしたいと思っている子は、</a:t>
            </a:r>
            <a:r>
              <a:rPr lang="en-US" altLang="ja-JP" sz="1200" dirty="0" smtClean="0">
                <a:solidFill>
                  <a:srgbClr val="00B0F0"/>
                </a:solidFill>
              </a:rPr>
              <a:t>15.8</a:t>
            </a:r>
            <a:r>
              <a:rPr lang="ja-JP" altLang="ja-JP" sz="1200" dirty="0" smtClean="0">
                <a:solidFill>
                  <a:srgbClr val="00B0F0"/>
                </a:solidFill>
              </a:rPr>
              <a:t>％</a:t>
            </a:r>
          </a:p>
          <a:p>
            <a:pPr lvl="0">
              <a:lnSpc>
                <a:spcPts val="3100"/>
              </a:lnSpc>
            </a:pPr>
            <a:r>
              <a:rPr lang="ja-JP" altLang="en-US" sz="1200" dirty="0" smtClean="0"/>
              <a:t>　</a:t>
            </a:r>
            <a:r>
              <a:rPr lang="en-US" altLang="ja-JP" sz="1200" dirty="0" smtClean="0"/>
              <a:t>3.</a:t>
            </a:r>
            <a:r>
              <a:rPr lang="ja-JP" altLang="en-US" sz="1200" dirty="0" smtClean="0"/>
              <a:t>　</a:t>
            </a:r>
            <a:r>
              <a:rPr lang="ja-JP" altLang="ja-JP" sz="1200" dirty="0" smtClean="0"/>
              <a:t>運動やスポーツは体力を上げるために大切と思っている子は、</a:t>
            </a:r>
            <a:r>
              <a:rPr lang="en-US" altLang="ja-JP" sz="1200" dirty="0" smtClean="0"/>
              <a:t>49</a:t>
            </a:r>
            <a:r>
              <a:rPr lang="ja-JP" altLang="ja-JP" sz="1200" dirty="0" smtClean="0"/>
              <a:t>％</a:t>
            </a:r>
          </a:p>
          <a:p>
            <a:pPr lvl="0">
              <a:lnSpc>
                <a:spcPts val="3100"/>
              </a:lnSpc>
            </a:pPr>
            <a:r>
              <a:rPr lang="ja-JP" altLang="en-US" sz="1200" dirty="0" smtClean="0"/>
              <a:t>　</a:t>
            </a:r>
            <a:r>
              <a:rPr lang="en-US" altLang="ja-JP" sz="1200" dirty="0" smtClean="0"/>
              <a:t>4.</a:t>
            </a:r>
            <a:r>
              <a:rPr lang="ja-JP" altLang="en-US" sz="1200" dirty="0" smtClean="0"/>
              <a:t>　</a:t>
            </a:r>
            <a:r>
              <a:rPr lang="ja-JP" altLang="ja-JP" sz="1200" dirty="0" smtClean="0">
                <a:solidFill>
                  <a:srgbClr val="00B0F0"/>
                </a:solidFill>
              </a:rPr>
              <a:t>運動をしない理由は、</a:t>
            </a:r>
            <a:r>
              <a:rPr lang="ja-JP" altLang="ja-JP" sz="1200" dirty="0" smtClean="0">
                <a:solidFill>
                  <a:srgbClr val="0070C0"/>
                </a:solidFill>
              </a:rPr>
              <a:t>運動が苦手で自信がない</a:t>
            </a:r>
            <a:r>
              <a:rPr lang="en-US" altLang="ja-JP" sz="1200" dirty="0" smtClean="0">
                <a:solidFill>
                  <a:srgbClr val="0070C0"/>
                </a:solidFill>
              </a:rPr>
              <a:t>31.5</a:t>
            </a:r>
            <a:r>
              <a:rPr lang="ja-JP" altLang="ja-JP" sz="1200" dirty="0" smtClean="0">
                <a:solidFill>
                  <a:srgbClr val="0070C0"/>
                </a:solidFill>
              </a:rPr>
              <a:t>％</a:t>
            </a:r>
            <a:r>
              <a:rPr lang="ja-JP" altLang="ja-JP" sz="1200" dirty="0" smtClean="0">
                <a:solidFill>
                  <a:srgbClr val="00B0F0"/>
                </a:solidFill>
              </a:rPr>
              <a:t>、疲れる</a:t>
            </a:r>
            <a:r>
              <a:rPr lang="en-US" altLang="ja-JP" sz="1200" dirty="0" smtClean="0">
                <a:solidFill>
                  <a:srgbClr val="00B0F0"/>
                </a:solidFill>
              </a:rPr>
              <a:t>30.6</a:t>
            </a:r>
            <a:r>
              <a:rPr lang="ja-JP" altLang="ja-JP" sz="1200" dirty="0" smtClean="0">
                <a:solidFill>
                  <a:srgbClr val="00B0F0"/>
                </a:solidFill>
              </a:rPr>
              <a:t>％、</a:t>
            </a:r>
            <a:r>
              <a:rPr lang="ja-JP" altLang="en-US" sz="1200" dirty="0" smtClean="0">
                <a:solidFill>
                  <a:srgbClr val="00B0F0"/>
                </a:solidFill>
              </a:rPr>
              <a:t>　</a:t>
            </a:r>
            <a:r>
              <a:rPr lang="ja-JP" altLang="ja-JP" sz="1200" dirty="0" smtClean="0">
                <a:solidFill>
                  <a:srgbClr val="00B0F0"/>
                </a:solidFill>
              </a:rPr>
              <a:t>してみたいと思わない</a:t>
            </a:r>
            <a:r>
              <a:rPr lang="en-US" altLang="ja-JP" sz="1200" dirty="0" smtClean="0">
                <a:solidFill>
                  <a:srgbClr val="00B0F0"/>
                </a:solidFill>
              </a:rPr>
              <a:t>29.9</a:t>
            </a:r>
            <a:r>
              <a:rPr lang="ja-JP" altLang="ja-JP" sz="1200" dirty="0" smtClean="0">
                <a:solidFill>
                  <a:srgbClr val="00B0F0"/>
                </a:solidFill>
              </a:rPr>
              <a:t>％</a:t>
            </a:r>
          </a:p>
          <a:p>
            <a:pPr>
              <a:lnSpc>
                <a:spcPts val="3100"/>
              </a:lnSpc>
            </a:pPr>
            <a:r>
              <a:rPr lang="en-US" altLang="ja-JP" sz="1200" dirty="0" smtClean="0"/>
              <a:t> </a:t>
            </a:r>
            <a:endParaRPr lang="ja-JP" altLang="ja-JP" sz="1200" dirty="0" smtClean="0"/>
          </a:p>
          <a:p>
            <a:pPr>
              <a:lnSpc>
                <a:spcPts val="3100"/>
              </a:lnSpc>
            </a:pPr>
            <a:r>
              <a:rPr lang="ja-JP" altLang="ja-JP" sz="1400" dirty="0" smtClean="0">
                <a:solidFill>
                  <a:srgbClr val="C00000"/>
                </a:solidFill>
              </a:rPr>
              <a:t>１週間の総運動時間が</a:t>
            </a:r>
            <a:r>
              <a:rPr lang="en-US" altLang="ja-JP" sz="1400" dirty="0" smtClean="0">
                <a:solidFill>
                  <a:srgbClr val="C00000"/>
                </a:solidFill>
              </a:rPr>
              <a:t>60</a:t>
            </a:r>
            <a:r>
              <a:rPr lang="ja-JP" altLang="ja-JP" sz="1400" dirty="0" smtClean="0">
                <a:solidFill>
                  <a:srgbClr val="C00000"/>
                </a:solidFill>
              </a:rPr>
              <a:t>分未満の女子の特徴</a:t>
            </a:r>
          </a:p>
          <a:p>
            <a:pPr lvl="0">
              <a:lnSpc>
                <a:spcPts val="3100"/>
              </a:lnSpc>
            </a:pPr>
            <a:r>
              <a:rPr lang="ja-JP" altLang="en-US" sz="1200" dirty="0" smtClean="0"/>
              <a:t>　</a:t>
            </a:r>
            <a:r>
              <a:rPr lang="en-US" altLang="ja-JP" sz="1200" dirty="0" smtClean="0"/>
              <a:t>1.</a:t>
            </a:r>
            <a:r>
              <a:rPr lang="ja-JP" altLang="en-US" sz="1200" dirty="0" smtClean="0"/>
              <a:t>　</a:t>
            </a:r>
            <a:r>
              <a:rPr lang="ja-JP" altLang="ja-JP" sz="1200" dirty="0" smtClean="0"/>
              <a:t>得点は、すべての種目で低く、握力、長坐体前屈以外では大きな差がみられた</a:t>
            </a:r>
          </a:p>
          <a:p>
            <a:pPr lvl="0">
              <a:lnSpc>
                <a:spcPts val="3100"/>
              </a:lnSpc>
            </a:pPr>
            <a:r>
              <a:rPr lang="ja-JP" altLang="en-US" sz="1200" dirty="0" smtClean="0"/>
              <a:t>　</a:t>
            </a:r>
            <a:r>
              <a:rPr lang="en-US" altLang="ja-JP" sz="1200" dirty="0" smtClean="0"/>
              <a:t>2.</a:t>
            </a:r>
            <a:r>
              <a:rPr lang="ja-JP" altLang="en-US" sz="1200" dirty="0" smtClean="0"/>
              <a:t>　</a:t>
            </a:r>
            <a:r>
              <a:rPr lang="ja-JP" altLang="ja-JP" sz="1200" dirty="0" smtClean="0">
                <a:solidFill>
                  <a:srgbClr val="00B0F0"/>
                </a:solidFill>
              </a:rPr>
              <a:t>運動やスポーツをもっとしたいと思っている子は、</a:t>
            </a:r>
            <a:r>
              <a:rPr lang="en-US" altLang="ja-JP" sz="1200" dirty="0" smtClean="0">
                <a:solidFill>
                  <a:srgbClr val="00B0F0"/>
                </a:solidFill>
              </a:rPr>
              <a:t>21.4</a:t>
            </a:r>
            <a:r>
              <a:rPr lang="ja-JP" altLang="ja-JP" sz="1200" dirty="0" smtClean="0">
                <a:solidFill>
                  <a:srgbClr val="00B0F0"/>
                </a:solidFill>
              </a:rPr>
              <a:t>％</a:t>
            </a:r>
          </a:p>
          <a:p>
            <a:pPr lvl="0">
              <a:lnSpc>
                <a:spcPts val="3100"/>
              </a:lnSpc>
            </a:pPr>
            <a:r>
              <a:rPr lang="ja-JP" altLang="en-US" sz="1200" dirty="0" smtClean="0"/>
              <a:t>　</a:t>
            </a:r>
            <a:r>
              <a:rPr lang="en-US" altLang="ja-JP" sz="1200" dirty="0" smtClean="0"/>
              <a:t>3.</a:t>
            </a:r>
            <a:r>
              <a:rPr lang="ja-JP" altLang="en-US" sz="1200" dirty="0" smtClean="0"/>
              <a:t>　</a:t>
            </a:r>
            <a:r>
              <a:rPr lang="ja-JP" altLang="ja-JP" sz="1200" dirty="0" smtClean="0"/>
              <a:t>運動やスポーツは体力を上げるために大切と思っている子は、</a:t>
            </a:r>
            <a:r>
              <a:rPr lang="en-US" altLang="ja-JP" sz="1200" dirty="0" smtClean="0"/>
              <a:t>56.3</a:t>
            </a:r>
            <a:r>
              <a:rPr lang="ja-JP" altLang="ja-JP" sz="1200" dirty="0" smtClean="0"/>
              <a:t>％</a:t>
            </a:r>
          </a:p>
          <a:p>
            <a:pPr lvl="0">
              <a:lnSpc>
                <a:spcPts val="3100"/>
              </a:lnSpc>
            </a:pPr>
            <a:r>
              <a:rPr lang="ja-JP" altLang="en-US" sz="1200" dirty="0" smtClean="0"/>
              <a:t>　</a:t>
            </a:r>
            <a:r>
              <a:rPr lang="en-US" altLang="ja-JP" sz="1200" dirty="0" smtClean="0"/>
              <a:t>4.</a:t>
            </a:r>
            <a:r>
              <a:rPr lang="ja-JP" altLang="en-US" sz="1200" dirty="0" smtClean="0"/>
              <a:t>　</a:t>
            </a:r>
            <a:r>
              <a:rPr lang="ja-JP" altLang="ja-JP" sz="1200" dirty="0" smtClean="0">
                <a:solidFill>
                  <a:srgbClr val="00B0F0"/>
                </a:solidFill>
              </a:rPr>
              <a:t>運動をしない理由は、</a:t>
            </a:r>
            <a:r>
              <a:rPr lang="ja-JP" altLang="en-US" sz="1200" dirty="0" smtClean="0">
                <a:solidFill>
                  <a:srgbClr val="00B0F0"/>
                </a:solidFill>
              </a:rPr>
              <a:t>ほ</a:t>
            </a:r>
            <a:r>
              <a:rPr lang="ja-JP" altLang="ja-JP" sz="1200" dirty="0" smtClean="0">
                <a:solidFill>
                  <a:srgbClr val="00B0F0"/>
                </a:solidFill>
              </a:rPr>
              <a:t>かにしていることがある</a:t>
            </a:r>
            <a:r>
              <a:rPr lang="en-US" altLang="ja-JP" sz="1200" dirty="0" smtClean="0">
                <a:solidFill>
                  <a:srgbClr val="00B0F0"/>
                </a:solidFill>
              </a:rPr>
              <a:t>42.1</a:t>
            </a:r>
            <a:r>
              <a:rPr lang="ja-JP" altLang="ja-JP" sz="1200" dirty="0" smtClean="0">
                <a:solidFill>
                  <a:srgbClr val="00B0F0"/>
                </a:solidFill>
              </a:rPr>
              <a:t>％、</a:t>
            </a:r>
            <a:r>
              <a:rPr lang="ja-JP" altLang="ja-JP" sz="1200" dirty="0" smtClean="0">
                <a:solidFill>
                  <a:srgbClr val="0070C0"/>
                </a:solidFill>
              </a:rPr>
              <a:t>運動が苦手で自信がない</a:t>
            </a:r>
            <a:r>
              <a:rPr lang="en-US" altLang="ja-JP" sz="1200" dirty="0" smtClean="0">
                <a:solidFill>
                  <a:srgbClr val="0070C0"/>
                </a:solidFill>
              </a:rPr>
              <a:t>39.6</a:t>
            </a:r>
            <a:r>
              <a:rPr lang="ja-JP" altLang="ja-JP" sz="1200" dirty="0" smtClean="0">
                <a:solidFill>
                  <a:srgbClr val="0070C0"/>
                </a:solidFill>
              </a:rPr>
              <a:t>％</a:t>
            </a:r>
            <a:r>
              <a:rPr lang="ja-JP" altLang="ja-JP" sz="1200" dirty="0" smtClean="0">
                <a:solidFill>
                  <a:srgbClr val="00B0F0"/>
                </a:solidFill>
              </a:rPr>
              <a:t>、</a:t>
            </a:r>
            <a:r>
              <a:rPr lang="ja-JP" altLang="en-US" sz="1200" dirty="0" smtClean="0">
                <a:solidFill>
                  <a:srgbClr val="00B0F0"/>
                </a:solidFill>
              </a:rPr>
              <a:t>　</a:t>
            </a:r>
            <a:r>
              <a:rPr lang="ja-JP" altLang="ja-JP" sz="1200" dirty="0" smtClean="0">
                <a:solidFill>
                  <a:srgbClr val="00B0F0"/>
                </a:solidFill>
              </a:rPr>
              <a:t>してみたいと思わない</a:t>
            </a:r>
            <a:r>
              <a:rPr lang="en-US" altLang="ja-JP" sz="1200" dirty="0" smtClean="0">
                <a:solidFill>
                  <a:srgbClr val="00B0F0"/>
                </a:solidFill>
              </a:rPr>
              <a:t>30.7</a:t>
            </a:r>
            <a:r>
              <a:rPr lang="ja-JP" altLang="ja-JP" sz="1200" dirty="0" smtClean="0">
                <a:solidFill>
                  <a:srgbClr val="00B0F0"/>
                </a:solidFill>
              </a:rPr>
              <a:t>％、疲れる</a:t>
            </a:r>
            <a:r>
              <a:rPr lang="en-US" altLang="ja-JP" sz="1200" dirty="0" smtClean="0">
                <a:solidFill>
                  <a:srgbClr val="00B0F0"/>
                </a:solidFill>
              </a:rPr>
              <a:t>27.2</a:t>
            </a:r>
            <a:r>
              <a:rPr lang="ja-JP" altLang="ja-JP" sz="1200" dirty="0" smtClean="0">
                <a:solidFill>
                  <a:srgbClr val="00B0F0"/>
                </a:solidFill>
              </a:rPr>
              <a:t>％</a:t>
            </a:r>
            <a:endParaRPr lang="ja-JP" altLang="ja-JP" sz="1200" dirty="0" smtClean="0"/>
          </a:p>
          <a:p>
            <a:endParaRPr lang="en-US" altLang="ja-JP" sz="1200" dirty="0" smtClean="0"/>
          </a:p>
          <a:p>
            <a:r>
              <a:rPr lang="ja-JP" altLang="ja-JP" sz="1200" dirty="0" smtClean="0"/>
              <a:t>土日に運動している児童は、男子</a:t>
            </a:r>
            <a:r>
              <a:rPr lang="en-US" altLang="ja-JP" sz="1200" dirty="0" smtClean="0"/>
              <a:t>80.5</a:t>
            </a:r>
            <a:r>
              <a:rPr lang="ja-JP" altLang="ja-JP" sz="1200" dirty="0" smtClean="0"/>
              <a:t>％</a:t>
            </a:r>
            <a:r>
              <a:rPr lang="ja-JP" altLang="en-US" sz="1200" dirty="0" smtClean="0"/>
              <a:t>　</a:t>
            </a:r>
            <a:r>
              <a:rPr lang="ja-JP" altLang="ja-JP" sz="1200" dirty="0" smtClean="0"/>
              <a:t>女子</a:t>
            </a:r>
            <a:r>
              <a:rPr lang="en-US" altLang="ja-JP" sz="1200" dirty="0" smtClean="0"/>
              <a:t>64.5</a:t>
            </a:r>
            <a:r>
              <a:rPr lang="ja-JP" altLang="ja-JP" sz="1200" dirty="0" smtClean="0"/>
              <a:t>％で、している児童は体力合計点が高く、</a:t>
            </a:r>
            <a:endParaRPr lang="en-US" altLang="ja-JP" sz="1200" dirty="0" smtClean="0"/>
          </a:p>
          <a:p>
            <a:r>
              <a:rPr lang="ja-JP" altLang="ja-JP" sz="1200" dirty="0" smtClean="0"/>
              <a:t>運動に対して積極的で</a:t>
            </a:r>
            <a:r>
              <a:rPr lang="ja-JP" altLang="en-US" sz="1200" dirty="0" smtClean="0"/>
              <a:t>した</a:t>
            </a:r>
            <a:r>
              <a:rPr lang="ja-JP" altLang="ja-JP" sz="1200"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34</a:t>
            </a:fld>
            <a:endParaRPr kumimoji="1" lang="ja-JP" altLang="en-US"/>
          </a:p>
        </p:txBody>
      </p:sp>
    </p:spTree>
    <p:extLst>
      <p:ext uri="{BB962C8B-B14F-4D97-AF65-F5344CB8AC3E}">
        <p14:creationId xmlns:p14="http://schemas.microsoft.com/office/powerpoint/2010/main" val="2186486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smtClean="0">
                <a:solidFill>
                  <a:srgbClr val="0070C0"/>
                </a:solidFill>
              </a:rPr>
              <a:t>運動量の少ない子供は、多い子供と比べて</a:t>
            </a:r>
            <a:r>
              <a:rPr lang="ja-JP" altLang="en-US" sz="1200" dirty="0" smtClean="0">
                <a:solidFill>
                  <a:srgbClr val="0070C0"/>
                </a:solidFill>
              </a:rPr>
              <a:t>、</a:t>
            </a:r>
            <a:r>
              <a:rPr lang="ja-JP" altLang="ja-JP" sz="1200" dirty="0" smtClean="0">
                <a:solidFill>
                  <a:srgbClr val="0070C0"/>
                </a:solidFill>
              </a:rPr>
              <a:t>身体症状、睡眠不足、遅刻、意欲低下が多い</a:t>
            </a:r>
            <a:r>
              <a:rPr lang="ja-JP" altLang="en-US" sz="1200" dirty="0" smtClean="0">
                <a:solidFill>
                  <a:srgbClr val="0070C0"/>
                </a:solidFill>
              </a:rPr>
              <a:t>　ことがわかっています。</a:t>
            </a:r>
            <a:endParaRPr lang="en-US" altLang="ja-JP" sz="1200"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t>生活が良い学校は、　体力が高く、気力・意欲が高く、学力が高い</a:t>
            </a:r>
            <a:r>
              <a:rPr lang="ja-JP" altLang="en-US" sz="1200" dirty="0" smtClean="0"/>
              <a:t>　こともわかっています。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r>
              <a:rPr lang="ja-JP" altLang="ja-JP" sz="1200" dirty="0" smtClean="0">
                <a:solidFill>
                  <a:srgbClr val="C00000"/>
                </a:solidFill>
              </a:rPr>
              <a:t>体力がない子供は、意欲もなく何もしたくない状態に陥りやす</a:t>
            </a:r>
            <a:r>
              <a:rPr lang="ja-JP" altLang="en-US" sz="1200" dirty="0" smtClean="0">
                <a:solidFill>
                  <a:srgbClr val="C00000"/>
                </a:solidFill>
              </a:rPr>
              <a:t>く、</a:t>
            </a:r>
            <a:r>
              <a:rPr lang="ja-JP" altLang="ja-JP" sz="1200" dirty="0" smtClean="0">
                <a:solidFill>
                  <a:srgbClr val="C00000"/>
                </a:solidFill>
              </a:rPr>
              <a:t>体力がなければ、したいことができ</a:t>
            </a:r>
            <a:r>
              <a:rPr lang="ja-JP" altLang="en-US" sz="1200" dirty="0" smtClean="0">
                <a:solidFill>
                  <a:srgbClr val="C00000"/>
                </a:solidFill>
              </a:rPr>
              <a:t>ません</a:t>
            </a:r>
            <a:endParaRPr lang="ja-JP" altLang="ja-JP" sz="1200" dirty="0" smtClean="0">
              <a:solidFill>
                <a:srgbClr val="C00000"/>
              </a:solidFill>
            </a:endParaRPr>
          </a:p>
          <a:p>
            <a:endParaRPr lang="en-US" altLang="ja-JP" sz="1200" dirty="0" smtClean="0">
              <a:solidFill>
                <a:srgbClr val="C00000"/>
              </a:solidFill>
            </a:endParaRPr>
          </a:p>
          <a:p>
            <a:r>
              <a:rPr lang="ja-JP" altLang="ja-JP" sz="1200" dirty="0" smtClean="0">
                <a:solidFill>
                  <a:srgbClr val="C00000"/>
                </a:solidFill>
              </a:rPr>
              <a:t>運動以外のことをするにしても、体力が何より大事であることを教え</a:t>
            </a:r>
            <a:r>
              <a:rPr lang="ja-JP" altLang="en-US" sz="1200" dirty="0" smtClean="0">
                <a:solidFill>
                  <a:srgbClr val="C00000"/>
                </a:solidFill>
              </a:rPr>
              <a:t>なければなりません</a:t>
            </a:r>
            <a:endParaRPr lang="ja-JP" altLang="ja-JP" sz="1200" dirty="0" smtClean="0">
              <a:solidFill>
                <a:srgbClr val="C00000"/>
              </a:solidFill>
            </a:endParaRPr>
          </a:p>
          <a:p>
            <a:r>
              <a:rPr lang="en-US" altLang="ja-JP" sz="1200" dirty="0" smtClean="0">
                <a:solidFill>
                  <a:srgbClr val="C00000"/>
                </a:solidFill>
              </a:rPr>
              <a:t> </a:t>
            </a:r>
            <a:endParaRPr lang="ja-JP" altLang="ja-JP" sz="1200" dirty="0" smtClean="0">
              <a:solidFill>
                <a:srgbClr val="C00000"/>
              </a:solidFill>
            </a:endParaRPr>
          </a:p>
          <a:p>
            <a:r>
              <a:rPr lang="ja-JP" altLang="ja-JP" sz="1200" dirty="0" smtClean="0">
                <a:solidFill>
                  <a:srgbClr val="C00000"/>
                </a:solidFill>
              </a:rPr>
              <a:t>運動することの喜び、楽しみを教える</a:t>
            </a:r>
            <a:r>
              <a:rPr lang="ja-JP" altLang="en-US" sz="1200" dirty="0" smtClean="0">
                <a:solidFill>
                  <a:srgbClr val="C00000"/>
                </a:solidFill>
              </a:rPr>
              <a:t>、</a:t>
            </a:r>
            <a:r>
              <a:rPr lang="ja-JP" altLang="ja-JP" sz="1200" dirty="0" smtClean="0">
                <a:solidFill>
                  <a:srgbClr val="C00000"/>
                </a:solidFill>
              </a:rPr>
              <a:t>楽しく運動する</a:t>
            </a:r>
            <a:r>
              <a:rPr lang="ja-JP" altLang="en-US" sz="1200" dirty="0" smtClean="0">
                <a:solidFill>
                  <a:srgbClr val="C00000"/>
                </a:solidFill>
              </a:rPr>
              <a:t>　　ことが重要です。</a:t>
            </a:r>
            <a:endParaRPr lang="ja-JP" altLang="ja-JP" sz="12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ja-JP" sz="1200" dirty="0" smtClean="0"/>
          </a:p>
          <a:p>
            <a:endParaRPr kumimoji="1" lang="ja-JP" altLang="en-US" sz="1200" dirty="0" smtClean="0">
              <a:solidFill>
                <a:srgbClr val="0070C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35</a:t>
            </a:fld>
            <a:endParaRPr kumimoji="1" lang="ja-JP" altLang="en-US"/>
          </a:p>
        </p:txBody>
      </p:sp>
    </p:spTree>
    <p:extLst>
      <p:ext uri="{BB962C8B-B14F-4D97-AF65-F5344CB8AC3E}">
        <p14:creationId xmlns:p14="http://schemas.microsoft.com/office/powerpoint/2010/main" val="3329435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ロコモの啓発・予防には、子どもへの前倒し対策が必要です。</a:t>
            </a:r>
            <a:endParaRPr lang="en-US" altLang="ja-JP" dirty="0" smtClean="0"/>
          </a:p>
          <a:p>
            <a:pPr marL="0" indent="0">
              <a:buNone/>
            </a:pPr>
            <a:r>
              <a:rPr lang="ja-JP" altLang="en-US" dirty="0" smtClean="0"/>
              <a:t>そのためには、学校運動器検診を行うことが重要です。</a:t>
            </a:r>
            <a:endParaRPr lang="en-US" altLang="ja-JP" dirty="0" smtClean="0"/>
          </a:p>
          <a:p>
            <a:pPr marL="0" indent="0">
              <a:buNone/>
            </a:pPr>
            <a:r>
              <a:rPr kumimoji="1" lang="ja-JP" altLang="en-US" dirty="0" smtClean="0"/>
              <a:t>そして、問題のある子供たちには、</a:t>
            </a:r>
            <a:r>
              <a:rPr lang="ja-JP" altLang="en-US" dirty="0" smtClean="0"/>
              <a:t>運動・食事など生活習慣の改善が求められます。</a:t>
            </a:r>
            <a:br>
              <a:rPr lang="ja-JP" altLang="en-US" dirty="0" smtClean="0"/>
            </a:br>
            <a:r>
              <a:rPr lang="ja-JP" altLang="en-US" dirty="0" smtClean="0"/>
              <a:t>これが、結果的に将来のロコモ・メタボ・認知症などの予防にもつながります。</a:t>
            </a:r>
            <a:endParaRPr lang="en-US" altLang="ja-JP" dirty="0" smtClean="0"/>
          </a:p>
          <a:p>
            <a:pPr marL="0" indent="0">
              <a:buNone/>
            </a:pPr>
            <a:r>
              <a:rPr kumimoji="1" lang="ja-JP" altLang="en-US" dirty="0" smtClean="0"/>
              <a:t>運動、食事以外で重要な生活習慣に姿勢があります。　幼稚園から姿勢指導が重要です。</a:t>
            </a:r>
            <a:endParaRPr kumimoji="1" lang="ja-JP" altLang="en-US" dirty="0"/>
          </a:p>
        </p:txBody>
      </p:sp>
      <p:sp>
        <p:nvSpPr>
          <p:cNvPr id="4" name="スライド番号プレースホルダー 3"/>
          <p:cNvSpPr>
            <a:spLocks noGrp="1"/>
          </p:cNvSpPr>
          <p:nvPr>
            <p:ph type="sldNum" sz="quarter" idx="10"/>
          </p:nvPr>
        </p:nvSpPr>
        <p:spPr/>
        <p:txBody>
          <a:bodyPr/>
          <a:lstStyle/>
          <a:p>
            <a:fld id="{3E93B311-AC05-4C28-81ED-8113F0F60DFB}"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094272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最近は、写真のように姿勢の悪い子供たちをよく見かけます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37</a:t>
            </a:fld>
            <a:endParaRPr kumimoji="1" lang="ja-JP" altLang="en-US"/>
          </a:p>
        </p:txBody>
      </p:sp>
    </p:spTree>
    <p:extLst>
      <p:ext uri="{BB962C8B-B14F-4D97-AF65-F5344CB8AC3E}">
        <p14:creationId xmlns:p14="http://schemas.microsoft.com/office/powerpoint/2010/main" val="4120511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どうして姿勢が悪くなるの でしょうか。　小さい時姿勢が悪く、親がきちんと指導できなかったから？でしょうか。</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この</a:t>
            </a:r>
            <a:r>
              <a:rPr lang="en-US" altLang="ja-JP" dirty="0" smtClean="0"/>
              <a:t>1</a:t>
            </a:r>
            <a:r>
              <a:rPr lang="ja-JP" altLang="en-US" dirty="0" smtClean="0"/>
              <a:t>歳の女の子の姿勢を見てください。きれいな姿勢でしょう。親が一生懸命指導したと思いますか？</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2‐3</a:t>
            </a:r>
            <a:r>
              <a:rPr lang="ja-JP" altLang="en-US" dirty="0" smtClean="0"/>
              <a:t>歳までの子供は、大概姿勢がいいのです。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成長と共に徐々に姿勢が悪くなる子供たちが増えています。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38</a:t>
            </a:fld>
            <a:endParaRPr kumimoji="1" lang="ja-JP" altLang="en-US"/>
          </a:p>
        </p:txBody>
      </p:sp>
    </p:spTree>
    <p:extLst>
      <p:ext uri="{BB962C8B-B14F-4D97-AF65-F5344CB8AC3E}">
        <p14:creationId xmlns:p14="http://schemas.microsoft.com/office/powerpoint/2010/main" val="2210447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きれいな姿勢を保つには、体幹筋を効かさなければなりません。</a:t>
            </a:r>
            <a:endParaRPr kumimoji="1" lang="en-US" altLang="ja-JP" dirty="0" smtClean="0"/>
          </a:p>
          <a:p>
            <a:r>
              <a:rPr kumimoji="1" lang="ja-JP" altLang="en-US" dirty="0" smtClean="0"/>
              <a:t>力を抜いて</a:t>
            </a:r>
            <a:r>
              <a:rPr kumimoji="1" lang="ja-JP" altLang="en-US" dirty="0" err="1" smtClean="0"/>
              <a:t>だらっ</a:t>
            </a:r>
            <a:r>
              <a:rPr kumimoji="1" lang="ja-JP" altLang="en-US" dirty="0" smtClean="0"/>
              <a:t>とした座り姿勢が、不良姿勢につながります。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不良座位姿勢の特徴は、　骨盤後傾　頭部前方変位　脊柱後弯増強です。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39</a:t>
            </a:fld>
            <a:endParaRPr kumimoji="1" lang="ja-JP" altLang="en-US"/>
          </a:p>
        </p:txBody>
      </p:sp>
    </p:spTree>
    <p:extLst>
      <p:ext uri="{BB962C8B-B14F-4D97-AF65-F5344CB8AC3E}">
        <p14:creationId xmlns:p14="http://schemas.microsoft.com/office/powerpoint/2010/main" val="3206568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不良座位姿勢の矯正方法 は、</a:t>
            </a:r>
            <a:endParaRPr lang="en-US" altLang="ja-JP" dirty="0" smtClean="0"/>
          </a:p>
          <a:p>
            <a:pPr eaLnBrk="1" hangingPunct="1">
              <a:lnSpc>
                <a:spcPct val="150000"/>
              </a:lnSpc>
              <a:buFontTx/>
              <a:buNone/>
            </a:pPr>
            <a:r>
              <a:rPr lang="en-US" altLang="ja-JP" dirty="0" smtClean="0"/>
              <a:t>ⅰ</a:t>
            </a:r>
            <a:r>
              <a:rPr lang="ja-JP" altLang="en-US" dirty="0" smtClean="0"/>
              <a:t>）骨盤を前傾させる</a:t>
            </a:r>
          </a:p>
          <a:p>
            <a:pPr eaLnBrk="1" hangingPunct="1">
              <a:lnSpc>
                <a:spcPct val="150000"/>
              </a:lnSpc>
              <a:buFontTx/>
              <a:buNone/>
            </a:pPr>
            <a:r>
              <a:rPr lang="en-US" altLang="ja-JP" dirty="0" smtClean="0"/>
              <a:t>ⅱ</a:t>
            </a:r>
            <a:r>
              <a:rPr lang="ja-JP" altLang="en-US" dirty="0" smtClean="0"/>
              <a:t>）頭のてっぺんにつけた糸をまっすぐ上に引っ張るイメージ</a:t>
            </a:r>
          </a:p>
          <a:p>
            <a:pPr eaLnBrk="1" hangingPunct="1">
              <a:lnSpc>
                <a:spcPct val="150000"/>
              </a:lnSpc>
              <a:buFontTx/>
              <a:buNone/>
            </a:pPr>
            <a:r>
              <a:rPr lang="en-US" altLang="ja-JP" dirty="0" smtClean="0"/>
              <a:t>ⅲ</a:t>
            </a:r>
            <a:r>
              <a:rPr lang="ja-JP" altLang="en-US" dirty="0" smtClean="0"/>
              <a:t>）両手を真横で水平に伸ばし、肩の力を抜いて下ろす</a:t>
            </a:r>
          </a:p>
          <a:p>
            <a:pPr eaLnBrk="1" hangingPunct="1">
              <a:lnSpc>
                <a:spcPct val="150000"/>
              </a:lnSpc>
              <a:buFontTx/>
              <a:buNone/>
            </a:pPr>
            <a:r>
              <a:rPr lang="en-US" altLang="ja-JP" dirty="0" smtClean="0"/>
              <a:t>ⅳ</a:t>
            </a:r>
            <a:r>
              <a:rPr lang="ja-JP" altLang="en-US" dirty="0" smtClean="0"/>
              <a:t>）腰が反り過ぎ、背中が腰より後ろにある時、腹を引っ込める</a:t>
            </a:r>
          </a:p>
          <a:p>
            <a:pPr eaLnBrk="1" hangingPunct="1">
              <a:lnSpc>
                <a:spcPct val="150000"/>
              </a:lnSpc>
              <a:buFontTx/>
              <a:buNone/>
            </a:pPr>
            <a:r>
              <a:rPr lang="en-US" altLang="ja-JP" dirty="0" smtClean="0"/>
              <a:t>ⅴ</a:t>
            </a:r>
            <a:r>
              <a:rPr lang="ja-JP" altLang="en-US" dirty="0" smtClean="0"/>
              <a:t>）顎は出し過ぎず、引き過ぎず </a:t>
            </a:r>
          </a:p>
          <a:p>
            <a:r>
              <a:rPr kumimoji="1" lang="ja-JP" altLang="en-US" dirty="0" smtClean="0"/>
              <a:t>です。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40</a:t>
            </a:fld>
            <a:endParaRPr kumimoji="1" lang="ja-JP" altLang="en-US"/>
          </a:p>
        </p:txBody>
      </p:sp>
    </p:spTree>
    <p:extLst>
      <p:ext uri="{BB962C8B-B14F-4D97-AF65-F5344CB8AC3E}">
        <p14:creationId xmlns:p14="http://schemas.microsoft.com/office/powerpoint/2010/main" val="238643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smtClean="0"/>
              <a:t>1930</a:t>
            </a:r>
            <a:r>
              <a:rPr lang="ja-JP" altLang="en-US" dirty="0" smtClean="0"/>
              <a:t>年　今から</a:t>
            </a:r>
            <a:r>
              <a:rPr lang="en-US" altLang="ja-JP" dirty="0" smtClean="0"/>
              <a:t>85</a:t>
            </a:r>
            <a:r>
              <a:rPr lang="ja-JP" altLang="en-US" dirty="0" smtClean="0"/>
              <a:t>年前の平均寿命がどれくらいかわかりますか？　男性</a:t>
            </a:r>
            <a:r>
              <a:rPr lang="en-US" altLang="ja-JP" dirty="0" smtClean="0"/>
              <a:t>44.8</a:t>
            </a:r>
            <a:r>
              <a:rPr lang="ja-JP" altLang="en-US" dirty="0" smtClean="0"/>
              <a:t>才、女性</a:t>
            </a:r>
            <a:r>
              <a:rPr lang="en-US" altLang="ja-JP" dirty="0" smtClean="0"/>
              <a:t>46.5</a:t>
            </a:r>
            <a:r>
              <a:rPr lang="ja-JP" altLang="en-US" dirty="0" smtClean="0"/>
              <a:t>才でした。</a:t>
            </a:r>
            <a:endParaRPr lang="en-US" altLang="ja-JP" dirty="0" smtClean="0"/>
          </a:p>
          <a:p>
            <a:r>
              <a:rPr lang="ja-JP" altLang="en-US" dirty="0" smtClean="0"/>
              <a:t>戦後日本は人類史上例のない猛スピードで高齢化が進んでいます。</a:t>
            </a:r>
          </a:p>
          <a:p>
            <a:r>
              <a:rPr lang="en-US" altLang="ja-JP" dirty="0" smtClean="0"/>
              <a:t>1950</a:t>
            </a:r>
            <a:r>
              <a:rPr lang="ja-JP" altLang="en-US" dirty="0" smtClean="0"/>
              <a:t>年の</a:t>
            </a:r>
            <a:r>
              <a:rPr lang="en-US" altLang="ja-JP" dirty="0" smtClean="0"/>
              <a:t>65</a:t>
            </a:r>
            <a:r>
              <a:rPr lang="ja-JP" altLang="en-US" dirty="0" smtClean="0"/>
              <a:t>才以上の割合（高齢化率）は</a:t>
            </a:r>
            <a:r>
              <a:rPr lang="en-US" altLang="ja-JP" dirty="0" smtClean="0"/>
              <a:t>4.9</a:t>
            </a:r>
            <a:r>
              <a:rPr lang="ja-JP" altLang="en-US" dirty="0" smtClean="0"/>
              <a:t>％で、高齢者は少なく大事に敬われる存在でした。</a:t>
            </a:r>
            <a:endParaRPr lang="en-US" altLang="ja-JP" dirty="0" smtClean="0"/>
          </a:p>
          <a:p>
            <a:r>
              <a:rPr lang="ja-JP" altLang="en-US" dirty="0" smtClean="0"/>
              <a:t>バブルがはじけた</a:t>
            </a:r>
            <a:r>
              <a:rPr lang="en-US" altLang="ja-JP" dirty="0" smtClean="0"/>
              <a:t>1990</a:t>
            </a:r>
            <a:r>
              <a:rPr lang="ja-JP" altLang="en-US" dirty="0" smtClean="0"/>
              <a:t>年ですら</a:t>
            </a:r>
            <a:r>
              <a:rPr lang="en-US" altLang="ja-JP" dirty="0" smtClean="0"/>
              <a:t>12</a:t>
            </a:r>
            <a:r>
              <a:rPr lang="ja-JP" altLang="en-US" dirty="0" smtClean="0"/>
              <a:t>％に過ぎなかったのですが、</a:t>
            </a:r>
            <a:r>
              <a:rPr lang="en-US" altLang="ja-JP" dirty="0" smtClean="0"/>
              <a:t>2014</a:t>
            </a:r>
            <a:r>
              <a:rPr lang="ja-JP" altLang="en-US" dirty="0" smtClean="0"/>
              <a:t>年には</a:t>
            </a:r>
            <a:r>
              <a:rPr lang="en-US" altLang="ja-JP" dirty="0" smtClean="0"/>
              <a:t>25.9</a:t>
            </a:r>
            <a:r>
              <a:rPr lang="ja-JP" altLang="en-US" dirty="0" smtClean="0"/>
              <a:t>％になり、</a:t>
            </a:r>
            <a:r>
              <a:rPr lang="en-US" altLang="ja-JP" dirty="0" smtClean="0"/>
              <a:t>24</a:t>
            </a:r>
            <a:r>
              <a:rPr lang="ja-JP" altLang="en-US" dirty="0" smtClean="0"/>
              <a:t>年間で高齢者の割合は</a:t>
            </a:r>
            <a:r>
              <a:rPr lang="en-US" altLang="ja-JP" dirty="0" smtClean="0"/>
              <a:t>2.2</a:t>
            </a:r>
            <a:r>
              <a:rPr lang="ja-JP" altLang="en-US" dirty="0" smtClean="0"/>
              <a:t>倍になっています。</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これからも高齢者人口はさらに増え続け、</a:t>
            </a:r>
            <a:r>
              <a:rPr lang="ja-JP" altLang="en-US" sz="1050" dirty="0" smtClean="0"/>
              <a:t>団塊の世代</a:t>
            </a:r>
            <a:r>
              <a:rPr lang="ja-JP" altLang="en-US" dirty="0" smtClean="0"/>
              <a:t>が</a:t>
            </a:r>
            <a:r>
              <a:rPr lang="en-US" altLang="ja-JP" dirty="0" smtClean="0"/>
              <a:t>75</a:t>
            </a:r>
            <a:r>
              <a:rPr lang="ja-JP" altLang="en-US" dirty="0" smtClean="0"/>
              <a:t>歳以上になる</a:t>
            </a:r>
            <a:r>
              <a:rPr lang="en-US" altLang="ja-JP" dirty="0" smtClean="0"/>
              <a:t>2025</a:t>
            </a:r>
            <a:r>
              <a:rPr lang="ja-JP" altLang="en-US" dirty="0" smtClean="0"/>
              <a:t>年には</a:t>
            </a:r>
            <a:r>
              <a:rPr lang="en-US" altLang="ja-JP" dirty="0" smtClean="0"/>
              <a:t>30.6</a:t>
            </a:r>
            <a:r>
              <a:rPr lang="ja-JP" altLang="en-US" dirty="0" smtClean="0"/>
              <a:t>％に達すると見込まれています。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さらに</a:t>
            </a:r>
            <a:r>
              <a:rPr lang="en-US" altLang="ja-JP" dirty="0" smtClean="0"/>
              <a:t>2055</a:t>
            </a:r>
            <a:r>
              <a:rPr lang="ja-JP" altLang="en-US" dirty="0" smtClean="0"/>
              <a:t>年には</a:t>
            </a:r>
            <a:r>
              <a:rPr lang="en-US" altLang="ja-JP" dirty="0" smtClean="0"/>
              <a:t>40.5</a:t>
            </a:r>
            <a:r>
              <a:rPr lang="ja-JP" altLang="en-US" dirty="0" smtClean="0"/>
              <a:t>％になると見込まれています。とんでもない高齢化率上昇です。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これからは、人口が減っても</a:t>
            </a:r>
            <a:r>
              <a:rPr lang="en-US" altLang="ja-JP" dirty="0" smtClean="0"/>
              <a:t>75</a:t>
            </a:r>
            <a:r>
              <a:rPr lang="ja-JP" altLang="en-US" dirty="0" smtClean="0"/>
              <a:t>才以上だけが増える時代です。</a:t>
            </a:r>
          </a:p>
          <a:p>
            <a:r>
              <a:rPr lang="ja-JP" altLang="en-US" dirty="0" smtClean="0"/>
              <a:t>近い将来、年をとったからといって　現役世代の人に介護をしてもらおうと思っても、一部の人しか受けられなくなるということは自明のことです。</a:t>
            </a:r>
            <a:endParaRPr lang="en-US" altLang="ja-JP" dirty="0" smtClean="0"/>
          </a:p>
        </p:txBody>
      </p:sp>
      <p:sp>
        <p:nvSpPr>
          <p:cNvPr id="573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045CBA8-DEC7-41CA-94A6-89D31AD266ED}" type="slidenum">
              <a:rPr lang="ja-JP" altLang="en-US">
                <a:latin typeface="Calibri" panose="020F0502020204030204" pitchFamily="34" charset="0"/>
              </a:rPr>
              <a:pPr/>
              <a:t>5</a:t>
            </a:fld>
            <a:endParaRPr lang="ja-JP" altLang="en-US">
              <a:latin typeface="Calibri" panose="020F0502020204030204" pitchFamily="34" charset="0"/>
            </a:endParaRPr>
          </a:p>
        </p:txBody>
      </p:sp>
    </p:spTree>
    <p:extLst>
      <p:ext uri="{BB962C8B-B14F-4D97-AF65-F5344CB8AC3E}">
        <p14:creationId xmlns:p14="http://schemas.microsoft.com/office/powerpoint/2010/main" val="3018451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この子は、骨盤後傾を矯正するために　骨盤を立てるように指導しただけで、</a:t>
            </a:r>
            <a:endParaRPr kumimoji="1" lang="en-US" altLang="ja-JP" dirty="0" smtClean="0"/>
          </a:p>
          <a:p>
            <a:r>
              <a:rPr kumimoji="1" lang="ja-JP" altLang="en-US" dirty="0" smtClean="0"/>
              <a:t>姿勢が良くなり、猫背が改善しています。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41</a:t>
            </a:fld>
            <a:endParaRPr kumimoji="1" lang="ja-JP" altLang="en-US"/>
          </a:p>
        </p:txBody>
      </p:sp>
    </p:spTree>
    <p:extLst>
      <p:ext uri="{BB962C8B-B14F-4D97-AF65-F5344CB8AC3E}">
        <p14:creationId xmlns:p14="http://schemas.microsoft.com/office/powerpoint/2010/main" val="2622130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buFontTx/>
              <a:buNone/>
            </a:pPr>
            <a:r>
              <a:rPr kumimoji="1" lang="ja-JP" altLang="en-US" dirty="0" smtClean="0"/>
              <a:t>この</a:t>
            </a:r>
            <a:r>
              <a:rPr kumimoji="1" lang="en-US" altLang="ja-JP" dirty="0" smtClean="0"/>
              <a:t>20</a:t>
            </a:r>
            <a:r>
              <a:rPr kumimoji="1" lang="ja-JP" altLang="en-US" dirty="0" smtClean="0"/>
              <a:t>代男性は、</a:t>
            </a:r>
            <a:r>
              <a:rPr lang="ja-JP" altLang="en-US" sz="1200" dirty="0" smtClean="0"/>
              <a:t>骨盤後傾　後弯増強　頭部前方変位　になっています。　来院した理由は、頸肩部痛でした。</a:t>
            </a:r>
            <a:endParaRPr lang="en-US" altLang="ja-JP" sz="1200" dirty="0" smtClean="0"/>
          </a:p>
          <a:p>
            <a:pPr eaLnBrk="1" hangingPunct="1">
              <a:spcBef>
                <a:spcPct val="0"/>
              </a:spcBef>
              <a:buFontTx/>
              <a:buNone/>
            </a:pPr>
            <a:r>
              <a:rPr lang="ja-JP" altLang="en-US" sz="1200" dirty="0" smtClean="0"/>
              <a:t>骨盤を立てるように指導しましたが、肩が骨盤より後方にあり、良い姿勢とは言えません。</a:t>
            </a:r>
            <a:endParaRPr lang="en-US" altLang="ja-JP" sz="1200" dirty="0" smtClean="0"/>
          </a:p>
          <a:p>
            <a:pPr eaLnBrk="1" hangingPunct="1">
              <a:spcBef>
                <a:spcPct val="0"/>
              </a:spcBef>
              <a:buFontTx/>
              <a:buNone/>
            </a:pPr>
            <a:r>
              <a:rPr lang="ja-JP" altLang="en-US" sz="1200" dirty="0" smtClean="0"/>
              <a:t>次に　頭のてっぺんに操り人形の</a:t>
            </a:r>
            <a:r>
              <a:rPr lang="ja-JP" altLang="en-US" sz="1200" dirty="0" err="1" smtClean="0"/>
              <a:t>ひもが</a:t>
            </a:r>
            <a:r>
              <a:rPr lang="ja-JP" altLang="en-US" sz="1200" dirty="0" smtClean="0"/>
              <a:t>ありまっすぐ上に引っ張られるつもりで伸び上がり、お腹を引っ込めるように指示したところ、</a:t>
            </a:r>
            <a:endParaRPr lang="en-US" altLang="ja-JP" sz="1200" dirty="0" smtClean="0"/>
          </a:p>
          <a:p>
            <a:pPr eaLnBrk="1" hangingPunct="1">
              <a:spcBef>
                <a:spcPct val="0"/>
              </a:spcBef>
              <a:buFontTx/>
              <a:buNone/>
            </a:pPr>
            <a:r>
              <a:rPr lang="ja-JP" altLang="en-US" sz="1200" dirty="0" smtClean="0"/>
              <a:t>良い姿勢になりました。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42</a:t>
            </a:fld>
            <a:endParaRPr kumimoji="1" lang="ja-JP" altLang="en-US"/>
          </a:p>
        </p:txBody>
      </p:sp>
    </p:spTree>
    <p:extLst>
      <p:ext uri="{BB962C8B-B14F-4D97-AF65-F5344CB8AC3E}">
        <p14:creationId xmlns:p14="http://schemas.microsoft.com/office/powerpoint/2010/main" val="511984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この方は、女性によく見られる反り立ちです。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肩が後方にシフト</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胸椎後弯増強</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lang="ja-JP" altLang="en-US" sz="1200" dirty="0" smtClean="0"/>
              <a:t>腰椎前弯増強</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lang="ja-JP" altLang="en-US" sz="1200" dirty="0" smtClean="0"/>
              <a:t>骨盤が前にシフト</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股関節過伸展</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lang="ja-JP" altLang="en-US" sz="1200" dirty="0" smtClean="0"/>
              <a:t>踵重心</a:t>
            </a:r>
          </a:p>
          <a:p>
            <a:r>
              <a:rPr kumimoji="1" lang="ja-JP" altLang="en-US" dirty="0" smtClean="0"/>
              <a:t>になっています。</a:t>
            </a:r>
            <a:endParaRPr kumimoji="1" lang="en-US" altLang="ja-JP" dirty="0" smtClean="0"/>
          </a:p>
          <a:p>
            <a:r>
              <a:rPr kumimoji="1" lang="ja-JP" altLang="en-US" dirty="0" smtClean="0"/>
              <a:t>このような立ち方をしていると、頸肩の痛み、腰痛、膝の痛みが出やすくなります。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43</a:t>
            </a:fld>
            <a:endParaRPr kumimoji="1" lang="ja-JP" altLang="en-US"/>
          </a:p>
        </p:txBody>
      </p:sp>
    </p:spTree>
    <p:extLst>
      <p:ext uri="{BB962C8B-B14F-4D97-AF65-F5344CB8AC3E}">
        <p14:creationId xmlns:p14="http://schemas.microsoft.com/office/powerpoint/2010/main" val="944485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悪い立位姿勢と矯正です。</a:t>
            </a:r>
            <a:endParaRPr lang="en-US" altLang="ja-JP" sz="1200" dirty="0" smtClean="0"/>
          </a:p>
          <a:p>
            <a:r>
              <a:rPr kumimoji="1" lang="ja-JP" altLang="en-US" sz="1200" dirty="0" smtClean="0"/>
              <a:t>一般的な反り立ちと高齢者の後弯立位です。</a:t>
            </a:r>
            <a:endParaRPr kumimoji="1" lang="en-US" altLang="ja-JP" sz="1200" dirty="0" smtClean="0"/>
          </a:p>
          <a:p>
            <a:r>
              <a:rPr kumimoji="1" lang="ja-JP" altLang="en-US" sz="1200" dirty="0" smtClean="0"/>
              <a:t>高齢者の後弯立位は、骨盤後傾し、踵重心で、猫背を強くして、顎を突き出すと　誰でもすぐにできます。</a:t>
            </a:r>
            <a:endParaRPr kumimoji="1" lang="en-US" altLang="ja-JP" sz="1200" dirty="0" smtClean="0"/>
          </a:p>
          <a:p>
            <a:r>
              <a:rPr kumimoji="1" lang="ja-JP" altLang="en-US" sz="1200" dirty="0" smtClean="0"/>
              <a:t>一般的な反り立ちに対して、お腹を引っ込めるように指示しても、頭部前方変位が残ります。</a:t>
            </a:r>
            <a:endParaRPr kumimoji="1" lang="en-US" altLang="ja-JP" sz="1200" dirty="0" smtClean="0"/>
          </a:p>
          <a:p>
            <a:pPr eaLnBrk="1" hangingPunct="1">
              <a:spcBef>
                <a:spcPct val="0"/>
              </a:spcBef>
              <a:buFontTx/>
              <a:buNone/>
            </a:pPr>
            <a:r>
              <a:rPr kumimoji="1" lang="ja-JP" altLang="en-US" sz="1200" dirty="0" smtClean="0"/>
              <a:t>さらに、</a:t>
            </a:r>
            <a:r>
              <a:rPr lang="ja-JP" altLang="en-US" sz="1200" dirty="0" smtClean="0"/>
              <a:t>真っ直ぐ伸び上がるようにして頭の位置を修正すると、いい立ち姿勢になります。</a:t>
            </a:r>
            <a:endParaRPr lang="en-US" altLang="ja-JP" sz="1200" dirty="0" smtClean="0"/>
          </a:p>
          <a:p>
            <a:pPr eaLnBrk="1" hangingPunct="1">
              <a:spcBef>
                <a:spcPct val="0"/>
              </a:spcBef>
              <a:buFontTx/>
              <a:buNone/>
            </a:pPr>
            <a:r>
              <a:rPr lang="ja-JP" altLang="en-US" sz="1200" dirty="0" smtClean="0"/>
              <a:t>いい立ち姿勢は、体幹下肢の筋力を使うので、筋力的には楽ではありませんが、骨格的には楽です。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44</a:t>
            </a:fld>
            <a:endParaRPr kumimoji="1" lang="ja-JP" altLang="en-US"/>
          </a:p>
        </p:txBody>
      </p:sp>
    </p:spTree>
    <p:extLst>
      <p:ext uri="{BB962C8B-B14F-4D97-AF65-F5344CB8AC3E}">
        <p14:creationId xmlns:p14="http://schemas.microsoft.com/office/powerpoint/2010/main" val="4073383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不良姿勢の原因は　いろいろあります。</a:t>
            </a:r>
            <a:endParaRPr lang="en-US" altLang="ja-JP" dirty="0" smtClean="0"/>
          </a:p>
          <a:p>
            <a:pPr eaLnBrk="1" hangingPunct="1">
              <a:lnSpc>
                <a:spcPct val="90000"/>
              </a:lnSpc>
              <a:buFontTx/>
              <a:buNone/>
            </a:pPr>
            <a:r>
              <a:rPr lang="en-US" altLang="ja-JP" dirty="0" smtClean="0"/>
              <a:t>1.</a:t>
            </a:r>
            <a:r>
              <a:rPr lang="ja-JP" altLang="en-US" dirty="0" smtClean="0"/>
              <a:t>悪い姿勢の癖</a:t>
            </a:r>
          </a:p>
          <a:p>
            <a:pPr eaLnBrk="1" hangingPunct="1">
              <a:lnSpc>
                <a:spcPct val="90000"/>
              </a:lnSpc>
              <a:buFontTx/>
              <a:buNone/>
            </a:pPr>
            <a:r>
              <a:rPr lang="en-US" altLang="ja-JP" dirty="0" smtClean="0"/>
              <a:t>2.</a:t>
            </a:r>
            <a:r>
              <a:rPr lang="ja-JP" altLang="en-US" dirty="0" smtClean="0"/>
              <a:t>筋力の低下</a:t>
            </a:r>
          </a:p>
          <a:p>
            <a:pPr eaLnBrk="1" hangingPunct="1">
              <a:lnSpc>
                <a:spcPct val="90000"/>
              </a:lnSpc>
              <a:buFontTx/>
              <a:buNone/>
            </a:pPr>
            <a:r>
              <a:rPr lang="en-US" altLang="ja-JP" dirty="0" smtClean="0"/>
              <a:t>3.</a:t>
            </a:r>
            <a:r>
              <a:rPr lang="ja-JP" altLang="en-US" dirty="0" smtClean="0"/>
              <a:t>柔軟性の低下</a:t>
            </a:r>
          </a:p>
          <a:p>
            <a:pPr eaLnBrk="1" hangingPunct="1">
              <a:lnSpc>
                <a:spcPct val="90000"/>
              </a:lnSpc>
              <a:buFontTx/>
              <a:buNone/>
            </a:pPr>
            <a:r>
              <a:rPr lang="en-US" altLang="ja-JP" dirty="0" smtClean="0"/>
              <a:t>4.</a:t>
            </a:r>
            <a:r>
              <a:rPr lang="ja-JP" altLang="en-US" dirty="0" smtClean="0"/>
              <a:t>左右不対称なスポーツ、動き</a:t>
            </a:r>
          </a:p>
          <a:p>
            <a:pPr eaLnBrk="1" hangingPunct="1">
              <a:lnSpc>
                <a:spcPct val="90000"/>
              </a:lnSpc>
              <a:buFontTx/>
              <a:buNone/>
            </a:pPr>
            <a:r>
              <a:rPr lang="en-US" altLang="ja-JP" dirty="0" smtClean="0"/>
              <a:t>5.</a:t>
            </a:r>
            <a:r>
              <a:rPr lang="ja-JP" altLang="en-US" dirty="0" smtClean="0"/>
              <a:t>利き手重視の体の使い方</a:t>
            </a:r>
          </a:p>
          <a:p>
            <a:pPr eaLnBrk="1" hangingPunct="1">
              <a:lnSpc>
                <a:spcPct val="90000"/>
              </a:lnSpc>
              <a:buFontTx/>
              <a:buNone/>
            </a:pPr>
            <a:r>
              <a:rPr lang="en-US" altLang="ja-JP" dirty="0" smtClean="0"/>
              <a:t>6.</a:t>
            </a:r>
            <a:r>
              <a:rPr lang="ja-JP" altLang="en-US" dirty="0" smtClean="0"/>
              <a:t>横座り</a:t>
            </a:r>
          </a:p>
          <a:p>
            <a:pPr eaLnBrk="1" hangingPunct="1">
              <a:lnSpc>
                <a:spcPct val="90000"/>
              </a:lnSpc>
              <a:buFontTx/>
              <a:buNone/>
            </a:pPr>
            <a:r>
              <a:rPr lang="en-US" altLang="ja-JP" dirty="0" smtClean="0"/>
              <a:t>7.</a:t>
            </a:r>
            <a:r>
              <a:rPr lang="ja-JP" altLang="en-US" dirty="0" smtClean="0"/>
              <a:t>足を組む癖</a:t>
            </a:r>
          </a:p>
          <a:p>
            <a:pPr eaLnBrk="1" hangingPunct="1">
              <a:lnSpc>
                <a:spcPct val="90000"/>
              </a:lnSpc>
              <a:buFontTx/>
              <a:buNone/>
            </a:pPr>
            <a:r>
              <a:rPr lang="en-US" altLang="ja-JP" dirty="0" smtClean="0"/>
              <a:t>8.</a:t>
            </a:r>
            <a:r>
              <a:rPr lang="ja-JP" altLang="en-US" dirty="0" smtClean="0"/>
              <a:t>体にあっていない椅子と机</a:t>
            </a:r>
          </a:p>
          <a:p>
            <a:pPr eaLnBrk="1" hangingPunct="1">
              <a:lnSpc>
                <a:spcPct val="90000"/>
              </a:lnSpc>
              <a:buFontTx/>
              <a:buNone/>
            </a:pPr>
            <a:r>
              <a:rPr lang="en-US" altLang="ja-JP" dirty="0" smtClean="0"/>
              <a:t>9.</a:t>
            </a:r>
            <a:r>
              <a:rPr lang="ja-JP" altLang="en-US" dirty="0" smtClean="0"/>
              <a:t>いつも片側に荷物を掛ける、持つ　　ことなどです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45</a:t>
            </a:fld>
            <a:endParaRPr kumimoji="1" lang="ja-JP" altLang="en-US"/>
          </a:p>
        </p:txBody>
      </p:sp>
    </p:spTree>
    <p:extLst>
      <p:ext uri="{BB962C8B-B14F-4D97-AF65-F5344CB8AC3E}">
        <p14:creationId xmlns:p14="http://schemas.microsoft.com/office/powerpoint/2010/main" val="392825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2000</a:t>
            </a:r>
            <a:r>
              <a:rPr kumimoji="1" lang="ja-JP" altLang="en-US" dirty="0" smtClean="0"/>
              <a:t>年に始まった介護保険ですが、</a:t>
            </a:r>
            <a:r>
              <a:rPr kumimoji="1" lang="en-US" altLang="ja-JP" dirty="0" smtClean="0"/>
              <a:t>2000</a:t>
            </a:r>
            <a:r>
              <a:rPr kumimoji="1" lang="ja-JP" altLang="en-US" dirty="0" smtClean="0"/>
              <a:t>年の介護費用は</a:t>
            </a:r>
            <a:r>
              <a:rPr kumimoji="1" lang="en-US" altLang="ja-JP" dirty="0" smtClean="0"/>
              <a:t>3.6</a:t>
            </a:r>
            <a:r>
              <a:rPr kumimoji="1" lang="ja-JP" altLang="en-US" dirty="0" smtClean="0"/>
              <a:t>兆円、保険料は</a:t>
            </a:r>
            <a:r>
              <a:rPr kumimoji="1" lang="en-US" altLang="ja-JP" dirty="0" smtClean="0"/>
              <a:t>2911</a:t>
            </a:r>
            <a:r>
              <a:rPr kumimoji="1" lang="ja-JP" altLang="en-US" dirty="0" smtClean="0"/>
              <a:t>円でした。</a:t>
            </a:r>
            <a:endParaRPr kumimoji="1" lang="en-US" altLang="ja-JP" dirty="0" smtClean="0"/>
          </a:p>
          <a:p>
            <a:r>
              <a:rPr kumimoji="1" lang="ja-JP" altLang="en-US" dirty="0" smtClean="0"/>
              <a:t>高齢者人口の増加に伴い、</a:t>
            </a:r>
            <a:r>
              <a:rPr kumimoji="1" lang="en-US" altLang="ja-JP" dirty="0" smtClean="0"/>
              <a:t>2012</a:t>
            </a:r>
            <a:r>
              <a:rPr kumimoji="1" lang="ja-JP" altLang="en-US" dirty="0" smtClean="0"/>
              <a:t>年には介護費用は</a:t>
            </a:r>
            <a:r>
              <a:rPr kumimoji="1" lang="en-US" altLang="ja-JP" dirty="0" smtClean="0"/>
              <a:t>8.9</a:t>
            </a:r>
            <a:r>
              <a:rPr kumimoji="1" lang="ja-JP" altLang="en-US" dirty="0" smtClean="0"/>
              <a:t>兆円で　</a:t>
            </a:r>
            <a:r>
              <a:rPr kumimoji="1" lang="en-US" altLang="ja-JP" dirty="0" smtClean="0"/>
              <a:t>2.5</a:t>
            </a:r>
            <a:r>
              <a:rPr kumimoji="1" lang="ja-JP" altLang="en-US" dirty="0" smtClean="0"/>
              <a:t>倍に増加。</a:t>
            </a:r>
            <a:endParaRPr kumimoji="1" lang="en-US" altLang="ja-JP" dirty="0" smtClean="0"/>
          </a:p>
          <a:p>
            <a:r>
              <a:rPr kumimoji="1" lang="ja-JP" altLang="en-US" sz="1200" dirty="0" smtClean="0"/>
              <a:t>第</a:t>
            </a:r>
            <a:r>
              <a:rPr kumimoji="1" lang="en-US" altLang="ja-JP" sz="1200" dirty="0" smtClean="0"/>
              <a:t>6</a:t>
            </a:r>
            <a:r>
              <a:rPr kumimoji="1" lang="ja-JP" altLang="en-US" sz="1200" dirty="0" smtClean="0"/>
              <a:t>期（</a:t>
            </a:r>
            <a:r>
              <a:rPr kumimoji="1" lang="en-US" altLang="ja-JP" sz="1200" dirty="0" smtClean="0"/>
              <a:t>2015-2018</a:t>
            </a:r>
            <a:r>
              <a:rPr lang="ja-JP" altLang="en-US" sz="1200" dirty="0" smtClean="0"/>
              <a:t>年）の介護保険料は</a:t>
            </a:r>
            <a:r>
              <a:rPr lang="en-US" altLang="ja-JP" sz="1200" dirty="0" smtClean="0"/>
              <a:t>5514</a:t>
            </a:r>
            <a:r>
              <a:rPr lang="ja-JP" altLang="en-US" sz="1200" dirty="0" smtClean="0"/>
              <a:t>円で、第</a:t>
            </a:r>
            <a:r>
              <a:rPr lang="en-US" altLang="ja-JP" sz="1200" dirty="0" smtClean="0"/>
              <a:t>1</a:t>
            </a:r>
            <a:r>
              <a:rPr lang="ja-JP" altLang="en-US" sz="1200" dirty="0" smtClean="0"/>
              <a:t>期に比べ、</a:t>
            </a:r>
            <a:r>
              <a:rPr lang="en-US" altLang="ja-JP" sz="1200" dirty="0" smtClean="0">
                <a:solidFill>
                  <a:srgbClr val="FF0000"/>
                </a:solidFill>
              </a:rPr>
              <a:t>1.89</a:t>
            </a:r>
            <a:r>
              <a:rPr lang="ja-JP" altLang="en-US" sz="1200" dirty="0" smtClean="0">
                <a:solidFill>
                  <a:srgbClr val="FF0000"/>
                </a:solidFill>
              </a:rPr>
              <a:t>倍に増加、</a:t>
            </a:r>
            <a:r>
              <a:rPr lang="en-US" altLang="ja-JP" sz="1200" dirty="0" smtClean="0">
                <a:solidFill>
                  <a:srgbClr val="FF0000"/>
                </a:solidFill>
              </a:rPr>
              <a:t>2025</a:t>
            </a:r>
            <a:r>
              <a:rPr lang="ja-JP" altLang="en-US" sz="1200" dirty="0" smtClean="0">
                <a:solidFill>
                  <a:srgbClr val="FF0000"/>
                </a:solidFill>
              </a:rPr>
              <a:t>年には</a:t>
            </a:r>
            <a:r>
              <a:rPr lang="en-US" altLang="ja-JP" sz="1200" dirty="0" smtClean="0">
                <a:solidFill>
                  <a:srgbClr val="FF0000"/>
                </a:solidFill>
              </a:rPr>
              <a:t>8165</a:t>
            </a:r>
            <a:r>
              <a:rPr lang="ja-JP" altLang="en-US" sz="1200" dirty="0" smtClean="0">
                <a:solidFill>
                  <a:srgbClr val="FF0000"/>
                </a:solidFill>
              </a:rPr>
              <a:t>円になると推計されています。</a:t>
            </a:r>
            <a:endParaRPr kumimoji="1" lang="en-US" altLang="ja-JP" dirty="0" smtClean="0"/>
          </a:p>
          <a:p>
            <a:r>
              <a:rPr kumimoji="1" lang="ja-JP" altLang="en-US" dirty="0" smtClean="0"/>
              <a:t>社会保障費も増え続けています。</a:t>
            </a:r>
            <a:r>
              <a:rPr kumimoji="1" lang="en-US" altLang="ja-JP" dirty="0" smtClean="0"/>
              <a:t>2025</a:t>
            </a:r>
            <a:r>
              <a:rPr kumimoji="1" lang="ja-JP" altLang="en-US" dirty="0" smtClean="0"/>
              <a:t>年に向けての予測では、介護費用の増加が、医療、年金を大きく上回ります。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6</a:t>
            </a:fld>
            <a:endParaRPr kumimoji="1" lang="ja-JP" altLang="en-US"/>
          </a:p>
        </p:txBody>
      </p:sp>
    </p:spTree>
    <p:extLst>
      <p:ext uri="{BB962C8B-B14F-4D97-AF65-F5344CB8AC3E}">
        <p14:creationId xmlns:p14="http://schemas.microsoft.com/office/powerpoint/2010/main" val="93530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1920</a:t>
            </a:r>
            <a:r>
              <a:rPr kumimoji="1" lang="ja-JP" altLang="en-US" dirty="0" smtClean="0"/>
              <a:t>年の平均寿命は、</a:t>
            </a:r>
            <a:r>
              <a:rPr kumimoji="1" lang="en-US" altLang="ja-JP" dirty="0" smtClean="0"/>
              <a:t>42-3</a:t>
            </a:r>
            <a:r>
              <a:rPr kumimoji="1" lang="ja-JP" altLang="en-US" dirty="0" smtClean="0"/>
              <a:t>歳でした。　この頃寝たきりで要介護になる人も少なく、期間も長くなかったでしょう。</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C00000"/>
                </a:solidFill>
                <a:latin typeface="Arial" panose="020B0604020202020204" pitchFamily="34" charset="0"/>
              </a:rPr>
              <a:t>20</a:t>
            </a:r>
            <a:r>
              <a:rPr lang="ja-JP" altLang="en-US" dirty="0" smtClean="0">
                <a:solidFill>
                  <a:srgbClr val="C00000"/>
                </a:solidFill>
                <a:latin typeface="Arial" panose="020B0604020202020204" pitchFamily="34" charset="0"/>
              </a:rPr>
              <a:t>世紀、行政および医師は、寿命を長くすることを目標としてきました。</a:t>
            </a:r>
            <a:endParaRPr lang="ja-JP" altLang="en-US" dirty="0" smtClean="0">
              <a:latin typeface="Arial" panose="020B0604020202020204" pitchFamily="34" charset="0"/>
            </a:endParaRPr>
          </a:p>
          <a:p>
            <a:r>
              <a:rPr kumimoji="1" lang="ja-JP" altLang="en-US" dirty="0" smtClean="0"/>
              <a:t>そのおかげで、平均寿命が延びたことは喜ばしいことですが、その結果、寝たきりになる人が急増し、寝たきり期間も長くなり、家族の負担は大幅に増大しました。</a:t>
            </a:r>
            <a:endParaRPr kumimoji="1" lang="en-US" altLang="ja-JP" dirty="0" smtClean="0"/>
          </a:p>
          <a:p>
            <a:r>
              <a:rPr kumimoji="1" lang="ja-JP" altLang="en-US" dirty="0" smtClean="0"/>
              <a:t>要介護になるということは、本人だけの問題ではなく、家族の問題であり、特に大変なのが本人より家族です。</a:t>
            </a:r>
            <a:endParaRPr kumimoji="1" lang="en-US" altLang="ja-JP" dirty="0" smtClean="0"/>
          </a:p>
          <a:p>
            <a:r>
              <a:rPr kumimoji="1" lang="en-US" altLang="ja-JP" sz="1200" dirty="0" smtClean="0"/>
              <a:t>2011</a:t>
            </a:r>
            <a:r>
              <a:rPr kumimoji="1" lang="ja-JP" altLang="en-US" sz="1200" dirty="0" smtClean="0"/>
              <a:t>年、介護しながら働いている人は</a:t>
            </a:r>
            <a:r>
              <a:rPr kumimoji="1" lang="en-US" altLang="ja-JP" sz="1200" dirty="0" smtClean="0"/>
              <a:t>290</a:t>
            </a:r>
            <a:r>
              <a:rPr kumimoji="1" lang="ja-JP" altLang="en-US" sz="1200" dirty="0" smtClean="0"/>
              <a:t>万人で、年間</a:t>
            </a:r>
            <a:r>
              <a:rPr kumimoji="1" lang="en-US" altLang="ja-JP" sz="1200" dirty="0" smtClean="0"/>
              <a:t>10</a:t>
            </a:r>
            <a:r>
              <a:rPr kumimoji="1" lang="ja-JP" altLang="en-US" sz="1200" dirty="0" smtClean="0"/>
              <a:t>万人が介護離職していて、</a:t>
            </a:r>
            <a:r>
              <a:rPr lang="ja-JP" altLang="en-US" sz="1200" dirty="0" smtClean="0"/>
              <a:t>介護離職後、生活苦から親子共倒れのケースも増えています。</a:t>
            </a:r>
            <a:endParaRPr kumimoji="1" lang="ja-JP" altLang="en-US" sz="1200" dirty="0" smtClean="0"/>
          </a:p>
          <a:p>
            <a:pPr>
              <a:defRPr/>
            </a:pPr>
            <a:r>
              <a:rPr lang="ja-JP" altLang="en-US" sz="1200" dirty="0" smtClean="0">
                <a:solidFill>
                  <a:srgbClr val="C00000"/>
                </a:solidFill>
                <a:latin typeface="Arial" panose="020B0604020202020204" pitchFamily="34" charset="0"/>
              </a:rPr>
              <a:t>年とっても、</a:t>
            </a:r>
            <a:r>
              <a:rPr lang="ja-JP" altLang="ja-JP" sz="1200" dirty="0" smtClean="0">
                <a:solidFill>
                  <a:srgbClr val="C00000"/>
                </a:solidFill>
              </a:rPr>
              <a:t>日常的に介護を必要と</a:t>
            </a:r>
            <a:r>
              <a:rPr lang="ja-JP" altLang="en-US" sz="1200" dirty="0" smtClean="0">
                <a:solidFill>
                  <a:srgbClr val="C00000"/>
                </a:solidFill>
              </a:rPr>
              <a:t>せず</a:t>
            </a:r>
            <a:r>
              <a:rPr lang="ja-JP" altLang="ja-JP" sz="1200" dirty="0" smtClean="0">
                <a:solidFill>
                  <a:srgbClr val="C00000"/>
                </a:solidFill>
              </a:rPr>
              <a:t>自立した生活ができる生存期間</a:t>
            </a:r>
            <a:r>
              <a:rPr lang="ja-JP" altLang="en-US" sz="1200" dirty="0" smtClean="0">
                <a:solidFill>
                  <a:srgbClr val="C00000"/>
                </a:solidFill>
              </a:rPr>
              <a:t>　　これを</a:t>
            </a:r>
            <a:r>
              <a:rPr lang="ja-JP" altLang="en-US" sz="1200" b="1" u="sng" dirty="0" smtClean="0">
                <a:solidFill>
                  <a:srgbClr val="C00000"/>
                </a:solidFill>
              </a:rPr>
              <a:t>健康寿命と言いますが、</a:t>
            </a:r>
            <a:r>
              <a:rPr lang="ja-JP" altLang="en-US" sz="1200" b="0" u="none" dirty="0" smtClean="0">
                <a:solidFill>
                  <a:srgbClr val="C00000"/>
                </a:solidFill>
              </a:rPr>
              <a:t>これ</a:t>
            </a:r>
            <a:r>
              <a:rPr lang="ja-JP" altLang="en-US" sz="1200" dirty="0" smtClean="0">
                <a:solidFill>
                  <a:srgbClr val="C00000"/>
                </a:solidFill>
              </a:rPr>
              <a:t>を　長くすることを目標とする時代になりました。</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高齢者が元気に過ごすことは家族のため、地域のため、国のためにもなるのです。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F5B7F56C-FD1C-4C2B-B49E-76665D508F1F}" type="slidenum">
              <a:rPr kumimoji="1" lang="ja-JP" altLang="en-US" smtClean="0"/>
              <a:t>7</a:t>
            </a:fld>
            <a:endParaRPr kumimoji="1" lang="ja-JP" altLang="en-US" dirty="0"/>
          </a:p>
        </p:txBody>
      </p:sp>
    </p:spTree>
    <p:extLst>
      <p:ext uri="{BB962C8B-B14F-4D97-AF65-F5344CB8AC3E}">
        <p14:creationId xmlns:p14="http://schemas.microsoft.com/office/powerpoint/2010/main" val="399028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超高齢社会に突入した日本では、</a:t>
            </a:r>
            <a:r>
              <a:rPr kumimoji="1" lang="ja-JP" altLang="ja-JP" sz="1200" kern="1200" dirty="0" smtClean="0">
                <a:solidFill>
                  <a:schemeClr val="tx1"/>
                </a:solidFill>
                <a:effectLst/>
                <a:latin typeface="+mn-lt"/>
                <a:ea typeface="+mn-ea"/>
                <a:cs typeface="+mn-cs"/>
              </a:rPr>
              <a:t>長期間運動器を使い続け</a:t>
            </a:r>
            <a:r>
              <a:rPr kumimoji="1" lang="ja-JP" altLang="en-US" sz="1200" kern="1200" dirty="0" smtClean="0">
                <a:solidFill>
                  <a:schemeClr val="tx1"/>
                </a:solidFill>
                <a:effectLst/>
                <a:latin typeface="+mn-lt"/>
                <a:ea typeface="+mn-ea"/>
                <a:cs typeface="+mn-cs"/>
              </a:rPr>
              <a:t>なければならない高齢者が激増しました</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従来の運動器機能障害対策の単なる延長線上では解決がつかない時代を迎えたことを意味します。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そこで、日本整形外科学会では、運動器の障害による要介護の状態や要介護リスクの高い状態を表す新しい言葉として</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「ロコモティブシンドローム（以下「ロコモ」）（</a:t>
            </a:r>
            <a:r>
              <a:rPr kumimoji="1" lang="en-US" altLang="ja-JP" sz="1200" kern="1200" dirty="0" smtClean="0">
                <a:solidFill>
                  <a:schemeClr val="tx1"/>
                </a:solidFill>
                <a:effectLst/>
                <a:latin typeface="+mn-lt"/>
                <a:ea typeface="+mn-ea"/>
                <a:cs typeface="+mn-cs"/>
              </a:rPr>
              <a:t>locomotive syndrome</a:t>
            </a:r>
            <a:r>
              <a:rPr kumimoji="1" lang="ja-JP" altLang="ja-JP" sz="1200" kern="1200" dirty="0" smtClean="0">
                <a:solidFill>
                  <a:schemeClr val="tx1"/>
                </a:solidFill>
                <a:effectLst/>
                <a:latin typeface="+mn-lt"/>
                <a:ea typeface="+mn-ea"/>
                <a:cs typeface="+mn-cs"/>
              </a:rPr>
              <a:t>）」を提唱し、和文は「運動器症候群」としました。</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a:p>
            <a:pPr>
              <a:buFont typeface="Arial" panose="020B0604020202020204" pitchFamily="34" charset="0"/>
              <a:buNone/>
            </a:pPr>
            <a:r>
              <a:rPr lang="ja-JP" altLang="en-US" sz="1600" b="1" dirty="0" smtClean="0">
                <a:solidFill>
                  <a:srgbClr val="002060"/>
                </a:solidFill>
              </a:rPr>
              <a:t>ロコモとは、</a:t>
            </a:r>
            <a:r>
              <a:rPr lang="ja-JP" altLang="en-US" sz="1600" b="1" dirty="0" smtClean="0">
                <a:solidFill>
                  <a:srgbClr val="C00000"/>
                </a:solidFill>
              </a:rPr>
              <a:t>運動不足や加齢、</a:t>
            </a:r>
            <a:r>
              <a:rPr lang="ja-JP" altLang="en-US" sz="1600" b="1" dirty="0" smtClean="0">
                <a:solidFill>
                  <a:srgbClr val="002060"/>
                </a:solidFill>
              </a:rPr>
              <a:t>運動器の障害により、歩行、立ち座りなどの　移動能力の低下をきたした状態のこと</a:t>
            </a:r>
            <a:endParaRPr lang="en-US" altLang="ja-JP" sz="1600" b="1" dirty="0" smtClean="0">
              <a:solidFill>
                <a:srgbClr val="002060"/>
              </a:solidFill>
            </a:endParaRPr>
          </a:p>
          <a:p>
            <a:pPr>
              <a:buNone/>
            </a:pPr>
            <a:r>
              <a:rPr lang="ja-JP" altLang="en-US" dirty="0" smtClean="0"/>
              <a:t>わかりやすく言うと、</a:t>
            </a:r>
            <a:r>
              <a:rPr lang="ja-JP" altLang="en-US" b="1" dirty="0" smtClean="0">
                <a:solidFill>
                  <a:srgbClr val="C00000"/>
                </a:solidFill>
              </a:rPr>
              <a:t>足腰が弱って</a:t>
            </a:r>
            <a:r>
              <a:rPr lang="ja-JP" altLang="en-US" b="1" u="sng" dirty="0" smtClean="0">
                <a:solidFill>
                  <a:srgbClr val="C00000"/>
                </a:solidFill>
              </a:rPr>
              <a:t>歩行に支障</a:t>
            </a:r>
            <a:r>
              <a:rPr lang="ja-JP" altLang="en-US" dirty="0" smtClean="0"/>
              <a:t>が出始めたときで、</a:t>
            </a:r>
            <a:endParaRPr lang="en-US" altLang="ja-JP" dirty="0" smtClean="0"/>
          </a:p>
          <a:p>
            <a:pPr>
              <a:buFont typeface="Arial" panose="020B0604020202020204" pitchFamily="34" charset="0"/>
              <a:buNone/>
            </a:pPr>
            <a:r>
              <a:rPr lang="ja-JP" altLang="en-US" dirty="0" smtClean="0"/>
              <a:t>そう遠くない将来に歩けなくなったり、介護、介助が必要になっていたり、</a:t>
            </a:r>
            <a:endParaRPr lang="en-US" altLang="ja-JP" dirty="0" smtClean="0"/>
          </a:p>
          <a:p>
            <a:pPr>
              <a:buFont typeface="Arial" panose="020B0604020202020204" pitchFamily="34" charset="0"/>
              <a:buNone/>
            </a:pPr>
            <a:r>
              <a:rPr lang="ja-JP" altLang="en-US" dirty="0" smtClean="0"/>
              <a:t>そうなったりする危険性が高い状態のこと　で、</a:t>
            </a:r>
            <a:endParaRPr lang="en-US" altLang="ja-JP"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smtClean="0">
                <a:solidFill>
                  <a:srgbClr val="C00000"/>
                </a:solidFill>
              </a:rPr>
              <a:t>つまり、寝たきり生活の第</a:t>
            </a:r>
            <a:r>
              <a:rPr lang="en-US" altLang="ja-JP" sz="1200" b="1" dirty="0" smtClean="0">
                <a:solidFill>
                  <a:srgbClr val="C00000"/>
                </a:solidFill>
              </a:rPr>
              <a:t>1</a:t>
            </a:r>
            <a:r>
              <a:rPr lang="ja-JP" altLang="en-US" sz="1200" b="1" dirty="0" smtClean="0">
                <a:solidFill>
                  <a:srgbClr val="C00000"/>
                </a:solidFill>
              </a:rPr>
              <a:t>歩を踏み出した状態　です。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ja-JP" sz="1200" kern="1200" dirty="0" smtClean="0">
                <a:solidFill>
                  <a:schemeClr val="tx1"/>
                </a:solidFill>
                <a:effectLst/>
                <a:latin typeface="+mn-lt"/>
                <a:ea typeface="+mn-ea"/>
                <a:cs typeface="+mn-cs"/>
              </a:rPr>
              <a:t>ロコモ理解度をあげるためには、寝たきり状態や死亡率の高さなどに危機意識を持ってもらうことが大切</a:t>
            </a:r>
            <a:r>
              <a:rPr kumimoji="1" lang="ja-JP" altLang="en-US" sz="1200" kern="1200" dirty="0" smtClean="0">
                <a:solidFill>
                  <a:schemeClr val="tx1"/>
                </a:solidFill>
                <a:effectLst/>
                <a:latin typeface="+mn-lt"/>
                <a:ea typeface="+mn-ea"/>
                <a:cs typeface="+mn-cs"/>
              </a:rPr>
              <a:t>です。</a:t>
            </a:r>
            <a:endParaRPr lang="ja-JP" altLang="en-US" dirty="0" smtClean="0"/>
          </a:p>
          <a:p>
            <a:pPr>
              <a:buFont typeface="Arial" panose="020B0604020202020204" pitchFamily="34" charset="0"/>
              <a:buNone/>
            </a:pP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8</a:t>
            </a:fld>
            <a:endParaRPr kumimoji="1" lang="ja-JP" altLang="en-US"/>
          </a:p>
        </p:txBody>
      </p:sp>
    </p:spTree>
    <p:extLst>
      <p:ext uri="{BB962C8B-B14F-4D97-AF65-F5344CB8AC3E}">
        <p14:creationId xmlns:p14="http://schemas.microsoft.com/office/powerpoint/2010/main" val="312531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平成</a:t>
            </a:r>
            <a:r>
              <a:rPr lang="en-US" altLang="ja-JP" dirty="0" smtClean="0"/>
              <a:t>22</a:t>
            </a:r>
            <a:r>
              <a:rPr lang="ja-JP" altLang="ja-JP" dirty="0" smtClean="0"/>
              <a:t>年度国民生活基礎調査によれば、</a:t>
            </a:r>
            <a:r>
              <a:rPr lang="en-US" altLang="ja-JP" dirty="0" smtClean="0"/>
              <a:t>65</a:t>
            </a:r>
            <a:r>
              <a:rPr lang="ja-JP" altLang="ja-JP" dirty="0" smtClean="0"/>
              <a:t>歳以上の高齢者の有訴者率は、</a:t>
            </a:r>
            <a:endParaRPr lang="en-US" altLang="ja-JP" dirty="0" smtClean="0"/>
          </a:p>
          <a:p>
            <a:r>
              <a:rPr lang="ja-JP" altLang="ja-JP" dirty="0" smtClean="0"/>
              <a:t>腰痛が男女とも第</a:t>
            </a:r>
            <a:r>
              <a:rPr lang="en-US" altLang="ja-JP" dirty="0" smtClean="0"/>
              <a:t>1</a:t>
            </a:r>
            <a:r>
              <a:rPr lang="ja-JP" altLang="ja-JP" dirty="0" smtClean="0"/>
              <a:t>位、手足の関節の痛みが男性で</a:t>
            </a:r>
            <a:r>
              <a:rPr lang="en-US" altLang="ja-JP" dirty="0" smtClean="0"/>
              <a:t>3</a:t>
            </a:r>
            <a:r>
              <a:rPr lang="ja-JP" altLang="ja-JP" dirty="0" smtClean="0"/>
              <a:t>位、女性で</a:t>
            </a:r>
            <a:r>
              <a:rPr lang="en-US" altLang="ja-JP" dirty="0" smtClean="0"/>
              <a:t>2</a:t>
            </a:r>
            <a:r>
              <a:rPr lang="ja-JP" altLang="ja-JP" dirty="0" smtClean="0"/>
              <a:t>位となっております。</a:t>
            </a:r>
            <a:endParaRPr lang="en-US" altLang="ja-JP" dirty="0" smtClean="0"/>
          </a:p>
          <a:p>
            <a:r>
              <a:rPr kumimoji="1" lang="ja-JP" altLang="en-US" dirty="0" smtClean="0"/>
              <a:t>年をとるにつれて、運動器の問題が多くなり、運動器に対する対策の重要度が高くなります。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9</a:t>
            </a:fld>
            <a:endParaRPr kumimoji="1" lang="ja-JP" altLang="en-US"/>
          </a:p>
        </p:txBody>
      </p:sp>
    </p:spTree>
    <p:extLst>
      <p:ext uri="{BB962C8B-B14F-4D97-AF65-F5344CB8AC3E}">
        <p14:creationId xmlns:p14="http://schemas.microsoft.com/office/powerpoint/2010/main" val="2982829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C00000"/>
                </a:solidFill>
                <a:effectLst>
                  <a:outerShdw blurRad="50800" dist="38100" dir="2700000" algn="tl" rotWithShape="0">
                    <a:prstClr val="black">
                      <a:alpha val="40000"/>
                    </a:prstClr>
                  </a:outerShdw>
                </a:effectLst>
              </a:rPr>
              <a:t>厚労省は、</a:t>
            </a:r>
            <a:r>
              <a:rPr lang="en-US" altLang="ja-JP" dirty="0" smtClean="0">
                <a:solidFill>
                  <a:srgbClr val="C00000"/>
                </a:solidFill>
                <a:effectLst>
                  <a:outerShdw blurRad="50800" dist="38100" dir="2700000" algn="tl" rotWithShape="0">
                    <a:prstClr val="black">
                      <a:alpha val="40000"/>
                    </a:prstClr>
                  </a:outerShdw>
                </a:effectLst>
              </a:rPr>
              <a:t>21</a:t>
            </a:r>
            <a:r>
              <a:rPr lang="ja-JP" altLang="en-US" dirty="0" smtClean="0">
                <a:solidFill>
                  <a:srgbClr val="C00000"/>
                </a:solidFill>
                <a:effectLst>
                  <a:outerShdw blurRad="50800" dist="38100" dir="2700000" algn="tl" rotWithShape="0">
                    <a:prstClr val="black">
                      <a:alpha val="40000"/>
                    </a:prstClr>
                  </a:outerShdw>
                </a:effectLst>
              </a:rPr>
              <a:t>世紀における日本国民の健康向上をめざし、</a:t>
            </a:r>
            <a:r>
              <a:rPr lang="en-US" altLang="ja-JP" dirty="0" smtClean="0">
                <a:solidFill>
                  <a:srgbClr val="C00000"/>
                </a:solidFill>
                <a:effectLst>
                  <a:outerShdw blurRad="50800" dist="38100" dir="2700000" algn="tl" rotWithShape="0">
                    <a:prstClr val="black">
                      <a:alpha val="40000"/>
                    </a:prstClr>
                  </a:outerShdw>
                </a:effectLst>
              </a:rPr>
              <a:t>2000</a:t>
            </a:r>
            <a:r>
              <a:rPr lang="ja-JP" altLang="en-US" dirty="0" smtClean="0">
                <a:solidFill>
                  <a:srgbClr val="C00000"/>
                </a:solidFill>
                <a:effectLst>
                  <a:outerShdw blurRad="50800" dist="38100" dir="2700000" algn="tl" rotWithShape="0">
                    <a:prstClr val="black">
                      <a:alpha val="40000"/>
                    </a:prstClr>
                  </a:outerShdw>
                </a:effectLst>
              </a:rPr>
              <a:t>年に健康日本</a:t>
            </a:r>
            <a:r>
              <a:rPr lang="en-US" altLang="ja-JP" dirty="0" smtClean="0">
                <a:solidFill>
                  <a:srgbClr val="C00000"/>
                </a:solidFill>
                <a:effectLst>
                  <a:outerShdw blurRad="50800" dist="38100" dir="2700000" algn="tl" rotWithShape="0">
                    <a:prstClr val="black">
                      <a:alpha val="40000"/>
                    </a:prstClr>
                  </a:outerShdw>
                </a:effectLst>
              </a:rPr>
              <a:t>21</a:t>
            </a:r>
            <a:r>
              <a:rPr lang="ja-JP" altLang="en-US" dirty="0" smtClean="0">
                <a:solidFill>
                  <a:srgbClr val="C00000"/>
                </a:solidFill>
                <a:effectLst>
                  <a:outerShdw blurRad="50800" dist="38100" dir="2700000" algn="tl" rotWithShape="0">
                    <a:prstClr val="black">
                      <a:alpha val="40000"/>
                    </a:prstClr>
                  </a:outerShdw>
                </a:effectLst>
              </a:rPr>
              <a:t>を策定しました。</a:t>
            </a:r>
            <a:endParaRPr lang="en-US" altLang="ja-JP" dirty="0" smtClean="0">
              <a:solidFill>
                <a:srgbClr val="C00000"/>
              </a:solidFill>
              <a:effectLst>
                <a:outerShdw blurRad="50800" dist="38100" dir="2700000" algn="tl"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2013</a:t>
            </a:r>
            <a:r>
              <a:rPr kumimoji="1" lang="ja-JP" altLang="ja-JP" sz="1200" kern="1200" dirty="0" smtClean="0">
                <a:solidFill>
                  <a:schemeClr val="tx1"/>
                </a:solidFill>
                <a:effectLst/>
                <a:latin typeface="+mn-lt"/>
                <a:ea typeface="+mn-ea"/>
                <a:cs typeface="+mn-cs"/>
              </a:rPr>
              <a:t>（平成</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）年度から</a:t>
            </a:r>
            <a:r>
              <a:rPr kumimoji="1" lang="en-US" altLang="ja-JP" sz="1200" kern="1200" dirty="0" smtClean="0">
                <a:solidFill>
                  <a:schemeClr val="tx1"/>
                </a:solidFill>
                <a:effectLst/>
                <a:latin typeface="+mn-lt"/>
                <a:ea typeface="+mn-ea"/>
                <a:cs typeface="+mn-cs"/>
              </a:rPr>
              <a:t>2022</a:t>
            </a:r>
            <a:r>
              <a:rPr kumimoji="1" lang="ja-JP" altLang="ja-JP" sz="1200" kern="1200" dirty="0" smtClean="0">
                <a:solidFill>
                  <a:schemeClr val="tx1"/>
                </a:solidFill>
                <a:effectLst/>
                <a:latin typeface="+mn-lt"/>
                <a:ea typeface="+mn-ea"/>
                <a:cs typeface="+mn-cs"/>
              </a:rPr>
              <a:t>（平成</a:t>
            </a:r>
            <a:r>
              <a:rPr kumimoji="1" lang="en-US" altLang="ja-JP" sz="1200" kern="1200" dirty="0" smtClean="0">
                <a:solidFill>
                  <a:schemeClr val="tx1"/>
                </a:solidFill>
                <a:effectLst/>
                <a:latin typeface="+mn-lt"/>
                <a:ea typeface="+mn-ea"/>
                <a:cs typeface="+mn-cs"/>
              </a:rPr>
              <a:t>34</a:t>
            </a:r>
            <a:r>
              <a:rPr kumimoji="1" lang="ja-JP" altLang="ja-JP" sz="1200" kern="1200" dirty="0" smtClean="0">
                <a:solidFill>
                  <a:schemeClr val="tx1"/>
                </a:solidFill>
                <a:effectLst/>
                <a:latin typeface="+mn-lt"/>
                <a:ea typeface="+mn-ea"/>
                <a:cs typeface="+mn-cs"/>
              </a:rPr>
              <a:t>）年度までを計画期間とする第</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次健康日本</a:t>
            </a:r>
            <a:r>
              <a:rPr kumimoji="1" lang="en-US" altLang="ja-JP" sz="1200" kern="1200" dirty="0" smtClean="0">
                <a:solidFill>
                  <a:schemeClr val="tx1"/>
                </a:solidFill>
                <a:effectLst/>
                <a:latin typeface="+mn-lt"/>
                <a:ea typeface="+mn-ea"/>
                <a:cs typeface="+mn-cs"/>
              </a:rPr>
              <a:t>21</a:t>
            </a:r>
            <a:r>
              <a:rPr kumimoji="1" lang="ja-JP" altLang="ja-JP" sz="1200" kern="1200" dirty="0" smtClean="0">
                <a:solidFill>
                  <a:schemeClr val="tx1"/>
                </a:solidFill>
                <a:effectLst/>
                <a:latin typeface="+mn-lt"/>
                <a:ea typeface="+mn-ea"/>
                <a:cs typeface="+mn-cs"/>
              </a:rPr>
              <a:t>がスタート</a:t>
            </a:r>
            <a:r>
              <a:rPr kumimoji="1" lang="ja-JP" altLang="en-US" sz="1200" kern="1200" dirty="0" smtClean="0">
                <a:solidFill>
                  <a:schemeClr val="tx1"/>
                </a:solidFill>
                <a:effectLst/>
                <a:latin typeface="+mn-lt"/>
                <a:ea typeface="+mn-ea"/>
                <a:cs typeface="+mn-cs"/>
              </a:rPr>
              <a:t>し、</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「健康寿命の延伸と健康格差の縮小」等</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大きく５つの基本的な方向を定め、それぞれ実行可能性を踏まえた目標を設定</a:t>
            </a:r>
            <a:r>
              <a:rPr kumimoji="1" lang="ja-JP" altLang="en-US" sz="1200" kern="1200" dirty="0" smtClean="0">
                <a:solidFill>
                  <a:schemeClr val="tx1"/>
                </a:solidFill>
                <a:effectLst/>
                <a:latin typeface="+mn-lt"/>
                <a:ea typeface="+mn-ea"/>
                <a:cs typeface="+mn-cs"/>
              </a:rPr>
              <a:t>しました</a:t>
            </a:r>
            <a:r>
              <a:rPr kumimoji="1" lang="ja-JP" altLang="ja-JP"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solidFill>
                <a:srgbClr val="C00000"/>
              </a:solidFill>
              <a:effectLst>
                <a:outerShdw blurRad="50800" dist="38100" dir="2700000" algn="tl"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C00000"/>
                </a:solidFill>
                <a:effectLst>
                  <a:outerShdw blurRad="50800" dist="38100" dir="2700000" algn="tl" rotWithShape="0">
                    <a:prstClr val="black">
                      <a:alpha val="40000"/>
                    </a:prstClr>
                  </a:outerShdw>
                </a:effectLst>
              </a:rPr>
              <a:t>2000</a:t>
            </a:r>
            <a:r>
              <a:rPr lang="ja-JP" altLang="en-US" dirty="0" smtClean="0">
                <a:solidFill>
                  <a:srgbClr val="C00000"/>
                </a:solidFill>
                <a:effectLst>
                  <a:outerShdw blurRad="50800" dist="38100" dir="2700000" algn="tl" rotWithShape="0">
                    <a:prstClr val="black">
                      <a:alpha val="40000"/>
                    </a:prstClr>
                  </a:outerShdw>
                </a:effectLst>
              </a:rPr>
              <a:t>年当時、健康日本</a:t>
            </a:r>
            <a:r>
              <a:rPr lang="en-US" altLang="ja-JP" dirty="0" smtClean="0">
                <a:solidFill>
                  <a:srgbClr val="C00000"/>
                </a:solidFill>
                <a:effectLst>
                  <a:outerShdw blurRad="50800" dist="38100" dir="2700000" algn="tl" rotWithShape="0">
                    <a:prstClr val="black">
                      <a:alpha val="40000"/>
                    </a:prstClr>
                  </a:outerShdw>
                </a:effectLst>
              </a:rPr>
              <a:t>21</a:t>
            </a:r>
            <a:r>
              <a:rPr lang="ja-JP" altLang="en-US" dirty="0" smtClean="0">
                <a:solidFill>
                  <a:srgbClr val="C00000"/>
                </a:solidFill>
                <a:effectLst>
                  <a:outerShdw blurRad="50800" dist="38100" dir="2700000" algn="tl" rotWithShape="0">
                    <a:prstClr val="black">
                      <a:alpha val="40000"/>
                    </a:prstClr>
                  </a:outerShdw>
                </a:effectLst>
              </a:rPr>
              <a:t>はメタボ対策に重点を置かれていましたが、高齢化が進むにつれ、健康寿命、運動器の問題の重要性が認識され、</a:t>
            </a:r>
            <a:endParaRPr lang="en-US" altLang="ja-JP" dirty="0" smtClean="0">
              <a:solidFill>
                <a:srgbClr val="C00000"/>
              </a:solidFill>
              <a:effectLst>
                <a:outerShdw blurRad="50800" dist="38100" dir="2700000" algn="tl"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C00000"/>
                </a:solidFill>
                <a:effectLst>
                  <a:outerShdw blurRad="50800" dist="38100" dir="2700000" algn="tl" rotWithShape="0">
                    <a:prstClr val="black">
                      <a:alpha val="40000"/>
                    </a:prstClr>
                  </a:outerShdw>
                </a:effectLst>
              </a:rPr>
              <a:t>第</a:t>
            </a:r>
            <a:r>
              <a:rPr lang="en-US" altLang="ja-JP" dirty="0" smtClean="0">
                <a:solidFill>
                  <a:srgbClr val="C00000"/>
                </a:solidFill>
                <a:effectLst>
                  <a:outerShdw blurRad="50800" dist="38100" dir="2700000" algn="tl" rotWithShape="0">
                    <a:prstClr val="black">
                      <a:alpha val="40000"/>
                    </a:prstClr>
                  </a:outerShdw>
                </a:effectLst>
              </a:rPr>
              <a:t>2</a:t>
            </a:r>
            <a:r>
              <a:rPr lang="ja-JP" altLang="en-US" dirty="0" smtClean="0">
                <a:solidFill>
                  <a:srgbClr val="C00000"/>
                </a:solidFill>
                <a:effectLst>
                  <a:outerShdw blurRad="50800" dist="38100" dir="2700000" algn="tl" rotWithShape="0">
                    <a:prstClr val="black">
                      <a:alpha val="40000"/>
                    </a:prstClr>
                  </a:outerShdw>
                </a:effectLst>
              </a:rPr>
              <a:t>次健康日本</a:t>
            </a:r>
            <a:r>
              <a:rPr lang="en-US" altLang="ja-JP" dirty="0" smtClean="0">
                <a:solidFill>
                  <a:srgbClr val="C00000"/>
                </a:solidFill>
                <a:effectLst>
                  <a:outerShdw blurRad="50800" dist="38100" dir="2700000" algn="tl" rotWithShape="0">
                    <a:prstClr val="black">
                      <a:alpha val="40000"/>
                    </a:prstClr>
                  </a:outerShdw>
                </a:effectLst>
              </a:rPr>
              <a:t>21</a:t>
            </a:r>
            <a:r>
              <a:rPr lang="ja-JP" altLang="en-US" dirty="0" smtClean="0">
                <a:solidFill>
                  <a:srgbClr val="C00000"/>
                </a:solidFill>
                <a:effectLst>
                  <a:outerShdw blurRad="50800" dist="38100" dir="2700000" algn="tl" rotWithShape="0">
                    <a:prstClr val="black">
                      <a:alpha val="40000"/>
                    </a:prstClr>
                  </a:outerShdw>
                </a:effectLst>
              </a:rPr>
              <a:t>の基本骨格</a:t>
            </a:r>
            <a:r>
              <a:rPr kumimoji="1" lang="ja-JP" altLang="en-US" dirty="0" smtClean="0">
                <a:solidFill>
                  <a:schemeClr val="tx1"/>
                </a:solidFill>
                <a:effectLst/>
              </a:rPr>
              <a:t>に</a:t>
            </a:r>
            <a:r>
              <a:rPr kumimoji="1" lang="ja-JP" altLang="en-US" b="0" dirty="0" smtClean="0">
                <a:solidFill>
                  <a:schemeClr val="tx1"/>
                </a:solidFill>
                <a:effectLst/>
              </a:rPr>
              <a:t>、</a:t>
            </a:r>
            <a:r>
              <a:rPr lang="ja-JP" altLang="ja-JP" sz="1200" b="0" u="sng" dirty="0" smtClean="0">
                <a:solidFill>
                  <a:srgbClr val="FF0000"/>
                </a:solidFill>
                <a:latin typeface="ＭＳ Ｐゴシック" panose="020B0600070205080204" pitchFamily="50" charset="-128"/>
              </a:rPr>
              <a:t>健康寿命の延伸と健康格差の縮小</a:t>
            </a:r>
            <a:r>
              <a:rPr lang="ja-JP" altLang="en-US" sz="1200" b="0" u="sng" dirty="0" smtClean="0">
                <a:solidFill>
                  <a:srgbClr val="FF0000"/>
                </a:solidFill>
                <a:latin typeface="ＭＳ Ｐゴシック" panose="020B0600070205080204" pitchFamily="50" charset="-128"/>
              </a:rPr>
              <a:t>　が掲げられ、</a:t>
            </a:r>
            <a:endParaRPr kumimoji="1" lang="en-US" altLang="ja-JP" b="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b="0" dirty="0" smtClean="0">
                <a:solidFill>
                  <a:srgbClr val="C00000"/>
                </a:solidFill>
                <a:latin typeface="ＭＳ Ｐゴシック" panose="020B0600070205080204" pitchFamily="50" charset="-128"/>
              </a:rPr>
              <a:t>ロコモティブシンドロームを認知している国民の割合の増加</a:t>
            </a:r>
            <a:r>
              <a:rPr lang="ja-JP" altLang="en-US" b="0" dirty="0" smtClean="0">
                <a:solidFill>
                  <a:srgbClr val="C00000"/>
                </a:solidFill>
                <a:effectLst>
                  <a:outerShdw blurRad="50800" dist="38100" dir="2700000" algn="tl" rotWithShape="0">
                    <a:prstClr val="black">
                      <a:alpha val="40000"/>
                    </a:prstClr>
                  </a:outerShdw>
                </a:effectLst>
              </a:rPr>
              <a:t>が、明記されました。</a:t>
            </a:r>
            <a:endParaRPr lang="en-US" altLang="ja-JP" b="0" dirty="0" smtClean="0">
              <a:solidFill>
                <a:srgbClr val="C00000"/>
              </a:solidFill>
              <a:effectLst>
                <a:outerShdw blurRad="50800" dist="38100" dir="2700000" algn="tl"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b="0" dirty="0" smtClean="0">
                <a:solidFill>
                  <a:srgbClr val="C00000"/>
                </a:solidFill>
                <a:effectLst>
                  <a:outerShdw blurRad="50800" dist="38100" dir="2700000" algn="tl" rotWithShape="0">
                    <a:prstClr val="black">
                      <a:alpha val="40000"/>
                    </a:prstClr>
                  </a:outerShdw>
                </a:effectLst>
              </a:rPr>
              <a:t>これは、</a:t>
            </a:r>
            <a:r>
              <a:rPr lang="ja-JP" altLang="ja-JP" sz="1200" b="0" dirty="0" smtClean="0">
                <a:solidFill>
                  <a:prstClr val="black"/>
                </a:solidFill>
                <a:latin typeface="ＭＳ Ｐゴシック" panose="020B0600070205080204" pitchFamily="50" charset="-128"/>
              </a:rPr>
              <a:t>介護保険サービス利用者の増加の抑制</a:t>
            </a:r>
            <a:r>
              <a:rPr lang="ja-JP" altLang="en-US" sz="1200" b="0" dirty="0" smtClean="0">
                <a:solidFill>
                  <a:prstClr val="black"/>
                </a:solidFill>
                <a:latin typeface="ＭＳ Ｐゴシック" panose="020B0600070205080204" pitchFamily="50" charset="-128"/>
              </a:rPr>
              <a:t>、</a:t>
            </a:r>
            <a:r>
              <a:rPr lang="ja-JP" altLang="ja-JP" sz="1200" b="0" dirty="0" smtClean="0">
                <a:solidFill>
                  <a:srgbClr val="C00000"/>
                </a:solidFill>
                <a:latin typeface="ＭＳ Ｐゴシック" panose="020B0600070205080204" pitchFamily="50" charset="-128"/>
              </a:rPr>
              <a:t>足腰に痛みのある高齢者の割合の減少</a:t>
            </a:r>
            <a:r>
              <a:rPr lang="ja-JP" altLang="en-US" sz="1200" b="0" dirty="0" smtClean="0">
                <a:solidFill>
                  <a:srgbClr val="C00000"/>
                </a:solidFill>
                <a:latin typeface="ＭＳ Ｐゴシック" panose="020B0600070205080204" pitchFamily="50" charset="-128"/>
              </a:rPr>
              <a:t>、</a:t>
            </a:r>
            <a:r>
              <a:rPr lang="ja-JP" altLang="ja-JP" sz="1200" b="0" dirty="0" smtClean="0">
                <a:solidFill>
                  <a:prstClr val="black"/>
                </a:solidFill>
                <a:latin typeface="ＭＳ Ｐゴシック" panose="020B0600070205080204" pitchFamily="50" charset="-128"/>
              </a:rPr>
              <a:t>就業または何らかの地域活動をしている高齢者の割合の</a:t>
            </a:r>
            <a:endParaRPr lang="en-US" altLang="ja-JP" sz="1200" b="0" dirty="0" smtClean="0">
              <a:solidFill>
                <a:prstClr val="black"/>
              </a:solidFill>
              <a:latin typeface="ＭＳ Ｐゴシック" panose="020B060007020508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b="0" dirty="0" smtClean="0">
                <a:solidFill>
                  <a:prstClr val="black"/>
                </a:solidFill>
                <a:latin typeface="ＭＳ Ｐゴシック" panose="020B0600070205080204" pitchFamily="50" charset="-128"/>
              </a:rPr>
              <a:t>増加</a:t>
            </a:r>
            <a:r>
              <a:rPr lang="ja-JP" altLang="en-US" dirty="0" smtClean="0">
                <a:solidFill>
                  <a:srgbClr val="C00000"/>
                </a:solidFill>
                <a:effectLst>
                  <a:outerShdw blurRad="50800" dist="38100" dir="2700000" algn="tl" rotWithShape="0">
                    <a:prstClr val="black">
                      <a:alpha val="40000"/>
                    </a:prstClr>
                  </a:outerShdw>
                </a:effectLst>
              </a:rPr>
              <a:t>を促すためには、ロコモ対策が有効であると認められたからです。</a:t>
            </a:r>
            <a:endParaRPr lang="en-US" altLang="ja-JP" dirty="0" smtClean="0">
              <a:solidFill>
                <a:srgbClr val="C00000"/>
              </a:solidFill>
              <a:effectLst>
                <a:outerShdw blurRad="50800" dist="38100" dir="2700000" algn="tl"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solidFill>
                <a:srgbClr val="C00000"/>
              </a:solidFill>
              <a:effectLst>
                <a:outerShdw blurRad="50800" dist="38100" dir="2700000" algn="tl"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これからの日本は、</a:t>
            </a:r>
            <a:r>
              <a:rPr lang="ja-JP" altLang="ja-JP" sz="1200" dirty="0" smtClean="0"/>
              <a:t>新しい</a:t>
            </a:r>
            <a:r>
              <a:rPr lang="ja-JP" altLang="en-US" dirty="0" smtClean="0">
                <a:solidFill>
                  <a:srgbClr val="C00000"/>
                </a:solidFill>
                <a:effectLst>
                  <a:outerShdw blurRad="50800" dist="38100" dir="2700000" algn="tl" rotWithShape="0">
                    <a:prstClr val="black">
                      <a:alpha val="40000"/>
                    </a:prstClr>
                  </a:outerShdw>
                </a:effectLst>
              </a:rPr>
              <a:t>理想的な</a:t>
            </a:r>
            <a:r>
              <a:rPr lang="ja-JP" altLang="en-US" sz="1200" dirty="0" smtClean="0"/>
              <a:t>超</a:t>
            </a:r>
            <a:r>
              <a:rPr lang="ja-JP" altLang="ja-JP" sz="1200" dirty="0" smtClean="0"/>
              <a:t>高齢社会</a:t>
            </a:r>
            <a:r>
              <a:rPr lang="ja-JP" altLang="en-US" sz="1200" dirty="0" smtClean="0"/>
              <a:t>、すなわち</a:t>
            </a:r>
            <a:r>
              <a:rPr lang="ja-JP" altLang="ja-JP" sz="1200" dirty="0" smtClean="0"/>
              <a:t>元気な高齢者が生き生きと暮らせる</a:t>
            </a:r>
            <a:r>
              <a:rPr lang="ja-JP" altLang="en-US" sz="1200" dirty="0" smtClean="0"/>
              <a:t>健康長寿</a:t>
            </a:r>
            <a:r>
              <a:rPr lang="ja-JP" altLang="ja-JP" sz="1200" dirty="0" smtClean="0"/>
              <a:t>社会を目指</a:t>
            </a:r>
            <a:r>
              <a:rPr lang="ja-JP" altLang="en-US" sz="1200" dirty="0" smtClean="0"/>
              <a:t>していくことが求められています。</a:t>
            </a:r>
            <a:endParaRPr lang="ja-JP" altLang="ja-JP" sz="1200" dirty="0" smtClean="0"/>
          </a:p>
        </p:txBody>
      </p:sp>
      <p:sp>
        <p:nvSpPr>
          <p:cNvPr id="4" name="スライド番号プレースホルダー 3"/>
          <p:cNvSpPr>
            <a:spLocks noGrp="1"/>
          </p:cNvSpPr>
          <p:nvPr>
            <p:ph type="sldNum" sz="quarter" idx="10"/>
          </p:nvPr>
        </p:nvSpPr>
        <p:spPr/>
        <p:txBody>
          <a:bodyPr/>
          <a:lstStyle/>
          <a:p>
            <a:fld id="{8D932284-9B9E-4351-9E7D-DC6C6EDE1949}" type="slidenum">
              <a:rPr kumimoji="1" lang="ja-JP" altLang="en-US" smtClean="0"/>
              <a:t>10</a:t>
            </a:fld>
            <a:endParaRPr kumimoji="1" lang="ja-JP" altLang="en-US"/>
          </a:p>
        </p:txBody>
      </p:sp>
    </p:spTree>
    <p:extLst>
      <p:ext uri="{BB962C8B-B14F-4D97-AF65-F5344CB8AC3E}">
        <p14:creationId xmlns:p14="http://schemas.microsoft.com/office/powerpoint/2010/main" val="4101171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92383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47692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357177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02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422789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82071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52123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15793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58312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211095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64365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C451B0E-F7BB-4110-BD47-95700A6DD373}" type="datetimeFigureOut">
              <a:rPr kumimoji="1" lang="ja-JP" altLang="en-US" smtClean="0"/>
              <a:t>2015/5/25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111602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51B0E-F7BB-4110-BD47-95700A6DD373}" type="datetimeFigureOut">
              <a:rPr kumimoji="1" lang="ja-JP" altLang="en-US" smtClean="0"/>
              <a:t>2015/5/25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BDD37-D38A-4890-9A0C-62D39E3CEE3F}" type="slidenum">
              <a:rPr kumimoji="1" lang="ja-JP" altLang="en-US" smtClean="0"/>
              <a:t>‹#›</a:t>
            </a:fld>
            <a:endParaRPr kumimoji="1" lang="ja-JP" altLang="en-US"/>
          </a:p>
        </p:txBody>
      </p:sp>
    </p:spTree>
    <p:extLst>
      <p:ext uri="{BB962C8B-B14F-4D97-AF65-F5344CB8AC3E}">
        <p14:creationId xmlns:p14="http://schemas.microsoft.com/office/powerpoint/2010/main" val="3261757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w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wmf"/><Relationship Id="rId11" Type="http://schemas.openxmlformats.org/officeDocument/2006/relationships/image" Target="../media/image13.emf"/><Relationship Id="rId5" Type="http://schemas.openxmlformats.org/officeDocument/2006/relationships/image" Target="../media/image7.wmf"/><Relationship Id="rId10" Type="http://schemas.openxmlformats.org/officeDocument/2006/relationships/image" Target="../media/image12.emf"/><Relationship Id="rId4" Type="http://schemas.openxmlformats.org/officeDocument/2006/relationships/image" Target="../media/image6.wmf"/><Relationship Id="rId9" Type="http://schemas.openxmlformats.org/officeDocument/2006/relationships/image" Target="../media/image11.emf"/></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AVI"/><Relationship Id="rId7" Type="http://schemas.openxmlformats.org/officeDocument/2006/relationships/image" Target="../media/image3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05814" y="2119539"/>
            <a:ext cx="9837950" cy="1015663"/>
          </a:xfrm>
          <a:prstGeom prst="rect">
            <a:avLst/>
          </a:prstGeom>
          <a:noFill/>
        </p:spPr>
        <p:txBody>
          <a:bodyPr wrap="none" rtlCol="0">
            <a:spAutoFit/>
          </a:bodyPr>
          <a:lstStyle/>
          <a:p>
            <a:r>
              <a:rPr lang="ja-JP" altLang="ja-JP" sz="6000" dirty="0"/>
              <a:t>ロコモコーディネーター研修会</a:t>
            </a:r>
            <a:endParaRPr kumimoji="1" lang="ja-JP" altLang="en-US" sz="60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39" y="5518038"/>
            <a:ext cx="4909865" cy="121185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4253" y="4877521"/>
            <a:ext cx="3242821" cy="1852367"/>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10" y="38290"/>
            <a:ext cx="2857500" cy="1638300"/>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5040" y="0"/>
            <a:ext cx="2306364" cy="1675958"/>
          </a:xfrm>
          <a:prstGeom prst="rect">
            <a:avLst/>
          </a:prstGeom>
        </p:spPr>
      </p:pic>
    </p:spTree>
    <p:extLst>
      <p:ext uri="{BB962C8B-B14F-4D97-AF65-F5344CB8AC3E}">
        <p14:creationId xmlns:p14="http://schemas.microsoft.com/office/powerpoint/2010/main" val="2505502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800811"/>
            <a:ext cx="5929951" cy="687388"/>
          </a:xfrm>
          <a:prstGeom prst="rect">
            <a:avLst/>
          </a:prstGeom>
        </p:spPr>
        <p:txBody>
          <a:bodyPr/>
          <a:lstStyle>
            <a:lvl1pPr algn="ctr" defTabSz="457200" rtl="0" fontAlgn="base">
              <a:spcBef>
                <a:spcPct val="0"/>
              </a:spcBef>
              <a:spcAft>
                <a:spcPct val="0"/>
              </a:spcAft>
              <a:defRPr kumimoji="1" sz="4400" kern="1200">
                <a:solidFill>
                  <a:schemeClr val="tx1"/>
                </a:solidFill>
                <a:latin typeface="+mj-lt"/>
                <a:ea typeface="+mj-ea"/>
                <a:cs typeface="ＭＳ Ｐゴシック" pitchFamily="-109" charset="-128"/>
              </a:defRPr>
            </a:lvl1pPr>
            <a:lvl2pPr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2pPr>
            <a:lvl3pPr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3pPr>
            <a:lvl4pPr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4pPr>
            <a:lvl5pPr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5pPr>
            <a:lvl6pPr marL="457200"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kumimoji="1" sz="4400">
                <a:solidFill>
                  <a:schemeClr val="tx1"/>
                </a:solidFill>
                <a:latin typeface="Calibri" pitchFamily="-109" charset="0"/>
                <a:ea typeface="ＭＳ Ｐゴシック" pitchFamily="-109" charset="-128"/>
                <a:cs typeface="ＭＳ Ｐゴシック" pitchFamily="-109" charset="-128"/>
              </a:defRPr>
            </a:lvl9pPr>
          </a:lstStyle>
          <a:p>
            <a:pPr>
              <a:defRPr/>
            </a:pPr>
            <a:r>
              <a:rPr lang="ja-JP" altLang="en-US" sz="2800" dirty="0">
                <a:solidFill>
                  <a:srgbClr val="C00000"/>
                </a:solidFill>
                <a:effectLst>
                  <a:outerShdw blurRad="50800" dist="38100" dir="2700000" algn="tl" rotWithShape="0">
                    <a:prstClr val="black">
                      <a:alpha val="40000"/>
                    </a:prstClr>
                  </a:outerShdw>
                </a:effectLst>
              </a:rPr>
              <a:t>第</a:t>
            </a:r>
            <a:r>
              <a:rPr lang="en-US" altLang="ja-JP" sz="2800" dirty="0">
                <a:solidFill>
                  <a:srgbClr val="C00000"/>
                </a:solidFill>
                <a:effectLst>
                  <a:outerShdw blurRad="50800" dist="38100" dir="2700000" algn="tl" rotWithShape="0">
                    <a:prstClr val="black">
                      <a:alpha val="40000"/>
                    </a:prstClr>
                  </a:outerShdw>
                </a:effectLst>
              </a:rPr>
              <a:t>2</a:t>
            </a:r>
            <a:r>
              <a:rPr lang="ja-JP" altLang="en-US" sz="2800" dirty="0">
                <a:solidFill>
                  <a:srgbClr val="C00000"/>
                </a:solidFill>
                <a:effectLst>
                  <a:outerShdw blurRad="50800" dist="38100" dir="2700000" algn="tl" rotWithShape="0">
                    <a:prstClr val="black">
                      <a:alpha val="40000"/>
                    </a:prstClr>
                  </a:outerShdw>
                </a:effectLst>
              </a:rPr>
              <a:t>次健康日本２１の基本骨格</a:t>
            </a:r>
          </a:p>
        </p:txBody>
      </p:sp>
      <p:sp>
        <p:nvSpPr>
          <p:cNvPr id="3" name="コンテンツ プレースホルダー 2"/>
          <p:cNvSpPr txBox="1">
            <a:spLocks/>
          </p:cNvSpPr>
          <p:nvPr/>
        </p:nvSpPr>
        <p:spPr bwMode="auto">
          <a:xfrm>
            <a:off x="561832" y="1323833"/>
            <a:ext cx="11243481" cy="5467492"/>
          </a:xfrm>
          <a:prstGeom prst="rect">
            <a:avLst/>
          </a:prstGeom>
          <a:gradFill rotWithShape="1">
            <a:gsLst>
              <a:gs pos="0">
                <a:srgbClr val="E6E8FB"/>
              </a:gs>
              <a:gs pos="64999">
                <a:srgbClr val="BEC4F3"/>
              </a:gs>
              <a:gs pos="100000">
                <a:srgbClr val="A1AAF0"/>
              </a:gs>
            </a:gsLst>
            <a:lin ang="5400000" scaled="1"/>
          </a:gradFill>
          <a:ln w="9525">
            <a:solidFill>
              <a:srgbClr val="0000FF"/>
            </a:solidFill>
            <a:miter lim="800000"/>
            <a:headEnd/>
            <a:tailEnd/>
          </a:ln>
          <a:effectLst>
            <a:outerShdw blurRad="40000" dist="20000" dir="5400000" rotWithShape="0">
              <a:srgbClr val="808080">
                <a:alpha val="37999"/>
              </a:srgbClr>
            </a:outerShdw>
          </a:effectLst>
        </p:spPr>
        <p:txBody>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defTabSz="457200" fontAlgn="base">
              <a:spcBef>
                <a:spcPct val="20000"/>
              </a:spcBef>
              <a:spcAft>
                <a:spcPct val="0"/>
              </a:spcAft>
              <a:defRPr/>
            </a:pPr>
            <a:r>
              <a:rPr lang="ja-JP" altLang="ja-JP" sz="2000" b="1" u="sng" dirty="0">
                <a:solidFill>
                  <a:srgbClr val="FF0000"/>
                </a:solidFill>
                <a:latin typeface="ＭＳ Ｐゴシック" panose="020B0600070205080204" pitchFamily="50" charset="-128"/>
              </a:rPr>
              <a:t>（</a:t>
            </a:r>
            <a:r>
              <a:rPr lang="en-US" altLang="ja-JP" sz="2000" b="1" u="sng" dirty="0">
                <a:solidFill>
                  <a:srgbClr val="FF0000"/>
                </a:solidFill>
                <a:latin typeface="ＭＳ Ｐゴシック" panose="020B0600070205080204" pitchFamily="50" charset="-128"/>
              </a:rPr>
              <a:t>1</a:t>
            </a:r>
            <a:r>
              <a:rPr lang="ja-JP" altLang="ja-JP" sz="2000" b="1" u="sng" dirty="0">
                <a:solidFill>
                  <a:srgbClr val="FF0000"/>
                </a:solidFill>
                <a:latin typeface="ＭＳ Ｐゴシック" panose="020B0600070205080204" pitchFamily="50" charset="-128"/>
              </a:rPr>
              <a:t>）健康寿命の延伸と健康格差の縮小</a:t>
            </a:r>
          </a:p>
          <a:p>
            <a:pPr defTabSz="457200" fontAlgn="base">
              <a:spcBef>
                <a:spcPct val="20000"/>
              </a:spcBef>
              <a:spcAft>
                <a:spcPct val="0"/>
              </a:spcAft>
              <a:defRPr/>
            </a:pPr>
            <a:r>
              <a:rPr lang="ja-JP" altLang="ja-JP" sz="2000" b="1" u="sng" dirty="0">
                <a:solidFill>
                  <a:prstClr val="black"/>
                </a:solidFill>
                <a:latin typeface="ＭＳ Ｐゴシック" panose="020B0600070205080204" pitchFamily="50" charset="-128"/>
              </a:rPr>
              <a:t>（</a:t>
            </a:r>
            <a:r>
              <a:rPr lang="en-US" altLang="ja-JP" sz="2000" b="1" u="sng" dirty="0">
                <a:solidFill>
                  <a:prstClr val="black"/>
                </a:solidFill>
                <a:latin typeface="ＭＳ Ｐゴシック" panose="020B0600070205080204" pitchFamily="50" charset="-128"/>
              </a:rPr>
              <a:t>2</a:t>
            </a:r>
            <a:r>
              <a:rPr lang="ja-JP" altLang="ja-JP" sz="2000" b="1" u="sng" dirty="0">
                <a:solidFill>
                  <a:prstClr val="black"/>
                </a:solidFill>
                <a:latin typeface="ＭＳ Ｐゴシック" panose="020B0600070205080204" pitchFamily="50" charset="-128"/>
              </a:rPr>
              <a:t>）主要な生活習慣病の発症予防と重症化予防の徹底</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ja-JP" altLang="ja-JP" sz="2000" b="1" dirty="0">
                <a:solidFill>
                  <a:prstClr val="black"/>
                </a:solidFill>
                <a:latin typeface="ＭＳ Ｐゴシック" panose="020B0600070205080204" pitchFamily="50" charset="-128"/>
              </a:rPr>
              <a:t>①がん</a:t>
            </a:r>
            <a:r>
              <a:rPr lang="ja-JP" altLang="en-US" sz="2000" b="1" dirty="0">
                <a:solidFill>
                  <a:prstClr val="black"/>
                </a:solidFill>
                <a:latin typeface="ＭＳ Ｐゴシック" panose="020B0600070205080204" pitchFamily="50" charset="-128"/>
              </a:rPr>
              <a:t>　</a:t>
            </a:r>
            <a:r>
              <a:rPr lang="ja-JP" altLang="ja-JP" sz="2000" b="1" dirty="0">
                <a:solidFill>
                  <a:prstClr val="black"/>
                </a:solidFill>
                <a:latin typeface="ＭＳ Ｐゴシック" panose="020B0600070205080204" pitchFamily="50" charset="-128"/>
              </a:rPr>
              <a:t>②循環器疾患③糖尿病④</a:t>
            </a:r>
            <a:r>
              <a:rPr lang="en-US" altLang="ja-JP" sz="2000" b="1" dirty="0">
                <a:solidFill>
                  <a:prstClr val="black"/>
                </a:solidFill>
                <a:latin typeface="ＭＳ Ｐゴシック" panose="020B0600070205080204" pitchFamily="50" charset="-128"/>
              </a:rPr>
              <a:t>COPD</a:t>
            </a:r>
            <a:endParaRPr lang="ja-JP" altLang="ja-JP" sz="2000" b="1" dirty="0">
              <a:solidFill>
                <a:prstClr val="black"/>
              </a:solidFill>
              <a:latin typeface="ＭＳ Ｐゴシック" panose="020B0600070205080204" pitchFamily="50" charset="-128"/>
            </a:endParaRPr>
          </a:p>
          <a:p>
            <a:pPr defTabSz="457200" fontAlgn="base">
              <a:spcBef>
                <a:spcPct val="20000"/>
              </a:spcBef>
              <a:spcAft>
                <a:spcPct val="0"/>
              </a:spcAft>
              <a:defRPr/>
            </a:pPr>
            <a:r>
              <a:rPr lang="ja-JP" altLang="ja-JP" sz="2000" b="1" u="sng" dirty="0">
                <a:solidFill>
                  <a:prstClr val="black"/>
                </a:solidFill>
                <a:latin typeface="ＭＳ Ｐゴシック" panose="020B0600070205080204" pitchFamily="50" charset="-128"/>
              </a:rPr>
              <a:t>（</a:t>
            </a:r>
            <a:r>
              <a:rPr lang="en-US" altLang="ja-JP" sz="2000" b="1" u="sng" dirty="0">
                <a:solidFill>
                  <a:prstClr val="black"/>
                </a:solidFill>
                <a:latin typeface="ＭＳ Ｐゴシック" panose="020B0600070205080204" pitchFamily="50" charset="-128"/>
              </a:rPr>
              <a:t>3</a:t>
            </a:r>
            <a:r>
              <a:rPr lang="ja-JP" altLang="ja-JP" sz="2000" b="1" u="sng" dirty="0">
                <a:solidFill>
                  <a:prstClr val="black"/>
                </a:solidFill>
                <a:latin typeface="ＭＳ Ｐゴシック" panose="020B0600070205080204" pitchFamily="50" charset="-128"/>
              </a:rPr>
              <a:t>）社会生活を営むために必要な機能の維持・向上に関す目標 </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en-US" altLang="ja-JP" sz="2000" b="1" dirty="0">
                <a:solidFill>
                  <a:prstClr val="black"/>
                </a:solidFill>
                <a:latin typeface="ＭＳ Ｐゴシック" panose="020B0600070205080204" pitchFamily="50" charset="-128"/>
              </a:rPr>
              <a:t>①</a:t>
            </a:r>
            <a:r>
              <a:rPr lang="ja-JP" altLang="ja-JP" sz="2000" b="1" dirty="0">
                <a:solidFill>
                  <a:prstClr val="black"/>
                </a:solidFill>
                <a:latin typeface="ＭＳ Ｐゴシック" panose="020B0600070205080204" pitchFamily="50" charset="-128"/>
              </a:rPr>
              <a:t>こころの健康</a:t>
            </a:r>
            <a:r>
              <a:rPr lang="en-US" altLang="ja-JP" sz="2000" b="1" dirty="0">
                <a:solidFill>
                  <a:prstClr val="black"/>
                </a:solidFill>
                <a:latin typeface="ＭＳ Ｐゴシック" panose="020B0600070205080204" pitchFamily="50" charset="-128"/>
              </a:rPr>
              <a:t>②</a:t>
            </a:r>
            <a:r>
              <a:rPr lang="ja-JP" altLang="ja-JP" sz="2000" b="1" dirty="0">
                <a:solidFill>
                  <a:prstClr val="black"/>
                </a:solidFill>
                <a:latin typeface="ＭＳ Ｐゴシック" panose="020B0600070205080204" pitchFamily="50" charset="-128"/>
              </a:rPr>
              <a:t>次世代の健康 </a:t>
            </a:r>
            <a:endParaRPr lang="en-US" altLang="ja-JP" sz="2000" b="1" dirty="0">
              <a:solidFill>
                <a:prstClr val="black"/>
              </a:solidFill>
              <a:latin typeface="ＭＳ Ｐゴシック" panose="020B0600070205080204" pitchFamily="50" charset="-128"/>
            </a:endParaRPr>
          </a:p>
          <a:p>
            <a:pPr defTabSz="457200" fontAlgn="base">
              <a:spcBef>
                <a:spcPct val="20000"/>
              </a:spcBef>
              <a:spcAft>
                <a:spcPct val="0"/>
              </a:spcAft>
              <a:defRPr/>
            </a:pPr>
            <a:r>
              <a:rPr lang="ja-JP" altLang="ja-JP" sz="2000" b="1" dirty="0">
                <a:solidFill>
                  <a:prstClr val="black"/>
                </a:solidFill>
                <a:latin typeface="ＭＳ Ｐゴシック" panose="020B0600070205080204" pitchFamily="50" charset="-128"/>
              </a:rPr>
              <a:t>　</a:t>
            </a:r>
            <a:r>
              <a:rPr lang="ja-JP" altLang="en-US" sz="2000" b="1" dirty="0">
                <a:solidFill>
                  <a:prstClr val="black"/>
                </a:solidFill>
                <a:latin typeface="ＭＳ Ｐゴシック" panose="020B0600070205080204" pitchFamily="50" charset="-128"/>
              </a:rPr>
              <a:t>　</a:t>
            </a:r>
            <a:r>
              <a:rPr lang="en-US" altLang="ja-JP" sz="2000" b="1" dirty="0">
                <a:solidFill>
                  <a:prstClr val="black"/>
                </a:solidFill>
                <a:latin typeface="ＭＳ Ｐゴシック" panose="020B0600070205080204" pitchFamily="50" charset="-128"/>
              </a:rPr>
              <a:t>③</a:t>
            </a:r>
            <a:r>
              <a:rPr lang="ja-JP" altLang="ja-JP" sz="2000" b="1" dirty="0">
                <a:solidFill>
                  <a:prstClr val="black"/>
                </a:solidFill>
                <a:latin typeface="ＭＳ Ｐゴシック" panose="020B0600070205080204" pitchFamily="50" charset="-128"/>
              </a:rPr>
              <a:t>高齢者の健康</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en-US" altLang="ja-JP" sz="2000" b="1" dirty="0">
                <a:solidFill>
                  <a:prstClr val="black"/>
                </a:solidFill>
                <a:latin typeface="ＭＳ Ｐゴシック" panose="020B0600070205080204" pitchFamily="50" charset="-128"/>
              </a:rPr>
              <a:t>1.</a:t>
            </a:r>
            <a:r>
              <a:rPr lang="ja-JP" altLang="ja-JP" sz="2000" b="1" dirty="0">
                <a:solidFill>
                  <a:prstClr val="black"/>
                </a:solidFill>
                <a:latin typeface="ＭＳ Ｐゴシック" panose="020B0600070205080204" pitchFamily="50" charset="-128"/>
              </a:rPr>
              <a:t>介護保険サービス利用者の増加の抑制</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en-US" altLang="ja-JP" sz="2000" b="1" dirty="0">
                <a:solidFill>
                  <a:prstClr val="black"/>
                </a:solidFill>
                <a:latin typeface="ＭＳ Ｐゴシック" panose="020B0600070205080204" pitchFamily="50" charset="-128"/>
              </a:rPr>
              <a:t>2.</a:t>
            </a:r>
            <a:r>
              <a:rPr lang="ja-JP" altLang="ja-JP" sz="2000" b="1" dirty="0">
                <a:solidFill>
                  <a:prstClr val="black"/>
                </a:solidFill>
                <a:latin typeface="ＭＳ Ｐゴシック" panose="020B0600070205080204" pitchFamily="50" charset="-128"/>
              </a:rPr>
              <a:t>認知機能低下ハイリスク高齢者の把握率の向上</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ja-JP" altLang="en-US" sz="2000" b="1" dirty="0">
                <a:solidFill>
                  <a:srgbClr val="C00000"/>
                </a:solidFill>
                <a:latin typeface="ＭＳ Ｐゴシック" panose="020B0600070205080204" pitchFamily="50" charset="-128"/>
              </a:rPr>
              <a:t>　</a:t>
            </a:r>
            <a:r>
              <a:rPr lang="en-US" altLang="ja-JP" sz="2000" b="1" dirty="0">
                <a:solidFill>
                  <a:srgbClr val="C00000"/>
                </a:solidFill>
                <a:latin typeface="ＭＳ Ｐゴシック" panose="020B0600070205080204" pitchFamily="50" charset="-128"/>
              </a:rPr>
              <a:t>3.</a:t>
            </a:r>
            <a:r>
              <a:rPr lang="ja-JP" altLang="ja-JP" sz="2000" b="1" dirty="0">
                <a:solidFill>
                  <a:srgbClr val="C00000"/>
                </a:solidFill>
                <a:latin typeface="ＭＳ Ｐゴシック" panose="020B0600070205080204" pitchFamily="50" charset="-128"/>
              </a:rPr>
              <a:t>ロコモティブシンドロームを認知している国民の割合の増加</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en-US" altLang="ja-JP" sz="2000" b="1" dirty="0">
                <a:solidFill>
                  <a:prstClr val="black"/>
                </a:solidFill>
                <a:latin typeface="ＭＳ Ｐゴシック" panose="020B0600070205080204" pitchFamily="50" charset="-128"/>
              </a:rPr>
              <a:t>4.</a:t>
            </a:r>
            <a:r>
              <a:rPr lang="ja-JP" altLang="ja-JP" sz="2000" b="1" dirty="0">
                <a:solidFill>
                  <a:prstClr val="black"/>
                </a:solidFill>
                <a:latin typeface="ＭＳ Ｐゴシック" panose="020B0600070205080204" pitchFamily="50" charset="-128"/>
              </a:rPr>
              <a:t>低栄養傾向の高齢者の割合の増加の抑制</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en-US" altLang="ja-JP" sz="2000" b="1" dirty="0">
                <a:solidFill>
                  <a:srgbClr val="C00000"/>
                </a:solidFill>
                <a:latin typeface="ＭＳ Ｐゴシック" panose="020B0600070205080204" pitchFamily="50" charset="-128"/>
              </a:rPr>
              <a:t>5.</a:t>
            </a:r>
            <a:r>
              <a:rPr lang="ja-JP" altLang="ja-JP" sz="2000" b="1" dirty="0">
                <a:solidFill>
                  <a:srgbClr val="C00000"/>
                </a:solidFill>
                <a:latin typeface="ＭＳ Ｐゴシック" panose="020B0600070205080204" pitchFamily="50" charset="-128"/>
              </a:rPr>
              <a:t>足腰に痛みのある高齢者の割合の減少</a:t>
            </a:r>
          </a:p>
          <a:p>
            <a:pPr defTabSz="457200" fontAlgn="base">
              <a:spcBef>
                <a:spcPct val="20000"/>
              </a:spcBef>
              <a:spcAft>
                <a:spcPct val="0"/>
              </a:spcAft>
              <a:defRPr/>
            </a:pPr>
            <a:r>
              <a:rPr lang="ja-JP" altLang="en-US" sz="2000" b="1" dirty="0">
                <a:solidFill>
                  <a:prstClr val="black"/>
                </a:solidFill>
                <a:latin typeface="ＭＳ Ｐゴシック" panose="020B0600070205080204" pitchFamily="50" charset="-128"/>
              </a:rPr>
              <a:t>　　　</a:t>
            </a:r>
            <a:r>
              <a:rPr lang="en-US" altLang="ja-JP" sz="2000" b="1" dirty="0">
                <a:solidFill>
                  <a:prstClr val="black"/>
                </a:solidFill>
                <a:latin typeface="ＭＳ Ｐゴシック" panose="020B0600070205080204" pitchFamily="50" charset="-128"/>
              </a:rPr>
              <a:t>6.</a:t>
            </a:r>
            <a:r>
              <a:rPr lang="ja-JP" altLang="ja-JP" sz="2000" b="1" dirty="0">
                <a:solidFill>
                  <a:prstClr val="black"/>
                </a:solidFill>
                <a:latin typeface="ＭＳ Ｐゴシック" panose="020B0600070205080204" pitchFamily="50" charset="-128"/>
              </a:rPr>
              <a:t>就業または何らかの地域活動をしている高齢者の割合の増加</a:t>
            </a:r>
          </a:p>
          <a:p>
            <a:pPr defTabSz="457200" fontAlgn="base">
              <a:spcBef>
                <a:spcPct val="20000"/>
              </a:spcBef>
              <a:spcAft>
                <a:spcPct val="0"/>
              </a:spcAft>
              <a:defRPr/>
            </a:pPr>
            <a:r>
              <a:rPr lang="ja-JP" altLang="ja-JP" sz="2000" b="1" u="sng" dirty="0">
                <a:solidFill>
                  <a:prstClr val="black"/>
                </a:solidFill>
                <a:latin typeface="ＭＳ Ｐゴシック" panose="020B0600070205080204" pitchFamily="50" charset="-128"/>
              </a:rPr>
              <a:t>（</a:t>
            </a:r>
            <a:r>
              <a:rPr lang="en-US" altLang="ja-JP" sz="2000" b="1" u="sng" dirty="0">
                <a:solidFill>
                  <a:prstClr val="black"/>
                </a:solidFill>
                <a:latin typeface="ＭＳ Ｐゴシック" panose="020B0600070205080204" pitchFamily="50" charset="-128"/>
              </a:rPr>
              <a:t>4</a:t>
            </a:r>
            <a:r>
              <a:rPr lang="ja-JP" altLang="ja-JP" sz="2000" b="1" u="sng" dirty="0">
                <a:solidFill>
                  <a:prstClr val="black"/>
                </a:solidFill>
                <a:latin typeface="ＭＳ Ｐゴシック" panose="020B0600070205080204" pitchFamily="50" charset="-128"/>
              </a:rPr>
              <a:t>）健康を支え、守るための社会環境の整備</a:t>
            </a:r>
          </a:p>
          <a:p>
            <a:pPr defTabSz="457200" fontAlgn="base">
              <a:spcBef>
                <a:spcPct val="20000"/>
              </a:spcBef>
              <a:spcAft>
                <a:spcPct val="0"/>
              </a:spcAft>
              <a:defRPr/>
            </a:pPr>
            <a:r>
              <a:rPr lang="ja-JP" altLang="ja-JP" sz="2000" b="1" u="sng" dirty="0">
                <a:solidFill>
                  <a:prstClr val="black"/>
                </a:solidFill>
                <a:latin typeface="ＭＳ Ｐゴシック" panose="020B0600070205080204" pitchFamily="50" charset="-128"/>
              </a:rPr>
              <a:t>（</a:t>
            </a:r>
            <a:r>
              <a:rPr lang="en-US" altLang="ja-JP" sz="2000" b="1" u="sng" dirty="0">
                <a:solidFill>
                  <a:prstClr val="black"/>
                </a:solidFill>
                <a:latin typeface="ＭＳ Ｐゴシック" panose="020B0600070205080204" pitchFamily="50" charset="-128"/>
              </a:rPr>
              <a:t>5</a:t>
            </a:r>
            <a:r>
              <a:rPr lang="ja-JP" altLang="ja-JP" sz="2000" b="1" u="sng" dirty="0">
                <a:solidFill>
                  <a:prstClr val="black"/>
                </a:solidFill>
                <a:latin typeface="ＭＳ Ｐゴシック" panose="020B0600070205080204" pitchFamily="50" charset="-128"/>
              </a:rPr>
              <a:t>）栄養・食生活、身体活動・運動、休養、飲酒、喫煙及び歯・口腔の健康に関する生活習慣及び社会環境の改善に関する目標</a:t>
            </a:r>
          </a:p>
          <a:p>
            <a:pPr defTabSz="457200" fontAlgn="base">
              <a:spcBef>
                <a:spcPct val="20000"/>
              </a:spcBef>
              <a:spcAft>
                <a:spcPct val="0"/>
              </a:spcAft>
              <a:defRPr/>
            </a:pPr>
            <a:endParaRPr lang="ja-JP" altLang="en-US" sz="1600" dirty="0">
              <a:solidFill>
                <a:prstClr val="black"/>
              </a:solidFill>
              <a:effectLst>
                <a:outerShdw blurRad="38100" dist="38100" dir="2700000" algn="tl">
                  <a:srgbClr val="FFFFFF"/>
                </a:outerShdw>
              </a:effectLst>
              <a:latin typeface="Calibri" panose="020F0502020204030204" pitchFamily="34" charset="0"/>
            </a:endParaRPr>
          </a:p>
        </p:txBody>
      </p:sp>
      <p:cxnSp>
        <p:nvCxnSpPr>
          <p:cNvPr id="5" name="直線コネクタ 4"/>
          <p:cNvCxnSpPr>
            <a:cxnSpLocks noChangeShapeType="1"/>
          </p:cNvCxnSpPr>
          <p:nvPr/>
        </p:nvCxnSpPr>
        <p:spPr bwMode="auto">
          <a:xfrm>
            <a:off x="1524000" y="6791325"/>
            <a:ext cx="9144000" cy="1588"/>
          </a:xfrm>
          <a:prstGeom prst="line">
            <a:avLst/>
          </a:prstGeom>
          <a:noFill/>
          <a:ln w="3175">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テキスト ボックス 5"/>
          <p:cNvSpPr txBox="1"/>
          <p:nvPr/>
        </p:nvSpPr>
        <p:spPr>
          <a:xfrm>
            <a:off x="27879" y="169098"/>
            <a:ext cx="12257905" cy="584775"/>
          </a:xfrm>
          <a:prstGeom prst="rect">
            <a:avLst/>
          </a:prstGeom>
          <a:noFill/>
        </p:spPr>
        <p:txBody>
          <a:bodyPr wrap="square" rtlCol="0">
            <a:spAutoFit/>
          </a:bodyPr>
          <a:lstStyle/>
          <a:p>
            <a:r>
              <a:rPr lang="ja-JP" altLang="ja-JP" sz="3200" dirty="0" smtClean="0">
                <a:solidFill>
                  <a:srgbClr val="0070C0"/>
                </a:solidFill>
              </a:rPr>
              <a:t>新しい</a:t>
            </a:r>
            <a:r>
              <a:rPr lang="ja-JP" altLang="en-US" sz="3200" dirty="0" smtClean="0">
                <a:solidFill>
                  <a:srgbClr val="0070C0"/>
                </a:solidFill>
              </a:rPr>
              <a:t>超</a:t>
            </a:r>
            <a:r>
              <a:rPr lang="ja-JP" altLang="ja-JP" sz="3200" dirty="0" smtClean="0">
                <a:solidFill>
                  <a:srgbClr val="0070C0"/>
                </a:solidFill>
              </a:rPr>
              <a:t>高齢社会</a:t>
            </a:r>
            <a:r>
              <a:rPr lang="ja-JP" altLang="ja-JP" sz="3200" dirty="0">
                <a:solidFill>
                  <a:srgbClr val="0070C0"/>
                </a:solidFill>
              </a:rPr>
              <a:t>（元気な高齢者が生き生きと暮らせる社会）を目指す</a:t>
            </a:r>
          </a:p>
        </p:txBody>
      </p:sp>
    </p:spTree>
    <p:extLst>
      <p:ext uri="{BB962C8B-B14F-4D97-AF65-F5344CB8AC3E}">
        <p14:creationId xmlns:p14="http://schemas.microsoft.com/office/powerpoint/2010/main" val="191603058"/>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559496" y="217758"/>
            <a:ext cx="3048130" cy="54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t" anchorCtr="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lnSpc>
                <a:spcPct val="105000"/>
              </a:lnSpc>
              <a:spcBef>
                <a:spcPct val="0"/>
              </a:spcBef>
              <a:spcAft>
                <a:spcPct val="0"/>
              </a:spcAft>
            </a:pPr>
            <a:r>
              <a:rPr lang="ja-JP" altLang="en-US" sz="2800" dirty="0">
                <a:latin typeface="HGP創英角ｺﾞｼｯｸUB" pitchFamily="50" charset="-128"/>
                <a:ea typeface="HGP創英角ｺﾞｼｯｸUB" pitchFamily="50" charset="-128"/>
              </a:rPr>
              <a:t>健康日本２１</a:t>
            </a:r>
          </a:p>
        </p:txBody>
      </p:sp>
      <p:sp>
        <p:nvSpPr>
          <p:cNvPr id="10" name="テキスト ボックス 9"/>
          <p:cNvSpPr txBox="1"/>
          <p:nvPr/>
        </p:nvSpPr>
        <p:spPr>
          <a:xfrm>
            <a:off x="4983814" y="6581001"/>
            <a:ext cx="6444209" cy="276999"/>
          </a:xfrm>
          <a:prstGeom prst="rect">
            <a:avLst/>
          </a:prstGeom>
          <a:noFill/>
        </p:spPr>
        <p:txBody>
          <a:bodyPr wrap="square" rtlCol="0">
            <a:spAutoFit/>
          </a:bodyPr>
          <a:lstStyle/>
          <a:p>
            <a:pPr algn="r" fontAlgn="base">
              <a:spcBef>
                <a:spcPct val="0"/>
              </a:spcBef>
              <a:spcAft>
                <a:spcPct val="0"/>
              </a:spcAft>
            </a:pPr>
            <a:r>
              <a:rPr lang="ja-JP" altLang="en-US" sz="1200" b="1" dirty="0">
                <a:solidFill>
                  <a:prstClr val="black"/>
                </a:solidFill>
                <a:latin typeface="ＭＳ Ｐゴシック" pitchFamily="50" charset="-128"/>
              </a:rPr>
              <a:t>厚生労働省告示第四百三十号より抜粋</a:t>
            </a:r>
            <a:endParaRPr lang="en-US" altLang="zh-TW" sz="1200" b="1" dirty="0">
              <a:solidFill>
                <a:prstClr val="black"/>
              </a:solidFill>
              <a:latin typeface="ＭＳ Ｐゴシック" pitchFamily="50" charset="-128"/>
            </a:endParaRPr>
          </a:p>
        </p:txBody>
      </p:sp>
      <p:sp>
        <p:nvSpPr>
          <p:cNvPr id="7" name="正方形/長方形 6"/>
          <p:cNvSpPr/>
          <p:nvPr/>
        </p:nvSpPr>
        <p:spPr>
          <a:xfrm>
            <a:off x="7932157" y="336801"/>
            <a:ext cx="3788788" cy="456337"/>
          </a:xfrm>
          <a:prstGeom prst="rect">
            <a:avLst/>
          </a:prstGeom>
          <a:solidFill>
            <a:srgbClr val="DABFEF"/>
          </a:solidFill>
          <a:ln>
            <a:noFill/>
          </a:ln>
        </p:spPr>
        <p:style>
          <a:lnRef idx="2">
            <a:schemeClr val="accent1">
              <a:shade val="50000"/>
            </a:schemeClr>
          </a:lnRef>
          <a:fillRef idx="1">
            <a:schemeClr val="accent1"/>
          </a:fillRef>
          <a:effectRef idx="0">
            <a:schemeClr val="accent1"/>
          </a:effectRef>
          <a:fontRef idx="minor">
            <a:schemeClr val="lt1"/>
          </a:fontRef>
        </p:style>
        <p:txBody>
          <a:bodyPr lIns="126245" tIns="40083" rIns="0" bIns="40083" anchor="ctr"/>
          <a:lstStyle/>
          <a:p>
            <a:pPr algn="ctr" fontAlgn="base">
              <a:lnSpc>
                <a:spcPct val="93000"/>
              </a:lnSpc>
              <a:spcBef>
                <a:spcPct val="0"/>
              </a:spcBef>
              <a:spcAft>
                <a:spcPct val="0"/>
              </a:spcAft>
              <a:defRPr/>
            </a:pPr>
            <a:r>
              <a:rPr lang="ja-JP" altLang="en-US" sz="2400" dirty="0">
                <a:solidFill>
                  <a:srgbClr val="13156F"/>
                </a:solidFill>
                <a:latin typeface="HGPｺﾞｼｯｸE" pitchFamily="50" charset="-128"/>
                <a:ea typeface="HGPｺﾞｼｯｸE" pitchFamily="50" charset="-128"/>
              </a:rPr>
              <a:t>高齢者の健康</a:t>
            </a:r>
          </a:p>
        </p:txBody>
      </p:sp>
      <p:graphicFrame>
        <p:nvGraphicFramePr>
          <p:cNvPr id="8" name="表 7"/>
          <p:cNvGraphicFramePr>
            <a:graphicFrameLocks noGrp="1"/>
          </p:cNvGraphicFramePr>
          <p:nvPr>
            <p:extLst>
              <p:ext uri="{D42A27DB-BD31-4B8C-83A1-F6EECF244321}">
                <p14:modId xmlns:p14="http://schemas.microsoft.com/office/powerpoint/2010/main" val="1000819177"/>
              </p:ext>
            </p:extLst>
          </p:nvPr>
        </p:nvGraphicFramePr>
        <p:xfrm>
          <a:off x="584326" y="950027"/>
          <a:ext cx="10984675" cy="5630974"/>
        </p:xfrm>
        <a:graphic>
          <a:graphicData uri="http://schemas.openxmlformats.org/drawingml/2006/table">
            <a:tbl>
              <a:tblPr firstRow="1" bandRow="1">
                <a:tableStyleId>{5940675A-B579-460E-94D1-54222C63F5DA}</a:tableStyleId>
              </a:tblPr>
              <a:tblGrid>
                <a:gridCol w="4667612"/>
                <a:gridCol w="4618733"/>
                <a:gridCol w="1698330"/>
              </a:tblGrid>
              <a:tr h="493985">
                <a:tc>
                  <a:txBody>
                    <a:bodyPr/>
                    <a:lstStyle/>
                    <a:p>
                      <a:pPr algn="ctr"/>
                      <a:r>
                        <a:rPr kumimoji="1" lang="ja-JP" altLang="en-US" sz="1600" b="0" dirty="0" smtClean="0">
                          <a:latin typeface="HGPｺﾞｼｯｸE" pitchFamily="50" charset="-128"/>
                          <a:ea typeface="HGPｺﾞｼｯｸE" pitchFamily="50" charset="-128"/>
                        </a:rPr>
                        <a:t>項　　目</a:t>
                      </a:r>
                      <a:endParaRPr kumimoji="1" lang="ja-JP" altLang="en-US" sz="1600" b="0" dirty="0">
                        <a:latin typeface="HGPｺﾞｼｯｸE" pitchFamily="50" charset="-128"/>
                        <a:ea typeface="HGPｺﾞｼｯｸE" pitchFamily="50" charset="-128"/>
                      </a:endParaRPr>
                    </a:p>
                  </a:txBody>
                  <a:tcPr marL="78219" marR="78219" marT="41467" marB="41467" anchor="ctr">
                    <a:solidFill>
                      <a:srgbClr val="ECAAD9"/>
                    </a:solidFill>
                  </a:tcPr>
                </a:tc>
                <a:tc>
                  <a:txBody>
                    <a:bodyPr/>
                    <a:lstStyle/>
                    <a:p>
                      <a:pPr algn="ctr"/>
                      <a:r>
                        <a:rPr kumimoji="1" lang="ja-JP" altLang="en-US" sz="1600" b="0" dirty="0" smtClean="0">
                          <a:latin typeface="HGPｺﾞｼｯｸE" pitchFamily="50" charset="-128"/>
                          <a:ea typeface="HGPｺﾞｼｯｸE" pitchFamily="50" charset="-128"/>
                        </a:rPr>
                        <a:t>現　　状</a:t>
                      </a:r>
                      <a:endParaRPr kumimoji="1" lang="ja-JP" altLang="en-US" sz="1600" b="0" dirty="0">
                        <a:latin typeface="HGPｺﾞｼｯｸE" pitchFamily="50" charset="-128"/>
                        <a:ea typeface="HGPｺﾞｼｯｸE" pitchFamily="50" charset="-128"/>
                      </a:endParaRPr>
                    </a:p>
                  </a:txBody>
                  <a:tcPr marL="78219" marR="78219" marT="41467" marB="41467" anchor="ctr">
                    <a:solidFill>
                      <a:srgbClr val="ECAAD9"/>
                    </a:solidFill>
                  </a:tcPr>
                </a:tc>
                <a:tc>
                  <a:txBody>
                    <a:bodyPr/>
                    <a:lstStyle/>
                    <a:p>
                      <a:pPr algn="ctr"/>
                      <a:r>
                        <a:rPr kumimoji="1" lang="ja-JP" altLang="en-US" sz="1600" b="0" dirty="0" smtClean="0">
                          <a:latin typeface="HGPｺﾞｼｯｸE" pitchFamily="50" charset="-128"/>
                          <a:ea typeface="HGPｺﾞｼｯｸE" pitchFamily="50" charset="-128"/>
                        </a:rPr>
                        <a:t>目　　標</a:t>
                      </a:r>
                      <a:endParaRPr kumimoji="1" lang="ja-JP" altLang="en-US" sz="1600" b="0" dirty="0">
                        <a:latin typeface="HGPｺﾞｼｯｸE" pitchFamily="50" charset="-128"/>
                        <a:ea typeface="HGPｺﾞｼｯｸE" pitchFamily="50" charset="-128"/>
                      </a:endParaRPr>
                    </a:p>
                  </a:txBody>
                  <a:tcPr marL="78219" marR="78219" marT="41467" marB="41467" anchor="ctr">
                    <a:solidFill>
                      <a:srgbClr val="ECAAD9"/>
                    </a:solidFill>
                  </a:tcPr>
                </a:tc>
              </a:tr>
              <a:tr h="694453">
                <a:tc>
                  <a:txBody>
                    <a:bodyPr/>
                    <a:lstStyle/>
                    <a:p>
                      <a:pPr marL="180000" indent="-180000"/>
                      <a:r>
                        <a:rPr kumimoji="1" lang="ja-JP" altLang="en-US" sz="1500" b="0" dirty="0" smtClean="0">
                          <a:latin typeface="HGPｺﾞｼｯｸE" pitchFamily="50" charset="-128"/>
                          <a:ea typeface="HGPｺﾞｼｯｸE" pitchFamily="50" charset="-128"/>
                        </a:rPr>
                        <a:t>①介護保険サービス利用者の増加抑制</a:t>
                      </a:r>
                      <a:endParaRPr kumimoji="1" lang="ja-JP" altLang="en-US" sz="1500" b="0" dirty="0">
                        <a:latin typeface="HGPｺﾞｼｯｸE" pitchFamily="50" charset="-128"/>
                        <a:ea typeface="HGPｺﾞｼｯｸE" pitchFamily="50" charset="-128"/>
                      </a:endParaRPr>
                    </a:p>
                  </a:txBody>
                  <a:tcPr marL="78219" marR="0" marT="41467" marB="41467" anchor="ctr">
                    <a:solidFill>
                      <a:srgbClr val="F8E8F3"/>
                    </a:solidFill>
                  </a:tcPr>
                </a:tc>
                <a:tc>
                  <a:txBody>
                    <a:bodyPr/>
                    <a:lstStyle/>
                    <a:p>
                      <a:pPr algn="ctr"/>
                      <a:r>
                        <a:rPr kumimoji="1" lang="en-US" altLang="ja-JP" sz="1600" b="0" dirty="0" smtClean="0">
                          <a:latin typeface="HGPｺﾞｼｯｸE" pitchFamily="50" charset="-128"/>
                          <a:ea typeface="HGPｺﾞｼｯｸE" pitchFamily="50" charset="-128"/>
                        </a:rPr>
                        <a:t>452</a:t>
                      </a:r>
                      <a:r>
                        <a:rPr kumimoji="1" lang="ja-JP" altLang="en-US" sz="1600" b="0" dirty="0" smtClean="0">
                          <a:latin typeface="HGPｺﾞｼｯｸE" pitchFamily="50" charset="-128"/>
                          <a:ea typeface="HGPｺﾞｼｯｸE" pitchFamily="50" charset="-128"/>
                        </a:rPr>
                        <a:t>万人 （平成</a:t>
                      </a:r>
                      <a:r>
                        <a:rPr kumimoji="1" lang="en-US" altLang="ja-JP" sz="1600" b="0" dirty="0" smtClean="0">
                          <a:latin typeface="HGPｺﾞｼｯｸE" pitchFamily="50" charset="-128"/>
                          <a:ea typeface="HGPｺﾞｼｯｸE" pitchFamily="50" charset="-128"/>
                        </a:rPr>
                        <a:t>24</a:t>
                      </a:r>
                      <a:r>
                        <a:rPr kumimoji="1" lang="ja-JP" altLang="en-US" sz="1600" b="0" dirty="0" smtClean="0">
                          <a:latin typeface="HGPｺﾞｼｯｸE" pitchFamily="50" charset="-128"/>
                          <a:ea typeface="HGPｺﾞｼｯｸE" pitchFamily="50" charset="-128"/>
                        </a:rPr>
                        <a:t>年度）</a:t>
                      </a:r>
                      <a:endParaRPr kumimoji="1" lang="ja-JP" altLang="en-US" sz="1600" b="0" dirty="0">
                        <a:latin typeface="HGPｺﾞｼｯｸE" pitchFamily="50" charset="-128"/>
                        <a:ea typeface="HGPｺﾞｼｯｸE" pitchFamily="50" charset="-128"/>
                      </a:endParaRPr>
                    </a:p>
                  </a:txBody>
                  <a:tcPr marL="0" marR="0" marT="41467" marB="41467" anchor="ctr">
                    <a:solidFill>
                      <a:srgbClr val="F8E8F3"/>
                    </a:solidFill>
                  </a:tcPr>
                </a:tc>
                <a:tc>
                  <a:txBody>
                    <a:bodyPr/>
                    <a:lstStyle/>
                    <a:p>
                      <a:pPr algn="ctr"/>
                      <a:r>
                        <a:rPr kumimoji="1" lang="en-US" altLang="ja-JP" sz="1500" b="0" dirty="0" smtClean="0">
                          <a:latin typeface="HGPｺﾞｼｯｸE" pitchFamily="50" charset="-128"/>
                          <a:ea typeface="HGPｺﾞｼｯｸE" pitchFamily="50" charset="-128"/>
                        </a:rPr>
                        <a:t>657</a:t>
                      </a:r>
                      <a:r>
                        <a:rPr kumimoji="1" lang="ja-JP" altLang="en-US" sz="1500" b="0" dirty="0" smtClean="0">
                          <a:latin typeface="HGPｺﾞｼｯｸE" pitchFamily="50" charset="-128"/>
                          <a:ea typeface="HGPｺﾞｼｯｸE" pitchFamily="50" charset="-128"/>
                        </a:rPr>
                        <a:t>万人</a:t>
                      </a:r>
                      <a:endParaRPr kumimoji="1" lang="en-US" altLang="ja-JP" sz="1500" b="0" dirty="0" smtClean="0">
                        <a:latin typeface="HGPｺﾞｼｯｸE" pitchFamily="50" charset="-128"/>
                        <a:ea typeface="HGPｺﾞｼｯｸE" pitchFamily="50" charset="-128"/>
                      </a:endParaRPr>
                    </a:p>
                    <a:p>
                      <a:pPr algn="ctr"/>
                      <a:r>
                        <a:rPr kumimoji="1" lang="ja-JP" altLang="en-US" sz="1500" b="0" dirty="0" smtClean="0">
                          <a:latin typeface="HGPｺﾞｼｯｸE" pitchFamily="50" charset="-128"/>
                          <a:ea typeface="HGPｺﾞｼｯｸE" pitchFamily="50" charset="-128"/>
                        </a:rPr>
                        <a:t> （平成</a:t>
                      </a:r>
                      <a:r>
                        <a:rPr kumimoji="1" lang="en-US" altLang="ja-JP" sz="1500" b="0" dirty="0" smtClean="0">
                          <a:latin typeface="HGPｺﾞｼｯｸE" pitchFamily="50" charset="-128"/>
                          <a:ea typeface="HGPｺﾞｼｯｸE" pitchFamily="50" charset="-128"/>
                        </a:rPr>
                        <a:t>37</a:t>
                      </a:r>
                      <a:r>
                        <a:rPr kumimoji="1" lang="ja-JP" altLang="en-US" sz="1500" b="0" dirty="0" smtClean="0">
                          <a:latin typeface="HGPｺﾞｼｯｸE" pitchFamily="50" charset="-128"/>
                          <a:ea typeface="HGPｺﾞｼｯｸE" pitchFamily="50" charset="-128"/>
                        </a:rPr>
                        <a:t>年度）</a:t>
                      </a:r>
                      <a:endParaRPr kumimoji="1" lang="ja-JP" altLang="en-US" sz="1500" b="0" dirty="0">
                        <a:latin typeface="HGPｺﾞｼｯｸE" pitchFamily="50" charset="-128"/>
                        <a:ea typeface="HGPｺﾞｼｯｸE" pitchFamily="50" charset="-128"/>
                      </a:endParaRPr>
                    </a:p>
                  </a:txBody>
                  <a:tcPr marL="0" marR="0" marT="41467" marB="41467" anchor="ctr">
                    <a:solidFill>
                      <a:srgbClr val="F8E8F3"/>
                    </a:solidFill>
                  </a:tcPr>
                </a:tc>
              </a:tr>
              <a:tr h="694453">
                <a:tc>
                  <a:txBody>
                    <a:bodyPr/>
                    <a:lstStyle/>
                    <a:p>
                      <a:pPr marL="180000" indent="-180000"/>
                      <a:r>
                        <a:rPr kumimoji="1" lang="ja-JP" altLang="en-US" sz="1500" b="0" dirty="0" smtClean="0">
                          <a:latin typeface="HGPｺﾞｼｯｸE" pitchFamily="50" charset="-128"/>
                          <a:ea typeface="HGPｺﾞｼｯｸE" pitchFamily="50" charset="-128"/>
                        </a:rPr>
                        <a:t>②認知機能低下ハイリスク高齢者の把握率の向上</a:t>
                      </a:r>
                      <a:endParaRPr kumimoji="1" lang="ja-JP" altLang="en-US" sz="1500" b="0" dirty="0">
                        <a:latin typeface="HGPｺﾞｼｯｸE" pitchFamily="50" charset="-128"/>
                        <a:ea typeface="HGPｺﾞｼｯｸE" pitchFamily="50" charset="-128"/>
                      </a:endParaRPr>
                    </a:p>
                  </a:txBody>
                  <a:tcPr marL="78219" marR="0" marT="41467" marB="41467" anchor="ctr">
                    <a:solidFill>
                      <a:srgbClr val="F8E8F3"/>
                    </a:solidFill>
                  </a:tcPr>
                </a:tc>
                <a:tc>
                  <a:txBody>
                    <a:bodyPr/>
                    <a:lstStyle/>
                    <a:p>
                      <a:pPr algn="ctr"/>
                      <a:r>
                        <a:rPr kumimoji="1" lang="en-US" altLang="ja-JP" sz="1600" b="0" dirty="0" smtClean="0">
                          <a:latin typeface="HGPｺﾞｼｯｸE" pitchFamily="50" charset="-128"/>
                          <a:ea typeface="HGPｺﾞｼｯｸE" pitchFamily="50" charset="-128"/>
                        </a:rPr>
                        <a:t>0.9</a:t>
                      </a:r>
                      <a:r>
                        <a:rPr kumimoji="1" lang="ja-JP" altLang="en-US" sz="1600" b="0" dirty="0" smtClean="0">
                          <a:latin typeface="HGPｺﾞｼｯｸE" pitchFamily="50" charset="-128"/>
                          <a:ea typeface="HGPｺﾞｼｯｸE" pitchFamily="50" charset="-128"/>
                        </a:rPr>
                        <a:t>％ （平成</a:t>
                      </a:r>
                      <a:r>
                        <a:rPr kumimoji="1" lang="en-US" altLang="ja-JP" sz="1600" b="0" dirty="0" smtClean="0">
                          <a:latin typeface="HGPｺﾞｼｯｸE" pitchFamily="50" charset="-128"/>
                          <a:ea typeface="HGPｺﾞｼｯｸE" pitchFamily="50" charset="-128"/>
                        </a:rPr>
                        <a:t>21</a:t>
                      </a:r>
                      <a:r>
                        <a:rPr kumimoji="1" lang="ja-JP" altLang="en-US" sz="1600" b="0" dirty="0" smtClean="0">
                          <a:latin typeface="HGPｺﾞｼｯｸE" pitchFamily="50" charset="-128"/>
                          <a:ea typeface="HGPｺﾞｼｯｸE" pitchFamily="50" charset="-128"/>
                        </a:rPr>
                        <a:t>年）</a:t>
                      </a:r>
                      <a:endParaRPr kumimoji="1" lang="ja-JP" altLang="en-US" sz="1600" b="0" dirty="0">
                        <a:latin typeface="HGPｺﾞｼｯｸE" pitchFamily="50" charset="-128"/>
                        <a:ea typeface="HGPｺﾞｼｯｸE" pitchFamily="50" charset="-128"/>
                      </a:endParaRPr>
                    </a:p>
                  </a:txBody>
                  <a:tcPr marL="0" marR="0" marT="41467" marB="41467" anchor="ctr">
                    <a:solidFill>
                      <a:srgbClr val="F8E8F3"/>
                    </a:solidFill>
                  </a:tcPr>
                </a:tc>
                <a:tc>
                  <a:txBody>
                    <a:bodyPr/>
                    <a:lstStyle/>
                    <a:p>
                      <a:pPr algn="ctr"/>
                      <a:r>
                        <a:rPr kumimoji="1" lang="en-US" altLang="ja-JP" sz="1500" b="0" dirty="0" smtClean="0">
                          <a:latin typeface="HGPｺﾞｼｯｸE" pitchFamily="50" charset="-128"/>
                          <a:ea typeface="HGPｺﾞｼｯｸE" pitchFamily="50" charset="-128"/>
                        </a:rPr>
                        <a:t>10</a:t>
                      </a:r>
                      <a:r>
                        <a:rPr kumimoji="1" lang="ja-JP" altLang="en-US" sz="1500" b="0" dirty="0" smtClean="0">
                          <a:latin typeface="HGPｺﾞｼｯｸE" pitchFamily="50" charset="-128"/>
                          <a:ea typeface="HGPｺﾞｼｯｸE" pitchFamily="50" charset="-128"/>
                        </a:rPr>
                        <a:t>％ </a:t>
                      </a:r>
                      <a:endParaRPr kumimoji="1" lang="en-US" altLang="ja-JP" sz="1500" b="0" dirty="0" smtClean="0">
                        <a:latin typeface="HGPｺﾞｼｯｸE" pitchFamily="50" charset="-128"/>
                        <a:ea typeface="HGPｺﾞｼｯｸE" pitchFamily="50" charset="-128"/>
                      </a:endParaRPr>
                    </a:p>
                    <a:p>
                      <a:pPr algn="ctr"/>
                      <a:r>
                        <a:rPr kumimoji="1" lang="ja-JP" altLang="en-US" sz="1500" b="0" dirty="0" smtClean="0">
                          <a:latin typeface="HGPｺﾞｼｯｸE" pitchFamily="50" charset="-128"/>
                          <a:ea typeface="HGPｺﾞｼｯｸE" pitchFamily="50" charset="-128"/>
                        </a:rPr>
                        <a:t>（平成</a:t>
                      </a:r>
                      <a:r>
                        <a:rPr kumimoji="1" lang="en-US" altLang="ja-JP" sz="1500" b="0" dirty="0" smtClean="0">
                          <a:latin typeface="HGPｺﾞｼｯｸE" pitchFamily="50" charset="-128"/>
                          <a:ea typeface="HGPｺﾞｼｯｸE" pitchFamily="50" charset="-128"/>
                        </a:rPr>
                        <a:t>34</a:t>
                      </a:r>
                      <a:r>
                        <a:rPr kumimoji="1" lang="ja-JP" altLang="en-US" sz="1500" b="0" dirty="0" smtClean="0">
                          <a:latin typeface="HGPｺﾞｼｯｸE" pitchFamily="50" charset="-128"/>
                          <a:ea typeface="HGPｺﾞｼｯｸE" pitchFamily="50" charset="-128"/>
                        </a:rPr>
                        <a:t>年度）</a:t>
                      </a:r>
                      <a:endParaRPr kumimoji="1" lang="ja-JP" altLang="en-US" sz="1500" b="0" dirty="0">
                        <a:latin typeface="HGPｺﾞｼｯｸE" pitchFamily="50" charset="-128"/>
                        <a:ea typeface="HGPｺﾞｼｯｸE" pitchFamily="50" charset="-128"/>
                      </a:endParaRPr>
                    </a:p>
                  </a:txBody>
                  <a:tcPr marL="0" marR="0" marT="41467" marB="41467" anchor="ctr">
                    <a:solidFill>
                      <a:srgbClr val="F8E8F3"/>
                    </a:solidFill>
                  </a:tcPr>
                </a:tc>
              </a:tr>
              <a:tr h="846809">
                <a:tc>
                  <a:txBody>
                    <a:bodyPr/>
                    <a:lstStyle/>
                    <a:p>
                      <a:pPr marL="180000" indent="-180000"/>
                      <a:r>
                        <a:rPr kumimoji="1" lang="ja-JP" altLang="en-US" sz="1500" b="0" dirty="0" smtClean="0">
                          <a:latin typeface="HGPｺﾞｼｯｸE" pitchFamily="50" charset="-128"/>
                          <a:ea typeface="HGPｺﾞｼｯｸE" pitchFamily="50" charset="-128"/>
                        </a:rPr>
                        <a:t>③ロコモティブシンドローム（運動器症候群）を</a:t>
                      </a:r>
                      <a:r>
                        <a:rPr kumimoji="1" lang="en-US" altLang="ja-JP" sz="1500" b="0" dirty="0" smtClean="0">
                          <a:latin typeface="HGPｺﾞｼｯｸE" pitchFamily="50" charset="-128"/>
                          <a:ea typeface="HGPｺﾞｼｯｸE" pitchFamily="50" charset="-128"/>
                        </a:rPr>
                        <a:t/>
                      </a:r>
                      <a:br>
                        <a:rPr kumimoji="1" lang="en-US" altLang="ja-JP" sz="1500" b="0" dirty="0" smtClean="0">
                          <a:latin typeface="HGPｺﾞｼｯｸE" pitchFamily="50" charset="-128"/>
                          <a:ea typeface="HGPｺﾞｼｯｸE" pitchFamily="50" charset="-128"/>
                        </a:rPr>
                      </a:br>
                      <a:r>
                        <a:rPr kumimoji="1" lang="ja-JP" altLang="en-US" sz="1500" b="0" dirty="0" smtClean="0">
                          <a:latin typeface="HGPｺﾞｼｯｸE" pitchFamily="50" charset="-128"/>
                          <a:ea typeface="HGPｺﾞｼｯｸE" pitchFamily="50" charset="-128"/>
                        </a:rPr>
                        <a:t> 認知している国民の割合の増加</a:t>
                      </a:r>
                      <a:endParaRPr kumimoji="1" lang="ja-JP" altLang="en-US" sz="1500" b="0" dirty="0">
                        <a:latin typeface="HGPｺﾞｼｯｸE" pitchFamily="50" charset="-128"/>
                        <a:ea typeface="HGPｺﾞｼｯｸE" pitchFamily="50" charset="-128"/>
                      </a:endParaRPr>
                    </a:p>
                  </a:txBody>
                  <a:tcPr marL="78219" marR="0" marT="41467" marB="41467" anchor="ctr">
                    <a:solidFill>
                      <a:srgbClr val="F8E8F3"/>
                    </a:solidFill>
                  </a:tcPr>
                </a:tc>
                <a:tc>
                  <a:txBody>
                    <a:bodyPr/>
                    <a:lstStyle/>
                    <a:p>
                      <a:pPr algn="ctr"/>
                      <a:r>
                        <a:rPr kumimoji="1" lang="ja-JP" altLang="en-US" sz="1600" b="0" dirty="0" smtClean="0">
                          <a:latin typeface="HGPｺﾞｼｯｸE" pitchFamily="50" charset="-128"/>
                          <a:ea typeface="HGPｺﾞｼｯｸE" pitchFamily="50" charset="-128"/>
                        </a:rPr>
                        <a:t>（参考値）　</a:t>
                      </a:r>
                      <a:r>
                        <a:rPr kumimoji="1" lang="en-US" altLang="ja-JP" sz="1600" b="0" dirty="0" smtClean="0">
                          <a:latin typeface="HGPｺﾞｼｯｸE" pitchFamily="50" charset="-128"/>
                          <a:ea typeface="HGPｺﾞｼｯｸE" pitchFamily="50" charset="-128"/>
                        </a:rPr>
                        <a:t>17.3</a:t>
                      </a:r>
                      <a:r>
                        <a:rPr kumimoji="1" lang="ja-JP" altLang="en-US" sz="1600" b="0" dirty="0" smtClean="0">
                          <a:latin typeface="HGPｺﾞｼｯｸE" pitchFamily="50" charset="-128"/>
                          <a:ea typeface="HGPｺﾞｼｯｸE" pitchFamily="50" charset="-128"/>
                        </a:rPr>
                        <a:t>％</a:t>
                      </a:r>
                      <a:r>
                        <a:rPr kumimoji="1" lang="en-US" altLang="ja-JP" sz="1600" b="0" baseline="0" dirty="0" smtClean="0">
                          <a:latin typeface="HGPｺﾞｼｯｸE" pitchFamily="50" charset="-128"/>
                          <a:ea typeface="HGPｺﾞｼｯｸE" pitchFamily="50" charset="-128"/>
                        </a:rPr>
                        <a:t> </a:t>
                      </a:r>
                      <a:r>
                        <a:rPr kumimoji="1" lang="ja-JP" altLang="en-US" sz="1600" b="0" dirty="0" smtClean="0">
                          <a:latin typeface="HGPｺﾞｼｯｸE" pitchFamily="50" charset="-128"/>
                          <a:ea typeface="HGPｺﾞｼｯｸE" pitchFamily="50" charset="-128"/>
                        </a:rPr>
                        <a:t>（平成</a:t>
                      </a:r>
                      <a:r>
                        <a:rPr kumimoji="1" lang="en-US" altLang="ja-JP" sz="1600" b="0" dirty="0" smtClean="0">
                          <a:latin typeface="HGPｺﾞｼｯｸE" pitchFamily="50" charset="-128"/>
                          <a:ea typeface="HGPｺﾞｼｯｸE" pitchFamily="50" charset="-128"/>
                        </a:rPr>
                        <a:t>24</a:t>
                      </a:r>
                      <a:r>
                        <a:rPr kumimoji="1" lang="ja-JP" altLang="en-US" sz="1600" b="0" dirty="0" smtClean="0">
                          <a:latin typeface="HGPｺﾞｼｯｸE" pitchFamily="50" charset="-128"/>
                          <a:ea typeface="HGPｺﾞｼｯｸE" pitchFamily="50" charset="-128"/>
                        </a:rPr>
                        <a:t>年）</a:t>
                      </a:r>
                      <a:endParaRPr kumimoji="1" lang="ja-JP" altLang="en-US" sz="1600" b="0" dirty="0">
                        <a:latin typeface="HGPｺﾞｼｯｸE" pitchFamily="50" charset="-128"/>
                        <a:ea typeface="HGPｺﾞｼｯｸE" pitchFamily="50" charset="-128"/>
                      </a:endParaRPr>
                    </a:p>
                  </a:txBody>
                  <a:tcPr marL="0" marR="0" marT="41467" marB="41467" anchor="ctr">
                    <a:solidFill>
                      <a:srgbClr val="F8E8F3"/>
                    </a:solidFill>
                  </a:tcPr>
                </a:tc>
                <a:tc>
                  <a:txBody>
                    <a:bodyPr/>
                    <a:lstStyle/>
                    <a:p>
                      <a:pPr algn="ctr"/>
                      <a:r>
                        <a:rPr kumimoji="1" lang="en-US" altLang="ja-JP" sz="1500" b="0" dirty="0" smtClean="0">
                          <a:latin typeface="HGPｺﾞｼｯｸE" pitchFamily="50" charset="-128"/>
                          <a:ea typeface="HGPｺﾞｼｯｸE" pitchFamily="50" charset="-128"/>
                        </a:rPr>
                        <a:t>80</a:t>
                      </a:r>
                      <a:r>
                        <a:rPr kumimoji="1" lang="ja-JP" altLang="en-US" sz="1500" b="0" dirty="0" smtClean="0">
                          <a:latin typeface="HGPｺﾞｼｯｸE" pitchFamily="50" charset="-128"/>
                          <a:ea typeface="HGPｺﾞｼｯｸE" pitchFamily="50" charset="-128"/>
                        </a:rPr>
                        <a:t>％</a:t>
                      </a:r>
                      <a:endParaRPr kumimoji="1" lang="en-US" altLang="ja-JP" sz="1500" b="0" dirty="0" smtClean="0">
                        <a:latin typeface="HGPｺﾞｼｯｸE" pitchFamily="50" charset="-128"/>
                        <a:ea typeface="HGPｺﾞｼｯｸE" pitchFamily="50" charset="-128"/>
                      </a:endParaRPr>
                    </a:p>
                    <a:p>
                      <a:pPr algn="ctr"/>
                      <a:r>
                        <a:rPr kumimoji="1" lang="en-US" altLang="ja-JP" sz="1500" b="0" baseline="0" dirty="0" smtClean="0">
                          <a:latin typeface="HGPｺﾞｼｯｸE" pitchFamily="50" charset="-128"/>
                          <a:ea typeface="HGPｺﾞｼｯｸE" pitchFamily="50" charset="-128"/>
                        </a:rPr>
                        <a:t> </a:t>
                      </a:r>
                      <a:r>
                        <a:rPr kumimoji="1" lang="ja-JP" altLang="en-US" sz="1500" b="0" dirty="0" smtClean="0">
                          <a:latin typeface="HGPｺﾞｼｯｸE" pitchFamily="50" charset="-128"/>
                          <a:ea typeface="HGPｺﾞｼｯｸE" pitchFamily="50" charset="-128"/>
                        </a:rPr>
                        <a:t>（平成</a:t>
                      </a:r>
                      <a:r>
                        <a:rPr kumimoji="1" lang="en-US" altLang="ja-JP" sz="1500" b="0" dirty="0" smtClean="0">
                          <a:latin typeface="HGPｺﾞｼｯｸE" pitchFamily="50" charset="-128"/>
                          <a:ea typeface="HGPｺﾞｼｯｸE" pitchFamily="50" charset="-128"/>
                        </a:rPr>
                        <a:t>34</a:t>
                      </a:r>
                      <a:r>
                        <a:rPr kumimoji="1" lang="ja-JP" altLang="en-US" sz="1500" b="0" dirty="0" smtClean="0">
                          <a:latin typeface="HGPｺﾞｼｯｸE" pitchFamily="50" charset="-128"/>
                          <a:ea typeface="HGPｺﾞｼｯｸE" pitchFamily="50" charset="-128"/>
                        </a:rPr>
                        <a:t>年度）</a:t>
                      </a:r>
                      <a:endParaRPr kumimoji="1" lang="ja-JP" altLang="en-US" sz="1500" b="0" dirty="0">
                        <a:latin typeface="HGPｺﾞｼｯｸE" pitchFamily="50" charset="-128"/>
                        <a:ea typeface="HGPｺﾞｼｯｸE" pitchFamily="50" charset="-128"/>
                      </a:endParaRPr>
                    </a:p>
                  </a:txBody>
                  <a:tcPr marL="0" marR="0" marT="41467" marB="41467" anchor="ctr">
                    <a:solidFill>
                      <a:srgbClr val="F8E8F3"/>
                    </a:solidFill>
                  </a:tcPr>
                </a:tc>
              </a:tr>
              <a:tr h="846809">
                <a:tc>
                  <a:txBody>
                    <a:bodyPr/>
                    <a:lstStyle/>
                    <a:p>
                      <a:pPr marL="180000" indent="-180000"/>
                      <a:r>
                        <a:rPr kumimoji="1" lang="ja-JP" altLang="en-US" sz="1500" b="0" dirty="0" smtClean="0">
                          <a:latin typeface="HGPｺﾞｼｯｸE" pitchFamily="50" charset="-128"/>
                          <a:ea typeface="HGPｺﾞｼｯｸE" pitchFamily="50" charset="-128"/>
                        </a:rPr>
                        <a:t>④低栄養傾向（</a:t>
                      </a:r>
                      <a:r>
                        <a:rPr kumimoji="1" lang="en-US" altLang="ja-JP" sz="1500" b="0" dirty="0" smtClean="0">
                          <a:latin typeface="HGPｺﾞｼｯｸE" pitchFamily="50" charset="-128"/>
                          <a:ea typeface="HGPｺﾞｼｯｸE" pitchFamily="50" charset="-128"/>
                        </a:rPr>
                        <a:t>BMI</a:t>
                      </a:r>
                      <a:r>
                        <a:rPr kumimoji="1" lang="en-US" altLang="ja-JP" sz="1500" b="0" baseline="0" dirty="0" smtClean="0">
                          <a:latin typeface="HGPｺﾞｼｯｸE" pitchFamily="50" charset="-128"/>
                          <a:ea typeface="HGPｺﾞｼｯｸE" pitchFamily="50" charset="-128"/>
                        </a:rPr>
                        <a:t> 20</a:t>
                      </a:r>
                      <a:r>
                        <a:rPr kumimoji="1" lang="ja-JP" altLang="en-US" sz="1500" b="0" baseline="0" dirty="0" smtClean="0">
                          <a:latin typeface="HGPｺﾞｼｯｸE" pitchFamily="50" charset="-128"/>
                          <a:ea typeface="HGPｺﾞｼｯｸE" pitchFamily="50" charset="-128"/>
                        </a:rPr>
                        <a:t>以下）の高齢者の割合の増加の</a:t>
                      </a:r>
                      <a:r>
                        <a:rPr kumimoji="1" lang="en-US" altLang="ja-JP" sz="1500" b="0" baseline="0" dirty="0" smtClean="0">
                          <a:latin typeface="HGPｺﾞｼｯｸE" pitchFamily="50" charset="-128"/>
                          <a:ea typeface="HGPｺﾞｼｯｸE" pitchFamily="50" charset="-128"/>
                        </a:rPr>
                        <a:t/>
                      </a:r>
                      <a:br>
                        <a:rPr kumimoji="1" lang="en-US" altLang="ja-JP" sz="1500" b="0" baseline="0" dirty="0" smtClean="0">
                          <a:latin typeface="HGPｺﾞｼｯｸE" pitchFamily="50" charset="-128"/>
                          <a:ea typeface="HGPｺﾞｼｯｸE" pitchFamily="50" charset="-128"/>
                        </a:rPr>
                      </a:br>
                      <a:r>
                        <a:rPr kumimoji="1" lang="ja-JP" altLang="en-US" sz="1500" b="0" baseline="0" dirty="0" smtClean="0">
                          <a:latin typeface="HGPｺﾞｼｯｸE" pitchFamily="50" charset="-128"/>
                          <a:ea typeface="HGPｺﾞｼｯｸE" pitchFamily="50" charset="-128"/>
                        </a:rPr>
                        <a:t>抑制</a:t>
                      </a:r>
                      <a:endParaRPr kumimoji="1" lang="ja-JP" altLang="en-US" sz="1500" b="0" dirty="0">
                        <a:latin typeface="HGPｺﾞｼｯｸE" pitchFamily="50" charset="-128"/>
                        <a:ea typeface="HGPｺﾞｼｯｸE" pitchFamily="50" charset="-128"/>
                      </a:endParaRPr>
                    </a:p>
                  </a:txBody>
                  <a:tcPr marL="78219" marR="0" marT="41467" marB="41467" anchor="ctr">
                    <a:solidFill>
                      <a:srgbClr val="F8E8F3"/>
                    </a:solidFill>
                  </a:tcPr>
                </a:tc>
                <a:tc>
                  <a:txBody>
                    <a:bodyPr/>
                    <a:lstStyle/>
                    <a:p>
                      <a:pPr algn="ctr"/>
                      <a:r>
                        <a:rPr kumimoji="1" lang="en-US" altLang="ja-JP" sz="1600" b="0" dirty="0" smtClean="0">
                          <a:latin typeface="HGPｺﾞｼｯｸE" pitchFamily="50" charset="-128"/>
                          <a:ea typeface="HGPｺﾞｼｯｸE" pitchFamily="50" charset="-128"/>
                        </a:rPr>
                        <a:t>17.4</a:t>
                      </a:r>
                      <a:r>
                        <a:rPr kumimoji="1" lang="ja-JP" altLang="en-US" sz="1600" b="0" dirty="0" smtClean="0">
                          <a:latin typeface="HGPｺﾞｼｯｸE" pitchFamily="50" charset="-128"/>
                          <a:ea typeface="HGPｺﾞｼｯｸE" pitchFamily="50" charset="-128"/>
                        </a:rPr>
                        <a:t>％ （平成</a:t>
                      </a:r>
                      <a:r>
                        <a:rPr kumimoji="1" lang="en-US" altLang="ja-JP" sz="1600" b="0" dirty="0" smtClean="0">
                          <a:latin typeface="HGPｺﾞｼｯｸE" pitchFamily="50" charset="-128"/>
                          <a:ea typeface="HGPｺﾞｼｯｸE" pitchFamily="50" charset="-128"/>
                        </a:rPr>
                        <a:t>22</a:t>
                      </a:r>
                      <a:r>
                        <a:rPr kumimoji="1" lang="ja-JP" altLang="en-US" sz="1600" b="0" dirty="0" smtClean="0">
                          <a:latin typeface="HGPｺﾞｼｯｸE" pitchFamily="50" charset="-128"/>
                          <a:ea typeface="HGPｺﾞｼｯｸE" pitchFamily="50" charset="-128"/>
                        </a:rPr>
                        <a:t>年）</a:t>
                      </a:r>
                      <a:endParaRPr kumimoji="1" lang="ja-JP" altLang="en-US" sz="1600" b="0" dirty="0">
                        <a:latin typeface="HGPｺﾞｼｯｸE" pitchFamily="50" charset="-128"/>
                        <a:ea typeface="HGPｺﾞｼｯｸE" pitchFamily="50" charset="-128"/>
                      </a:endParaRPr>
                    </a:p>
                  </a:txBody>
                  <a:tcPr marL="0" marR="0" marT="41467" marB="41467" anchor="ctr">
                    <a:solidFill>
                      <a:srgbClr val="F8E8F3"/>
                    </a:solidFill>
                  </a:tcPr>
                </a:tc>
                <a:tc>
                  <a:txBody>
                    <a:bodyPr/>
                    <a:lstStyle/>
                    <a:p>
                      <a:pPr algn="ctr"/>
                      <a:r>
                        <a:rPr kumimoji="1" lang="en-US" altLang="ja-JP" sz="1500" b="0" dirty="0" smtClean="0">
                          <a:latin typeface="HGPｺﾞｼｯｸE" pitchFamily="50" charset="-128"/>
                          <a:ea typeface="HGPｺﾞｼｯｸE" pitchFamily="50" charset="-128"/>
                        </a:rPr>
                        <a:t>22</a:t>
                      </a:r>
                      <a:r>
                        <a:rPr kumimoji="1" lang="ja-JP" altLang="en-US" sz="1500" b="0" dirty="0" smtClean="0">
                          <a:latin typeface="HGPｺﾞｼｯｸE" pitchFamily="50" charset="-128"/>
                          <a:ea typeface="HGPｺﾞｼｯｸE" pitchFamily="50" charset="-128"/>
                        </a:rPr>
                        <a:t>％ </a:t>
                      </a:r>
                      <a:endParaRPr kumimoji="1" lang="en-US" altLang="ja-JP" sz="1500" b="0" dirty="0" smtClean="0">
                        <a:latin typeface="HGPｺﾞｼｯｸE" pitchFamily="50" charset="-128"/>
                        <a:ea typeface="HGPｺﾞｼｯｸE" pitchFamily="50" charset="-128"/>
                      </a:endParaRPr>
                    </a:p>
                    <a:p>
                      <a:pPr algn="ctr"/>
                      <a:r>
                        <a:rPr kumimoji="1" lang="ja-JP" altLang="en-US" sz="1500" b="0" dirty="0" smtClean="0">
                          <a:latin typeface="HGPｺﾞｼｯｸE" pitchFamily="50" charset="-128"/>
                          <a:ea typeface="HGPｺﾞｼｯｸE" pitchFamily="50" charset="-128"/>
                        </a:rPr>
                        <a:t>（平成</a:t>
                      </a:r>
                      <a:r>
                        <a:rPr kumimoji="1" lang="en-US" altLang="ja-JP" sz="1500" b="0" dirty="0" smtClean="0">
                          <a:latin typeface="HGPｺﾞｼｯｸE" pitchFamily="50" charset="-128"/>
                          <a:ea typeface="HGPｺﾞｼｯｸE" pitchFamily="50" charset="-128"/>
                        </a:rPr>
                        <a:t>34</a:t>
                      </a:r>
                      <a:r>
                        <a:rPr kumimoji="1" lang="ja-JP" altLang="en-US" sz="1500" b="0" dirty="0" smtClean="0">
                          <a:latin typeface="HGPｺﾞｼｯｸE" pitchFamily="50" charset="-128"/>
                          <a:ea typeface="HGPｺﾞｼｯｸE" pitchFamily="50" charset="-128"/>
                        </a:rPr>
                        <a:t>年度）</a:t>
                      </a:r>
                      <a:endParaRPr kumimoji="1" lang="ja-JP" altLang="en-US" sz="1500" b="0" dirty="0">
                        <a:latin typeface="HGPｺﾞｼｯｸE" pitchFamily="50" charset="-128"/>
                        <a:ea typeface="HGPｺﾞｼｯｸE" pitchFamily="50" charset="-128"/>
                      </a:endParaRPr>
                    </a:p>
                  </a:txBody>
                  <a:tcPr marL="0" marR="0" marT="41467" marB="41467" anchor="ctr">
                    <a:solidFill>
                      <a:srgbClr val="F8E8F3"/>
                    </a:solidFill>
                  </a:tcPr>
                </a:tc>
              </a:tr>
              <a:tr h="988365">
                <a:tc>
                  <a:txBody>
                    <a:bodyPr/>
                    <a:lstStyle/>
                    <a:p>
                      <a:pPr marL="180000" indent="-180000"/>
                      <a:r>
                        <a:rPr kumimoji="1" lang="ja-JP" altLang="en-US" sz="1500" b="0" dirty="0" smtClean="0">
                          <a:latin typeface="HGPｺﾞｼｯｸE" pitchFamily="50" charset="-128"/>
                          <a:ea typeface="HGPｺﾞｼｯｸE" pitchFamily="50" charset="-128"/>
                        </a:rPr>
                        <a:t>⑤足腰に痛みのある高齢者の割合の減少</a:t>
                      </a:r>
                      <a:r>
                        <a:rPr kumimoji="1" lang="en-US" altLang="ja-JP" sz="1500" b="0" dirty="0" smtClean="0">
                          <a:latin typeface="HGPｺﾞｼｯｸE" pitchFamily="50" charset="-128"/>
                          <a:ea typeface="HGPｺﾞｼｯｸE" pitchFamily="50" charset="-128"/>
                        </a:rPr>
                        <a:t/>
                      </a:r>
                      <a:br>
                        <a:rPr kumimoji="1" lang="en-US" altLang="ja-JP" sz="1500" b="0" dirty="0" smtClean="0">
                          <a:latin typeface="HGPｺﾞｼｯｸE" pitchFamily="50" charset="-128"/>
                          <a:ea typeface="HGPｺﾞｼｯｸE" pitchFamily="50" charset="-128"/>
                        </a:rPr>
                      </a:br>
                      <a:r>
                        <a:rPr kumimoji="1" lang="ja-JP" altLang="en-US" sz="1500" b="0" dirty="0" smtClean="0">
                          <a:latin typeface="HGPｺﾞｼｯｸE" pitchFamily="50" charset="-128"/>
                          <a:ea typeface="HGPｺﾞｼｯｸE" pitchFamily="50" charset="-128"/>
                        </a:rPr>
                        <a:t>（</a:t>
                      </a:r>
                      <a:r>
                        <a:rPr kumimoji="1" lang="en-US" altLang="ja-JP" sz="1500" b="0" dirty="0" smtClean="0">
                          <a:latin typeface="HGPｺﾞｼｯｸE" pitchFamily="50" charset="-128"/>
                          <a:ea typeface="HGPｺﾞｼｯｸE" pitchFamily="50" charset="-128"/>
                        </a:rPr>
                        <a:t>1,000</a:t>
                      </a:r>
                      <a:r>
                        <a:rPr kumimoji="1" lang="ja-JP" altLang="en-US" sz="1500" b="0" dirty="0" smtClean="0">
                          <a:latin typeface="HGPｺﾞｼｯｸE" pitchFamily="50" charset="-128"/>
                          <a:ea typeface="HGPｺﾞｼｯｸE" pitchFamily="50" charset="-128"/>
                        </a:rPr>
                        <a:t>人当たり）</a:t>
                      </a:r>
                      <a:endParaRPr kumimoji="1" lang="ja-JP" altLang="en-US" sz="1500" b="0" dirty="0">
                        <a:latin typeface="HGPｺﾞｼｯｸE" pitchFamily="50" charset="-128"/>
                        <a:ea typeface="HGPｺﾞｼｯｸE" pitchFamily="50" charset="-128"/>
                      </a:endParaRPr>
                    </a:p>
                  </a:txBody>
                  <a:tcPr marL="78219" marR="0" marT="41467" marB="41467" anchor="ctr">
                    <a:solidFill>
                      <a:srgbClr val="F8E8F3"/>
                    </a:solidFill>
                  </a:tcPr>
                </a:tc>
                <a:tc>
                  <a:txBody>
                    <a:bodyPr/>
                    <a:lstStyle/>
                    <a:p>
                      <a:pPr algn="ctr"/>
                      <a:r>
                        <a:rPr kumimoji="1" lang="ja-JP" altLang="en-US" sz="1600" b="0" dirty="0" smtClean="0">
                          <a:latin typeface="HGPｺﾞｼｯｸE" pitchFamily="50" charset="-128"/>
                          <a:ea typeface="HGPｺﾞｼｯｸE" pitchFamily="50" charset="-128"/>
                        </a:rPr>
                        <a:t>男性</a:t>
                      </a:r>
                      <a:r>
                        <a:rPr kumimoji="1" lang="en-US" altLang="ja-JP" sz="1600" b="0" dirty="0" smtClean="0">
                          <a:latin typeface="HGPｺﾞｼｯｸE" pitchFamily="50" charset="-128"/>
                          <a:ea typeface="HGPｺﾞｼｯｸE" pitchFamily="50" charset="-128"/>
                        </a:rPr>
                        <a:t>218</a:t>
                      </a:r>
                      <a:r>
                        <a:rPr kumimoji="1" lang="ja-JP" altLang="en-US" sz="1600" b="0" dirty="0" smtClean="0">
                          <a:latin typeface="HGPｺﾞｼｯｸE" pitchFamily="50" charset="-128"/>
                          <a:ea typeface="HGPｺﾞｼｯｸE" pitchFamily="50" charset="-128"/>
                        </a:rPr>
                        <a:t>人、女性</a:t>
                      </a:r>
                      <a:r>
                        <a:rPr kumimoji="1" lang="en-US" altLang="ja-JP" sz="1600" b="0" dirty="0" smtClean="0">
                          <a:latin typeface="HGPｺﾞｼｯｸE" pitchFamily="50" charset="-128"/>
                          <a:ea typeface="HGPｺﾞｼｯｸE" pitchFamily="50" charset="-128"/>
                        </a:rPr>
                        <a:t>291</a:t>
                      </a:r>
                      <a:r>
                        <a:rPr kumimoji="1" lang="ja-JP" altLang="en-US" sz="1600" b="0" dirty="0" smtClean="0">
                          <a:latin typeface="HGPｺﾞｼｯｸE" pitchFamily="50" charset="-128"/>
                          <a:ea typeface="HGPｺﾞｼｯｸE" pitchFamily="50" charset="-128"/>
                        </a:rPr>
                        <a:t>人　（平成</a:t>
                      </a:r>
                      <a:r>
                        <a:rPr kumimoji="1" lang="en-US" altLang="ja-JP" sz="1600" b="0" dirty="0" smtClean="0">
                          <a:latin typeface="HGPｺﾞｼｯｸE" pitchFamily="50" charset="-128"/>
                          <a:ea typeface="HGPｺﾞｼｯｸE" pitchFamily="50" charset="-128"/>
                        </a:rPr>
                        <a:t>22</a:t>
                      </a:r>
                      <a:r>
                        <a:rPr kumimoji="1" lang="ja-JP" altLang="en-US" sz="1600" b="0" dirty="0" smtClean="0">
                          <a:latin typeface="HGPｺﾞｼｯｸE" pitchFamily="50" charset="-128"/>
                          <a:ea typeface="HGPｺﾞｼｯｸE" pitchFamily="50" charset="-128"/>
                        </a:rPr>
                        <a:t>年）</a:t>
                      </a:r>
                      <a:endParaRPr kumimoji="1" lang="ja-JP" altLang="en-US" sz="1600" b="0" dirty="0">
                        <a:latin typeface="HGPｺﾞｼｯｸE" pitchFamily="50" charset="-128"/>
                        <a:ea typeface="HGPｺﾞｼｯｸE" pitchFamily="50" charset="-128"/>
                      </a:endParaRPr>
                    </a:p>
                  </a:txBody>
                  <a:tcPr marL="0" marR="0" marT="41467" marB="41467" anchor="ctr">
                    <a:solidFill>
                      <a:srgbClr val="F8E8F3"/>
                    </a:solidFill>
                  </a:tcPr>
                </a:tc>
                <a:tc>
                  <a:txBody>
                    <a:bodyPr/>
                    <a:lstStyle/>
                    <a:p>
                      <a:pPr algn="ctr"/>
                      <a:r>
                        <a:rPr kumimoji="1" lang="ja-JP" altLang="en-US" sz="1500" b="0" dirty="0" smtClean="0">
                          <a:latin typeface="HGPｺﾞｼｯｸE" pitchFamily="50" charset="-128"/>
                          <a:ea typeface="HGPｺﾞｼｯｸE" pitchFamily="50" charset="-128"/>
                        </a:rPr>
                        <a:t>男性</a:t>
                      </a:r>
                      <a:r>
                        <a:rPr kumimoji="1" lang="en-US" altLang="ja-JP" sz="1500" b="0" dirty="0" smtClean="0">
                          <a:latin typeface="HGPｺﾞｼｯｸE" pitchFamily="50" charset="-128"/>
                          <a:ea typeface="HGPｺﾞｼｯｸE" pitchFamily="50" charset="-128"/>
                        </a:rPr>
                        <a:t>200</a:t>
                      </a:r>
                      <a:r>
                        <a:rPr kumimoji="1" lang="ja-JP" altLang="en-US" sz="1500" b="0" dirty="0" smtClean="0">
                          <a:latin typeface="HGPｺﾞｼｯｸE" pitchFamily="50" charset="-128"/>
                          <a:ea typeface="HGPｺﾞｼｯｸE" pitchFamily="50" charset="-128"/>
                        </a:rPr>
                        <a:t>人、</a:t>
                      </a:r>
                      <a:endParaRPr kumimoji="1" lang="en-US" altLang="ja-JP" sz="1500" b="0" dirty="0" smtClean="0">
                        <a:latin typeface="HGPｺﾞｼｯｸE" pitchFamily="50" charset="-128"/>
                        <a:ea typeface="HGPｺﾞｼｯｸE" pitchFamily="50" charset="-128"/>
                      </a:endParaRPr>
                    </a:p>
                    <a:p>
                      <a:pPr algn="ctr"/>
                      <a:r>
                        <a:rPr kumimoji="1" lang="ja-JP" altLang="en-US" sz="1500" b="0" dirty="0" smtClean="0">
                          <a:latin typeface="HGPｺﾞｼｯｸE" pitchFamily="50" charset="-128"/>
                          <a:ea typeface="HGPｺﾞｼｯｸE" pitchFamily="50" charset="-128"/>
                        </a:rPr>
                        <a:t>女性</a:t>
                      </a:r>
                      <a:r>
                        <a:rPr kumimoji="1" lang="en-US" altLang="ja-JP" sz="1500" b="0" dirty="0" smtClean="0">
                          <a:latin typeface="HGPｺﾞｼｯｸE" pitchFamily="50" charset="-128"/>
                          <a:ea typeface="HGPｺﾞｼｯｸE" pitchFamily="50" charset="-128"/>
                        </a:rPr>
                        <a:t>260</a:t>
                      </a:r>
                      <a:r>
                        <a:rPr kumimoji="1" lang="ja-JP" altLang="en-US" sz="1500" b="0" dirty="0" smtClean="0">
                          <a:latin typeface="HGPｺﾞｼｯｸE" pitchFamily="50" charset="-128"/>
                          <a:ea typeface="HGPｺﾞｼｯｸE" pitchFamily="50" charset="-128"/>
                        </a:rPr>
                        <a:t>人</a:t>
                      </a:r>
                      <a:endParaRPr kumimoji="1" lang="en-US" altLang="ja-JP" sz="1500" b="0" dirty="0" smtClean="0">
                        <a:latin typeface="HGPｺﾞｼｯｸE" pitchFamily="50" charset="-128"/>
                        <a:ea typeface="HGPｺﾞｼｯｸE" pitchFamily="50" charset="-128"/>
                      </a:endParaRPr>
                    </a:p>
                    <a:p>
                      <a:pPr algn="ctr"/>
                      <a:r>
                        <a:rPr kumimoji="1" lang="ja-JP" altLang="en-US" sz="1500" b="0" dirty="0" smtClean="0">
                          <a:latin typeface="HGPｺﾞｼｯｸE" pitchFamily="50" charset="-128"/>
                          <a:ea typeface="HGPｺﾞｼｯｸE" pitchFamily="50" charset="-128"/>
                        </a:rPr>
                        <a:t>（平成</a:t>
                      </a:r>
                      <a:r>
                        <a:rPr kumimoji="1" lang="en-US" altLang="ja-JP" sz="1500" b="0" dirty="0" smtClean="0">
                          <a:latin typeface="HGPｺﾞｼｯｸE" pitchFamily="50" charset="-128"/>
                          <a:ea typeface="HGPｺﾞｼｯｸE" pitchFamily="50" charset="-128"/>
                        </a:rPr>
                        <a:t>34</a:t>
                      </a:r>
                      <a:r>
                        <a:rPr kumimoji="1" lang="ja-JP" altLang="en-US" sz="1500" b="0" dirty="0" smtClean="0">
                          <a:latin typeface="HGPｺﾞｼｯｸE" pitchFamily="50" charset="-128"/>
                          <a:ea typeface="HGPｺﾞｼｯｸE" pitchFamily="50" charset="-128"/>
                        </a:rPr>
                        <a:t>年度）</a:t>
                      </a:r>
                      <a:endParaRPr kumimoji="1" lang="ja-JP" altLang="en-US" sz="1500" b="0" dirty="0">
                        <a:latin typeface="HGPｺﾞｼｯｸE" pitchFamily="50" charset="-128"/>
                        <a:ea typeface="HGPｺﾞｼｯｸE" pitchFamily="50" charset="-128"/>
                      </a:endParaRPr>
                    </a:p>
                  </a:txBody>
                  <a:tcPr marL="0" marR="0" marT="41467" marB="41467" anchor="ctr">
                    <a:solidFill>
                      <a:srgbClr val="F8E8F3"/>
                    </a:solidFill>
                  </a:tcPr>
                </a:tc>
              </a:tr>
              <a:tr h="1066100">
                <a:tc>
                  <a:txBody>
                    <a:bodyPr/>
                    <a:lstStyle/>
                    <a:p>
                      <a:pPr marL="180000" marR="0" indent="-180000" algn="l" defTabSz="914400" rtl="0" eaLnBrk="1" fontAlgn="auto" latinLnBrk="0" hangingPunct="1">
                        <a:lnSpc>
                          <a:spcPct val="100000"/>
                        </a:lnSpc>
                        <a:spcBef>
                          <a:spcPts val="0"/>
                        </a:spcBef>
                        <a:spcAft>
                          <a:spcPts val="0"/>
                        </a:spcAft>
                        <a:buClrTx/>
                        <a:buSzTx/>
                        <a:buFontTx/>
                        <a:buNone/>
                        <a:tabLst/>
                        <a:defRPr/>
                      </a:pPr>
                      <a:r>
                        <a:rPr kumimoji="1" lang="ja-JP" altLang="en-US" sz="1500" b="0" dirty="0" smtClean="0">
                          <a:latin typeface="HGPｺﾞｼｯｸE" pitchFamily="50" charset="-128"/>
                          <a:ea typeface="HGPｺﾞｼｯｸE" pitchFamily="50" charset="-128"/>
                        </a:rPr>
                        <a:t>⑥高齢者の社会参加の促進（就業又は何らかの地域活動をしている高齢者の割合の増加）</a:t>
                      </a:r>
                    </a:p>
                  </a:txBody>
                  <a:tcPr marL="78219" marR="0" marT="41467" marB="41467" anchor="ctr">
                    <a:solidFill>
                      <a:srgbClr val="F8E8F3"/>
                    </a:solidFill>
                  </a:tcPr>
                </a:tc>
                <a:tc>
                  <a:txBody>
                    <a:bodyPr/>
                    <a:lstStyle/>
                    <a:p>
                      <a:pPr algn="ctr"/>
                      <a:r>
                        <a:rPr kumimoji="1" lang="ja-JP" altLang="en-US" sz="1600" b="0" dirty="0" smtClean="0">
                          <a:latin typeface="HGPｺﾞｼｯｸE" pitchFamily="50" charset="-128"/>
                          <a:ea typeface="HGPｺﾞｼｯｸE" pitchFamily="50" charset="-128"/>
                        </a:rPr>
                        <a:t>　（参考値）　何らかの地域活動をしている高齢者の　　</a:t>
                      </a:r>
                      <a:r>
                        <a:rPr kumimoji="1" lang="en-US" altLang="ja-JP" sz="1600" b="0" dirty="0" smtClean="0">
                          <a:latin typeface="HGPｺﾞｼｯｸE" pitchFamily="50" charset="-128"/>
                          <a:ea typeface="HGPｺﾞｼｯｸE" pitchFamily="50" charset="-128"/>
                        </a:rPr>
                        <a:t/>
                      </a:r>
                      <a:br>
                        <a:rPr kumimoji="1" lang="en-US" altLang="ja-JP" sz="1600" b="0" dirty="0" smtClean="0">
                          <a:latin typeface="HGPｺﾞｼｯｸE" pitchFamily="50" charset="-128"/>
                          <a:ea typeface="HGPｺﾞｼｯｸE" pitchFamily="50" charset="-128"/>
                        </a:rPr>
                      </a:br>
                      <a:r>
                        <a:rPr kumimoji="1" lang="ja-JP" altLang="en-US" sz="1600" b="0" dirty="0" smtClean="0">
                          <a:latin typeface="HGPｺﾞｼｯｸE" pitchFamily="50" charset="-128"/>
                          <a:ea typeface="HGPｺﾞｼｯｸE" pitchFamily="50" charset="-128"/>
                        </a:rPr>
                        <a:t>　　　　　割合　　　男性</a:t>
                      </a:r>
                      <a:r>
                        <a:rPr kumimoji="1" lang="en-US" altLang="ja-JP" sz="1600" b="0" dirty="0" smtClean="0">
                          <a:latin typeface="HGPｺﾞｼｯｸE" pitchFamily="50" charset="-128"/>
                          <a:ea typeface="HGPｺﾞｼｯｸE" pitchFamily="50" charset="-128"/>
                        </a:rPr>
                        <a:t>64.0</a:t>
                      </a:r>
                      <a:r>
                        <a:rPr kumimoji="1" lang="ja-JP" altLang="en-US" sz="1600" b="0" dirty="0" smtClean="0">
                          <a:latin typeface="HGPｺﾞｼｯｸE" pitchFamily="50" charset="-128"/>
                          <a:ea typeface="HGPｺﾞｼｯｸE" pitchFamily="50" charset="-128"/>
                        </a:rPr>
                        <a:t>％、女性</a:t>
                      </a:r>
                      <a:r>
                        <a:rPr kumimoji="1" lang="en-US" altLang="ja-JP" sz="1600" b="0" dirty="0" smtClean="0">
                          <a:latin typeface="HGPｺﾞｼｯｸE" pitchFamily="50" charset="-128"/>
                          <a:ea typeface="HGPｺﾞｼｯｸE" pitchFamily="50" charset="-128"/>
                        </a:rPr>
                        <a:t>55.1</a:t>
                      </a:r>
                      <a:r>
                        <a:rPr kumimoji="1" lang="ja-JP" altLang="en-US" sz="1600" b="0" dirty="0" smtClean="0">
                          <a:latin typeface="HGPｺﾞｼｯｸE" pitchFamily="50" charset="-128"/>
                          <a:ea typeface="HGPｺﾞｼｯｸE" pitchFamily="50" charset="-128"/>
                        </a:rPr>
                        <a:t>％</a:t>
                      </a:r>
                      <a:r>
                        <a:rPr kumimoji="1" lang="en-US" altLang="ja-JP" sz="1600" b="0" dirty="0" smtClean="0">
                          <a:latin typeface="HGPｺﾞｼｯｸE" pitchFamily="50" charset="-128"/>
                          <a:ea typeface="HGPｺﾞｼｯｸE" pitchFamily="50" charset="-128"/>
                        </a:rPr>
                        <a:t/>
                      </a:r>
                      <a:br>
                        <a:rPr kumimoji="1" lang="en-US" altLang="ja-JP" sz="1600" b="0" dirty="0" smtClean="0">
                          <a:latin typeface="HGPｺﾞｼｯｸE" pitchFamily="50" charset="-128"/>
                          <a:ea typeface="HGPｺﾞｼｯｸE" pitchFamily="50" charset="-128"/>
                        </a:rPr>
                      </a:br>
                      <a:r>
                        <a:rPr kumimoji="1" lang="ja-JP" altLang="en-US" sz="1600" b="0" dirty="0" smtClean="0">
                          <a:latin typeface="HGPｺﾞｼｯｸE" pitchFamily="50" charset="-128"/>
                          <a:ea typeface="HGPｺﾞｼｯｸE" pitchFamily="50" charset="-128"/>
                        </a:rPr>
                        <a:t> （平成</a:t>
                      </a:r>
                      <a:r>
                        <a:rPr kumimoji="1" lang="en-US" altLang="ja-JP" sz="1600" b="0" dirty="0" smtClean="0">
                          <a:latin typeface="HGPｺﾞｼｯｸE" pitchFamily="50" charset="-128"/>
                          <a:ea typeface="HGPｺﾞｼｯｸE" pitchFamily="50" charset="-128"/>
                        </a:rPr>
                        <a:t>20</a:t>
                      </a:r>
                      <a:r>
                        <a:rPr kumimoji="1" lang="ja-JP" altLang="en-US" sz="1600" b="0" dirty="0" smtClean="0">
                          <a:latin typeface="HGPｺﾞｼｯｸE" pitchFamily="50" charset="-128"/>
                          <a:ea typeface="HGPｺﾞｼｯｸE" pitchFamily="50" charset="-128"/>
                        </a:rPr>
                        <a:t>年）</a:t>
                      </a:r>
                      <a:endParaRPr kumimoji="1" lang="ja-JP" altLang="en-US" sz="1600" b="0" dirty="0">
                        <a:latin typeface="HGPｺﾞｼｯｸE" pitchFamily="50" charset="-128"/>
                        <a:ea typeface="HGPｺﾞｼｯｸE" pitchFamily="50" charset="-128"/>
                      </a:endParaRPr>
                    </a:p>
                  </a:txBody>
                  <a:tcPr marL="0" marR="0" marT="41467" marB="41467" anchor="ctr">
                    <a:solidFill>
                      <a:srgbClr val="F8E8F3"/>
                    </a:solidFill>
                  </a:tcPr>
                </a:tc>
                <a:tc>
                  <a:txBody>
                    <a:bodyPr/>
                    <a:lstStyle/>
                    <a:p>
                      <a:pPr algn="ctr"/>
                      <a:r>
                        <a:rPr kumimoji="1" lang="en-US" altLang="ja-JP" sz="1500" b="0" dirty="0" smtClean="0">
                          <a:latin typeface="HGPｺﾞｼｯｸE" pitchFamily="50" charset="-128"/>
                          <a:ea typeface="HGPｺﾞｼｯｸE" pitchFamily="50" charset="-128"/>
                        </a:rPr>
                        <a:t>80</a:t>
                      </a:r>
                      <a:r>
                        <a:rPr kumimoji="1" lang="ja-JP" altLang="en-US" sz="1500" b="0" dirty="0" smtClean="0">
                          <a:latin typeface="HGPｺﾞｼｯｸE" pitchFamily="50" charset="-128"/>
                          <a:ea typeface="HGPｺﾞｼｯｸE" pitchFamily="50" charset="-128"/>
                        </a:rPr>
                        <a:t>％</a:t>
                      </a:r>
                      <a:r>
                        <a:rPr kumimoji="1" lang="en-US" altLang="ja-JP" sz="1500" b="0" baseline="0" dirty="0" smtClean="0">
                          <a:latin typeface="HGPｺﾞｼｯｸE" pitchFamily="50" charset="-128"/>
                          <a:ea typeface="HGPｺﾞｼｯｸE" pitchFamily="50" charset="-128"/>
                        </a:rPr>
                        <a:t> </a:t>
                      </a:r>
                    </a:p>
                    <a:p>
                      <a:pPr algn="ctr"/>
                      <a:r>
                        <a:rPr kumimoji="1" lang="ja-JP" altLang="en-US" sz="1500" b="0" dirty="0" smtClean="0">
                          <a:latin typeface="HGPｺﾞｼｯｸE" pitchFamily="50" charset="-128"/>
                          <a:ea typeface="HGPｺﾞｼｯｸE" pitchFamily="50" charset="-128"/>
                        </a:rPr>
                        <a:t>（平成</a:t>
                      </a:r>
                      <a:r>
                        <a:rPr kumimoji="1" lang="en-US" altLang="ja-JP" sz="1500" b="0" dirty="0" smtClean="0">
                          <a:latin typeface="HGPｺﾞｼｯｸE" pitchFamily="50" charset="-128"/>
                          <a:ea typeface="HGPｺﾞｼｯｸE" pitchFamily="50" charset="-128"/>
                        </a:rPr>
                        <a:t>34</a:t>
                      </a:r>
                      <a:r>
                        <a:rPr kumimoji="1" lang="ja-JP" altLang="en-US" sz="1500" b="0" dirty="0" smtClean="0">
                          <a:latin typeface="HGPｺﾞｼｯｸE" pitchFamily="50" charset="-128"/>
                          <a:ea typeface="HGPｺﾞｼｯｸE" pitchFamily="50" charset="-128"/>
                        </a:rPr>
                        <a:t>年度）</a:t>
                      </a:r>
                      <a:endParaRPr kumimoji="1" lang="ja-JP" altLang="en-US" sz="1500" b="0" dirty="0">
                        <a:latin typeface="HGPｺﾞｼｯｸE" pitchFamily="50" charset="-128"/>
                        <a:ea typeface="HGPｺﾞｼｯｸE" pitchFamily="50" charset="-128"/>
                      </a:endParaRPr>
                    </a:p>
                  </a:txBody>
                  <a:tcPr marL="0" marR="0" marT="41467" marB="41467" anchor="ctr">
                    <a:solidFill>
                      <a:srgbClr val="F8E8F3"/>
                    </a:solidFill>
                  </a:tcPr>
                </a:tc>
              </a:tr>
            </a:tbl>
          </a:graphicData>
        </a:graphic>
      </p:graphicFrame>
      <p:sp>
        <p:nvSpPr>
          <p:cNvPr id="2" name="正方形/長方形 1"/>
          <p:cNvSpPr/>
          <p:nvPr/>
        </p:nvSpPr>
        <p:spPr>
          <a:xfrm>
            <a:off x="613117" y="2833629"/>
            <a:ext cx="10943705" cy="853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13117" y="4525108"/>
            <a:ext cx="10943705" cy="9612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3636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199" y="147638"/>
            <a:ext cx="7273159" cy="533400"/>
          </a:xfrm>
        </p:spPr>
        <p:txBody>
          <a:bodyPr>
            <a:normAutofit fontScale="90000"/>
          </a:bodyPr>
          <a:lstStyle/>
          <a:p>
            <a:pPr eaLnBrk="1" hangingPunct="1">
              <a:defRPr/>
            </a:pPr>
            <a:r>
              <a:rPr lang="ja-JP" altLang="en-US" dirty="0" smtClean="0">
                <a:effectLst>
                  <a:outerShdw blurRad="50800" dist="38100" dir="2700000" algn="tl" rotWithShape="0">
                    <a:prstClr val="black">
                      <a:alpha val="40000"/>
                    </a:prstClr>
                  </a:outerShdw>
                </a:effectLst>
              </a:rPr>
              <a:t>健康寿命ランキング（</a:t>
            </a:r>
            <a:r>
              <a:rPr lang="en-US" altLang="ja-JP" dirty="0" smtClean="0">
                <a:effectLst>
                  <a:outerShdw blurRad="50800" dist="38100" dir="2700000" algn="tl" rotWithShape="0">
                    <a:prstClr val="black">
                      <a:alpha val="40000"/>
                    </a:prstClr>
                  </a:outerShdw>
                </a:effectLst>
              </a:rPr>
              <a:t>2010</a:t>
            </a:r>
            <a:r>
              <a:rPr lang="ja-JP" altLang="en-US" dirty="0" smtClean="0">
                <a:effectLst>
                  <a:outerShdw blurRad="50800" dist="38100" dir="2700000" algn="tl" rotWithShape="0">
                    <a:prstClr val="black">
                      <a:alpha val="40000"/>
                    </a:prstClr>
                  </a:outerShdw>
                </a:effectLst>
              </a:rPr>
              <a:t>年）</a:t>
            </a:r>
            <a:endParaRPr lang="ja-JP" altLang="en-US" dirty="0">
              <a:effectLst>
                <a:outerShdw blurRad="50800" dist="38100" dir="2700000" algn="tl" rotWithShape="0">
                  <a:prstClr val="black">
                    <a:alpha val="40000"/>
                  </a:prstClr>
                </a:outerShdw>
              </a:effectLst>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372132759"/>
              </p:ext>
            </p:extLst>
          </p:nvPr>
        </p:nvGraphicFramePr>
        <p:xfrm>
          <a:off x="822961" y="794703"/>
          <a:ext cx="9609774" cy="5160620"/>
        </p:xfrm>
        <a:graphic>
          <a:graphicData uri="http://schemas.openxmlformats.org/drawingml/2006/table">
            <a:tbl>
              <a:tblPr/>
              <a:tblGrid>
                <a:gridCol w="1865888"/>
                <a:gridCol w="1837321"/>
                <a:gridCol w="1849819"/>
                <a:gridCol w="1851604"/>
                <a:gridCol w="2205142"/>
              </a:tblGrid>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dirty="0" smtClean="0">
                          <a:ln>
                            <a:noFill/>
                          </a:ln>
                          <a:solidFill>
                            <a:srgbClr val="FFFFFF"/>
                          </a:solidFill>
                          <a:effectLst/>
                          <a:latin typeface="Calibri" panose="020F0502020204030204" pitchFamily="34" charset="0"/>
                          <a:ea typeface="ＭＳ Ｐゴシック" panose="020B0600070205080204" pitchFamily="50" charset="-128"/>
                        </a:rPr>
                        <a:t>順位</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dirty="0" smtClean="0">
                          <a:ln>
                            <a:noFill/>
                          </a:ln>
                          <a:solidFill>
                            <a:srgbClr val="FFFFFF"/>
                          </a:solidFill>
                          <a:effectLst/>
                          <a:latin typeface="Calibri" panose="020F0502020204030204" pitchFamily="34" charset="0"/>
                          <a:ea typeface="ＭＳ Ｐゴシック" panose="020B0600070205080204" pitchFamily="50" charset="-128"/>
                        </a:rPr>
                        <a:t>都道府県</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dirty="0" smtClean="0">
                          <a:ln>
                            <a:noFill/>
                          </a:ln>
                          <a:solidFill>
                            <a:srgbClr val="FFFFFF"/>
                          </a:solidFill>
                          <a:effectLst/>
                          <a:latin typeface="Calibri" panose="020F0502020204030204" pitchFamily="34" charset="0"/>
                          <a:ea typeface="ＭＳ Ｐゴシック" panose="020B0600070205080204" pitchFamily="50" charset="-128"/>
                        </a:rPr>
                        <a:t>健康寿命</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50" charset="-128"/>
                        </a:rPr>
                        <a:t>都道府県</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smtClean="0">
                          <a:ln>
                            <a:noFill/>
                          </a:ln>
                          <a:solidFill>
                            <a:srgbClr val="FFFFFF"/>
                          </a:solidFill>
                          <a:effectLst/>
                          <a:latin typeface="Calibri" panose="020F0502020204030204" pitchFamily="34" charset="0"/>
                          <a:ea typeface="ＭＳ Ｐゴシック" panose="020B0600070205080204" pitchFamily="50" charset="-128"/>
                        </a:rPr>
                        <a:t>健康寿命</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000090"/>
                          </a:solidFill>
                          <a:effectLst/>
                          <a:latin typeface="Calibri" panose="020F0502020204030204" pitchFamily="34" charset="0"/>
                          <a:ea typeface="ＭＳ Ｐゴシック" panose="020B0600070205080204" pitchFamily="50" charset="-128"/>
                        </a:rPr>
                        <a:t>男性</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女性</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r>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rgbClr val="00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8B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全国</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8B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70.42</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8B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Calibri" panose="020F0502020204030204" pitchFamily="34" charset="0"/>
                          <a:ea typeface="ＭＳ Ｐゴシック" panose="020B0600070205080204" pitchFamily="50" charset="-128"/>
                        </a:rPr>
                        <a:t>全国</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8BA"/>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73.62</a:t>
                      </a:r>
                      <a:endPar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8BA"/>
                    </a:solidFill>
                  </a:tcPr>
                </a:tc>
              </a:tr>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000000"/>
                          </a:solidFill>
                          <a:effectLst/>
                          <a:latin typeface="+mj-ea"/>
                          <a:ea typeface="+mj-ea"/>
                        </a:rPr>
                        <a:t>1</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愛知</a:t>
                      </a:r>
                      <a:endParaRPr kumimoji="1" lang="en-US" altLang="ja-JP"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71.74</a:t>
                      </a:r>
                      <a:endPar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静岡</a:t>
                      </a:r>
                      <a:endParaRPr kumimoji="1" lang="en-US" altLang="ja-JP"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75.32</a:t>
                      </a:r>
                      <a:endPar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r>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000000"/>
                          </a:solidFill>
                          <a:effectLst/>
                          <a:latin typeface="+mj-ea"/>
                          <a:ea typeface="+mj-ea"/>
                        </a:rPr>
                        <a:t>2</a:t>
                      </a:r>
                      <a:endParaRPr kumimoji="1" lang="ja-JP" altLang="en-US" sz="2800" b="0" i="0" u="none" strike="noStrike" cap="none" normalizeH="0" baseline="0" dirty="0" smtClean="0">
                        <a:ln>
                          <a:noFill/>
                        </a:ln>
                        <a:solidFill>
                          <a:srgbClr val="000000"/>
                        </a:solidFill>
                        <a:effectLst/>
                        <a:latin typeface="+mj-ea"/>
                        <a:ea typeface="+mj-ea"/>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静岡</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71.68</a:t>
                      </a:r>
                      <a:endPar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群馬</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75.27</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r>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000000"/>
                          </a:solidFill>
                          <a:effectLst/>
                          <a:latin typeface="+mj-ea"/>
                          <a:ea typeface="+mj-ea"/>
                        </a:rPr>
                        <a:t>3</a:t>
                      </a:r>
                      <a:endParaRPr kumimoji="1" lang="ja-JP" altLang="en-US" sz="2800" b="0" i="0" u="none" strike="noStrike" cap="none" normalizeH="0" baseline="0" dirty="0" smtClean="0">
                        <a:ln>
                          <a:noFill/>
                        </a:ln>
                        <a:solidFill>
                          <a:srgbClr val="000000"/>
                        </a:solidFill>
                        <a:effectLst/>
                        <a:latin typeface="+mj-ea"/>
                        <a:ea typeface="+mj-ea"/>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千葉</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71.62</a:t>
                      </a:r>
                      <a:endPar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愛知</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74.93</a:t>
                      </a:r>
                      <a:endPar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r>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000000"/>
                          </a:solidFill>
                          <a:effectLst/>
                          <a:latin typeface="+mj-ea"/>
                          <a:ea typeface="+mj-ea"/>
                        </a:rPr>
                        <a:t>4</a:t>
                      </a:r>
                      <a:endParaRPr kumimoji="1" lang="ja-JP" altLang="en-US" sz="2800" b="0" i="0" u="none" strike="noStrike" cap="none" normalizeH="0" baseline="0" dirty="0" smtClean="0">
                        <a:ln>
                          <a:noFill/>
                        </a:ln>
                        <a:solidFill>
                          <a:srgbClr val="000000"/>
                        </a:solidFill>
                        <a:effectLst/>
                        <a:latin typeface="+mj-ea"/>
                        <a:ea typeface="+mj-ea"/>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茨城</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rPr>
                        <a:t>71.32</a:t>
                      </a:r>
                      <a:endParaRPr kumimoji="1" lang="ja-JP" altLang="en-US" sz="2800" b="0" i="0" u="none" strike="noStrike" cap="none" normalizeH="0" baseline="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沖縄</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rPr>
                        <a:t>74.86</a:t>
                      </a:r>
                      <a:endParaRPr kumimoji="1" lang="ja-JP" altLang="en-US" sz="2800" b="0" i="0" u="none" strike="noStrike" cap="none" normalizeH="0" baseline="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r>
              <a:tr h="579314">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000000"/>
                          </a:solidFill>
                          <a:effectLst/>
                          <a:latin typeface="+mj-ea"/>
                          <a:ea typeface="+mj-ea"/>
                        </a:rPr>
                        <a:t>46</a:t>
                      </a:r>
                      <a:endParaRPr kumimoji="1" lang="ja-JP" altLang="en-US" sz="2800" b="0" i="0" u="none" strike="noStrike" cap="none" normalizeH="0" baseline="0" dirty="0" smtClean="0">
                        <a:ln>
                          <a:noFill/>
                        </a:ln>
                        <a:solidFill>
                          <a:srgbClr val="000000"/>
                        </a:solidFill>
                        <a:effectLst/>
                        <a:latin typeface="+mj-ea"/>
                        <a:ea typeface="+mj-ea"/>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000090"/>
                          </a:solidFill>
                          <a:effectLst/>
                          <a:latin typeface="Calibri" panose="020F0502020204030204" pitchFamily="34" charset="0"/>
                          <a:ea typeface="ＭＳ Ｐゴシック" panose="020B0600070205080204" pitchFamily="50" charset="-128"/>
                        </a:rPr>
                        <a:t>高知</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000090"/>
                          </a:solidFill>
                          <a:effectLst/>
                          <a:latin typeface="Calibri" panose="020F0502020204030204" pitchFamily="34" charset="0"/>
                          <a:ea typeface="ＭＳ Ｐゴシック" panose="020B0600070205080204" pitchFamily="50" charset="-128"/>
                        </a:rPr>
                        <a:t>69.12</a:t>
                      </a:r>
                      <a:endParaRPr kumimoji="1" lang="ja-JP" altLang="en-US" sz="2800" b="0" i="0" u="none" strike="noStrike" cap="none" normalizeH="0" baseline="0" dirty="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Calibri" panose="020F0502020204030204" pitchFamily="34" charset="0"/>
                          <a:ea typeface="ＭＳ Ｐゴシック" panose="020B0600070205080204" pitchFamily="50" charset="-128"/>
                        </a:rPr>
                        <a:t>広島</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FF0000"/>
                          </a:solidFill>
                          <a:effectLst/>
                          <a:latin typeface="Calibri" panose="020F0502020204030204" pitchFamily="34" charset="0"/>
                          <a:ea typeface="ＭＳ Ｐゴシック" panose="020B0600070205080204" pitchFamily="50" charset="-128"/>
                        </a:rPr>
                        <a:t>72.49</a:t>
                      </a:r>
                      <a:endParaRPr kumimoji="1" lang="ja-JP" altLang="en-US" sz="2800" b="0" i="0" u="none" strike="noStrike" cap="none" normalizeH="0" baseline="0" dirty="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526108">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000000"/>
                          </a:solidFill>
                          <a:effectLst/>
                          <a:latin typeface="+mj-ea"/>
                          <a:ea typeface="+mj-ea"/>
                        </a:rPr>
                        <a:t>　　　</a:t>
                      </a:r>
                      <a:r>
                        <a:rPr kumimoji="1" lang="en-US" altLang="ja-JP" sz="2800" b="0" i="0" u="none" strike="noStrike" cap="none" normalizeH="0" baseline="0" dirty="0" smtClean="0">
                          <a:ln>
                            <a:noFill/>
                          </a:ln>
                          <a:solidFill>
                            <a:srgbClr val="000000"/>
                          </a:solidFill>
                          <a:effectLst/>
                          <a:latin typeface="+mj-ea"/>
                          <a:ea typeface="+mj-ea"/>
                        </a:rPr>
                        <a:t>47</a:t>
                      </a:r>
                      <a:endParaRPr kumimoji="1" lang="ja-JP" altLang="en-US" sz="2800" b="0" i="0" u="none" strike="noStrike" cap="none" normalizeH="0" baseline="0" dirty="0" smtClean="0">
                        <a:ln>
                          <a:noFill/>
                        </a:ln>
                        <a:solidFill>
                          <a:srgbClr val="000000"/>
                        </a:solidFill>
                        <a:effectLst/>
                        <a:latin typeface="+mj-ea"/>
                        <a:ea typeface="+mj-ea"/>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000090"/>
                          </a:solidFill>
                          <a:effectLst/>
                          <a:latin typeface="Calibri" panose="020F0502020204030204" pitchFamily="34" charset="0"/>
                          <a:ea typeface="ＭＳ Ｐゴシック" panose="020B0600070205080204" pitchFamily="50" charset="-128"/>
                        </a:rPr>
                        <a:t>青森</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000090"/>
                          </a:solidFill>
                          <a:effectLst/>
                          <a:latin typeface="Calibri" panose="020F0502020204030204" pitchFamily="34" charset="0"/>
                          <a:ea typeface="ＭＳ Ｐゴシック" panose="020B0600070205080204" pitchFamily="50" charset="-128"/>
                        </a:rPr>
                        <a:t>68.95</a:t>
                      </a:r>
                      <a:endParaRPr kumimoji="1" lang="ja-JP" altLang="en-US" sz="2800" b="0" i="0" u="none" strike="noStrike" cap="none" normalizeH="0" baseline="0" dirty="0" smtClean="0">
                        <a:ln>
                          <a:noFill/>
                        </a:ln>
                        <a:solidFill>
                          <a:srgbClr val="00009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Calibri" panose="020F0502020204030204" pitchFamily="34" charset="0"/>
                          <a:ea typeface="ＭＳ Ｐゴシック" panose="020B0600070205080204" pitchFamily="50" charset="-128"/>
                        </a:rPr>
                        <a:t>滋賀</a:t>
                      </a: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smtClean="0">
                          <a:ln>
                            <a:noFill/>
                          </a:ln>
                          <a:solidFill>
                            <a:srgbClr val="FF0000"/>
                          </a:solidFill>
                          <a:effectLst/>
                          <a:latin typeface="Calibri" panose="020F0502020204030204" pitchFamily="34" charset="0"/>
                          <a:ea typeface="ＭＳ Ｐゴシック" panose="020B0600070205080204" pitchFamily="50" charset="-128"/>
                        </a:rPr>
                        <a:t>72.37</a:t>
                      </a:r>
                      <a:endParaRPr kumimoji="1" lang="ja-JP" altLang="en-US" sz="2800" b="0" i="0" u="none" strike="noStrike" cap="none" normalizeH="0" baseline="0" dirty="0" smtClean="0">
                        <a:ln>
                          <a:noFill/>
                        </a:ln>
                        <a:solidFill>
                          <a:srgbClr val="FF0000"/>
                        </a:solidFill>
                        <a:effectLst/>
                        <a:latin typeface="Calibri" panose="020F0502020204030204" pitchFamily="34" charset="0"/>
                        <a:ea typeface="ＭＳ Ｐゴシック" panose="020B0600070205080204" pitchFamily="50" charset="-128"/>
                      </a:endParaRPr>
                    </a:p>
                  </a:txBody>
                  <a:tcPr marT="45671" marB="456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34881" name="テキスト ボックス 4"/>
          <p:cNvSpPr txBox="1">
            <a:spLocks noChangeArrowheads="1"/>
          </p:cNvSpPr>
          <p:nvPr/>
        </p:nvSpPr>
        <p:spPr bwMode="auto">
          <a:xfrm>
            <a:off x="3271838" y="6468111"/>
            <a:ext cx="8539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400" b="1" dirty="0">
                <a:latin typeface="Arial" panose="020B0604020202020204" pitchFamily="34" charset="0"/>
              </a:rPr>
              <a:t>「厚生労働科学研究費補助金「健康寿命における将来予測と生活習慣病対策の費用対効果に関する研究」</a:t>
            </a:r>
            <a:endParaRPr lang="ja-JP" altLang="en-US" sz="1400" dirty="0">
              <a:latin typeface="Arial" panose="020B0604020202020204" pitchFamily="34" charset="0"/>
            </a:endParaRPr>
          </a:p>
        </p:txBody>
      </p:sp>
    </p:spTree>
    <p:extLst>
      <p:ext uri="{BB962C8B-B14F-4D97-AF65-F5344CB8AC3E}">
        <p14:creationId xmlns:p14="http://schemas.microsoft.com/office/powerpoint/2010/main" val="1375330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1881188" y="214314"/>
            <a:ext cx="8286750" cy="714375"/>
          </a:xfrm>
        </p:spPr>
        <p:txBody>
          <a:bodyPr/>
          <a:lstStyle/>
          <a:p>
            <a:pPr eaLnBrk="1" hangingPunct="1"/>
            <a:r>
              <a:rPr lang="ja-JP" altLang="en-US" sz="3600">
                <a:solidFill>
                  <a:srgbClr val="C00000"/>
                </a:solidFill>
              </a:rPr>
              <a:t>　　　　</a:t>
            </a:r>
          </a:p>
        </p:txBody>
      </p:sp>
      <p:sp>
        <p:nvSpPr>
          <p:cNvPr id="8195" name="コンテンツ プレースホルダ 2"/>
          <p:cNvSpPr>
            <a:spLocks noGrp="1"/>
          </p:cNvSpPr>
          <p:nvPr>
            <p:ph idx="1"/>
          </p:nvPr>
        </p:nvSpPr>
        <p:spPr>
          <a:xfrm>
            <a:off x="431748" y="236992"/>
            <a:ext cx="10336099" cy="2428875"/>
          </a:xfrm>
        </p:spPr>
        <p:txBody>
          <a:bodyPr>
            <a:normAutofit/>
          </a:bodyPr>
          <a:lstStyle/>
          <a:p>
            <a:pPr>
              <a:lnSpc>
                <a:spcPts val="3400"/>
              </a:lnSpc>
              <a:buNone/>
            </a:pPr>
            <a:r>
              <a:rPr lang="en-US" altLang="ja-JP" sz="3200" dirty="0" smtClean="0"/>
              <a:t>2010</a:t>
            </a:r>
            <a:r>
              <a:rPr lang="ja-JP" altLang="en-US" sz="3200" dirty="0" smtClean="0"/>
              <a:t>年の健康寿命は、</a:t>
            </a:r>
            <a:endParaRPr lang="en-US" altLang="ja-JP" sz="3200" dirty="0" smtClean="0"/>
          </a:p>
          <a:p>
            <a:pPr>
              <a:lnSpc>
                <a:spcPts val="3400"/>
              </a:lnSpc>
              <a:buNone/>
            </a:pPr>
            <a:r>
              <a:rPr lang="en-US" altLang="ja-JP" sz="3200" dirty="0" smtClean="0">
                <a:solidFill>
                  <a:srgbClr val="0070C0"/>
                </a:solidFill>
              </a:rPr>
              <a:t>    </a:t>
            </a:r>
            <a:r>
              <a:rPr lang="ja-JP" altLang="en-US" sz="3200" dirty="0" smtClean="0">
                <a:solidFill>
                  <a:srgbClr val="0070C0"/>
                </a:solidFill>
              </a:rPr>
              <a:t>男性が</a:t>
            </a:r>
            <a:r>
              <a:rPr lang="en-US" altLang="ja-JP" sz="3200" dirty="0" smtClean="0">
                <a:solidFill>
                  <a:srgbClr val="0070C0"/>
                </a:solidFill>
              </a:rPr>
              <a:t>70.4</a:t>
            </a:r>
            <a:r>
              <a:rPr lang="ja-JP" altLang="en-US" sz="3200" dirty="0" smtClean="0">
                <a:solidFill>
                  <a:srgbClr val="0070C0"/>
                </a:solidFill>
              </a:rPr>
              <a:t>歳（平均寿命</a:t>
            </a:r>
            <a:r>
              <a:rPr lang="en-US" altLang="ja-JP" sz="3200" dirty="0" smtClean="0">
                <a:solidFill>
                  <a:srgbClr val="0070C0"/>
                </a:solidFill>
              </a:rPr>
              <a:t>79.6</a:t>
            </a:r>
            <a:r>
              <a:rPr lang="ja-JP" altLang="en-US" sz="3200" dirty="0" smtClean="0">
                <a:solidFill>
                  <a:srgbClr val="0070C0"/>
                </a:solidFill>
              </a:rPr>
              <a:t>歳）</a:t>
            </a:r>
            <a:r>
              <a:rPr lang="en-US" altLang="ja-JP" sz="3200" dirty="0" smtClean="0"/>
              <a:t/>
            </a:r>
            <a:br>
              <a:rPr lang="en-US" altLang="ja-JP" sz="3200" dirty="0" smtClean="0"/>
            </a:br>
            <a:r>
              <a:rPr lang="en-US" altLang="ja-JP" sz="3200" dirty="0" smtClean="0"/>
              <a:t> </a:t>
            </a:r>
            <a:r>
              <a:rPr lang="ja-JP" altLang="en-US" sz="3200" dirty="0" smtClean="0">
                <a:solidFill>
                  <a:srgbClr val="0070C0"/>
                </a:solidFill>
              </a:rPr>
              <a:t>女性が</a:t>
            </a:r>
            <a:r>
              <a:rPr lang="en-US" altLang="ja-JP" sz="3200" dirty="0" smtClean="0">
                <a:solidFill>
                  <a:srgbClr val="0070C0"/>
                </a:solidFill>
              </a:rPr>
              <a:t>73.6</a:t>
            </a:r>
            <a:r>
              <a:rPr lang="ja-JP" altLang="en-US" sz="3200" dirty="0" smtClean="0">
                <a:solidFill>
                  <a:srgbClr val="0070C0"/>
                </a:solidFill>
              </a:rPr>
              <a:t>歳（平均寿命</a:t>
            </a:r>
            <a:r>
              <a:rPr lang="en-US" altLang="ja-JP" sz="3200" dirty="0" smtClean="0">
                <a:solidFill>
                  <a:srgbClr val="0070C0"/>
                </a:solidFill>
              </a:rPr>
              <a:t>86.3</a:t>
            </a:r>
            <a:r>
              <a:rPr lang="ja-JP" altLang="en-US" sz="3200" dirty="0" smtClean="0">
                <a:solidFill>
                  <a:srgbClr val="0070C0"/>
                </a:solidFill>
              </a:rPr>
              <a:t>歳）     </a:t>
            </a:r>
            <a:r>
              <a:rPr lang="ja-JP" altLang="en-US" sz="3200" dirty="0" smtClean="0"/>
              <a:t>ですので、</a:t>
            </a:r>
            <a:endParaRPr lang="en-US" altLang="ja-JP" sz="3200" dirty="0" smtClean="0"/>
          </a:p>
          <a:p>
            <a:pPr>
              <a:lnSpc>
                <a:spcPts val="3400"/>
              </a:lnSpc>
              <a:buNone/>
            </a:pPr>
            <a:r>
              <a:rPr lang="ja-JP" altLang="en-US" sz="3200" dirty="0" smtClean="0"/>
              <a:t>男性は</a:t>
            </a:r>
            <a:r>
              <a:rPr lang="en-US" altLang="ja-JP" sz="3200" dirty="0" smtClean="0"/>
              <a:t>9</a:t>
            </a:r>
            <a:r>
              <a:rPr lang="ja-JP" altLang="en-US" sz="3200" dirty="0" smtClean="0"/>
              <a:t>年余り、女性は</a:t>
            </a:r>
            <a:r>
              <a:rPr lang="en-US" altLang="ja-JP" sz="3200" dirty="0" smtClean="0"/>
              <a:t>12</a:t>
            </a:r>
            <a:r>
              <a:rPr lang="ja-JP" altLang="en-US" sz="3200" dirty="0" smtClean="0"/>
              <a:t>年余りが</a:t>
            </a:r>
            <a:r>
              <a:rPr lang="ja-JP" altLang="en-US" sz="3200" u="sng" dirty="0" smtClean="0"/>
              <a:t>要介護期間　ということ</a:t>
            </a:r>
            <a:endParaRPr lang="en-US" altLang="ja-JP" sz="3200" u="sng" dirty="0" smtClean="0"/>
          </a:p>
        </p:txBody>
      </p:sp>
      <p:sp>
        <p:nvSpPr>
          <p:cNvPr id="6" name="テキスト ボックス 5"/>
          <p:cNvSpPr txBox="1"/>
          <p:nvPr/>
        </p:nvSpPr>
        <p:spPr>
          <a:xfrm>
            <a:off x="785458" y="4254072"/>
            <a:ext cx="9759403" cy="584775"/>
          </a:xfrm>
          <a:prstGeom prst="rect">
            <a:avLst/>
          </a:prstGeom>
          <a:noFill/>
        </p:spPr>
        <p:txBody>
          <a:bodyPr wrap="none" rtlCol="0">
            <a:spAutoFit/>
          </a:bodyPr>
          <a:lstStyle/>
          <a:p>
            <a:pPr>
              <a:defRPr/>
            </a:pPr>
            <a:r>
              <a:rPr lang="ja-JP" altLang="en-US" sz="3200" b="1" dirty="0" smtClean="0">
                <a:solidFill>
                  <a:srgbClr val="C00000"/>
                </a:solidFill>
              </a:rPr>
              <a:t>早急に健康寿命を</a:t>
            </a:r>
            <a:r>
              <a:rPr lang="ja-JP" altLang="en-US" sz="3200" b="1" dirty="0">
                <a:solidFill>
                  <a:srgbClr val="C00000"/>
                </a:solidFill>
              </a:rPr>
              <a:t>長くする対策を講じなければ</a:t>
            </a:r>
            <a:r>
              <a:rPr lang="ja-JP" altLang="en-US" sz="3200" b="1" dirty="0" smtClean="0">
                <a:solidFill>
                  <a:srgbClr val="C00000"/>
                </a:solidFill>
              </a:rPr>
              <a:t>ならない</a:t>
            </a:r>
            <a:endParaRPr lang="ja-JP" altLang="en-US" sz="3200" b="1"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441" y="2233801"/>
            <a:ext cx="6594872" cy="2037344"/>
          </a:xfrm>
          <a:prstGeom prst="rect">
            <a:avLst/>
          </a:prstGeom>
        </p:spPr>
      </p:pic>
      <p:sp>
        <p:nvSpPr>
          <p:cNvPr id="8" name="テキスト ボックス 4"/>
          <p:cNvSpPr txBox="1">
            <a:spLocks noChangeArrowheads="1"/>
          </p:cNvSpPr>
          <p:nvPr/>
        </p:nvSpPr>
        <p:spPr bwMode="auto">
          <a:xfrm>
            <a:off x="254833" y="4886702"/>
            <a:ext cx="11537775" cy="181588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800" b="1" dirty="0">
                <a:solidFill>
                  <a:srgbClr val="0070C0"/>
                </a:solidFill>
              </a:rPr>
              <a:t>ロコモの目標は</a:t>
            </a:r>
            <a:r>
              <a:rPr lang="ja-JP" altLang="en-US" sz="2800" b="1" dirty="0" smtClean="0">
                <a:solidFill>
                  <a:srgbClr val="0070C0"/>
                </a:solidFill>
              </a:rPr>
              <a:t>、</a:t>
            </a:r>
            <a:r>
              <a:rPr lang="en-US" altLang="ja-JP" sz="2800" b="1" dirty="0" smtClean="0">
                <a:solidFill>
                  <a:srgbClr val="0070C0"/>
                </a:solidFill>
              </a:rPr>
              <a:t/>
            </a:r>
            <a:br>
              <a:rPr lang="en-US" altLang="ja-JP" sz="2800" b="1" dirty="0" smtClean="0">
                <a:solidFill>
                  <a:srgbClr val="0070C0"/>
                </a:solidFill>
              </a:rPr>
            </a:br>
            <a:r>
              <a:rPr lang="ja-JP" altLang="en-US" sz="2800" b="1" dirty="0" smtClean="0">
                <a:solidFill>
                  <a:srgbClr val="0070C0"/>
                </a:solidFill>
              </a:rPr>
              <a:t>　</a:t>
            </a:r>
            <a:r>
              <a:rPr lang="ja-JP" altLang="en-US" sz="2800" dirty="0">
                <a:solidFill>
                  <a:srgbClr val="0070C0"/>
                </a:solidFill>
              </a:rPr>
              <a:t>理想的</a:t>
            </a:r>
            <a:r>
              <a:rPr lang="ja-JP" altLang="en-US" sz="2800" dirty="0" smtClean="0">
                <a:solidFill>
                  <a:srgbClr val="0070C0"/>
                </a:solidFill>
              </a:rPr>
              <a:t>な超</a:t>
            </a:r>
            <a:r>
              <a:rPr lang="ja-JP" altLang="ja-JP" sz="2800" dirty="0" smtClean="0">
                <a:solidFill>
                  <a:srgbClr val="0070C0"/>
                </a:solidFill>
              </a:rPr>
              <a:t>高齢社会</a:t>
            </a:r>
            <a:r>
              <a:rPr lang="ja-JP" altLang="ja-JP" sz="2800" dirty="0">
                <a:solidFill>
                  <a:srgbClr val="0070C0"/>
                </a:solidFill>
              </a:rPr>
              <a:t>（元気な高齢者が生き生きと暮らせる</a:t>
            </a:r>
            <a:r>
              <a:rPr lang="ja-JP" altLang="ja-JP" sz="2800" dirty="0" smtClean="0">
                <a:solidFill>
                  <a:srgbClr val="0070C0"/>
                </a:solidFill>
              </a:rPr>
              <a:t>社会</a:t>
            </a:r>
            <a:r>
              <a:rPr lang="ja-JP" altLang="en-US" sz="2800" dirty="0" smtClean="0">
                <a:solidFill>
                  <a:srgbClr val="0070C0"/>
                </a:solidFill>
              </a:rPr>
              <a:t>）</a:t>
            </a:r>
            <a:r>
              <a:rPr lang="ja-JP" altLang="ja-JP" sz="2800" dirty="0" smtClean="0">
                <a:solidFill>
                  <a:srgbClr val="0070C0"/>
                </a:solidFill>
              </a:rPr>
              <a:t>を目指す</a:t>
            </a:r>
            <a:endParaRPr lang="en-US" altLang="ja-JP" sz="2800" b="1" dirty="0">
              <a:solidFill>
                <a:srgbClr val="0070C0"/>
              </a:solidFill>
            </a:endParaRPr>
          </a:p>
          <a:p>
            <a:pPr eaLnBrk="1" hangingPunct="1"/>
            <a:r>
              <a:rPr lang="ja-JP" altLang="en-US" sz="2800" b="1" dirty="0" smtClean="0">
                <a:solidFill>
                  <a:srgbClr val="002060"/>
                </a:solidFill>
              </a:rPr>
              <a:t>転倒予防、</a:t>
            </a:r>
            <a:r>
              <a:rPr lang="ja-JP" altLang="ja-JP" sz="2800" b="1" dirty="0" smtClean="0">
                <a:solidFill>
                  <a:srgbClr val="002060"/>
                </a:solidFill>
              </a:rPr>
              <a:t>寝たきり予防</a:t>
            </a:r>
            <a:r>
              <a:rPr lang="ja-JP" altLang="ja-JP" sz="2800" b="1" dirty="0">
                <a:solidFill>
                  <a:srgbClr val="002060"/>
                </a:solidFill>
              </a:rPr>
              <a:t>し健康寿命を伸ばすには</a:t>
            </a:r>
            <a:r>
              <a:rPr lang="ja-JP" altLang="ja-JP" sz="2800" b="1" dirty="0" smtClean="0">
                <a:solidFill>
                  <a:srgbClr val="002060"/>
                </a:solidFill>
              </a:rPr>
              <a:t>、ロコモ</a:t>
            </a:r>
            <a:r>
              <a:rPr lang="ja-JP" altLang="ja-JP" sz="2800" b="1" dirty="0">
                <a:solidFill>
                  <a:srgbClr val="002060"/>
                </a:solidFill>
              </a:rPr>
              <a:t>への対策が重要</a:t>
            </a:r>
            <a:r>
              <a:rPr lang="ja-JP" altLang="en-US" sz="2800" b="1" dirty="0">
                <a:solidFill>
                  <a:srgbClr val="002060"/>
                </a:solidFill>
              </a:rPr>
              <a:t>　　</a:t>
            </a:r>
            <a:r>
              <a:rPr lang="ja-JP" altLang="en-US" sz="2800" b="1" dirty="0">
                <a:solidFill>
                  <a:srgbClr val="0070C0"/>
                </a:solidFill>
              </a:rPr>
              <a:t>寝たきりになってからでは遅い</a:t>
            </a:r>
            <a:endParaRPr lang="en-US" altLang="ja-JP" sz="2800" b="1" dirty="0">
              <a:solidFill>
                <a:srgbClr val="0070C0"/>
              </a:solidFill>
            </a:endParaRPr>
          </a:p>
        </p:txBody>
      </p:sp>
    </p:spTree>
    <p:extLst>
      <p:ext uri="{BB962C8B-B14F-4D97-AF65-F5344CB8AC3E}">
        <p14:creationId xmlns:p14="http://schemas.microsoft.com/office/powerpoint/2010/main" val="14703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43201" y="331076"/>
            <a:ext cx="7979506" cy="589974"/>
          </a:xfrm>
          <a:prstGeom prst="rect">
            <a:avLst/>
          </a:prstGeom>
          <a:solidFill>
            <a:schemeClr val="accent4">
              <a:lumMod val="60000"/>
              <a:lumOff val="40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sz="3200" dirty="0" smtClean="0">
                <a:solidFill>
                  <a:schemeClr val="tx1"/>
                </a:solidFill>
              </a:rPr>
              <a:t>健康寿命を短くする要因は何でしょうか</a:t>
            </a:r>
            <a:endParaRPr lang="ja-JP" altLang="en-US" sz="3200" dirty="0">
              <a:solidFill>
                <a:schemeClr val="tx1"/>
              </a:solidFill>
            </a:endParaRPr>
          </a:p>
        </p:txBody>
      </p:sp>
      <p:sp>
        <p:nvSpPr>
          <p:cNvPr id="32770" name="サブタイトル 2"/>
          <p:cNvSpPr>
            <a:spLocks noGrp="1"/>
          </p:cNvSpPr>
          <p:nvPr>
            <p:ph type="subTitle" idx="4294967295"/>
          </p:nvPr>
        </p:nvSpPr>
        <p:spPr>
          <a:xfrm>
            <a:off x="343201" y="5929682"/>
            <a:ext cx="6730884" cy="672572"/>
          </a:xfrm>
        </p:spPr>
        <p:txBody>
          <a:bodyPr>
            <a:noAutofit/>
          </a:bodyPr>
          <a:lstStyle/>
          <a:p>
            <a:pPr marL="0" indent="0">
              <a:buFont typeface="Arial" charset="0"/>
              <a:buNone/>
            </a:pPr>
            <a:r>
              <a:rPr lang="en-US" altLang="ja-JP" sz="2400" dirty="0">
                <a:solidFill>
                  <a:srgbClr val="800000"/>
                </a:solidFill>
                <a:latin typeface="Calibri" charset="0"/>
                <a:ea typeface="ＭＳ Ｐゴシック" charset="0"/>
              </a:rPr>
              <a:t>■ </a:t>
            </a:r>
            <a:r>
              <a:rPr lang="ja-JP" altLang="en-US" sz="2400" dirty="0">
                <a:solidFill>
                  <a:srgbClr val="800000"/>
                </a:solidFill>
                <a:latin typeface="Calibri" charset="0"/>
                <a:ea typeface="ＭＳ Ｐゴシック" charset="0"/>
              </a:rPr>
              <a:t>国民生活基礎調査・要介護・要支援となる原因</a:t>
            </a:r>
          </a:p>
        </p:txBody>
      </p:sp>
      <p:sp>
        <p:nvSpPr>
          <p:cNvPr id="32771" name="サブタイトル 2"/>
          <p:cNvSpPr txBox="1">
            <a:spLocks/>
          </p:cNvSpPr>
          <p:nvPr/>
        </p:nvSpPr>
        <p:spPr bwMode="auto">
          <a:xfrm>
            <a:off x="6407151" y="6162675"/>
            <a:ext cx="562186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a:t>運動器リハビリテーションシラバス（改訂第</a:t>
            </a:r>
            <a:r>
              <a:rPr lang="en-US" altLang="ja-JP" sz="1400"/>
              <a:t>3</a:t>
            </a:r>
            <a:r>
              <a:rPr lang="ja-JP" altLang="en-US" sz="1400"/>
              <a:t>版）</a:t>
            </a:r>
            <a:endParaRPr lang="en-US" altLang="ja-JP" sz="1400"/>
          </a:p>
          <a:p>
            <a:pPr algn="ctr">
              <a:spcBef>
                <a:spcPct val="20000"/>
              </a:spcBef>
              <a:buFont typeface="Arial" charset="0"/>
              <a:buNone/>
            </a:pPr>
            <a:r>
              <a:rPr lang="en-US" altLang="ja-JP" sz="1400"/>
              <a:t>―</a:t>
            </a:r>
            <a:r>
              <a:rPr lang="ja-JP" altLang="en-US" sz="1400"/>
              <a:t>セラピストのための実践マニュアル</a:t>
            </a:r>
            <a:r>
              <a:rPr lang="en-US" altLang="ja-JP" sz="1400"/>
              <a:t>―</a:t>
            </a:r>
            <a:endParaRPr lang="ja-JP" altLang="en-US" sz="1400"/>
          </a:p>
        </p:txBody>
      </p:sp>
      <p:sp>
        <p:nvSpPr>
          <p:cNvPr id="32772" name="サブタイトル 2"/>
          <p:cNvSpPr txBox="1">
            <a:spLocks/>
          </p:cNvSpPr>
          <p:nvPr/>
        </p:nvSpPr>
        <p:spPr bwMode="auto">
          <a:xfrm>
            <a:off x="2366921" y="6388067"/>
            <a:ext cx="468241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spcBef>
                <a:spcPct val="20000"/>
              </a:spcBef>
              <a:buFont typeface="Arial" charset="0"/>
              <a:buNone/>
            </a:pPr>
            <a:r>
              <a:rPr lang="ja-JP" altLang="en-US" sz="1400" dirty="0"/>
              <a:t>（平成</a:t>
            </a:r>
            <a:r>
              <a:rPr lang="en-US" altLang="ja-JP" sz="1400" dirty="0"/>
              <a:t>19</a:t>
            </a:r>
            <a:r>
              <a:rPr lang="ja-JP" altLang="en-US" sz="1400" dirty="0"/>
              <a:t>年　国民生活基礎調査より引用）</a:t>
            </a:r>
          </a:p>
        </p:txBody>
      </p:sp>
      <p:grpSp>
        <p:nvGrpSpPr>
          <p:cNvPr id="5" name="グループ化 4"/>
          <p:cNvGrpSpPr/>
          <p:nvPr/>
        </p:nvGrpSpPr>
        <p:grpSpPr>
          <a:xfrm>
            <a:off x="127957" y="1124465"/>
            <a:ext cx="11949829" cy="4805217"/>
            <a:chOff x="902626" y="1215351"/>
            <a:chExt cx="10462007" cy="3850570"/>
          </a:xfrm>
        </p:grpSpPr>
        <p:pic>
          <p:nvPicPr>
            <p:cNvPr id="32773" name="図 1" descr="03-Z05.jpg"/>
            <p:cNvPicPr>
              <a:picLocks noChangeAspect="1"/>
            </p:cNvPicPr>
            <p:nvPr/>
          </p:nvPicPr>
          <p:blipFill>
            <a:blip r:embed="rId3">
              <a:extLst>
                <a:ext uri="{28A0092B-C50C-407E-A947-70E740481C1C}">
                  <a14:useLocalDpi xmlns:a14="http://schemas.microsoft.com/office/drawing/2010/main" val="0"/>
                </a:ext>
              </a:extLst>
            </a:blip>
            <a:srcRect b="14905"/>
            <a:stretch>
              <a:fillRect/>
            </a:stretch>
          </p:blipFill>
          <p:spPr bwMode="auto">
            <a:xfrm>
              <a:off x="902626" y="1215351"/>
              <a:ext cx="10462007" cy="385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flipV="1">
              <a:off x="2778637" y="4197856"/>
              <a:ext cx="775147" cy="25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V="1">
              <a:off x="2202839" y="3595504"/>
              <a:ext cx="1151596" cy="5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円/楕円 6"/>
            <p:cNvSpPr/>
            <p:nvPr/>
          </p:nvSpPr>
          <p:spPr>
            <a:xfrm>
              <a:off x="1682496" y="2820980"/>
              <a:ext cx="2064714" cy="2003778"/>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682496" y="3812524"/>
              <a:ext cx="1041618" cy="419272"/>
            </a:xfrm>
            <a:prstGeom prst="rect">
              <a:avLst/>
            </a:prstGeom>
            <a:noFill/>
          </p:spPr>
          <p:txBody>
            <a:bodyPr wrap="none" rtlCol="0">
              <a:spAutoFit/>
            </a:bodyPr>
            <a:lstStyle/>
            <a:p>
              <a:r>
                <a:rPr lang="en-US" altLang="ja-JP" sz="2800" b="1" dirty="0" smtClean="0">
                  <a:solidFill>
                    <a:srgbClr val="0000FF"/>
                  </a:solidFill>
                </a:rPr>
                <a:t>17.5</a:t>
              </a:r>
              <a:r>
                <a:rPr kumimoji="1" lang="ja-JP" altLang="en-US" sz="2800" b="1" dirty="0" smtClean="0">
                  <a:solidFill>
                    <a:srgbClr val="0000FF"/>
                  </a:solidFill>
                </a:rPr>
                <a:t>％</a:t>
              </a:r>
              <a:endParaRPr kumimoji="1" lang="ja-JP" altLang="en-US" sz="2800" b="1" dirty="0">
                <a:solidFill>
                  <a:srgbClr val="0000FF"/>
                </a:solidFill>
              </a:endParaRPr>
            </a:p>
          </p:txBody>
        </p:sp>
        <p:cxnSp>
          <p:nvCxnSpPr>
            <p:cNvPr id="15" name="直線コネクタ 14"/>
            <p:cNvCxnSpPr/>
            <p:nvPr/>
          </p:nvCxnSpPr>
          <p:spPr>
            <a:xfrm flipV="1">
              <a:off x="8638079" y="2657601"/>
              <a:ext cx="939314" cy="195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7053961" y="4389572"/>
              <a:ext cx="1072444" cy="141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7051793" y="1826931"/>
              <a:ext cx="1482607" cy="47977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a:off x="6656832" y="1934808"/>
              <a:ext cx="530603" cy="202283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6133630" y="1595469"/>
              <a:ext cx="1036005" cy="419272"/>
            </a:xfrm>
            <a:prstGeom prst="rect">
              <a:avLst/>
            </a:prstGeom>
            <a:noFill/>
          </p:spPr>
          <p:txBody>
            <a:bodyPr wrap="none" rtlCol="0">
              <a:spAutoFit/>
            </a:bodyPr>
            <a:lstStyle/>
            <a:p>
              <a:r>
                <a:rPr kumimoji="1" lang="en-US" altLang="ja-JP" sz="2800" b="1" dirty="0" smtClean="0">
                  <a:solidFill>
                    <a:srgbClr val="0000FF"/>
                  </a:solidFill>
                </a:rPr>
                <a:t>32.7</a:t>
              </a:r>
              <a:r>
                <a:rPr kumimoji="1" lang="ja-JP" altLang="en-US" sz="2800" b="1" dirty="0" smtClean="0">
                  <a:solidFill>
                    <a:srgbClr val="0000FF"/>
                  </a:solidFill>
                </a:rPr>
                <a:t>％</a:t>
              </a:r>
              <a:endParaRPr kumimoji="1" lang="ja-JP" altLang="en-US" sz="2800" b="1" dirty="0">
                <a:solidFill>
                  <a:srgbClr val="0000FF"/>
                </a:solidFill>
              </a:endParaRPr>
            </a:p>
          </p:txBody>
        </p:sp>
      </p:grpSp>
    </p:spTree>
    <p:extLst>
      <p:ext uri="{BB962C8B-B14F-4D97-AF65-F5344CB8AC3E}">
        <p14:creationId xmlns:p14="http://schemas.microsoft.com/office/powerpoint/2010/main" val="2007708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コンテンツ プレースホルダ 2"/>
          <p:cNvSpPr>
            <a:spLocks noGrp="1"/>
          </p:cNvSpPr>
          <p:nvPr>
            <p:ph idx="1"/>
          </p:nvPr>
        </p:nvSpPr>
        <p:spPr>
          <a:xfrm>
            <a:off x="689303" y="380705"/>
            <a:ext cx="8986511" cy="1471612"/>
          </a:xfrm>
        </p:spPr>
        <p:txBody>
          <a:bodyPr/>
          <a:lstStyle/>
          <a:p>
            <a:pPr>
              <a:buFont typeface="Arial" panose="020B0604020202020204" pitchFamily="34" charset="0"/>
              <a:buNone/>
            </a:pPr>
            <a:r>
              <a:rPr lang="ja-JP" altLang="en-US" dirty="0" smtClean="0"/>
              <a:t>要支援・要介護の原因のトップ</a:t>
            </a:r>
            <a:r>
              <a:rPr lang="ja-JP" altLang="en-US" dirty="0"/>
              <a:t>４</a:t>
            </a:r>
            <a:r>
              <a:rPr lang="ja-JP" altLang="en-US" dirty="0" smtClean="0"/>
              <a:t>は</a:t>
            </a:r>
            <a:endParaRPr lang="en-US" altLang="ja-JP" dirty="0" smtClean="0"/>
          </a:p>
          <a:p>
            <a:pPr>
              <a:buFont typeface="Arial" panose="020B0604020202020204" pitchFamily="34" charset="0"/>
              <a:buNone/>
            </a:pPr>
            <a:r>
              <a:rPr lang="ja-JP" altLang="en-US" dirty="0" smtClean="0"/>
              <a:t>　　</a:t>
            </a:r>
            <a:r>
              <a:rPr lang="ja-JP" altLang="en-US" dirty="0" smtClean="0">
                <a:solidFill>
                  <a:srgbClr val="002060"/>
                </a:solidFill>
              </a:rPr>
              <a:t>脳卒中、運動器疾患、老衰（虚弱高齢者）、認知症</a:t>
            </a:r>
          </a:p>
        </p:txBody>
      </p:sp>
      <p:sp>
        <p:nvSpPr>
          <p:cNvPr id="10243" name="テキスト ボックス 3"/>
          <p:cNvSpPr txBox="1">
            <a:spLocks noChangeArrowheads="1"/>
          </p:cNvSpPr>
          <p:nvPr/>
        </p:nvSpPr>
        <p:spPr bwMode="auto">
          <a:xfrm>
            <a:off x="1075383" y="1605017"/>
            <a:ext cx="8600431"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きっかけは脳卒中、骨折</a:t>
            </a:r>
            <a:r>
              <a:rPr lang="ja-JP" altLang="en-US" sz="2400" dirty="0" smtClean="0"/>
              <a:t>転倒であっても、</a:t>
            </a:r>
            <a:endParaRPr lang="en-US" altLang="ja-JP" sz="2400" dirty="0"/>
          </a:p>
          <a:p>
            <a:pPr eaLnBrk="1" hangingPunct="1"/>
            <a:r>
              <a:rPr lang="ja-JP" altLang="en-US" sz="2400" dirty="0"/>
              <a:t>脳卒中や骨折で入院しても治療を受けリハビリをしたら、</a:t>
            </a:r>
            <a:endParaRPr lang="en-US" altLang="ja-JP" sz="2400" dirty="0"/>
          </a:p>
          <a:p>
            <a:pPr eaLnBrk="1" hangingPunct="1"/>
            <a:r>
              <a:rPr lang="ja-JP" altLang="en-US" sz="2400" dirty="0"/>
              <a:t>退院する時には杖をついて歩けていることが多いのです。</a:t>
            </a:r>
          </a:p>
          <a:p>
            <a:pPr eaLnBrk="1" hangingPunct="1"/>
            <a:endParaRPr lang="en-US" altLang="ja-JP" sz="2400" dirty="0"/>
          </a:p>
          <a:p>
            <a:pPr eaLnBrk="1" hangingPunct="1"/>
            <a:r>
              <a:rPr lang="ja-JP" altLang="en-US" sz="2400" dirty="0"/>
              <a:t>しかし、自宅に帰ってから　</a:t>
            </a:r>
            <a:r>
              <a:rPr lang="ja-JP" altLang="en-US" sz="2400" dirty="0" smtClean="0"/>
              <a:t>こけたらいけな</a:t>
            </a:r>
            <a:r>
              <a:rPr lang="ja-JP" altLang="en-US" sz="2400" dirty="0"/>
              <a:t>い</a:t>
            </a:r>
            <a:r>
              <a:rPr lang="ja-JP" altLang="en-US" sz="2400" dirty="0" smtClean="0"/>
              <a:t>と</a:t>
            </a:r>
            <a:endParaRPr lang="en-US" altLang="ja-JP" sz="2400" dirty="0" smtClean="0"/>
          </a:p>
          <a:p>
            <a:r>
              <a:rPr lang="ja-JP" altLang="en-US" sz="2400" dirty="0">
                <a:solidFill>
                  <a:srgbClr val="C00000"/>
                </a:solidFill>
              </a:rPr>
              <a:t>“体を大事</a:t>
            </a:r>
            <a:r>
              <a:rPr lang="ja-JP" altLang="en-US" sz="2400" dirty="0" smtClean="0">
                <a:solidFill>
                  <a:srgbClr val="C00000"/>
                </a:solidFill>
              </a:rPr>
              <a:t>に” </a:t>
            </a:r>
            <a:r>
              <a:rPr lang="ja-JP" altLang="en-US" sz="2400" dirty="0" smtClean="0"/>
              <a:t>、</a:t>
            </a:r>
            <a:r>
              <a:rPr lang="ja-JP" altLang="en-US" sz="2400" dirty="0" smtClean="0">
                <a:solidFill>
                  <a:srgbClr val="C00000"/>
                </a:solidFill>
              </a:rPr>
              <a:t>”無理したらいけな</a:t>
            </a:r>
            <a:r>
              <a:rPr lang="ja-JP" altLang="en-US" sz="2400" dirty="0">
                <a:solidFill>
                  <a:srgbClr val="C00000"/>
                </a:solidFill>
              </a:rPr>
              <a:t>い</a:t>
            </a:r>
            <a:r>
              <a:rPr lang="ja-JP" altLang="en-US" sz="2400" dirty="0" smtClean="0">
                <a:solidFill>
                  <a:srgbClr val="C00000"/>
                </a:solidFill>
              </a:rPr>
              <a:t>“と言われ</a:t>
            </a:r>
            <a:endParaRPr lang="en-US" altLang="ja-JP" sz="2400" dirty="0" smtClean="0">
              <a:solidFill>
                <a:srgbClr val="C00000"/>
              </a:solidFill>
            </a:endParaRPr>
          </a:p>
          <a:p>
            <a:pPr eaLnBrk="1" hangingPunct="1"/>
            <a:r>
              <a:rPr lang="ja-JP" altLang="en-US" sz="2400" dirty="0" smtClean="0"/>
              <a:t>じっと</a:t>
            </a:r>
            <a:r>
              <a:rPr lang="ja-JP" altLang="en-US" sz="2400" dirty="0"/>
              <a:t>しているうちに歩けなくなって、寝たきりになってしまいます</a:t>
            </a:r>
            <a:r>
              <a:rPr lang="ja-JP" altLang="en-US" sz="2800" dirty="0"/>
              <a:t>。</a:t>
            </a:r>
            <a:endParaRPr lang="en-US" altLang="ja-JP" sz="2800" dirty="0"/>
          </a:p>
        </p:txBody>
      </p:sp>
      <p:sp>
        <p:nvSpPr>
          <p:cNvPr id="11268" name="テキスト ボックス 1"/>
          <p:cNvSpPr txBox="1">
            <a:spLocks noChangeArrowheads="1"/>
          </p:cNvSpPr>
          <p:nvPr/>
        </p:nvSpPr>
        <p:spPr bwMode="auto">
          <a:xfrm>
            <a:off x="1075383" y="4344228"/>
            <a:ext cx="89812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Arial" panose="020B0604020202020204" pitchFamily="34" charset="0"/>
              <a:buNone/>
            </a:pPr>
            <a:r>
              <a:rPr lang="ja-JP" altLang="en-US" sz="2800" dirty="0" smtClean="0">
                <a:solidFill>
                  <a:srgbClr val="002060"/>
                </a:solidFill>
              </a:rPr>
              <a:t>要介護・要支援は</a:t>
            </a:r>
            <a:r>
              <a:rPr lang="ja-JP" altLang="en-US" sz="2800" dirty="0">
                <a:solidFill>
                  <a:srgbClr val="002060"/>
                </a:solidFill>
              </a:rPr>
              <a:t>、単に年、病気、ケガが原因ではなく、</a:t>
            </a:r>
            <a:endParaRPr lang="en-US" altLang="ja-JP" sz="2800" dirty="0">
              <a:solidFill>
                <a:srgbClr val="002060"/>
              </a:solidFill>
            </a:endParaRPr>
          </a:p>
          <a:p>
            <a:pPr eaLnBrk="1" hangingPunct="1">
              <a:buFont typeface="Arial" panose="020B0604020202020204" pitchFamily="34" charset="0"/>
              <a:buNone/>
            </a:pPr>
            <a:r>
              <a:rPr lang="ja-JP" altLang="en-US" sz="2800" u="sng" dirty="0">
                <a:solidFill>
                  <a:srgbClr val="002060"/>
                </a:solidFill>
              </a:rPr>
              <a:t>年、病気、ケガをきっかけ</a:t>
            </a:r>
            <a:r>
              <a:rPr lang="ja-JP" altLang="en-US" sz="2800" dirty="0">
                <a:solidFill>
                  <a:srgbClr val="002060"/>
                </a:solidFill>
              </a:rPr>
              <a:t>とし、</a:t>
            </a:r>
            <a:endParaRPr lang="en-US" altLang="ja-JP" sz="2800" dirty="0">
              <a:solidFill>
                <a:srgbClr val="002060"/>
              </a:solidFill>
            </a:endParaRPr>
          </a:p>
          <a:p>
            <a:pPr eaLnBrk="1" hangingPunct="1">
              <a:buFont typeface="Arial" panose="020B0604020202020204" pitchFamily="34" charset="0"/>
              <a:buNone/>
            </a:pPr>
            <a:r>
              <a:rPr lang="ja-JP" altLang="en-US" sz="2800" dirty="0">
                <a:solidFill>
                  <a:srgbClr val="002060"/>
                </a:solidFill>
              </a:rPr>
              <a:t>体を使わない生活を続けた結果、体を使えなくなる</a:t>
            </a:r>
          </a:p>
        </p:txBody>
      </p:sp>
      <p:sp>
        <p:nvSpPr>
          <p:cNvPr id="11269" name="テキスト ボックス 2"/>
          <p:cNvSpPr txBox="1">
            <a:spLocks noChangeArrowheads="1"/>
          </p:cNvSpPr>
          <p:nvPr/>
        </p:nvSpPr>
        <p:spPr bwMode="auto">
          <a:xfrm>
            <a:off x="1684120" y="5949950"/>
            <a:ext cx="71088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000" b="1" dirty="0">
                <a:solidFill>
                  <a:srgbClr val="C00000"/>
                </a:solidFill>
              </a:rPr>
              <a:t>それが、足腰の廃用症候群です</a:t>
            </a:r>
          </a:p>
        </p:txBody>
      </p:sp>
      <p:sp>
        <p:nvSpPr>
          <p:cNvPr id="2" name="テキスト ボックス 1"/>
          <p:cNvSpPr txBox="1"/>
          <p:nvPr/>
        </p:nvSpPr>
        <p:spPr>
          <a:xfrm>
            <a:off x="8220236" y="2957467"/>
            <a:ext cx="3672800" cy="584775"/>
          </a:xfrm>
          <a:prstGeom prst="rect">
            <a:avLst/>
          </a:prstGeom>
          <a:noFill/>
        </p:spPr>
        <p:txBody>
          <a:bodyPr wrap="none" rtlCol="0">
            <a:spAutoFit/>
          </a:bodyPr>
          <a:lstStyle/>
          <a:p>
            <a:r>
              <a:rPr kumimoji="1" lang="ja-JP" altLang="en-US" sz="3200" dirty="0" smtClean="0">
                <a:solidFill>
                  <a:srgbClr val="C00000"/>
                </a:solidFill>
              </a:rPr>
              <a:t>病気予防</a:t>
            </a:r>
            <a:r>
              <a:rPr kumimoji="1" lang="en-US" altLang="ja-JP" sz="3200" dirty="0" smtClean="0">
                <a:solidFill>
                  <a:srgbClr val="C00000"/>
                </a:solidFill>
              </a:rPr>
              <a:t>‡</a:t>
            </a:r>
            <a:r>
              <a:rPr kumimoji="1" lang="ja-JP" altLang="en-US" sz="3200" dirty="0" smtClean="0">
                <a:solidFill>
                  <a:srgbClr val="C00000"/>
                </a:solidFill>
              </a:rPr>
              <a:t>介護予防</a:t>
            </a:r>
            <a:endParaRPr kumimoji="1" lang="ja-JP" altLang="en-US" sz="3200" dirty="0">
              <a:solidFill>
                <a:srgbClr val="C00000"/>
              </a:solidFill>
            </a:endParaRPr>
          </a:p>
        </p:txBody>
      </p:sp>
    </p:spTree>
    <p:extLst>
      <p:ext uri="{BB962C8B-B14F-4D97-AF65-F5344CB8AC3E}">
        <p14:creationId xmlns:p14="http://schemas.microsoft.com/office/powerpoint/2010/main" val="97314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10" dur="500"/>
                                        <p:tgtEl>
                                          <p:spTgt spid="1024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13" dur="500"/>
                                        <p:tgtEl>
                                          <p:spTgt spid="1024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18" dur="500"/>
                                        <p:tgtEl>
                                          <p:spTgt spid="1024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0243">
                                            <p:txEl>
                                              <p:pRg st="5" end="5"/>
                                            </p:txEl>
                                          </p:spTgt>
                                        </p:tgtEl>
                                        <p:attrNameLst>
                                          <p:attrName>style.visibility</p:attrName>
                                        </p:attrNameLst>
                                      </p:cBhvr>
                                      <p:to>
                                        <p:strVal val="visible"/>
                                      </p:to>
                                    </p:set>
                                    <p:animEffect transition="in" filter="checkerboard(across)">
                                      <p:cBhvr>
                                        <p:cTn id="23" dur="500"/>
                                        <p:tgtEl>
                                          <p:spTgt spid="10243">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10243">
                                            <p:txEl>
                                              <p:pRg st="6" end="6"/>
                                            </p:txEl>
                                          </p:spTgt>
                                        </p:tgtEl>
                                        <p:attrNameLst>
                                          <p:attrName>style.visibility</p:attrName>
                                        </p:attrNameLst>
                                      </p:cBhvr>
                                      <p:to>
                                        <p:strVal val="visible"/>
                                      </p:to>
                                    </p:set>
                                    <p:animEffect transition="in" filter="checkerboard(across)">
                                      <p:cBhvr>
                                        <p:cTn id="28" dur="500"/>
                                        <p:tgtEl>
                                          <p:spTgt spid="10243">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26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9"/>
                                        </p:tgtEl>
                                        <p:attrNameLst>
                                          <p:attrName>style.visibility</p:attrName>
                                        </p:attrNameLst>
                                      </p:cBhvr>
                                      <p:to>
                                        <p:strVal val="visible"/>
                                      </p:to>
                                    </p:set>
                                    <p:anim calcmode="lin" valueType="num">
                                      <p:cBhvr additive="base">
                                        <p:cTn id="37" dur="500" fill="hold"/>
                                        <p:tgtEl>
                                          <p:spTgt spid="11269"/>
                                        </p:tgtEl>
                                        <p:attrNameLst>
                                          <p:attrName>ppt_x</p:attrName>
                                        </p:attrNameLst>
                                      </p:cBhvr>
                                      <p:tavLst>
                                        <p:tav tm="0">
                                          <p:val>
                                            <p:strVal val="#ppt_x"/>
                                          </p:val>
                                        </p:tav>
                                        <p:tav tm="100000">
                                          <p:val>
                                            <p:strVal val="#ppt_x"/>
                                          </p:val>
                                        </p:tav>
                                      </p:tavLst>
                                    </p:anim>
                                    <p:anim calcmode="lin" valueType="num">
                                      <p:cBhvr additive="base">
                                        <p:cTn id="38"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264355" y="312177"/>
            <a:ext cx="11591097" cy="1928812"/>
          </a:xfrm>
          <a:ln>
            <a:solidFill>
              <a:srgbClr val="FF0000"/>
            </a:solidFill>
            <a:miter lim="800000"/>
            <a:headEnd/>
            <a:tailEnd/>
          </a:ln>
        </p:spPr>
        <p:txBody>
          <a:bodyPr/>
          <a:lstStyle/>
          <a:p>
            <a:pPr eaLnBrk="1" hangingPunct="1"/>
            <a:r>
              <a:rPr lang="ja-JP" altLang="en-US" sz="3200" b="1" dirty="0">
                <a:solidFill>
                  <a:srgbClr val="002060"/>
                </a:solidFill>
              </a:rPr>
              <a:t>廃用症候群</a:t>
            </a:r>
            <a:r>
              <a:rPr lang="ja-JP" altLang="en-US" sz="3200" dirty="0">
                <a:solidFill>
                  <a:srgbClr val="002060"/>
                </a:solidFill>
              </a:rPr>
              <a:t>：</a:t>
            </a:r>
            <a:r>
              <a:rPr lang="ja-JP" altLang="en-US" sz="3200" dirty="0"/>
              <a:t>日頃私たちが身体の中で</a:t>
            </a:r>
            <a:r>
              <a:rPr lang="ja-JP" altLang="en-US" sz="3200" dirty="0" smtClean="0"/>
              <a:t>動かしていない</a:t>
            </a:r>
            <a:r>
              <a:rPr lang="ja-JP" altLang="en-US" sz="3200" dirty="0"/>
              <a:t>部分が</a:t>
            </a:r>
            <a:r>
              <a:rPr lang="ja-JP" altLang="en-US" sz="3200" dirty="0" smtClean="0"/>
              <a:t>、</a:t>
            </a:r>
            <a:r>
              <a:rPr lang="en-US" altLang="ja-JP" sz="3200" dirty="0" smtClean="0"/>
              <a:t/>
            </a:r>
            <a:br>
              <a:rPr lang="en-US" altLang="ja-JP" sz="3200" dirty="0" smtClean="0"/>
            </a:br>
            <a:r>
              <a:rPr lang="ja-JP" altLang="en-US" sz="3200" dirty="0" smtClean="0"/>
              <a:t>　　その</a:t>
            </a:r>
            <a:r>
              <a:rPr lang="ja-JP" altLang="en-US" sz="3200" dirty="0"/>
              <a:t>結果として</a:t>
            </a:r>
            <a:r>
              <a:rPr lang="ja-JP" altLang="en-US" sz="3200" dirty="0" smtClean="0"/>
              <a:t>動かなくなって</a:t>
            </a:r>
            <a:r>
              <a:rPr lang="ja-JP" altLang="en-US" sz="3200" dirty="0"/>
              <a:t>（働かなくなって）しまう症状のこと</a:t>
            </a:r>
          </a:p>
        </p:txBody>
      </p:sp>
      <p:sp>
        <p:nvSpPr>
          <p:cNvPr id="9220" name="テキスト ボックス 3"/>
          <p:cNvSpPr txBox="1">
            <a:spLocks noChangeArrowheads="1"/>
          </p:cNvSpPr>
          <p:nvPr/>
        </p:nvSpPr>
        <p:spPr bwMode="auto">
          <a:xfrm>
            <a:off x="713203" y="2840470"/>
            <a:ext cx="60467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dirty="0">
                <a:solidFill>
                  <a:srgbClr val="0070C0"/>
                </a:solidFill>
              </a:rPr>
              <a:t>高齢による衰弱の原因の一つが、</a:t>
            </a:r>
            <a:endParaRPr lang="en-US" altLang="ja-JP" sz="3200" dirty="0">
              <a:solidFill>
                <a:srgbClr val="0070C0"/>
              </a:solidFill>
            </a:endParaRPr>
          </a:p>
          <a:p>
            <a:pPr eaLnBrk="1" hangingPunct="1"/>
            <a:r>
              <a:rPr lang="ja-JP" altLang="en-US" sz="3200" dirty="0">
                <a:solidFill>
                  <a:srgbClr val="0070C0"/>
                </a:solidFill>
              </a:rPr>
              <a:t>　　　　　　足腰の廃用症候群</a:t>
            </a:r>
          </a:p>
        </p:txBody>
      </p:sp>
      <p:sp>
        <p:nvSpPr>
          <p:cNvPr id="2" name="テキスト ボックス 1"/>
          <p:cNvSpPr txBox="1"/>
          <p:nvPr/>
        </p:nvSpPr>
        <p:spPr>
          <a:xfrm>
            <a:off x="6892240" y="3127125"/>
            <a:ext cx="4955203" cy="461665"/>
          </a:xfrm>
          <a:prstGeom prst="rect">
            <a:avLst/>
          </a:prstGeom>
          <a:noFill/>
        </p:spPr>
        <p:txBody>
          <a:bodyPr wrap="none" rtlCol="0">
            <a:spAutoFit/>
          </a:bodyPr>
          <a:lstStyle/>
          <a:p>
            <a:r>
              <a:rPr kumimoji="1" lang="ja-JP" altLang="en-US" sz="2400" dirty="0" smtClean="0">
                <a:solidFill>
                  <a:srgbClr val="C00000"/>
                </a:solidFill>
              </a:rPr>
              <a:t>また動くことで回復する可能性がある</a:t>
            </a:r>
            <a:endParaRPr kumimoji="1" lang="ja-JP" altLang="en-US" sz="2400" dirty="0">
              <a:solidFill>
                <a:srgbClr val="C00000"/>
              </a:solidFill>
            </a:endParaRPr>
          </a:p>
        </p:txBody>
      </p:sp>
      <p:sp>
        <p:nvSpPr>
          <p:cNvPr id="3" name="テキスト ボックス 2"/>
          <p:cNvSpPr txBox="1"/>
          <p:nvPr/>
        </p:nvSpPr>
        <p:spPr>
          <a:xfrm>
            <a:off x="600900" y="4607286"/>
            <a:ext cx="10918005" cy="1569660"/>
          </a:xfrm>
          <a:prstGeom prst="rect">
            <a:avLst/>
          </a:prstGeom>
          <a:noFill/>
        </p:spPr>
        <p:txBody>
          <a:bodyPr wrap="square" rtlCol="0">
            <a:spAutoFit/>
          </a:bodyPr>
          <a:lstStyle/>
          <a:p>
            <a:r>
              <a:rPr kumimoji="1" lang="ja-JP" altLang="en-US" sz="3200" dirty="0" smtClean="0">
                <a:solidFill>
                  <a:srgbClr val="C00000"/>
                </a:solidFill>
              </a:rPr>
              <a:t>ロコモは、足腰の廃用症候群の前段階</a:t>
            </a:r>
            <a:endParaRPr kumimoji="1" lang="en-US" altLang="ja-JP" sz="3200" dirty="0" smtClean="0">
              <a:solidFill>
                <a:srgbClr val="C00000"/>
              </a:solidFill>
            </a:endParaRPr>
          </a:p>
          <a:p>
            <a:r>
              <a:rPr lang="ja-JP" altLang="en-US" sz="3200" b="1" dirty="0">
                <a:solidFill>
                  <a:srgbClr val="0070C0"/>
                </a:solidFill>
              </a:rPr>
              <a:t>ロコモになったことに気付かずに放置していると</a:t>
            </a:r>
            <a:r>
              <a:rPr lang="en-US" altLang="ja-JP" sz="3200" b="1" dirty="0">
                <a:solidFill>
                  <a:srgbClr val="0070C0"/>
                </a:solidFill>
              </a:rPr>
              <a:t/>
            </a:r>
            <a:br>
              <a:rPr lang="en-US" altLang="ja-JP" sz="3200" b="1" dirty="0">
                <a:solidFill>
                  <a:srgbClr val="0070C0"/>
                </a:solidFill>
              </a:rPr>
            </a:br>
            <a:r>
              <a:rPr lang="ja-JP" altLang="en-US" sz="3200" b="1" dirty="0">
                <a:solidFill>
                  <a:srgbClr val="0070C0"/>
                </a:solidFill>
              </a:rPr>
              <a:t>健康寿命は短くなって</a:t>
            </a:r>
            <a:r>
              <a:rPr lang="ja-JP" altLang="en-US" sz="3200" b="1" dirty="0" smtClean="0">
                <a:solidFill>
                  <a:srgbClr val="0070C0"/>
                </a:solidFill>
              </a:rPr>
              <a:t>しまいます　</a:t>
            </a:r>
            <a:endParaRPr lang="en-US" altLang="ja-JP" sz="3200" b="1" dirty="0" smtClean="0">
              <a:solidFill>
                <a:srgbClr val="0070C0"/>
              </a:solidFill>
            </a:endParaRPr>
          </a:p>
        </p:txBody>
      </p:sp>
      <p:sp>
        <p:nvSpPr>
          <p:cNvPr id="8" name="タイトル 1"/>
          <p:cNvSpPr txBox="1">
            <a:spLocks/>
          </p:cNvSpPr>
          <p:nvPr/>
        </p:nvSpPr>
        <p:spPr>
          <a:xfrm>
            <a:off x="600903" y="4643826"/>
            <a:ext cx="11246540" cy="22263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4900"/>
              </a:lnSpc>
            </a:pPr>
            <a:endParaRPr lang="ja-JP" altLang="en-US" sz="2800" b="1" dirty="0" smtClean="0">
              <a:solidFill>
                <a:srgbClr val="002060"/>
              </a:solidFill>
            </a:endParaRPr>
          </a:p>
        </p:txBody>
      </p:sp>
    </p:spTree>
    <p:extLst>
      <p:ext uri="{BB962C8B-B14F-4D97-AF65-F5344CB8AC3E}">
        <p14:creationId xmlns:p14="http://schemas.microsoft.com/office/powerpoint/2010/main" val="3554306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2" grpId="0"/>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9111" y="265679"/>
            <a:ext cx="8589580" cy="974944"/>
          </a:xfrm>
        </p:spPr>
        <p:txBody>
          <a:bodyPr>
            <a:normAutofit/>
          </a:bodyPr>
          <a:lstStyle/>
          <a:p>
            <a:r>
              <a:rPr lang="ja-JP" altLang="ja-JP" sz="4000" dirty="0"/>
              <a:t>なぜ年と共にロコモになっていくの</a:t>
            </a:r>
            <a:r>
              <a:rPr lang="ja-JP" altLang="ja-JP" sz="4000" dirty="0" smtClean="0"/>
              <a:t>か</a:t>
            </a:r>
            <a:endParaRPr kumimoji="1" lang="ja-JP" altLang="en-US" sz="4000" dirty="0"/>
          </a:p>
        </p:txBody>
      </p:sp>
      <p:sp>
        <p:nvSpPr>
          <p:cNvPr id="4" name="テキスト ボックス 3"/>
          <p:cNvSpPr txBox="1"/>
          <p:nvPr/>
        </p:nvSpPr>
        <p:spPr>
          <a:xfrm>
            <a:off x="1072055" y="1860331"/>
            <a:ext cx="184731"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488731" y="1240623"/>
            <a:ext cx="10980891" cy="4698722"/>
          </a:xfrm>
          <a:prstGeom prst="rect">
            <a:avLst/>
          </a:prstGeom>
          <a:noFill/>
        </p:spPr>
        <p:txBody>
          <a:bodyPr wrap="none" rtlCol="0">
            <a:spAutoFit/>
          </a:bodyPr>
          <a:lstStyle/>
          <a:p>
            <a:pPr marL="342900" indent="-342900">
              <a:lnSpc>
                <a:spcPts val="2800"/>
              </a:lnSpc>
              <a:buAutoNum type="arabicPeriod"/>
            </a:pPr>
            <a:r>
              <a:rPr kumimoji="1" lang="ja-JP" altLang="en-US" sz="2800" b="1" dirty="0" smtClean="0">
                <a:solidFill>
                  <a:srgbClr val="0070C0"/>
                </a:solidFill>
              </a:rPr>
              <a:t>筋力の低下</a:t>
            </a:r>
            <a:r>
              <a:rPr kumimoji="1" lang="en-US" altLang="ja-JP" sz="2000" dirty="0" smtClean="0"/>
              <a:t/>
            </a:r>
            <a:br>
              <a:rPr kumimoji="1" lang="en-US" altLang="ja-JP" sz="2000" dirty="0" smtClean="0"/>
            </a:br>
            <a:r>
              <a:rPr kumimoji="1" lang="ja-JP" altLang="en-US" sz="2000" dirty="0" smtClean="0"/>
              <a:t>①長期間にわたる運動量の低下による筋萎縮</a:t>
            </a:r>
            <a:r>
              <a:rPr kumimoji="1" lang="en-US" altLang="ja-JP" sz="2000" dirty="0" smtClean="0"/>
              <a:t/>
            </a:r>
            <a:br>
              <a:rPr kumimoji="1" lang="en-US" altLang="ja-JP" sz="2000" dirty="0" smtClean="0"/>
            </a:br>
            <a:r>
              <a:rPr kumimoji="1" lang="ja-JP" altLang="en-US" sz="2000" dirty="0" smtClean="0"/>
              <a:t>②加齢による筋量減少（サルコぺニア）</a:t>
            </a:r>
            <a:r>
              <a:rPr kumimoji="1" lang="en-US" altLang="ja-JP" sz="2000" dirty="0" smtClean="0"/>
              <a:t/>
            </a:r>
            <a:br>
              <a:rPr kumimoji="1" lang="en-US" altLang="ja-JP" sz="2000" dirty="0" smtClean="0"/>
            </a:br>
            <a:r>
              <a:rPr kumimoji="1" lang="ja-JP" altLang="en-US" sz="2000" dirty="0" smtClean="0"/>
              <a:t>　　加齢とともに骨格筋は筋</a:t>
            </a:r>
            <a:r>
              <a:rPr lang="ja-JP" altLang="en-US" sz="2000" dirty="0"/>
              <a:t>線維</a:t>
            </a:r>
            <a:r>
              <a:rPr kumimoji="1" lang="ja-JP" altLang="en-US" sz="2000" dirty="0" smtClean="0"/>
              <a:t>数の減少だけでなく、筋線維自体も萎縮する</a:t>
            </a:r>
            <a:r>
              <a:rPr lang="en-US" altLang="ja-JP" sz="2000" dirty="0"/>
              <a:t/>
            </a:r>
            <a:br>
              <a:rPr lang="en-US" altLang="ja-JP" sz="2000" dirty="0"/>
            </a:br>
            <a:r>
              <a:rPr lang="ja-JP" altLang="en-US" sz="2000" dirty="0" smtClean="0"/>
              <a:t>　　</a:t>
            </a:r>
            <a:r>
              <a:rPr lang="ja-JP" altLang="en-US" sz="2000" dirty="0"/>
              <a:t>加齢とともに筋肉でのタンパク質合成能が低下し、若い時以上に多くのタンパク質を必要と</a:t>
            </a:r>
            <a:r>
              <a:rPr lang="ja-JP" altLang="en-US" sz="2000" dirty="0" smtClean="0"/>
              <a:t>する</a:t>
            </a:r>
            <a:r>
              <a:rPr lang="en-US" altLang="ja-JP" sz="2000" dirty="0" smtClean="0"/>
              <a:t/>
            </a:r>
            <a:br>
              <a:rPr lang="en-US" altLang="ja-JP" sz="2000" dirty="0" smtClean="0"/>
            </a:br>
            <a:r>
              <a:rPr lang="ja-JP" altLang="en-US" sz="2000" dirty="0" smtClean="0"/>
              <a:t>③タンパク質摂取量の減少</a:t>
            </a:r>
            <a:r>
              <a:rPr lang="en-US" altLang="ja-JP" sz="2000" dirty="0"/>
              <a:t/>
            </a:r>
            <a:br>
              <a:rPr lang="en-US" altLang="ja-JP" sz="2000" dirty="0"/>
            </a:br>
            <a:endParaRPr kumimoji="1" lang="en-US" altLang="ja-JP" sz="2000" dirty="0" smtClean="0"/>
          </a:p>
          <a:p>
            <a:pPr marL="342900" indent="-342900">
              <a:lnSpc>
                <a:spcPts val="2800"/>
              </a:lnSpc>
              <a:buAutoNum type="arabicPeriod"/>
            </a:pPr>
            <a:r>
              <a:rPr lang="ja-JP" altLang="en-US" sz="2800" b="1" dirty="0" smtClean="0">
                <a:solidFill>
                  <a:srgbClr val="0070C0"/>
                </a:solidFill>
              </a:rPr>
              <a:t>バランス能力の低下　</a:t>
            </a:r>
            <a:r>
              <a:rPr lang="en-US" altLang="ja-JP" sz="2000" dirty="0" smtClean="0"/>
              <a:t/>
            </a:r>
            <a:br>
              <a:rPr lang="en-US" altLang="ja-JP" sz="2000" dirty="0" smtClean="0"/>
            </a:br>
            <a:r>
              <a:rPr lang="ja-JP" altLang="en-US" sz="2000" dirty="0"/>
              <a:t>①長期間にわたる運動量の低下に</a:t>
            </a:r>
            <a:r>
              <a:rPr lang="ja-JP" altLang="en-US" sz="2000" dirty="0" smtClean="0"/>
              <a:t>よるバランス能力の低下</a:t>
            </a:r>
            <a:r>
              <a:rPr lang="en-US" altLang="ja-JP" sz="2000" dirty="0" smtClean="0"/>
              <a:t/>
            </a:r>
            <a:br>
              <a:rPr lang="en-US" altLang="ja-JP" sz="2000" dirty="0" smtClean="0"/>
            </a:br>
            <a:r>
              <a:rPr lang="ja-JP" altLang="en-US" sz="2000" dirty="0" smtClean="0"/>
              <a:t>②神経系統の老化（運動神経が鈍る）</a:t>
            </a:r>
            <a:endParaRPr lang="en-US" altLang="ja-JP" sz="2000" dirty="0" smtClean="0"/>
          </a:p>
          <a:p>
            <a:pPr marL="342900" indent="-342900">
              <a:buAutoNum type="arabicPeriod"/>
            </a:pPr>
            <a:endParaRPr kumimoji="1" lang="en-US" altLang="ja-JP" sz="2000" dirty="0" smtClean="0"/>
          </a:p>
          <a:p>
            <a:pPr marL="342900" indent="-342900">
              <a:buAutoNum type="arabicPeriod"/>
            </a:pPr>
            <a:r>
              <a:rPr lang="ja-JP" altLang="en-US" sz="2800" b="1" dirty="0" smtClean="0">
                <a:solidFill>
                  <a:srgbClr val="0070C0"/>
                </a:solidFill>
              </a:rPr>
              <a:t>運動器疾患のために、痛み、動きにくくなる</a:t>
            </a:r>
            <a:r>
              <a:rPr lang="en-US" altLang="ja-JP" sz="2000" dirty="0" smtClean="0"/>
              <a:t/>
            </a:r>
            <a:br>
              <a:rPr lang="en-US" altLang="ja-JP" sz="2000" dirty="0" smtClean="0"/>
            </a:br>
            <a:endParaRPr kumimoji="1" lang="ja-JP" altLang="en-US" sz="2000" dirty="0"/>
          </a:p>
        </p:txBody>
      </p:sp>
      <p:sp>
        <p:nvSpPr>
          <p:cNvPr id="6" name="テキスト ボックス 5"/>
          <p:cNvSpPr txBox="1"/>
          <p:nvPr/>
        </p:nvSpPr>
        <p:spPr>
          <a:xfrm>
            <a:off x="737197" y="5939345"/>
            <a:ext cx="10732425" cy="523220"/>
          </a:xfrm>
          <a:prstGeom prst="rect">
            <a:avLst/>
          </a:prstGeom>
          <a:noFill/>
        </p:spPr>
        <p:txBody>
          <a:bodyPr wrap="none" rtlCol="0">
            <a:spAutoFit/>
          </a:bodyPr>
          <a:lstStyle/>
          <a:p>
            <a:r>
              <a:rPr kumimoji="1" lang="ja-JP" altLang="en-US" sz="2800" b="1" dirty="0" smtClean="0">
                <a:solidFill>
                  <a:srgbClr val="C00000"/>
                </a:solidFill>
              </a:rPr>
              <a:t>加齢に伴う体の変化、特徴があり、これを知ることがロコモ対策に必要</a:t>
            </a:r>
            <a:endParaRPr kumimoji="1" lang="ja-JP" altLang="en-US" sz="2800" b="1" dirty="0">
              <a:solidFill>
                <a:srgbClr val="C00000"/>
              </a:solidFill>
            </a:endParaRPr>
          </a:p>
        </p:txBody>
      </p:sp>
    </p:spTree>
    <p:extLst>
      <p:ext uri="{BB962C8B-B14F-4D97-AF65-F5344CB8AC3E}">
        <p14:creationId xmlns:p14="http://schemas.microsoft.com/office/powerpoint/2010/main" val="161544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896113" y="203202"/>
            <a:ext cx="8043863" cy="868362"/>
          </a:xfrm>
        </p:spPr>
        <p:txBody>
          <a:bodyPr/>
          <a:lstStyle/>
          <a:p>
            <a:r>
              <a:rPr lang="ja-JP" altLang="en-US" dirty="0">
                <a:solidFill>
                  <a:srgbClr val="0070C0"/>
                </a:solidFill>
              </a:rPr>
              <a:t>加齢に伴う体の変化</a:t>
            </a:r>
            <a:r>
              <a:rPr lang="ja-JP" altLang="en-US" dirty="0" smtClean="0">
                <a:solidFill>
                  <a:srgbClr val="0070C0"/>
                </a:solidFill>
              </a:rPr>
              <a:t>：可動域</a:t>
            </a:r>
          </a:p>
        </p:txBody>
      </p:sp>
      <p:sp>
        <p:nvSpPr>
          <p:cNvPr id="19459" name="テキスト ボックス 3"/>
          <p:cNvSpPr txBox="1">
            <a:spLocks noChangeArrowheads="1"/>
          </p:cNvSpPr>
          <p:nvPr/>
        </p:nvSpPr>
        <p:spPr bwMode="auto">
          <a:xfrm>
            <a:off x="1881188" y="1071564"/>
            <a:ext cx="8572500" cy="40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4400"/>
              </a:lnSpc>
            </a:pPr>
            <a:r>
              <a:rPr lang="ja-JP" altLang="en-US" sz="2800" dirty="0">
                <a:latin typeface="Calibri" panose="020F0502020204030204" pitchFamily="34" charset="0"/>
              </a:rPr>
              <a:t>年と共に体が固くなるが、若者の固さと異なる。</a:t>
            </a:r>
          </a:p>
          <a:p>
            <a:pPr>
              <a:lnSpc>
                <a:spcPts val="4400"/>
              </a:lnSpc>
            </a:pPr>
            <a:r>
              <a:rPr lang="ja-JP" altLang="en-US" sz="2800" dirty="0">
                <a:latin typeface="Calibri" panose="020F0502020204030204" pitchFamily="34" charset="0"/>
              </a:rPr>
              <a:t>若者は、筋肉の柔軟性不足が問題であることが多く、</a:t>
            </a:r>
          </a:p>
          <a:p>
            <a:pPr>
              <a:lnSpc>
                <a:spcPts val="4400"/>
              </a:lnSpc>
            </a:pPr>
            <a:r>
              <a:rPr lang="ja-JP" altLang="en-US" sz="2800" dirty="0">
                <a:latin typeface="Calibri" panose="020F0502020204030204" pitchFamily="34" charset="0"/>
              </a:rPr>
              <a:t>それに対し、ストレッチが行われる</a:t>
            </a:r>
            <a:r>
              <a:rPr lang="ja-JP" altLang="en-US" sz="2800" dirty="0" smtClean="0">
                <a:latin typeface="Calibri" panose="020F0502020204030204" pitchFamily="34" charset="0"/>
              </a:rPr>
              <a:t>。</a:t>
            </a:r>
            <a:endParaRPr lang="ja-JP" altLang="en-US" sz="2800" dirty="0">
              <a:latin typeface="Calibri" panose="020F0502020204030204" pitchFamily="34" charset="0"/>
            </a:endParaRPr>
          </a:p>
          <a:p>
            <a:pPr>
              <a:lnSpc>
                <a:spcPts val="4400"/>
              </a:lnSpc>
            </a:pPr>
            <a:r>
              <a:rPr lang="ja-JP" altLang="en-US" sz="2800" dirty="0">
                <a:latin typeface="Calibri" panose="020F0502020204030204" pitchFamily="34" charset="0"/>
              </a:rPr>
              <a:t>年と共に固くなる要因は関節で、</a:t>
            </a:r>
          </a:p>
          <a:p>
            <a:pPr>
              <a:lnSpc>
                <a:spcPts val="4400"/>
              </a:lnSpc>
            </a:pPr>
            <a:r>
              <a:rPr lang="ja-JP" altLang="en-US" sz="2800" dirty="0">
                <a:solidFill>
                  <a:srgbClr val="C00000"/>
                </a:solidFill>
                <a:latin typeface="Calibri" panose="020F0502020204030204" pitchFamily="34" charset="0"/>
              </a:rPr>
              <a:t>特に動きにくくなる関節は、骨盤の仙腸関節、</a:t>
            </a:r>
            <a:endParaRPr lang="en-US" altLang="ja-JP" sz="2800" dirty="0">
              <a:solidFill>
                <a:srgbClr val="C00000"/>
              </a:solidFill>
              <a:latin typeface="Calibri" panose="020F0502020204030204" pitchFamily="34" charset="0"/>
            </a:endParaRPr>
          </a:p>
          <a:p>
            <a:pPr>
              <a:lnSpc>
                <a:spcPts val="4400"/>
              </a:lnSpc>
            </a:pPr>
            <a:r>
              <a:rPr lang="ja-JP" altLang="en-US" sz="2800" dirty="0">
                <a:solidFill>
                  <a:srgbClr val="C00000"/>
                </a:solidFill>
                <a:latin typeface="Calibri" panose="020F0502020204030204" pitchFamily="34" charset="0"/>
              </a:rPr>
              <a:t>背骨の椎間関節、肋骨の肋椎関節、肩甲胸郭関節で、</a:t>
            </a:r>
            <a:endParaRPr lang="en-US" altLang="ja-JP" sz="2800" dirty="0">
              <a:solidFill>
                <a:srgbClr val="C00000"/>
              </a:solidFill>
              <a:latin typeface="Calibri" panose="020F0502020204030204" pitchFamily="34" charset="0"/>
            </a:endParaRPr>
          </a:p>
          <a:p>
            <a:pPr>
              <a:lnSpc>
                <a:spcPts val="4400"/>
              </a:lnSpc>
            </a:pPr>
            <a:r>
              <a:rPr lang="ja-JP" altLang="en-US" sz="2800" dirty="0">
                <a:solidFill>
                  <a:srgbClr val="C00000"/>
                </a:solidFill>
                <a:latin typeface="Calibri" panose="020F0502020204030204" pitchFamily="34" charset="0"/>
              </a:rPr>
              <a:t>これらは体幹の関節</a:t>
            </a:r>
            <a:r>
              <a:rPr lang="ja-JP" altLang="en-US" sz="2800" dirty="0" smtClean="0">
                <a:solidFill>
                  <a:srgbClr val="C00000"/>
                </a:solidFill>
                <a:latin typeface="Calibri" panose="020F0502020204030204" pitchFamily="34" charset="0"/>
              </a:rPr>
              <a:t>。</a:t>
            </a:r>
            <a:endParaRPr lang="en-US" altLang="ja-JP" sz="2800" dirty="0">
              <a:solidFill>
                <a:srgbClr val="C00000"/>
              </a:solidFill>
              <a:latin typeface="Calibri" panose="020F0502020204030204" pitchFamily="34" charset="0"/>
            </a:endParaRPr>
          </a:p>
        </p:txBody>
      </p:sp>
      <p:sp>
        <p:nvSpPr>
          <p:cNvPr id="2" name="テキスト ボックス 1"/>
          <p:cNvSpPr txBox="1"/>
          <p:nvPr/>
        </p:nvSpPr>
        <p:spPr>
          <a:xfrm>
            <a:off x="2346982" y="5233513"/>
            <a:ext cx="8106706" cy="1354217"/>
          </a:xfrm>
          <a:prstGeom prst="rect">
            <a:avLst/>
          </a:prstGeom>
          <a:noFill/>
        </p:spPr>
        <p:txBody>
          <a:bodyPr wrap="none" rtlCol="0">
            <a:spAutoFit/>
          </a:bodyPr>
          <a:lstStyle/>
          <a:p>
            <a:r>
              <a:rPr lang="ja-JP" altLang="en-US" sz="3200" dirty="0">
                <a:solidFill>
                  <a:srgbClr val="0070C0"/>
                </a:solidFill>
              </a:rPr>
              <a:t>体幹の関節が固くなりこわばった体は、</a:t>
            </a:r>
            <a:r>
              <a:rPr lang="en-US" altLang="ja-JP" sz="3200" dirty="0">
                <a:solidFill>
                  <a:srgbClr val="0070C0"/>
                </a:solidFill>
              </a:rPr>
              <a:t/>
            </a:r>
            <a:br>
              <a:rPr lang="en-US" altLang="ja-JP" sz="3200" dirty="0">
                <a:solidFill>
                  <a:srgbClr val="0070C0"/>
                </a:solidFill>
              </a:rPr>
            </a:br>
            <a:r>
              <a:rPr lang="ja-JP" altLang="en-US" sz="3200" dirty="0">
                <a:solidFill>
                  <a:srgbClr val="0070C0"/>
                </a:solidFill>
              </a:rPr>
              <a:t>　　　　　　　　　　　</a:t>
            </a:r>
            <a:r>
              <a:rPr lang="ja-JP" altLang="en-US" sz="3200" dirty="0">
                <a:solidFill>
                  <a:srgbClr val="0070C0"/>
                </a:solidFill>
                <a:latin typeface="Arial" panose="020B0604020202020204" pitchFamily="34" charset="0"/>
              </a:rPr>
              <a:t>動作時の痛み原因の主要因</a:t>
            </a:r>
          </a:p>
          <a:p>
            <a:endParaRPr kumimoji="1" lang="ja-JP" altLang="en-US" dirty="0"/>
          </a:p>
        </p:txBody>
      </p:sp>
    </p:spTree>
    <p:extLst>
      <p:ext uri="{BB962C8B-B14F-4D97-AF65-F5344CB8AC3E}">
        <p14:creationId xmlns:p14="http://schemas.microsoft.com/office/powerpoint/2010/main" val="422864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図 5" descr="高齢者前屈.JPG"/>
          <p:cNvPicPr>
            <a:picLocks noChangeAspect="1"/>
          </p:cNvPicPr>
          <p:nvPr/>
        </p:nvPicPr>
        <p:blipFill>
          <a:blip r:embed="rId3">
            <a:extLst>
              <a:ext uri="{28A0092B-C50C-407E-A947-70E740481C1C}">
                <a14:useLocalDpi xmlns:a14="http://schemas.microsoft.com/office/drawing/2010/main" val="0"/>
              </a:ext>
            </a:extLst>
          </a:blip>
          <a:srcRect l="21877" t="13126" r="3745" b="8124"/>
          <a:stretch>
            <a:fillRect/>
          </a:stretch>
        </p:blipFill>
        <p:spPr bwMode="auto">
          <a:xfrm>
            <a:off x="1524001" y="0"/>
            <a:ext cx="2428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図 6" descr="若者固い前屈.JPG"/>
          <p:cNvPicPr>
            <a:picLocks noChangeAspect="1"/>
          </p:cNvPicPr>
          <p:nvPr/>
        </p:nvPicPr>
        <p:blipFill>
          <a:blip r:embed="rId4">
            <a:extLst>
              <a:ext uri="{28A0092B-C50C-407E-A947-70E740481C1C}">
                <a14:useLocalDpi xmlns:a14="http://schemas.microsoft.com/office/drawing/2010/main" val="0"/>
              </a:ext>
            </a:extLst>
          </a:blip>
          <a:srcRect l="15909" t="18750" r="4546"/>
          <a:stretch>
            <a:fillRect/>
          </a:stretch>
        </p:blipFill>
        <p:spPr bwMode="auto">
          <a:xfrm>
            <a:off x="6167438" y="0"/>
            <a:ext cx="2500312"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テキスト ボックス 9"/>
          <p:cNvSpPr txBox="1">
            <a:spLocks noChangeArrowheads="1"/>
          </p:cNvSpPr>
          <p:nvPr/>
        </p:nvSpPr>
        <p:spPr bwMode="auto">
          <a:xfrm>
            <a:off x="4024313" y="1500188"/>
            <a:ext cx="2000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前屈が容易な</a:t>
            </a:r>
            <a:endParaRPr lang="en-US" altLang="ja-JP" sz="2400" b="1"/>
          </a:p>
          <a:p>
            <a:pPr eaLnBrk="1" hangingPunct="1"/>
            <a:r>
              <a:rPr lang="ja-JP" altLang="en-US" sz="2400" b="1"/>
              <a:t>　　高齢者</a:t>
            </a:r>
          </a:p>
        </p:txBody>
      </p:sp>
      <p:sp>
        <p:nvSpPr>
          <p:cNvPr id="20487" name="テキスト ボックス 10"/>
          <p:cNvSpPr txBox="1">
            <a:spLocks noChangeArrowheads="1"/>
          </p:cNvSpPr>
          <p:nvPr/>
        </p:nvSpPr>
        <p:spPr bwMode="auto">
          <a:xfrm>
            <a:off x="8596313" y="1500188"/>
            <a:ext cx="2000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前屈が困難な</a:t>
            </a:r>
            <a:endParaRPr lang="en-US" altLang="ja-JP" sz="2400" b="1"/>
          </a:p>
          <a:p>
            <a:pPr eaLnBrk="1" hangingPunct="1"/>
            <a:r>
              <a:rPr lang="ja-JP" altLang="en-US" sz="2400" b="1"/>
              <a:t>　　　若者</a:t>
            </a:r>
          </a:p>
        </p:txBody>
      </p:sp>
      <p:sp>
        <p:nvSpPr>
          <p:cNvPr id="12" name="テキスト ボックス 11"/>
          <p:cNvSpPr txBox="1">
            <a:spLocks noChangeArrowheads="1"/>
          </p:cNvSpPr>
          <p:nvPr/>
        </p:nvSpPr>
        <p:spPr bwMode="auto">
          <a:xfrm>
            <a:off x="1524000" y="4500563"/>
            <a:ext cx="1982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胸郭の動きは</a:t>
            </a:r>
            <a:endParaRPr lang="en-US" altLang="ja-JP" sz="2400" b="1"/>
          </a:p>
          <a:p>
            <a:pPr eaLnBrk="1" hangingPunct="1"/>
            <a:r>
              <a:rPr lang="ja-JP" altLang="en-US" sz="2400" b="1"/>
              <a:t>　　悪い</a:t>
            </a:r>
          </a:p>
        </p:txBody>
      </p:sp>
      <p:sp>
        <p:nvSpPr>
          <p:cNvPr id="13" name="テキスト ボックス 12"/>
          <p:cNvSpPr txBox="1">
            <a:spLocks noChangeArrowheads="1"/>
          </p:cNvSpPr>
          <p:nvPr/>
        </p:nvSpPr>
        <p:spPr bwMode="auto">
          <a:xfrm>
            <a:off x="6096000" y="4643438"/>
            <a:ext cx="1982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胸郭の動きは</a:t>
            </a:r>
            <a:endParaRPr lang="en-US" altLang="ja-JP" sz="2400" b="1"/>
          </a:p>
          <a:p>
            <a:pPr eaLnBrk="1" hangingPunct="1"/>
            <a:r>
              <a:rPr lang="ja-JP" altLang="en-US" sz="2400" b="1"/>
              <a:t>　　　良い</a:t>
            </a:r>
          </a:p>
        </p:txBody>
      </p:sp>
      <p:grpSp>
        <p:nvGrpSpPr>
          <p:cNvPr id="20502" name="グループ化 20501"/>
          <p:cNvGrpSpPr/>
          <p:nvPr/>
        </p:nvGrpSpPr>
        <p:grpSpPr>
          <a:xfrm>
            <a:off x="8303206" y="3296444"/>
            <a:ext cx="2143125" cy="3524250"/>
            <a:chOff x="8303206" y="3296444"/>
            <a:chExt cx="2143125" cy="3524250"/>
          </a:xfrm>
        </p:grpSpPr>
        <p:grpSp>
          <p:nvGrpSpPr>
            <p:cNvPr id="3" name="グループ化 8"/>
            <p:cNvGrpSpPr>
              <a:grpSpLocks/>
            </p:cNvGrpSpPr>
            <p:nvPr/>
          </p:nvGrpSpPr>
          <p:grpSpPr bwMode="auto">
            <a:xfrm>
              <a:off x="8303206" y="3296444"/>
              <a:ext cx="2143125" cy="3524250"/>
              <a:chOff x="6715140" y="3333750"/>
              <a:chExt cx="2143140" cy="3524250"/>
            </a:xfrm>
          </p:grpSpPr>
          <p:pic>
            <p:nvPicPr>
              <p:cNvPr id="20490" name="図 3" descr="若者手伸ばし左.JPG"/>
              <p:cNvPicPr>
                <a:picLocks noChangeAspect="1"/>
              </p:cNvPicPr>
              <p:nvPr/>
            </p:nvPicPr>
            <p:blipFill>
              <a:blip r:embed="rId5">
                <a:extLst>
                  <a:ext uri="{28A0092B-C50C-407E-A947-70E740481C1C}">
                    <a14:useLocalDpi xmlns:a14="http://schemas.microsoft.com/office/drawing/2010/main" val="0"/>
                  </a:ext>
                </a:extLst>
              </a:blip>
              <a:srcRect l="8109" r="10809"/>
              <a:stretch>
                <a:fillRect/>
              </a:stretch>
            </p:blipFill>
            <p:spPr bwMode="auto">
              <a:xfrm>
                <a:off x="6715140" y="3333750"/>
                <a:ext cx="214314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7500959" y="3643313"/>
                <a:ext cx="428628" cy="357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cxnSp>
          <p:nvCxnSpPr>
            <p:cNvPr id="8" name="直線コネクタ 7"/>
            <p:cNvCxnSpPr/>
            <p:nvPr/>
          </p:nvCxnSpPr>
          <p:spPr>
            <a:xfrm>
              <a:off x="8844197" y="4500563"/>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グループ化 16"/>
            <p:cNvGrpSpPr/>
            <p:nvPr/>
          </p:nvGrpSpPr>
          <p:grpSpPr>
            <a:xfrm>
              <a:off x="8905506" y="4017566"/>
              <a:ext cx="827916" cy="1985963"/>
              <a:chOff x="8905506" y="4017566"/>
              <a:chExt cx="827916" cy="1985963"/>
            </a:xfrm>
          </p:grpSpPr>
          <p:cxnSp>
            <p:nvCxnSpPr>
              <p:cNvPr id="10" name="直線コネクタ 9"/>
              <p:cNvCxnSpPr/>
              <p:nvPr/>
            </p:nvCxnSpPr>
            <p:spPr>
              <a:xfrm>
                <a:off x="8905506" y="4446191"/>
                <a:ext cx="0" cy="15573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8926643" y="4017566"/>
                <a:ext cx="749508" cy="428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8939520" y="5626895"/>
                <a:ext cx="793902" cy="3766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9693736" y="4036767"/>
                <a:ext cx="0" cy="15573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0501" name="グループ化 20500"/>
          <p:cNvGrpSpPr/>
          <p:nvPr/>
        </p:nvGrpSpPr>
        <p:grpSpPr>
          <a:xfrm>
            <a:off x="3506788" y="3333750"/>
            <a:ext cx="2214562" cy="3524250"/>
            <a:chOff x="3506788" y="3333750"/>
            <a:chExt cx="2214562" cy="3524250"/>
          </a:xfrm>
        </p:grpSpPr>
        <p:grpSp>
          <p:nvGrpSpPr>
            <p:cNvPr id="2" name="グループ化 7"/>
            <p:cNvGrpSpPr>
              <a:grpSpLocks/>
            </p:cNvGrpSpPr>
            <p:nvPr/>
          </p:nvGrpSpPr>
          <p:grpSpPr bwMode="auto">
            <a:xfrm>
              <a:off x="3506788" y="3333750"/>
              <a:ext cx="2214562" cy="3524250"/>
              <a:chOff x="2286000" y="3333750"/>
              <a:chExt cx="2214560" cy="3524250"/>
            </a:xfrm>
          </p:grpSpPr>
          <p:pic>
            <p:nvPicPr>
              <p:cNvPr id="20492" name="図 4" descr="高齢者手伸ばし.JPG"/>
              <p:cNvPicPr>
                <a:picLocks noChangeAspect="1"/>
              </p:cNvPicPr>
              <p:nvPr/>
            </p:nvPicPr>
            <p:blipFill>
              <a:blip r:embed="rId6">
                <a:extLst>
                  <a:ext uri="{28A0092B-C50C-407E-A947-70E740481C1C}">
                    <a14:useLocalDpi xmlns:a14="http://schemas.microsoft.com/office/drawing/2010/main" val="0"/>
                  </a:ext>
                </a:extLst>
              </a:blip>
              <a:srcRect r="16216"/>
              <a:stretch>
                <a:fillRect/>
              </a:stretch>
            </p:blipFill>
            <p:spPr bwMode="auto">
              <a:xfrm>
                <a:off x="2286000" y="3333750"/>
                <a:ext cx="221456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2786062" y="3857625"/>
                <a:ext cx="500063" cy="428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6" name="グループ化 25"/>
            <p:cNvGrpSpPr/>
            <p:nvPr/>
          </p:nvGrpSpPr>
          <p:grpSpPr>
            <a:xfrm>
              <a:off x="3948493" y="4446191"/>
              <a:ext cx="1001197" cy="1575483"/>
              <a:chOff x="8666357" y="4301977"/>
              <a:chExt cx="1001197" cy="1575483"/>
            </a:xfrm>
          </p:grpSpPr>
          <p:cxnSp>
            <p:nvCxnSpPr>
              <p:cNvPr id="28" name="直線コネクタ 27"/>
              <p:cNvCxnSpPr/>
              <p:nvPr/>
            </p:nvCxnSpPr>
            <p:spPr>
              <a:xfrm flipV="1">
                <a:off x="8666357" y="4377617"/>
                <a:ext cx="702668" cy="2329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8848040" y="5723275"/>
                <a:ext cx="819514" cy="1541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9500910" y="4301977"/>
                <a:ext cx="119448" cy="13436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494" name="グループ化 20493"/>
            <p:cNvGrpSpPr/>
            <p:nvPr/>
          </p:nvGrpSpPr>
          <p:grpSpPr>
            <a:xfrm>
              <a:off x="3914763" y="4774895"/>
              <a:ext cx="215413" cy="1228634"/>
              <a:chOff x="10878954" y="2583716"/>
              <a:chExt cx="215413" cy="1228634"/>
            </a:xfrm>
          </p:grpSpPr>
          <p:cxnSp>
            <p:nvCxnSpPr>
              <p:cNvPr id="20484" name="直線コネクタ 20483"/>
              <p:cNvCxnSpPr/>
              <p:nvPr/>
            </p:nvCxnSpPr>
            <p:spPr>
              <a:xfrm>
                <a:off x="10878954" y="2583716"/>
                <a:ext cx="215413" cy="689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89" name="直線コネクタ 20488"/>
              <p:cNvCxnSpPr/>
              <p:nvPr/>
            </p:nvCxnSpPr>
            <p:spPr>
              <a:xfrm>
                <a:off x="11060354" y="3282521"/>
                <a:ext cx="15728" cy="5298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653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 calcmode="lin" valueType="num">
                                      <p:cBhvr additive="base">
                                        <p:cTn id="7" dur="500" fill="hold"/>
                                        <p:tgtEl>
                                          <p:spTgt spid="20501"/>
                                        </p:tgtEl>
                                        <p:attrNameLst>
                                          <p:attrName>ppt_x</p:attrName>
                                        </p:attrNameLst>
                                      </p:cBhvr>
                                      <p:tavLst>
                                        <p:tav tm="0">
                                          <p:val>
                                            <p:strVal val="#ppt_x"/>
                                          </p:val>
                                        </p:tav>
                                        <p:tav tm="100000">
                                          <p:val>
                                            <p:strVal val="#ppt_x"/>
                                          </p:val>
                                        </p:tav>
                                      </p:tavLst>
                                    </p:anim>
                                    <p:anim calcmode="lin" valueType="num">
                                      <p:cBhvr additive="base">
                                        <p:cTn id="8" dur="500" fill="hold"/>
                                        <p:tgtEl>
                                          <p:spTgt spid="205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2"/>
                                        </p:tgtEl>
                                        <p:attrNameLst>
                                          <p:attrName>style.visibility</p:attrName>
                                        </p:attrNameLst>
                                      </p:cBhvr>
                                      <p:to>
                                        <p:strVal val="visible"/>
                                      </p:to>
                                    </p:set>
                                    <p:anim calcmode="lin" valueType="num">
                                      <p:cBhvr additive="base">
                                        <p:cTn id="11" dur="500" fill="hold"/>
                                        <p:tgtEl>
                                          <p:spTgt spid="20502"/>
                                        </p:tgtEl>
                                        <p:attrNameLst>
                                          <p:attrName>ppt_x</p:attrName>
                                        </p:attrNameLst>
                                      </p:cBhvr>
                                      <p:tavLst>
                                        <p:tav tm="0">
                                          <p:val>
                                            <p:strVal val="#ppt_x"/>
                                          </p:val>
                                        </p:tav>
                                        <p:tav tm="100000">
                                          <p:val>
                                            <p:strVal val="#ppt_x"/>
                                          </p:val>
                                        </p:tav>
                                      </p:tavLst>
                                    </p:anim>
                                    <p:anim calcmode="lin" valueType="num">
                                      <p:cBhvr additive="base">
                                        <p:cTn id="12" dur="500" fill="hold"/>
                                        <p:tgtEl>
                                          <p:spTgt spid="2050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19668" y="248604"/>
            <a:ext cx="9791700" cy="936625"/>
          </a:xfrm>
        </p:spPr>
        <p:txBody>
          <a:bodyPr>
            <a:normAutofit/>
          </a:bodyPr>
          <a:lstStyle/>
          <a:p>
            <a:r>
              <a:rPr lang="ja-JP" altLang="en-US" sz="4800" b="1" dirty="0">
                <a:ea typeface="ＭＳ ゴシック" pitchFamily="49" charset="-128"/>
              </a:rPr>
              <a:t>ロコモティブシンドローム</a:t>
            </a:r>
          </a:p>
        </p:txBody>
      </p:sp>
      <p:sp>
        <p:nvSpPr>
          <p:cNvPr id="8208" name="AutoShape 16"/>
          <p:cNvSpPr>
            <a:spLocks noChangeArrowheads="1"/>
          </p:cNvSpPr>
          <p:nvPr/>
        </p:nvSpPr>
        <p:spPr bwMode="auto">
          <a:xfrm>
            <a:off x="624418" y="3573464"/>
            <a:ext cx="2688167" cy="3024187"/>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09" name="AutoShape 17"/>
          <p:cNvSpPr>
            <a:spLocks noChangeArrowheads="1"/>
          </p:cNvSpPr>
          <p:nvPr/>
        </p:nvSpPr>
        <p:spPr bwMode="auto">
          <a:xfrm>
            <a:off x="4656667" y="3573464"/>
            <a:ext cx="2688167" cy="3024187"/>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10" name="AutoShape 18"/>
          <p:cNvSpPr>
            <a:spLocks noChangeArrowheads="1"/>
          </p:cNvSpPr>
          <p:nvPr/>
        </p:nvSpPr>
        <p:spPr bwMode="auto">
          <a:xfrm>
            <a:off x="8688918" y="3573464"/>
            <a:ext cx="2688167" cy="3024187"/>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8211" name="Picture 19" descr="KF20_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18" y="4221163"/>
            <a:ext cx="2628900" cy="1960562"/>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KF01_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3885" y="3860801"/>
            <a:ext cx="2423583" cy="2563813"/>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descr="KF08_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7051" y="5165725"/>
            <a:ext cx="1767416" cy="1358900"/>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KF33_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8918" y="3570289"/>
            <a:ext cx="211243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 name="AutoShape 23"/>
          <p:cNvSpPr>
            <a:spLocks noChangeArrowheads="1"/>
          </p:cNvSpPr>
          <p:nvPr/>
        </p:nvSpPr>
        <p:spPr bwMode="auto">
          <a:xfrm>
            <a:off x="3503084" y="4005263"/>
            <a:ext cx="1056216" cy="360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16" name="AutoShape 24"/>
          <p:cNvSpPr>
            <a:spLocks noChangeArrowheads="1"/>
          </p:cNvSpPr>
          <p:nvPr/>
        </p:nvSpPr>
        <p:spPr bwMode="auto">
          <a:xfrm>
            <a:off x="7535334" y="3933826"/>
            <a:ext cx="1056217" cy="3603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17" name="Text Box 25"/>
          <p:cNvSpPr txBox="1">
            <a:spLocks noChangeArrowheads="1"/>
          </p:cNvSpPr>
          <p:nvPr/>
        </p:nvSpPr>
        <p:spPr bwMode="auto">
          <a:xfrm>
            <a:off x="3658169" y="4510087"/>
            <a:ext cx="553998"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spcBef>
                <a:spcPct val="50000"/>
              </a:spcBef>
            </a:pPr>
            <a:r>
              <a:rPr lang="ja-JP" altLang="en-US" sz="2400" dirty="0">
                <a:ea typeface="ＭＳ ゴシック" pitchFamily="49" charset="-128"/>
              </a:rPr>
              <a:t>自立度の低下</a:t>
            </a:r>
          </a:p>
        </p:txBody>
      </p:sp>
      <p:sp>
        <p:nvSpPr>
          <p:cNvPr id="8218" name="Text Box 26"/>
          <p:cNvSpPr txBox="1">
            <a:spLocks noChangeArrowheads="1"/>
          </p:cNvSpPr>
          <p:nvPr/>
        </p:nvSpPr>
        <p:spPr bwMode="auto">
          <a:xfrm>
            <a:off x="7589904" y="4437063"/>
            <a:ext cx="923330"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spcBef>
                <a:spcPct val="50000"/>
              </a:spcBef>
            </a:pPr>
            <a:r>
              <a:rPr lang="ja-JP" altLang="en-US" sz="2400" dirty="0">
                <a:ea typeface="ＭＳ ゴシック" pitchFamily="49" charset="-128"/>
              </a:rPr>
              <a:t>要介護状態</a:t>
            </a:r>
            <a:br>
              <a:rPr lang="ja-JP" altLang="en-US" sz="2400" dirty="0">
                <a:ea typeface="ＭＳ ゴシック" pitchFamily="49" charset="-128"/>
              </a:rPr>
            </a:br>
            <a:r>
              <a:rPr lang="ja-JP" altLang="en-US" sz="2400" dirty="0">
                <a:ea typeface="ＭＳ ゴシック" pitchFamily="49" charset="-128"/>
              </a:rPr>
              <a:t>寝たきり状態</a:t>
            </a:r>
          </a:p>
        </p:txBody>
      </p:sp>
      <p:sp>
        <p:nvSpPr>
          <p:cNvPr id="8219" name="Text Box 27"/>
          <p:cNvSpPr txBox="1">
            <a:spLocks noChangeArrowheads="1"/>
          </p:cNvSpPr>
          <p:nvPr/>
        </p:nvSpPr>
        <p:spPr bwMode="auto">
          <a:xfrm>
            <a:off x="719668" y="2924176"/>
            <a:ext cx="1065741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dirty="0">
                <a:ea typeface="ＭＳ ゴシック" pitchFamily="49" charset="-128"/>
              </a:rPr>
              <a:t>加齢とともに働きの衰え・・・・</a:t>
            </a:r>
            <a:r>
              <a:rPr lang="ja-JP" altLang="en-US" sz="2800" dirty="0">
                <a:solidFill>
                  <a:srgbClr val="FF0000"/>
                </a:solidFill>
              </a:rPr>
              <a:t>運動器</a:t>
            </a:r>
            <a:r>
              <a:rPr lang="ja-JP" altLang="en-US" sz="2800" dirty="0"/>
              <a:t>症候群</a:t>
            </a:r>
          </a:p>
        </p:txBody>
      </p:sp>
      <p:pic>
        <p:nvPicPr>
          <p:cNvPr id="8233"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51" y="1341439"/>
            <a:ext cx="1968500"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3233" y="1412875"/>
            <a:ext cx="891117"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Picture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8285" y="1382714"/>
            <a:ext cx="19685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8518" y="1412875"/>
            <a:ext cx="17907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7" name="AutoShape 45"/>
          <p:cNvSpPr>
            <a:spLocks noChangeArrowheads="1"/>
          </p:cNvSpPr>
          <p:nvPr/>
        </p:nvSpPr>
        <p:spPr bwMode="auto">
          <a:xfrm>
            <a:off x="4751917" y="1916113"/>
            <a:ext cx="1056216" cy="360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8238" name="Picture 4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4733" y="1844675"/>
            <a:ext cx="158326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742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3" descr="IMG_2315.JPG"/>
          <p:cNvPicPr>
            <a:picLocks noChangeAspect="1"/>
          </p:cNvPicPr>
          <p:nvPr/>
        </p:nvPicPr>
        <p:blipFill>
          <a:blip r:embed="rId3">
            <a:extLst>
              <a:ext uri="{28A0092B-C50C-407E-A947-70E740481C1C}">
                <a14:useLocalDpi xmlns:a14="http://schemas.microsoft.com/office/drawing/2010/main" val="0"/>
              </a:ext>
            </a:extLst>
          </a:blip>
          <a:srcRect l="13863" t="31422" r="11276" b="9428"/>
          <a:stretch>
            <a:fillRect/>
          </a:stretch>
        </p:blipFill>
        <p:spPr bwMode="auto">
          <a:xfrm>
            <a:off x="1631950" y="142876"/>
            <a:ext cx="30353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4"/>
          <p:cNvGrpSpPr>
            <a:grpSpLocks/>
          </p:cNvGrpSpPr>
          <p:nvPr/>
        </p:nvGrpSpPr>
        <p:grpSpPr bwMode="auto">
          <a:xfrm>
            <a:off x="4695825" y="3286126"/>
            <a:ext cx="1900238" cy="3571875"/>
            <a:chOff x="3171337" y="3286124"/>
            <a:chExt cx="1900729" cy="3571876"/>
          </a:xfrm>
        </p:grpSpPr>
        <p:pic>
          <p:nvPicPr>
            <p:cNvPr id="21521" name="図 9" descr="IMG_2320.JPG"/>
            <p:cNvPicPr>
              <a:picLocks noChangeAspect="1"/>
            </p:cNvPicPr>
            <p:nvPr/>
          </p:nvPicPr>
          <p:blipFill>
            <a:blip r:embed="rId4">
              <a:extLst>
                <a:ext uri="{28A0092B-C50C-407E-A947-70E740481C1C}">
                  <a14:useLocalDpi xmlns:a14="http://schemas.microsoft.com/office/drawing/2010/main" val="0"/>
                </a:ext>
              </a:extLst>
            </a:blip>
            <a:srcRect l="16637" t="16637" r="16821"/>
            <a:stretch>
              <a:fillRect/>
            </a:stretch>
          </p:blipFill>
          <p:spPr bwMode="auto">
            <a:xfrm>
              <a:off x="3171337" y="3286124"/>
              <a:ext cx="1900729" cy="357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4000226" y="3571874"/>
              <a:ext cx="285824"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3" name="グループ化 15"/>
          <p:cNvGrpSpPr>
            <a:grpSpLocks/>
          </p:cNvGrpSpPr>
          <p:nvPr/>
        </p:nvGrpSpPr>
        <p:grpSpPr bwMode="auto">
          <a:xfrm>
            <a:off x="6953250" y="3503614"/>
            <a:ext cx="1714500" cy="3354387"/>
            <a:chOff x="5429256" y="3503520"/>
            <a:chExt cx="1714512" cy="3354480"/>
          </a:xfrm>
        </p:grpSpPr>
        <p:pic>
          <p:nvPicPr>
            <p:cNvPr id="21519" name="図 7" descr="IMG_2319.JPG"/>
            <p:cNvPicPr>
              <a:picLocks noChangeAspect="1"/>
            </p:cNvPicPr>
            <p:nvPr/>
          </p:nvPicPr>
          <p:blipFill>
            <a:blip r:embed="rId5">
              <a:extLst>
                <a:ext uri="{28A0092B-C50C-407E-A947-70E740481C1C}">
                  <a14:useLocalDpi xmlns:a14="http://schemas.microsoft.com/office/drawing/2010/main" val="0"/>
                </a:ext>
              </a:extLst>
            </a:blip>
            <a:srcRect l="16635" t="14787" r="19595" b="2036"/>
            <a:stretch>
              <a:fillRect/>
            </a:stretch>
          </p:blipFill>
          <p:spPr bwMode="auto">
            <a:xfrm>
              <a:off x="5429256" y="3503520"/>
              <a:ext cx="1714512" cy="33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6072199" y="3928982"/>
              <a:ext cx="285752" cy="214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4" name="グループ化 16"/>
          <p:cNvGrpSpPr>
            <a:grpSpLocks/>
          </p:cNvGrpSpPr>
          <p:nvPr/>
        </p:nvGrpSpPr>
        <p:grpSpPr bwMode="auto">
          <a:xfrm>
            <a:off x="8382000" y="1"/>
            <a:ext cx="2000250" cy="3470275"/>
            <a:chOff x="6858016" y="0"/>
            <a:chExt cx="2000264" cy="3469774"/>
          </a:xfrm>
        </p:grpSpPr>
        <p:pic>
          <p:nvPicPr>
            <p:cNvPr id="21517" name="図 4" descr="IMG_2316.JPG"/>
            <p:cNvPicPr>
              <a:picLocks noChangeAspect="1"/>
            </p:cNvPicPr>
            <p:nvPr/>
          </p:nvPicPr>
          <p:blipFill>
            <a:blip r:embed="rId6">
              <a:extLst>
                <a:ext uri="{28A0092B-C50C-407E-A947-70E740481C1C}">
                  <a14:useLocalDpi xmlns:a14="http://schemas.microsoft.com/office/drawing/2010/main" val="0"/>
                </a:ext>
              </a:extLst>
            </a:blip>
            <a:srcRect l="19408" t="16635" r="8505"/>
            <a:stretch>
              <a:fillRect/>
            </a:stretch>
          </p:blipFill>
          <p:spPr bwMode="auto">
            <a:xfrm>
              <a:off x="6858016" y="0"/>
              <a:ext cx="2000264" cy="346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7929587" y="714272"/>
              <a:ext cx="285752" cy="2142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5" name="グループ化 17"/>
          <p:cNvGrpSpPr>
            <a:grpSpLocks/>
          </p:cNvGrpSpPr>
          <p:nvPr/>
        </p:nvGrpSpPr>
        <p:grpSpPr bwMode="auto">
          <a:xfrm>
            <a:off x="6096000" y="0"/>
            <a:ext cx="2000250" cy="3538538"/>
            <a:chOff x="4572000" y="0"/>
            <a:chExt cx="2000264" cy="3538929"/>
          </a:xfrm>
        </p:grpSpPr>
        <p:pic>
          <p:nvPicPr>
            <p:cNvPr id="21515" name="図 5" descr="IMG_2317.JPG"/>
            <p:cNvPicPr>
              <a:picLocks noChangeAspect="1"/>
            </p:cNvPicPr>
            <p:nvPr/>
          </p:nvPicPr>
          <p:blipFill>
            <a:blip r:embed="rId7">
              <a:extLst>
                <a:ext uri="{28A0092B-C50C-407E-A947-70E740481C1C}">
                  <a14:useLocalDpi xmlns:a14="http://schemas.microsoft.com/office/drawing/2010/main" val="0"/>
                </a:ext>
              </a:extLst>
            </a:blip>
            <a:srcRect l="5545" t="11090" r="22368" b="3883"/>
            <a:stretch>
              <a:fillRect/>
            </a:stretch>
          </p:blipFill>
          <p:spPr bwMode="auto">
            <a:xfrm>
              <a:off x="4572000" y="0"/>
              <a:ext cx="2000264" cy="353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5286380" y="857345"/>
              <a:ext cx="285752" cy="2143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19" name="テキスト ボックス 18"/>
          <p:cNvSpPr txBox="1">
            <a:spLocks noChangeArrowheads="1"/>
          </p:cNvSpPr>
          <p:nvPr/>
        </p:nvSpPr>
        <p:spPr bwMode="auto">
          <a:xfrm>
            <a:off x="1809751" y="4357689"/>
            <a:ext cx="26463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太腿の裏の筋肉の</a:t>
            </a:r>
            <a:endParaRPr lang="en-US" altLang="ja-JP" sz="2400" dirty="0"/>
          </a:p>
          <a:p>
            <a:pPr eaLnBrk="1" hangingPunct="1"/>
            <a:r>
              <a:rPr lang="ja-JP" altLang="en-US" sz="2400" dirty="0"/>
              <a:t>緊張が緩いので</a:t>
            </a:r>
            <a:endParaRPr lang="en-US" altLang="ja-JP" sz="2400" dirty="0"/>
          </a:p>
          <a:p>
            <a:pPr eaLnBrk="1" hangingPunct="1"/>
            <a:r>
              <a:rPr lang="ja-JP" altLang="en-US" sz="2400" dirty="0"/>
              <a:t>前屈はできる</a:t>
            </a:r>
            <a:endParaRPr lang="en-US" altLang="ja-JP" sz="2400" dirty="0"/>
          </a:p>
          <a:p>
            <a:pPr eaLnBrk="1" hangingPunct="1"/>
            <a:r>
              <a:rPr lang="ja-JP" altLang="en-US" sz="2400" dirty="0"/>
              <a:t>　　　</a:t>
            </a:r>
            <a:endParaRPr lang="en-US" altLang="ja-JP" sz="2400" dirty="0"/>
          </a:p>
          <a:p>
            <a:pPr eaLnBrk="1" hangingPunct="1"/>
            <a:r>
              <a:rPr lang="ja-JP" altLang="en-US" sz="2400" dirty="0"/>
              <a:t>でも、体幹は固い</a:t>
            </a:r>
          </a:p>
        </p:txBody>
      </p:sp>
      <p:grpSp>
        <p:nvGrpSpPr>
          <p:cNvPr id="6" name="グループ化 17"/>
          <p:cNvGrpSpPr>
            <a:grpSpLocks/>
          </p:cNvGrpSpPr>
          <p:nvPr/>
        </p:nvGrpSpPr>
        <p:grpSpPr bwMode="auto">
          <a:xfrm>
            <a:off x="8739188" y="3500439"/>
            <a:ext cx="1643062" cy="3368675"/>
            <a:chOff x="7215188" y="3500438"/>
            <a:chExt cx="1643062" cy="3368675"/>
          </a:xfrm>
        </p:grpSpPr>
        <p:pic>
          <p:nvPicPr>
            <p:cNvPr id="21513" name="図 6" descr="IMG_2318.JPG"/>
            <p:cNvPicPr>
              <a:picLocks noChangeAspect="1"/>
            </p:cNvPicPr>
            <p:nvPr/>
          </p:nvPicPr>
          <p:blipFill>
            <a:blip r:embed="rId8">
              <a:extLst>
                <a:ext uri="{28A0092B-C50C-407E-A947-70E740481C1C}">
                  <a14:useLocalDpi xmlns:a14="http://schemas.microsoft.com/office/drawing/2010/main" val="0"/>
                </a:ext>
              </a:extLst>
            </a:blip>
            <a:srcRect l="13863" t="16637" r="25140"/>
            <a:stretch>
              <a:fillRect/>
            </a:stretch>
          </p:blipFill>
          <p:spPr bwMode="auto">
            <a:xfrm>
              <a:off x="7215188" y="3500438"/>
              <a:ext cx="1643062"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bwMode="auto">
            <a:xfrm>
              <a:off x="8143875" y="4000500"/>
              <a:ext cx="28575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Tree>
    <p:extLst>
      <p:ext uri="{BB962C8B-B14F-4D97-AF65-F5344CB8AC3E}">
        <p14:creationId xmlns:p14="http://schemas.microsoft.com/office/powerpoint/2010/main" val="632540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243841" y="269877"/>
            <a:ext cx="7181087" cy="725487"/>
          </a:xfrm>
        </p:spPr>
        <p:txBody>
          <a:bodyPr/>
          <a:lstStyle/>
          <a:p>
            <a:r>
              <a:rPr lang="ja-JP" altLang="en-US" dirty="0">
                <a:solidFill>
                  <a:srgbClr val="0070C0"/>
                </a:solidFill>
              </a:rPr>
              <a:t>加齢に伴う体の変化：</a:t>
            </a:r>
            <a:r>
              <a:rPr lang="ja-JP" altLang="en-US" dirty="0" smtClean="0">
                <a:solidFill>
                  <a:srgbClr val="0070C0"/>
                </a:solidFill>
              </a:rPr>
              <a:t>筋力</a:t>
            </a:r>
          </a:p>
        </p:txBody>
      </p:sp>
      <p:sp>
        <p:nvSpPr>
          <p:cNvPr id="22531" name="テキスト ボックス 3"/>
          <p:cNvSpPr txBox="1">
            <a:spLocks noChangeArrowheads="1"/>
          </p:cNvSpPr>
          <p:nvPr/>
        </p:nvSpPr>
        <p:spPr bwMode="auto">
          <a:xfrm>
            <a:off x="429685" y="1106489"/>
            <a:ext cx="11111151" cy="265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4000"/>
              </a:lnSpc>
              <a:spcBef>
                <a:spcPct val="0"/>
              </a:spcBef>
              <a:buFontTx/>
              <a:buNone/>
            </a:pPr>
            <a:r>
              <a:rPr lang="ja-JP" altLang="en-US" sz="2400" b="1" dirty="0">
                <a:solidFill>
                  <a:srgbClr val="C00000"/>
                </a:solidFill>
                <a:latin typeface="Arial" charset="0"/>
              </a:rPr>
              <a:t>・筋力低下</a:t>
            </a:r>
            <a:r>
              <a:rPr lang="ja-JP" altLang="en-US" sz="2400" dirty="0">
                <a:latin typeface="Arial" charset="0"/>
              </a:rPr>
              <a:t>は、</a:t>
            </a:r>
            <a:r>
              <a:rPr lang="en-US" altLang="ja-JP" sz="2400" dirty="0">
                <a:latin typeface="Arial" charset="0"/>
              </a:rPr>
              <a:t>50</a:t>
            </a:r>
            <a:r>
              <a:rPr lang="ja-JP" altLang="en-US" sz="2400" dirty="0">
                <a:latin typeface="Arial" charset="0"/>
              </a:rPr>
              <a:t>才頃から始まり</a:t>
            </a:r>
            <a:r>
              <a:rPr lang="en-US" altLang="ja-JP" sz="2400" dirty="0">
                <a:latin typeface="Arial" charset="0"/>
              </a:rPr>
              <a:t>60</a:t>
            </a:r>
            <a:r>
              <a:rPr lang="ja-JP" altLang="en-US" sz="2400" dirty="0">
                <a:latin typeface="Arial" charset="0"/>
              </a:rPr>
              <a:t>才から急激に低下する。</a:t>
            </a:r>
          </a:p>
          <a:p>
            <a:pPr eaLnBrk="1" hangingPunct="1">
              <a:lnSpc>
                <a:spcPts val="4000"/>
              </a:lnSpc>
              <a:spcBef>
                <a:spcPct val="0"/>
              </a:spcBef>
              <a:buFontTx/>
              <a:buNone/>
            </a:pPr>
            <a:r>
              <a:rPr lang="ja-JP" altLang="en-US" sz="2400" dirty="0">
                <a:latin typeface="Arial" charset="0"/>
              </a:rPr>
              <a:t>　しかし、</a:t>
            </a:r>
            <a:r>
              <a:rPr lang="ja-JP" altLang="en-US" sz="2400" b="1" dirty="0">
                <a:solidFill>
                  <a:srgbClr val="C00000"/>
                </a:solidFill>
                <a:latin typeface="Arial" charset="0"/>
              </a:rPr>
              <a:t>筋量の減少</a:t>
            </a:r>
            <a:r>
              <a:rPr lang="ja-JP" altLang="en-US" sz="2400" dirty="0">
                <a:latin typeface="Arial" charset="0"/>
              </a:rPr>
              <a:t>は筋力低下ほど急激ではなく緩やかである</a:t>
            </a:r>
          </a:p>
          <a:p>
            <a:pPr eaLnBrk="1" hangingPunct="1">
              <a:lnSpc>
                <a:spcPts val="4000"/>
              </a:lnSpc>
              <a:spcBef>
                <a:spcPct val="0"/>
              </a:spcBef>
              <a:buFontTx/>
              <a:buNone/>
            </a:pPr>
            <a:r>
              <a:rPr lang="ja-JP" altLang="en-US" sz="2400" dirty="0">
                <a:latin typeface="Arial" charset="0"/>
              </a:rPr>
              <a:t>・</a:t>
            </a:r>
            <a:r>
              <a:rPr lang="en-US" altLang="ja-JP" sz="2400" dirty="0">
                <a:latin typeface="Arial" charset="0"/>
              </a:rPr>
              <a:t>80</a:t>
            </a:r>
            <a:r>
              <a:rPr lang="ja-JP" altLang="en-US" sz="2400" dirty="0">
                <a:latin typeface="Arial" charset="0"/>
              </a:rPr>
              <a:t>代の筋力は若者の半分に低下しているが、</a:t>
            </a:r>
            <a:endParaRPr lang="en-US" altLang="ja-JP" sz="2400" dirty="0">
              <a:latin typeface="Arial" charset="0"/>
            </a:endParaRPr>
          </a:p>
          <a:p>
            <a:pPr eaLnBrk="1" hangingPunct="1">
              <a:lnSpc>
                <a:spcPts val="4000"/>
              </a:lnSpc>
              <a:spcBef>
                <a:spcPct val="0"/>
              </a:spcBef>
              <a:buFontTx/>
              <a:buNone/>
            </a:pPr>
            <a:r>
              <a:rPr lang="ja-JP" altLang="en-US" sz="2400" dirty="0">
                <a:latin typeface="Arial" charset="0"/>
              </a:rPr>
              <a:t>　筋量の減少は</a:t>
            </a:r>
            <a:r>
              <a:rPr lang="en-US" altLang="ja-JP" sz="2400" dirty="0">
                <a:latin typeface="Arial" charset="0"/>
              </a:rPr>
              <a:t>30</a:t>
            </a:r>
            <a:r>
              <a:rPr lang="ja-JP" altLang="en-US" sz="2400" dirty="0">
                <a:latin typeface="Arial" charset="0"/>
              </a:rPr>
              <a:t>％程度にとどまっている</a:t>
            </a:r>
            <a:r>
              <a:rPr lang="ja-JP" altLang="en-US" sz="2400" dirty="0" smtClean="0">
                <a:latin typeface="Arial" charset="0"/>
              </a:rPr>
              <a:t>。その差は、筋出力の低下によります。</a:t>
            </a:r>
            <a:endParaRPr lang="en-US" altLang="ja-JP" sz="2400" dirty="0">
              <a:latin typeface="Arial" charset="0"/>
            </a:endParaRPr>
          </a:p>
          <a:p>
            <a:pPr eaLnBrk="1" hangingPunct="1">
              <a:lnSpc>
                <a:spcPts val="4000"/>
              </a:lnSpc>
              <a:spcBef>
                <a:spcPct val="0"/>
              </a:spcBef>
              <a:buFont typeface="Arial" charset="0"/>
              <a:buNone/>
            </a:pPr>
            <a:r>
              <a:rPr lang="ja-JP" altLang="en-US" sz="2400" dirty="0"/>
              <a:t>　</a:t>
            </a:r>
            <a:r>
              <a:rPr lang="ja-JP" altLang="en-US" sz="2400" dirty="0" smtClean="0">
                <a:latin typeface="Arial" charset="0"/>
              </a:rPr>
              <a:t>・</a:t>
            </a:r>
            <a:r>
              <a:rPr lang="ja-JP" altLang="en-US" sz="2400" dirty="0">
                <a:latin typeface="Arial" charset="0"/>
              </a:rPr>
              <a:t>日頃よく動いている人ほど筋力低下が緩やかで、痛みも少ない　</a:t>
            </a:r>
            <a:endParaRPr lang="en-US" altLang="ja-JP" sz="2400" dirty="0">
              <a:latin typeface="Arial" charset="0"/>
            </a:endParaRP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5794" t="4662" r="12977" b="-4662"/>
          <a:stretch/>
        </p:blipFill>
        <p:spPr bwMode="auto">
          <a:xfrm>
            <a:off x="7552265" y="3800475"/>
            <a:ext cx="463973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a:spLocks noChangeArrowheads="1"/>
          </p:cNvSpPr>
          <p:nvPr/>
        </p:nvSpPr>
        <p:spPr bwMode="auto">
          <a:xfrm>
            <a:off x="429684" y="4387851"/>
            <a:ext cx="8760732" cy="214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4000"/>
              </a:lnSpc>
              <a:spcBef>
                <a:spcPct val="0"/>
              </a:spcBef>
              <a:buFontTx/>
              <a:buNone/>
            </a:pPr>
            <a:r>
              <a:rPr lang="ja-JP" altLang="en-US" sz="2400" dirty="0">
                <a:solidFill>
                  <a:srgbClr val="C00000"/>
                </a:solidFill>
                <a:latin typeface="Arial" charset="0"/>
              </a:rPr>
              <a:t>・筋量を増やす筋トレより、筋出力をアップさせる運動をすると、</a:t>
            </a:r>
            <a:endParaRPr lang="en-US" altLang="ja-JP" sz="2400" dirty="0">
              <a:solidFill>
                <a:srgbClr val="C00000"/>
              </a:solidFill>
              <a:latin typeface="Arial" charset="0"/>
            </a:endParaRPr>
          </a:p>
          <a:p>
            <a:pPr eaLnBrk="1" hangingPunct="1">
              <a:lnSpc>
                <a:spcPts val="4000"/>
              </a:lnSpc>
              <a:spcBef>
                <a:spcPct val="0"/>
              </a:spcBef>
              <a:buFontTx/>
              <a:buNone/>
            </a:pPr>
            <a:r>
              <a:rPr lang="ja-JP" altLang="en-US" sz="2400" dirty="0">
                <a:solidFill>
                  <a:srgbClr val="C00000"/>
                </a:solidFill>
                <a:latin typeface="Arial" charset="0"/>
              </a:rPr>
              <a:t>　短期間で筋力を上げることができる</a:t>
            </a:r>
            <a:endParaRPr lang="en-US" altLang="ja-JP" sz="2400" dirty="0">
              <a:latin typeface="Arial" charset="0"/>
            </a:endParaRPr>
          </a:p>
          <a:p>
            <a:pPr eaLnBrk="1" hangingPunct="1">
              <a:lnSpc>
                <a:spcPts val="4000"/>
              </a:lnSpc>
              <a:spcBef>
                <a:spcPct val="0"/>
              </a:spcBef>
              <a:buFontTx/>
              <a:buNone/>
            </a:pPr>
            <a:r>
              <a:rPr lang="ja-JP" altLang="en-US" sz="2400" dirty="0">
                <a:latin typeface="Arial" charset="0"/>
              </a:rPr>
              <a:t>・年とともに、全身の筋肉は衰えるが、</a:t>
            </a:r>
            <a:r>
              <a:rPr lang="ja-JP" altLang="en-US" sz="2400" dirty="0">
                <a:solidFill>
                  <a:srgbClr val="002060"/>
                </a:solidFill>
                <a:latin typeface="Arial" charset="0"/>
              </a:rPr>
              <a:t>腕の筋肉は維持されやすく、</a:t>
            </a:r>
            <a:endParaRPr lang="en-US" altLang="ja-JP" sz="2400" dirty="0">
              <a:solidFill>
                <a:srgbClr val="002060"/>
              </a:solidFill>
              <a:latin typeface="Arial" charset="0"/>
            </a:endParaRPr>
          </a:p>
          <a:p>
            <a:pPr eaLnBrk="1" hangingPunct="1">
              <a:lnSpc>
                <a:spcPts val="4000"/>
              </a:lnSpc>
              <a:spcBef>
                <a:spcPct val="0"/>
              </a:spcBef>
              <a:buFontTx/>
              <a:buNone/>
            </a:pPr>
            <a:r>
              <a:rPr lang="ja-JP" altLang="en-US" sz="2400" dirty="0">
                <a:solidFill>
                  <a:srgbClr val="C00000"/>
                </a:solidFill>
                <a:latin typeface="Arial" charset="0"/>
              </a:rPr>
              <a:t>　衰えやすい筋肉は、体幹と下肢の筋肉</a:t>
            </a:r>
            <a:r>
              <a:rPr lang="ja-JP" altLang="en-US" sz="2400" dirty="0">
                <a:solidFill>
                  <a:srgbClr val="002060"/>
                </a:solidFill>
                <a:latin typeface="Arial" charset="0"/>
              </a:rPr>
              <a:t>。</a:t>
            </a:r>
            <a:endParaRPr lang="en-US" altLang="ja-JP" sz="2400" dirty="0">
              <a:solidFill>
                <a:srgbClr val="002060"/>
              </a:solidFill>
              <a:latin typeface="Arial" charset="0"/>
            </a:endParaRPr>
          </a:p>
        </p:txBody>
      </p:sp>
    </p:spTree>
    <p:extLst>
      <p:ext uri="{BB962C8B-B14F-4D97-AF65-F5344CB8AC3E}">
        <p14:creationId xmlns:p14="http://schemas.microsoft.com/office/powerpoint/2010/main" val="1083447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a:xfrm>
            <a:off x="920497" y="274639"/>
            <a:ext cx="8043863" cy="939800"/>
          </a:xfrm>
        </p:spPr>
        <p:txBody>
          <a:bodyPr/>
          <a:lstStyle/>
          <a:p>
            <a:r>
              <a:rPr lang="ja-JP" altLang="en-US" dirty="0">
                <a:solidFill>
                  <a:srgbClr val="0070C0"/>
                </a:solidFill>
              </a:rPr>
              <a:t>加齢に伴う体の変化：</a:t>
            </a:r>
            <a:r>
              <a:rPr lang="ja-JP" altLang="en-US" dirty="0" smtClean="0">
                <a:solidFill>
                  <a:srgbClr val="0070C0"/>
                </a:solidFill>
              </a:rPr>
              <a:t>持久力</a:t>
            </a:r>
          </a:p>
        </p:txBody>
      </p:sp>
      <p:sp>
        <p:nvSpPr>
          <p:cNvPr id="23555" name="テキスト ボックス 3"/>
          <p:cNvSpPr txBox="1">
            <a:spLocks noChangeArrowheads="1"/>
          </p:cNvSpPr>
          <p:nvPr/>
        </p:nvSpPr>
        <p:spPr bwMode="auto">
          <a:xfrm>
            <a:off x="1952626" y="1214439"/>
            <a:ext cx="78962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4500"/>
              </a:lnSpc>
            </a:pPr>
            <a:r>
              <a:rPr lang="ja-JP" altLang="en-US" sz="2800" dirty="0">
                <a:solidFill>
                  <a:srgbClr val="C00000"/>
                </a:solidFill>
              </a:rPr>
              <a:t>加齢と運動不足が原因で持久力が低下する</a:t>
            </a:r>
            <a:r>
              <a:rPr lang="ja-JP" altLang="en-US" sz="2800" dirty="0"/>
              <a:t>。</a:t>
            </a:r>
            <a:endParaRPr lang="en-US" altLang="ja-JP" sz="2800" dirty="0"/>
          </a:p>
          <a:p>
            <a:pPr>
              <a:lnSpc>
                <a:spcPts val="4500"/>
              </a:lnSpc>
            </a:pPr>
            <a:r>
              <a:rPr lang="ja-JP" altLang="en-US" sz="2800" dirty="0"/>
              <a:t>持久力が低下するとなにかを短時間しただけでも、</a:t>
            </a:r>
            <a:r>
              <a:rPr lang="en-US" altLang="ja-JP" sz="2800" dirty="0"/>
              <a:t/>
            </a:r>
            <a:br>
              <a:rPr lang="en-US" altLang="ja-JP" sz="2800" dirty="0"/>
            </a:br>
            <a:r>
              <a:rPr lang="ja-JP" altLang="en-US" sz="2800" dirty="0"/>
              <a:t>しんどく疲れて</a:t>
            </a:r>
            <a:r>
              <a:rPr lang="ja-JP" altLang="en-US" sz="2800" dirty="0" smtClean="0"/>
              <a:t>しまう（疲労感）。</a:t>
            </a:r>
            <a:endParaRPr lang="en-US" altLang="ja-JP" sz="2800" dirty="0"/>
          </a:p>
          <a:p>
            <a:pPr>
              <a:lnSpc>
                <a:spcPts val="4500"/>
              </a:lnSpc>
            </a:pPr>
            <a:r>
              <a:rPr lang="ja-JP" altLang="en-US" sz="2800" dirty="0">
                <a:solidFill>
                  <a:srgbClr val="C00000"/>
                </a:solidFill>
              </a:rPr>
              <a:t>持久力は、継続して刺激していないと低下する。</a:t>
            </a:r>
            <a:endParaRPr lang="en-US" altLang="ja-JP" sz="2800" dirty="0">
              <a:solidFill>
                <a:srgbClr val="C00000"/>
              </a:solidFill>
            </a:endParaRPr>
          </a:p>
          <a:p>
            <a:pPr>
              <a:lnSpc>
                <a:spcPts val="4500"/>
              </a:lnSpc>
            </a:pPr>
            <a:r>
              <a:rPr lang="ja-JP" altLang="en-US" sz="2800" dirty="0">
                <a:solidFill>
                  <a:srgbClr val="C00000"/>
                </a:solidFill>
              </a:rPr>
              <a:t>日常生活上、持久力が求められる筋は、体幹・下肢</a:t>
            </a:r>
            <a:endParaRPr lang="en-US" altLang="ja-JP" sz="2800" dirty="0">
              <a:solidFill>
                <a:srgbClr val="C00000"/>
              </a:solidFill>
            </a:endParaRPr>
          </a:p>
          <a:p>
            <a:pPr>
              <a:lnSpc>
                <a:spcPts val="4500"/>
              </a:lnSpc>
            </a:pPr>
            <a:endParaRPr lang="en-US" altLang="ja-JP" sz="800" dirty="0">
              <a:solidFill>
                <a:srgbClr val="C00000"/>
              </a:solidFill>
            </a:endParaRPr>
          </a:p>
          <a:p>
            <a:pPr>
              <a:lnSpc>
                <a:spcPts val="4500"/>
              </a:lnSpc>
            </a:pPr>
            <a:r>
              <a:rPr lang="ja-JP" altLang="en-US" sz="2800" dirty="0"/>
              <a:t>年と共に、背中が曲がると胸郭の動きが悪くなり、</a:t>
            </a:r>
            <a:endParaRPr lang="en-US" altLang="ja-JP" sz="2800" dirty="0"/>
          </a:p>
          <a:p>
            <a:pPr>
              <a:lnSpc>
                <a:spcPts val="4500"/>
              </a:lnSpc>
            </a:pPr>
            <a:r>
              <a:rPr lang="ja-JP" altLang="en-US" sz="2800" dirty="0"/>
              <a:t>結果として肺活量が低下し、</a:t>
            </a:r>
            <a:endParaRPr lang="en-US" altLang="ja-JP" sz="2800" dirty="0"/>
          </a:p>
          <a:p>
            <a:pPr>
              <a:lnSpc>
                <a:spcPts val="4500"/>
              </a:lnSpc>
            </a:pPr>
            <a:r>
              <a:rPr lang="ja-JP" altLang="en-US" sz="2800" dirty="0"/>
              <a:t>しばらく動いただけでもしんどくなる。</a:t>
            </a:r>
            <a:endParaRPr lang="en-US" altLang="ja-JP" sz="1100" dirty="0"/>
          </a:p>
        </p:txBody>
      </p:sp>
    </p:spTree>
    <p:extLst>
      <p:ext uri="{BB962C8B-B14F-4D97-AF65-F5344CB8AC3E}">
        <p14:creationId xmlns:p14="http://schemas.microsoft.com/office/powerpoint/2010/main" val="4163785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r>
              <a:rPr lang="ja-JP" altLang="en-US" dirty="0">
                <a:solidFill>
                  <a:srgbClr val="0070C0"/>
                </a:solidFill>
              </a:rPr>
              <a:t>加齢に伴う体の変化：</a:t>
            </a:r>
            <a:r>
              <a:rPr lang="ja-JP" altLang="en-US" dirty="0" smtClean="0">
                <a:solidFill>
                  <a:srgbClr val="0070C0"/>
                </a:solidFill>
              </a:rPr>
              <a:t>バランス能力</a:t>
            </a:r>
          </a:p>
        </p:txBody>
      </p:sp>
      <p:sp>
        <p:nvSpPr>
          <p:cNvPr id="24579" name="テキスト ボックス 3"/>
          <p:cNvSpPr txBox="1">
            <a:spLocks noChangeArrowheads="1"/>
          </p:cNvSpPr>
          <p:nvPr/>
        </p:nvSpPr>
        <p:spPr bwMode="auto">
          <a:xfrm>
            <a:off x="1738313" y="1643063"/>
            <a:ext cx="88681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4000"/>
              </a:lnSpc>
            </a:pPr>
            <a:r>
              <a:rPr lang="ja-JP" altLang="en-US" sz="2800" dirty="0"/>
              <a:t>年と共に、バランス</a:t>
            </a:r>
            <a:r>
              <a:rPr lang="ja-JP" altLang="en-US" sz="2800" dirty="0" smtClean="0"/>
              <a:t>能力が</a:t>
            </a:r>
            <a:r>
              <a:rPr lang="ja-JP" altLang="en-US" sz="2800" dirty="0"/>
              <a:t>低下し、体の安定感がなくなり、</a:t>
            </a:r>
          </a:p>
          <a:p>
            <a:pPr>
              <a:lnSpc>
                <a:spcPts val="4000"/>
              </a:lnSpc>
            </a:pPr>
            <a:r>
              <a:rPr lang="ja-JP" altLang="en-US" sz="2800" dirty="0"/>
              <a:t>歩行中や立ち上がり時にふらつき転倒しやすくなる。</a:t>
            </a:r>
            <a:endParaRPr lang="en-US" altLang="ja-JP" sz="2800" dirty="0"/>
          </a:p>
          <a:p>
            <a:pPr>
              <a:lnSpc>
                <a:spcPts val="4000"/>
              </a:lnSpc>
            </a:pPr>
            <a:r>
              <a:rPr lang="ja-JP" altLang="en-US" sz="2800" dirty="0"/>
              <a:t>その結果、下肢の筋力がしっかりしていても、</a:t>
            </a:r>
            <a:endParaRPr lang="en-US" altLang="ja-JP" sz="2800" dirty="0"/>
          </a:p>
        </p:txBody>
      </p:sp>
      <p:sp>
        <p:nvSpPr>
          <p:cNvPr id="4" name="テキスト ボックス 3"/>
          <p:cNvSpPr txBox="1">
            <a:spLocks noChangeArrowheads="1"/>
          </p:cNvSpPr>
          <p:nvPr/>
        </p:nvSpPr>
        <p:spPr bwMode="auto">
          <a:xfrm>
            <a:off x="1881189" y="4857750"/>
            <a:ext cx="82883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dirty="0">
                <a:solidFill>
                  <a:srgbClr val="C00000"/>
                </a:solidFill>
              </a:rPr>
              <a:t>足が上がらないのではなく、</a:t>
            </a:r>
            <a:endParaRPr lang="en-US" altLang="ja-JP" sz="2800" b="1" dirty="0">
              <a:solidFill>
                <a:srgbClr val="C00000"/>
              </a:solidFill>
            </a:endParaRPr>
          </a:p>
          <a:p>
            <a:pPr eaLnBrk="1" hangingPunct="1"/>
            <a:r>
              <a:rPr lang="ja-JP" altLang="en-US" sz="2800" b="1" dirty="0">
                <a:solidFill>
                  <a:srgbClr val="C00000"/>
                </a:solidFill>
              </a:rPr>
              <a:t>　　不安定だから上げない歩き方を無意識にしてしまう</a:t>
            </a:r>
          </a:p>
        </p:txBody>
      </p:sp>
      <p:sp>
        <p:nvSpPr>
          <p:cNvPr id="5" name="テキスト ボックス 4"/>
          <p:cNvSpPr txBox="1">
            <a:spLocks noChangeArrowheads="1"/>
          </p:cNvSpPr>
          <p:nvPr/>
        </p:nvSpPr>
        <p:spPr bwMode="auto">
          <a:xfrm>
            <a:off x="1738313" y="3286126"/>
            <a:ext cx="873125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4000"/>
              </a:lnSpc>
            </a:pPr>
            <a:r>
              <a:rPr lang="ja-JP" altLang="en-US" sz="2800" dirty="0">
                <a:solidFill>
                  <a:srgbClr val="C00000"/>
                </a:solidFill>
              </a:rPr>
              <a:t>歩行に自信が持てずに、無意識に歩行時に膝を上げず　</a:t>
            </a:r>
            <a:endParaRPr lang="en-US" altLang="ja-JP" sz="2800" dirty="0">
              <a:solidFill>
                <a:srgbClr val="C00000"/>
              </a:solidFill>
            </a:endParaRPr>
          </a:p>
          <a:p>
            <a:pPr>
              <a:lnSpc>
                <a:spcPts val="4000"/>
              </a:lnSpc>
            </a:pPr>
            <a:r>
              <a:rPr lang="ja-JP" altLang="en-US" sz="2800" dirty="0">
                <a:solidFill>
                  <a:srgbClr val="C00000"/>
                </a:solidFill>
              </a:rPr>
              <a:t>すり足になり、つま先が上がらず　つまずきやすくなる。</a:t>
            </a:r>
            <a:endParaRPr lang="en-US" altLang="ja-JP" sz="2800" dirty="0">
              <a:solidFill>
                <a:srgbClr val="C00000"/>
              </a:solidFill>
            </a:endParaRPr>
          </a:p>
          <a:p>
            <a:pPr eaLnBrk="1" hangingPunct="1"/>
            <a:endParaRPr lang="ja-JP" altLang="en-US" dirty="0"/>
          </a:p>
        </p:txBody>
      </p:sp>
    </p:spTree>
    <p:extLst>
      <p:ext uri="{BB962C8B-B14F-4D97-AF65-F5344CB8AC3E}">
        <p14:creationId xmlns:p14="http://schemas.microsoft.com/office/powerpoint/2010/main" val="3621913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3071814" y="22226"/>
            <a:ext cx="5616575" cy="741363"/>
          </a:xfrm>
        </p:spPr>
        <p:txBody>
          <a:bodyPr/>
          <a:lstStyle/>
          <a:p>
            <a:r>
              <a:rPr lang="ja-JP" altLang="en-US" sz="3600"/>
              <a:t>片脚立ち</a:t>
            </a:r>
          </a:p>
        </p:txBody>
      </p:sp>
      <p:pic>
        <p:nvPicPr>
          <p:cNvPr id="3" name="PA21000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14801"/>
            <a:ext cx="6260125" cy="4695094"/>
          </a:xfrm>
          <a:prstGeom prst="rect">
            <a:avLst/>
          </a:prstGeom>
        </p:spPr>
      </p:pic>
      <p:pic>
        <p:nvPicPr>
          <p:cNvPr id="6" name="PA21001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13937" y="1245575"/>
            <a:ext cx="6219094" cy="4664320"/>
          </a:xfrm>
          <a:prstGeom prst="rect">
            <a:avLst/>
          </a:prstGeom>
        </p:spPr>
      </p:pic>
    </p:spTree>
    <p:extLst>
      <p:ext uri="{BB962C8B-B14F-4D97-AF65-F5344CB8AC3E}">
        <p14:creationId xmlns:p14="http://schemas.microsoft.com/office/powerpoint/2010/main" val="3542760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0">
                <p:cTn id="13"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848646" y="267020"/>
            <a:ext cx="7570788" cy="1143000"/>
          </a:xfrm>
        </p:spPr>
        <p:txBody>
          <a:bodyPr>
            <a:normAutofit fontScale="90000"/>
          </a:bodyPr>
          <a:lstStyle/>
          <a:p>
            <a:r>
              <a:rPr lang="ja-JP" altLang="en-US" dirty="0">
                <a:solidFill>
                  <a:srgbClr val="0070C0"/>
                </a:solidFill>
              </a:rPr>
              <a:t>加齢に伴う体の変化：</a:t>
            </a:r>
            <a:r>
              <a:rPr lang="ja-JP" altLang="en-US" dirty="0" smtClean="0">
                <a:solidFill>
                  <a:srgbClr val="0070C0"/>
                </a:solidFill>
              </a:rPr>
              <a:t>体形・姿勢</a:t>
            </a:r>
          </a:p>
        </p:txBody>
      </p:sp>
      <p:sp>
        <p:nvSpPr>
          <p:cNvPr id="26627" name="テキスト ボックス 3"/>
          <p:cNvSpPr txBox="1">
            <a:spLocks noChangeArrowheads="1"/>
          </p:cNvSpPr>
          <p:nvPr/>
        </p:nvSpPr>
        <p:spPr bwMode="auto">
          <a:xfrm>
            <a:off x="2795588" y="1196976"/>
            <a:ext cx="4749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4400"/>
              </a:lnSpc>
              <a:spcBef>
                <a:spcPct val="0"/>
              </a:spcBef>
              <a:buNone/>
            </a:pPr>
            <a:r>
              <a:rPr lang="ja-JP" altLang="en-US" dirty="0">
                <a:solidFill>
                  <a:srgbClr val="C00000"/>
                </a:solidFill>
                <a:latin typeface="Arial" panose="020B0604020202020204" pitchFamily="34" charset="0"/>
              </a:rPr>
              <a:t>腰が曲がる</a:t>
            </a:r>
            <a:endParaRPr lang="en-US" altLang="ja-JP" dirty="0">
              <a:solidFill>
                <a:srgbClr val="C00000"/>
              </a:solidFill>
              <a:latin typeface="Arial" panose="020B0604020202020204" pitchFamily="34" charset="0"/>
            </a:endParaRPr>
          </a:p>
          <a:p>
            <a:pPr>
              <a:lnSpc>
                <a:spcPts val="4400"/>
              </a:lnSpc>
              <a:spcBef>
                <a:spcPct val="0"/>
              </a:spcBef>
              <a:buNone/>
            </a:pPr>
            <a:r>
              <a:rPr lang="ja-JP" altLang="en-US" dirty="0">
                <a:solidFill>
                  <a:srgbClr val="C00000"/>
                </a:solidFill>
                <a:latin typeface="Arial" panose="020B0604020202020204" pitchFamily="34" charset="0"/>
              </a:rPr>
              <a:t>背中が曲がる</a:t>
            </a:r>
            <a:endParaRPr lang="en-US" altLang="ja-JP" dirty="0">
              <a:solidFill>
                <a:srgbClr val="C00000"/>
              </a:solidFill>
              <a:latin typeface="Arial" panose="020B0604020202020204" pitchFamily="34" charset="0"/>
            </a:endParaRPr>
          </a:p>
          <a:p>
            <a:pPr>
              <a:lnSpc>
                <a:spcPts val="4400"/>
              </a:lnSpc>
              <a:spcBef>
                <a:spcPct val="0"/>
              </a:spcBef>
              <a:buNone/>
            </a:pPr>
            <a:r>
              <a:rPr lang="ja-JP" altLang="en-US" dirty="0">
                <a:latin typeface="Arial" panose="020B0604020202020204" pitchFamily="34" charset="0"/>
              </a:rPr>
              <a:t>肋骨と骨盤の間が狭くなる</a:t>
            </a:r>
            <a:endParaRPr lang="en-US" altLang="ja-JP" dirty="0">
              <a:latin typeface="Arial" panose="020B0604020202020204" pitchFamily="34" charset="0"/>
            </a:endParaRPr>
          </a:p>
          <a:p>
            <a:pPr>
              <a:lnSpc>
                <a:spcPts val="4400"/>
              </a:lnSpc>
              <a:spcBef>
                <a:spcPct val="0"/>
              </a:spcBef>
              <a:buNone/>
            </a:pPr>
            <a:r>
              <a:rPr lang="ja-JP" altLang="en-US" dirty="0">
                <a:solidFill>
                  <a:srgbClr val="C00000"/>
                </a:solidFill>
                <a:latin typeface="Arial" panose="020B0604020202020204" pitchFamily="34" charset="0"/>
              </a:rPr>
              <a:t>肋骨が　腹部に入り込む</a:t>
            </a:r>
            <a:endParaRPr lang="en-US" altLang="ja-JP" dirty="0">
              <a:solidFill>
                <a:srgbClr val="C00000"/>
              </a:solidFill>
              <a:latin typeface="Arial" panose="020B0604020202020204" pitchFamily="34" charset="0"/>
            </a:endParaRPr>
          </a:p>
          <a:p>
            <a:pPr>
              <a:lnSpc>
                <a:spcPts val="4400"/>
              </a:lnSpc>
              <a:spcBef>
                <a:spcPct val="0"/>
              </a:spcBef>
              <a:buNone/>
            </a:pPr>
            <a:r>
              <a:rPr lang="ja-JP" altLang="en-US" dirty="0">
                <a:latin typeface="Arial" panose="020B0604020202020204" pitchFamily="34" charset="0"/>
              </a:rPr>
              <a:t>踵重心</a:t>
            </a:r>
            <a:endParaRPr lang="en-US" altLang="ja-JP" dirty="0">
              <a:latin typeface="Arial" panose="020B0604020202020204" pitchFamily="34" charset="0"/>
            </a:endParaRPr>
          </a:p>
        </p:txBody>
      </p:sp>
      <p:pic>
        <p:nvPicPr>
          <p:cNvPr id="26628" name="Picture 4" descr="photo3"/>
          <p:cNvPicPr>
            <a:picLocks noChangeAspect="1" noChangeArrowheads="1"/>
          </p:cNvPicPr>
          <p:nvPr/>
        </p:nvPicPr>
        <p:blipFill>
          <a:blip r:embed="rId3">
            <a:extLst>
              <a:ext uri="{28A0092B-C50C-407E-A947-70E740481C1C}">
                <a14:useLocalDpi xmlns:a14="http://schemas.microsoft.com/office/drawing/2010/main" val="0"/>
              </a:ext>
            </a:extLst>
          </a:blip>
          <a:srcRect l="18221" t="6859"/>
          <a:stretch>
            <a:fillRect/>
          </a:stretch>
        </p:blipFill>
        <p:spPr bwMode="auto">
          <a:xfrm>
            <a:off x="8054975" y="1196976"/>
            <a:ext cx="1062038" cy="2913063"/>
          </a:xfrm>
          <a:prstGeom prst="rect">
            <a:avLst/>
          </a:prstGeom>
          <a:noFill/>
          <a:ln w="12700">
            <a:solidFill>
              <a:srgbClr val="BE2525"/>
            </a:solidFill>
            <a:miter lim="800000"/>
            <a:headEnd/>
            <a:tailEnd/>
          </a:ln>
          <a:effectLst>
            <a:outerShdw dist="35921" dir="2700000" algn="ctr" rotWithShape="0">
              <a:srgbClr val="BE2525"/>
            </a:outerShdw>
          </a:effectLst>
          <a:extLst>
            <a:ext uri="{909E8E84-426E-40DD-AFC4-6F175D3DCCD1}">
              <a14:hiddenFill xmlns:a14="http://schemas.microsoft.com/office/drawing/2010/main">
                <a:solidFill>
                  <a:srgbClr val="FFFFFF"/>
                </a:solidFill>
              </a14:hiddenFill>
            </a:ext>
          </a:extLst>
        </p:spPr>
      </p:pic>
      <p:sp>
        <p:nvSpPr>
          <p:cNvPr id="26629" name="テキスト ボックス 1"/>
          <p:cNvSpPr txBox="1">
            <a:spLocks noChangeArrowheads="1"/>
          </p:cNvSpPr>
          <p:nvPr/>
        </p:nvSpPr>
        <p:spPr bwMode="auto">
          <a:xfrm>
            <a:off x="848646" y="4211637"/>
            <a:ext cx="892423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400" dirty="0">
                <a:solidFill>
                  <a:srgbClr val="0070C0"/>
                </a:solidFill>
              </a:rPr>
              <a:t>加齢に伴う体の変化</a:t>
            </a:r>
            <a:r>
              <a:rPr lang="ja-JP" altLang="ja-JP" sz="4400" dirty="0" smtClean="0">
                <a:solidFill>
                  <a:srgbClr val="0070C0"/>
                </a:solidFill>
                <a:latin typeface="Arial" panose="020B0604020202020204" pitchFamily="34" charset="0"/>
              </a:rPr>
              <a:t>：</a:t>
            </a:r>
            <a:r>
              <a:rPr lang="ja-JP" altLang="ja-JP" sz="4400" dirty="0">
                <a:solidFill>
                  <a:srgbClr val="0070C0"/>
                </a:solidFill>
                <a:latin typeface="Arial" panose="020B0604020202020204" pitchFamily="34" charset="0"/>
              </a:rPr>
              <a:t>俊敏性</a:t>
            </a:r>
          </a:p>
          <a:p>
            <a:pPr>
              <a:spcBef>
                <a:spcPct val="0"/>
              </a:spcBef>
              <a:buFontTx/>
              <a:buNone/>
            </a:pPr>
            <a:r>
              <a:rPr lang="ja-JP" altLang="en-US" sz="1800" dirty="0">
                <a:latin typeface="Arial" panose="020B0604020202020204" pitchFamily="34" charset="0"/>
              </a:rPr>
              <a:t>　</a:t>
            </a:r>
            <a:endParaRPr lang="en-US" altLang="ja-JP" sz="2800" dirty="0" smtClean="0">
              <a:latin typeface="Arial" panose="020B0604020202020204" pitchFamily="34" charset="0"/>
            </a:endParaRPr>
          </a:p>
          <a:p>
            <a:pPr>
              <a:spcBef>
                <a:spcPct val="0"/>
              </a:spcBef>
              <a:buFontTx/>
              <a:buNone/>
            </a:pPr>
            <a:r>
              <a:rPr lang="ja-JP" altLang="en-US" sz="2800" dirty="0">
                <a:latin typeface="Arial" panose="020B0604020202020204" pitchFamily="34" charset="0"/>
              </a:rPr>
              <a:t>　</a:t>
            </a:r>
            <a:r>
              <a:rPr lang="ja-JP" altLang="ja-JP" sz="2800" dirty="0" smtClean="0">
                <a:latin typeface="Arial" panose="020B0604020202020204" pitchFamily="34" charset="0"/>
              </a:rPr>
              <a:t>年</a:t>
            </a:r>
            <a:r>
              <a:rPr lang="ja-JP" altLang="ja-JP" sz="2800" dirty="0">
                <a:latin typeface="Arial" panose="020B0604020202020204" pitchFamily="34" charset="0"/>
              </a:rPr>
              <a:t>と共に動作が緩慢になり、素早く動きにくく</a:t>
            </a:r>
            <a:r>
              <a:rPr lang="ja-JP" altLang="ja-JP" sz="2800" dirty="0" smtClean="0">
                <a:latin typeface="Arial" panose="020B0604020202020204" pitchFamily="34" charset="0"/>
              </a:rPr>
              <a:t>なる</a:t>
            </a:r>
            <a:endParaRPr lang="en-US" altLang="ja-JP" sz="2800" dirty="0" smtClean="0">
              <a:latin typeface="Arial" panose="020B0604020202020204" pitchFamily="34" charset="0"/>
            </a:endParaRPr>
          </a:p>
          <a:p>
            <a:pPr>
              <a:spcBef>
                <a:spcPct val="0"/>
              </a:spcBef>
              <a:buFontTx/>
              <a:buNone/>
            </a:pPr>
            <a:r>
              <a:rPr lang="ja-JP" altLang="en-US" sz="2800" dirty="0">
                <a:latin typeface="Arial" panose="020B0604020202020204" pitchFamily="34" charset="0"/>
              </a:rPr>
              <a:t>　</a:t>
            </a:r>
            <a:r>
              <a:rPr lang="ja-JP" altLang="en-US" sz="2800" dirty="0"/>
              <a:t>筋肉の中でも特に早く動かす筋肉</a:t>
            </a:r>
            <a:r>
              <a:rPr lang="en-US" altLang="ja-JP" sz="2800" dirty="0">
                <a:solidFill>
                  <a:srgbClr val="00B0F0"/>
                </a:solidFill>
              </a:rPr>
              <a:t>(</a:t>
            </a:r>
            <a:r>
              <a:rPr lang="ja-JP" altLang="en-US" sz="2800" dirty="0">
                <a:solidFill>
                  <a:srgbClr val="00B0F0"/>
                </a:solidFill>
              </a:rPr>
              <a:t>速筋）</a:t>
            </a:r>
            <a:r>
              <a:rPr lang="ja-JP" altLang="en-US" sz="2800" dirty="0"/>
              <a:t>が減少しやすい</a:t>
            </a:r>
            <a:endParaRPr lang="ja-JP" altLang="ja-JP" sz="2800" dirty="0">
              <a:latin typeface="Arial" panose="020B0604020202020204" pitchFamily="34" charset="0"/>
            </a:endParaRPr>
          </a:p>
          <a:p>
            <a:pPr>
              <a:spcBef>
                <a:spcPct val="0"/>
              </a:spcBef>
              <a:buFontTx/>
              <a:buNone/>
            </a:pPr>
            <a:endParaRPr lang="ja-JP" altLang="en-US" sz="1800" dirty="0">
              <a:latin typeface="Arial" panose="020B0604020202020204" pitchFamily="34" charset="0"/>
            </a:endParaRPr>
          </a:p>
        </p:txBody>
      </p:sp>
    </p:spTree>
    <p:extLst>
      <p:ext uri="{BB962C8B-B14F-4D97-AF65-F5344CB8AC3E}">
        <p14:creationId xmlns:p14="http://schemas.microsoft.com/office/powerpoint/2010/main" val="3091535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r>
              <a:rPr lang="ja-JP" altLang="en-US" dirty="0" smtClean="0">
                <a:solidFill>
                  <a:srgbClr val="002060"/>
                </a:solidFill>
              </a:rPr>
              <a:t>高齢者の運動に関する勘違い</a:t>
            </a:r>
          </a:p>
        </p:txBody>
      </p:sp>
      <p:sp>
        <p:nvSpPr>
          <p:cNvPr id="17411" name="コンテンツ プレースホルダ 2"/>
          <p:cNvSpPr>
            <a:spLocks noGrp="1"/>
          </p:cNvSpPr>
          <p:nvPr>
            <p:ph idx="1"/>
          </p:nvPr>
        </p:nvSpPr>
        <p:spPr>
          <a:xfrm>
            <a:off x="1127499" y="1421448"/>
            <a:ext cx="10875315" cy="5111750"/>
          </a:xfrm>
        </p:spPr>
        <p:txBody>
          <a:bodyPr>
            <a:normAutofit/>
          </a:bodyPr>
          <a:lstStyle/>
          <a:p>
            <a:pPr>
              <a:lnSpc>
                <a:spcPct val="120000"/>
              </a:lnSpc>
            </a:pPr>
            <a:r>
              <a:rPr lang="ja-JP" altLang="en-US" sz="2400" dirty="0"/>
              <a:t>老化で身体機能が低下したら、もうどうしようもないという勘違い</a:t>
            </a:r>
            <a:endParaRPr lang="en-US" altLang="ja-JP" sz="2400" dirty="0"/>
          </a:p>
          <a:p>
            <a:pPr>
              <a:lnSpc>
                <a:spcPct val="120000"/>
              </a:lnSpc>
            </a:pPr>
            <a:r>
              <a:rPr lang="ja-JP" altLang="en-US" sz="2400" dirty="0" smtClean="0"/>
              <a:t>年</a:t>
            </a:r>
            <a:r>
              <a:rPr lang="ja-JP" altLang="en-US" sz="2400" dirty="0"/>
              <a:t>とって運動することは良くないという勘違い</a:t>
            </a:r>
            <a:r>
              <a:rPr lang="en-US" altLang="ja-JP" sz="2400" dirty="0"/>
              <a:t/>
            </a:r>
            <a:br>
              <a:rPr lang="en-US" altLang="ja-JP" sz="2400" dirty="0"/>
            </a:br>
            <a:r>
              <a:rPr lang="ja-JP" altLang="en-US" sz="2400" dirty="0"/>
              <a:t>　</a:t>
            </a:r>
            <a:r>
              <a:rPr lang="ja-JP" altLang="ja-JP" sz="2000" dirty="0"/>
              <a:t>高齢者でも安全な運動</a:t>
            </a:r>
            <a:r>
              <a:rPr lang="ja-JP" altLang="en-US" sz="2000" dirty="0"/>
              <a:t>と危ない運動</a:t>
            </a:r>
            <a:r>
              <a:rPr lang="ja-JP" altLang="ja-JP" sz="2000" dirty="0"/>
              <a:t>が</a:t>
            </a:r>
            <a:r>
              <a:rPr lang="ja-JP" altLang="en-US" sz="2000" dirty="0"/>
              <a:t>ある</a:t>
            </a:r>
            <a:r>
              <a:rPr lang="ja-JP" altLang="ja-JP" sz="2000" dirty="0"/>
              <a:t>が、その見極めが出来ない場合には</a:t>
            </a:r>
            <a:r>
              <a:rPr lang="en-US" altLang="ja-JP" sz="2000" dirty="0"/>
              <a:t/>
            </a:r>
            <a:br>
              <a:rPr lang="en-US" altLang="ja-JP" sz="2000" dirty="0"/>
            </a:br>
            <a:r>
              <a:rPr lang="ja-JP" altLang="en-US" sz="2000" dirty="0"/>
              <a:t>　</a:t>
            </a:r>
            <a:r>
              <a:rPr lang="ja-JP" altLang="ja-JP" sz="2000" dirty="0"/>
              <a:t>危険な橋は渡らないようにしているのが現状</a:t>
            </a:r>
            <a:endParaRPr lang="ja-JP" altLang="en-US" sz="2000" dirty="0"/>
          </a:p>
          <a:p>
            <a:pPr>
              <a:lnSpc>
                <a:spcPct val="120000"/>
              </a:lnSpc>
            </a:pPr>
            <a:r>
              <a:rPr lang="ja-JP" altLang="en-US" sz="2400" dirty="0"/>
              <a:t>何か運動をしているまたは日頃体を動かしているから私は大丈夫という</a:t>
            </a:r>
            <a:r>
              <a:rPr lang="ja-JP" altLang="en-US" sz="2400" dirty="0" smtClean="0"/>
              <a:t>勘違い</a:t>
            </a:r>
            <a:endParaRPr lang="en-US" altLang="ja-JP" sz="2400" dirty="0"/>
          </a:p>
          <a:p>
            <a:pPr>
              <a:lnSpc>
                <a:spcPct val="120000"/>
              </a:lnSpc>
            </a:pPr>
            <a:r>
              <a:rPr lang="ja-JP" altLang="en-US" sz="2400" dirty="0"/>
              <a:t>年とって虚弱になった人と若者の運動は同じで良い</a:t>
            </a:r>
            <a:r>
              <a:rPr lang="ja-JP" altLang="en-US" sz="2400" dirty="0" smtClean="0"/>
              <a:t>という</a:t>
            </a:r>
            <a:r>
              <a:rPr lang="ja-JP" altLang="en-US" sz="2400" dirty="0"/>
              <a:t>勘違い</a:t>
            </a:r>
            <a:endParaRPr lang="en-US" altLang="ja-JP" sz="2400" dirty="0"/>
          </a:p>
          <a:p>
            <a:pPr>
              <a:lnSpc>
                <a:spcPct val="120000"/>
              </a:lnSpc>
            </a:pPr>
            <a:r>
              <a:rPr lang="ja-JP" altLang="en-US" sz="2400" dirty="0"/>
              <a:t>痛いときに動くことは体にとって悪いことだという勘違い</a:t>
            </a:r>
            <a:endParaRPr lang="en-US" altLang="ja-JP" sz="2400" dirty="0"/>
          </a:p>
          <a:p>
            <a:pPr>
              <a:lnSpc>
                <a:spcPct val="120000"/>
              </a:lnSpc>
            </a:pPr>
            <a:r>
              <a:rPr lang="ja-JP" altLang="en-US" sz="2400" dirty="0"/>
              <a:t>動くとしんどい時は、安静が一番という勘違い</a:t>
            </a:r>
            <a:endParaRPr lang="en-US" altLang="ja-JP" sz="2400" dirty="0"/>
          </a:p>
          <a:p>
            <a:pPr>
              <a:lnSpc>
                <a:spcPct val="120000"/>
              </a:lnSpc>
            </a:pPr>
            <a:r>
              <a:rPr lang="ja-JP" altLang="en-US" sz="2400" dirty="0"/>
              <a:t>マッサージをしたら動きやすくなるという勘違い</a:t>
            </a:r>
            <a:endParaRPr lang="en-US" altLang="ja-JP" sz="2400" dirty="0"/>
          </a:p>
          <a:p>
            <a:endParaRPr lang="ja-JP" altLang="en-US" sz="2400" dirty="0"/>
          </a:p>
        </p:txBody>
      </p:sp>
    </p:spTree>
    <p:extLst>
      <p:ext uri="{BB962C8B-B14F-4D97-AF65-F5344CB8AC3E}">
        <p14:creationId xmlns:p14="http://schemas.microsoft.com/office/powerpoint/2010/main" val="1369482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445295" y="106878"/>
            <a:ext cx="9493766" cy="6751122"/>
            <a:chOff x="1445295" y="106878"/>
            <a:chExt cx="9493766" cy="6751122"/>
          </a:xfrm>
        </p:grpSpPr>
        <p:pic>
          <p:nvPicPr>
            <p:cNvPr id="2" name="図 1" descr="スクリーンショット 2014-01-18 9.15.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295" y="106878"/>
              <a:ext cx="9493766" cy="6751122"/>
            </a:xfrm>
            <a:prstGeom prst="rect">
              <a:avLst/>
            </a:prstGeom>
          </p:spPr>
        </p:pic>
        <p:sp>
          <p:nvSpPr>
            <p:cNvPr id="3" name="正方形/長方形 2"/>
            <p:cNvSpPr/>
            <p:nvPr/>
          </p:nvSpPr>
          <p:spPr>
            <a:xfrm>
              <a:off x="1576552" y="106879"/>
              <a:ext cx="977462" cy="1012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円/楕円 4"/>
          <p:cNvSpPr/>
          <p:nvPr/>
        </p:nvSpPr>
        <p:spPr>
          <a:xfrm>
            <a:off x="5201586" y="4572000"/>
            <a:ext cx="869429" cy="17838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5306518" y="3028013"/>
            <a:ext cx="764497" cy="115424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1100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28141" y="420351"/>
            <a:ext cx="11534354" cy="584775"/>
          </a:xfrm>
          <a:prstGeom prst="rect">
            <a:avLst/>
          </a:prstGeom>
          <a:noFill/>
        </p:spPr>
        <p:txBody>
          <a:bodyPr wrap="square" rtlCol="0">
            <a:spAutoFit/>
          </a:bodyPr>
          <a:lstStyle/>
          <a:p>
            <a:r>
              <a:rPr lang="ja-JP" altLang="ja-JP" sz="3200" b="1" dirty="0">
                <a:solidFill>
                  <a:srgbClr val="0070C0"/>
                </a:solidFill>
              </a:rPr>
              <a:t>なぜ、ロコモ者数が増えているのか、若者にも増えてきているの</a:t>
            </a:r>
            <a:r>
              <a:rPr lang="ja-JP" altLang="ja-JP" sz="3200" b="1" dirty="0" smtClean="0">
                <a:solidFill>
                  <a:srgbClr val="0070C0"/>
                </a:solidFill>
              </a:rPr>
              <a:t>か</a:t>
            </a:r>
            <a:endParaRPr lang="ja-JP" altLang="ja-JP" sz="3200" b="1" dirty="0">
              <a:solidFill>
                <a:srgbClr val="0070C0"/>
              </a:solidFill>
            </a:endParaRPr>
          </a:p>
        </p:txBody>
      </p:sp>
      <p:sp>
        <p:nvSpPr>
          <p:cNvPr id="6" name="テキスト ボックス 5"/>
          <p:cNvSpPr txBox="1"/>
          <p:nvPr/>
        </p:nvSpPr>
        <p:spPr>
          <a:xfrm>
            <a:off x="228141" y="4504739"/>
            <a:ext cx="10631437" cy="1877437"/>
          </a:xfrm>
          <a:prstGeom prst="rect">
            <a:avLst/>
          </a:prstGeom>
          <a:noFill/>
        </p:spPr>
        <p:txBody>
          <a:bodyPr wrap="none" rtlCol="0">
            <a:spAutoFit/>
          </a:bodyPr>
          <a:lstStyle/>
          <a:p>
            <a:r>
              <a:rPr lang="ja-JP" altLang="ja-JP" sz="3200" b="1" dirty="0"/>
              <a:t>今後のロコモ</a:t>
            </a:r>
          </a:p>
          <a:p>
            <a:r>
              <a:rPr lang="ja-JP" altLang="ja-JP" sz="2800" dirty="0"/>
              <a:t>　</a:t>
            </a:r>
            <a:r>
              <a:rPr lang="ja-JP" altLang="ja-JP" sz="2800" dirty="0" smtClean="0"/>
              <a:t>高齢者</a:t>
            </a:r>
            <a:r>
              <a:rPr lang="ja-JP" altLang="ja-JP" sz="2800" dirty="0"/>
              <a:t>が</a:t>
            </a:r>
            <a:r>
              <a:rPr lang="ja-JP" altLang="ja-JP" sz="2800" dirty="0" smtClean="0"/>
              <a:t>増え</a:t>
            </a:r>
            <a:r>
              <a:rPr lang="ja-JP" altLang="en-US" sz="2800" dirty="0" smtClean="0"/>
              <a:t>るに</a:t>
            </a:r>
            <a:r>
              <a:rPr lang="ja-JP" altLang="ja-JP" sz="2800" dirty="0" smtClean="0"/>
              <a:t>つれて</a:t>
            </a:r>
            <a:r>
              <a:rPr lang="ja-JP" altLang="ja-JP" sz="2800" dirty="0"/>
              <a:t>当然ロコモ者数は増えて</a:t>
            </a:r>
            <a:r>
              <a:rPr lang="ja-JP" altLang="ja-JP" sz="2800" dirty="0" smtClean="0"/>
              <a:t>いく</a:t>
            </a:r>
            <a:endParaRPr lang="en-US" altLang="ja-JP" sz="2800" dirty="0" smtClean="0"/>
          </a:p>
          <a:p>
            <a:r>
              <a:rPr lang="ja-JP" altLang="en-US" sz="2800" dirty="0" smtClean="0"/>
              <a:t>生活</a:t>
            </a:r>
            <a:r>
              <a:rPr lang="ja-JP" altLang="en-US" sz="2800" dirty="0"/>
              <a:t>習慣</a:t>
            </a:r>
            <a:r>
              <a:rPr lang="ja-JP" altLang="en-US" sz="2800" dirty="0" smtClean="0"/>
              <a:t>が変わらなければ、若者のロコモ率が上昇すると予想される</a:t>
            </a:r>
            <a:endParaRPr lang="en-US" altLang="ja-JP" sz="2800" dirty="0" smtClean="0"/>
          </a:p>
          <a:p>
            <a:r>
              <a:rPr lang="ja-JP" altLang="en-US" sz="2800" dirty="0"/>
              <a:t>　</a:t>
            </a:r>
            <a:endParaRPr lang="ja-JP" altLang="ja-JP" sz="2800" dirty="0">
              <a:solidFill>
                <a:srgbClr val="00B0F0"/>
              </a:solidFill>
            </a:endParaRPr>
          </a:p>
        </p:txBody>
      </p:sp>
      <p:sp>
        <p:nvSpPr>
          <p:cNvPr id="2" name="テキスト ボックス 1"/>
          <p:cNvSpPr txBox="1"/>
          <p:nvPr/>
        </p:nvSpPr>
        <p:spPr>
          <a:xfrm>
            <a:off x="530352" y="1207008"/>
            <a:ext cx="10490372" cy="3108543"/>
          </a:xfrm>
          <a:prstGeom prst="rect">
            <a:avLst/>
          </a:prstGeom>
          <a:noFill/>
        </p:spPr>
        <p:txBody>
          <a:bodyPr wrap="none" rtlCol="0">
            <a:spAutoFit/>
          </a:bodyPr>
          <a:lstStyle/>
          <a:p>
            <a:r>
              <a:rPr lang="ja-JP" altLang="ja-JP" sz="2800" dirty="0"/>
              <a:t>急激な高齢者数の増加が、ロコモ者数増加の大きな要因。</a:t>
            </a:r>
          </a:p>
          <a:p>
            <a:r>
              <a:rPr lang="ja-JP" altLang="ja-JP" sz="2800" dirty="0"/>
              <a:t>　</a:t>
            </a:r>
            <a:endParaRPr lang="en-US" altLang="ja-JP" sz="2800" dirty="0"/>
          </a:p>
          <a:p>
            <a:r>
              <a:rPr lang="ja-JP" altLang="ja-JP" sz="2800" dirty="0"/>
              <a:t>生活様式の洋式化に伴い、布団の上げ下げ、畳からの立ち座り、</a:t>
            </a:r>
            <a:r>
              <a:rPr lang="en-US" altLang="ja-JP" sz="2800" dirty="0"/>
              <a:t/>
            </a:r>
            <a:br>
              <a:rPr lang="en-US" altLang="ja-JP" sz="2800" dirty="0"/>
            </a:br>
            <a:r>
              <a:rPr lang="ja-JP" altLang="ja-JP" sz="2800" dirty="0"/>
              <a:t>和式トイレの使用がなくなり、</a:t>
            </a:r>
            <a:r>
              <a:rPr lang="en-US" altLang="ja-JP" sz="2800" dirty="0"/>
              <a:t/>
            </a:r>
            <a:br>
              <a:rPr lang="en-US" altLang="ja-JP" sz="2800" dirty="0"/>
            </a:br>
            <a:r>
              <a:rPr lang="ja-JP" altLang="en-US" sz="2800" dirty="0"/>
              <a:t>移動するにも車を多用し、</a:t>
            </a:r>
            <a:r>
              <a:rPr lang="ja-JP" altLang="ja-JP" sz="2800" dirty="0"/>
              <a:t>バリヤフリーが広ま</a:t>
            </a:r>
            <a:r>
              <a:rPr lang="ja-JP" altLang="en-US" sz="2800" dirty="0"/>
              <a:t>り</a:t>
            </a:r>
            <a:r>
              <a:rPr lang="ja-JP" altLang="ja-JP" sz="2800" dirty="0"/>
              <a:t>、</a:t>
            </a:r>
            <a:endParaRPr lang="en-US" altLang="ja-JP" sz="2800" dirty="0"/>
          </a:p>
          <a:p>
            <a:r>
              <a:rPr lang="ja-JP" altLang="en-US" sz="2800" dirty="0"/>
              <a:t>その結果、</a:t>
            </a:r>
            <a:r>
              <a:rPr lang="ja-JP" altLang="ja-JP" sz="2800" dirty="0"/>
              <a:t>日常生活が昔に比べ楽になり</a:t>
            </a:r>
            <a:r>
              <a:rPr lang="ja-JP" altLang="en-US" sz="2800" dirty="0"/>
              <a:t>、</a:t>
            </a:r>
            <a:endParaRPr lang="en-US" altLang="ja-JP" sz="2800" dirty="0"/>
          </a:p>
          <a:p>
            <a:r>
              <a:rPr lang="ja-JP" altLang="en-US" sz="2800" dirty="0"/>
              <a:t>日々の生活で</a:t>
            </a:r>
            <a:r>
              <a:rPr lang="ja-JP" altLang="ja-JP" sz="2800" dirty="0"/>
              <a:t>体の筋力を使う機会が減り、</a:t>
            </a:r>
            <a:r>
              <a:rPr lang="ja-JP" altLang="en-US" sz="2800" dirty="0"/>
              <a:t>基礎</a:t>
            </a:r>
            <a:r>
              <a:rPr lang="ja-JP" altLang="ja-JP" sz="2800" dirty="0"/>
              <a:t>体力が低下したため</a:t>
            </a:r>
            <a:r>
              <a:rPr lang="en-US" altLang="ja-JP" sz="2800" dirty="0"/>
              <a:t> </a:t>
            </a:r>
            <a:endParaRPr lang="ja-JP" altLang="ja-JP" sz="2800" dirty="0"/>
          </a:p>
        </p:txBody>
      </p:sp>
    </p:spTree>
    <p:extLst>
      <p:ext uri="{BB962C8B-B14F-4D97-AF65-F5344CB8AC3E}">
        <p14:creationId xmlns:p14="http://schemas.microsoft.com/office/powerpoint/2010/main" val="37151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8334" y="2079699"/>
            <a:ext cx="4468935" cy="964345"/>
          </a:xfrm>
        </p:spPr>
        <p:txBody>
          <a:bodyPr>
            <a:normAutofit/>
          </a:bodyPr>
          <a:lstStyle/>
          <a:p>
            <a:r>
              <a:rPr kumimoji="1" lang="ja-JP" altLang="en-US" dirty="0" smtClean="0"/>
              <a:t>子供とロコモ</a:t>
            </a:r>
            <a:endParaRPr kumimoji="1" lang="ja-JP" altLang="en-US" dirty="0"/>
          </a:p>
        </p:txBody>
      </p:sp>
      <p:sp>
        <p:nvSpPr>
          <p:cNvPr id="3" name="サブタイトル 2"/>
          <p:cNvSpPr>
            <a:spLocks noGrp="1"/>
          </p:cNvSpPr>
          <p:nvPr>
            <p:ph type="subTitle" idx="1"/>
          </p:nvPr>
        </p:nvSpPr>
        <p:spPr>
          <a:xfrm>
            <a:off x="338334" y="3324275"/>
            <a:ext cx="11434566" cy="3286388"/>
          </a:xfrm>
        </p:spPr>
        <p:txBody>
          <a:bodyPr>
            <a:noAutofit/>
          </a:bodyPr>
          <a:lstStyle/>
          <a:p>
            <a:pPr algn="l">
              <a:lnSpc>
                <a:spcPts val="3700"/>
              </a:lnSpc>
            </a:pPr>
            <a:r>
              <a:rPr lang="ja-JP" altLang="ja-JP" sz="2800" dirty="0">
                <a:solidFill>
                  <a:srgbClr val="00B050"/>
                </a:solidFill>
              </a:rPr>
              <a:t>最近、運動不足の子どもが増えて</a:t>
            </a:r>
            <a:r>
              <a:rPr lang="ja-JP" altLang="ja-JP" sz="2800" dirty="0" smtClean="0">
                <a:solidFill>
                  <a:srgbClr val="00B050"/>
                </a:solidFill>
              </a:rPr>
              <a:t>おり</a:t>
            </a:r>
            <a:r>
              <a:rPr lang="ja-JP" altLang="en-US" sz="2800" dirty="0" smtClean="0">
                <a:solidFill>
                  <a:srgbClr val="00B050"/>
                </a:solidFill>
              </a:rPr>
              <a:t>、筋力が乏しく、よくこけたり、</a:t>
            </a:r>
            <a:r>
              <a:rPr lang="en-US" altLang="ja-JP" sz="2800" dirty="0" smtClean="0">
                <a:solidFill>
                  <a:srgbClr val="00B050"/>
                </a:solidFill>
              </a:rPr>
              <a:t/>
            </a:r>
            <a:br>
              <a:rPr lang="en-US" altLang="ja-JP" sz="2800" dirty="0" smtClean="0">
                <a:solidFill>
                  <a:srgbClr val="00B050"/>
                </a:solidFill>
              </a:rPr>
            </a:br>
            <a:r>
              <a:rPr lang="ja-JP" altLang="en-US" sz="2800" dirty="0" smtClean="0">
                <a:solidFill>
                  <a:srgbClr val="00B050"/>
                </a:solidFill>
              </a:rPr>
              <a:t>長い時間立てなかったり、</a:t>
            </a:r>
            <a:r>
              <a:rPr lang="ja-JP" altLang="ja-JP" sz="2800" dirty="0" smtClean="0">
                <a:solidFill>
                  <a:srgbClr val="00B050"/>
                </a:solidFill>
              </a:rPr>
              <a:t>「</a:t>
            </a:r>
            <a:r>
              <a:rPr lang="ja-JP" altLang="ja-JP" sz="2800" dirty="0">
                <a:solidFill>
                  <a:srgbClr val="00B050"/>
                </a:solidFill>
              </a:rPr>
              <a:t>しゃがむ」姿勢</a:t>
            </a:r>
            <a:r>
              <a:rPr lang="ja-JP" altLang="ja-JP" sz="2800" dirty="0" smtClean="0">
                <a:solidFill>
                  <a:srgbClr val="00B050"/>
                </a:solidFill>
              </a:rPr>
              <a:t>をとれない</a:t>
            </a:r>
            <a:r>
              <a:rPr lang="ja-JP" altLang="ja-JP" sz="2800" dirty="0">
                <a:solidFill>
                  <a:srgbClr val="00B050"/>
                </a:solidFill>
              </a:rPr>
              <a:t>子どもがいます</a:t>
            </a:r>
            <a:r>
              <a:rPr lang="ja-JP" altLang="ja-JP" sz="2800" dirty="0" smtClean="0">
                <a:solidFill>
                  <a:srgbClr val="00B050"/>
                </a:solidFill>
              </a:rPr>
              <a:t>。</a:t>
            </a:r>
            <a:endParaRPr lang="en-US" altLang="ja-JP" sz="2800" dirty="0" smtClean="0">
              <a:solidFill>
                <a:srgbClr val="00B050"/>
              </a:solidFill>
            </a:endParaRPr>
          </a:p>
          <a:p>
            <a:pPr algn="l">
              <a:lnSpc>
                <a:spcPts val="3700"/>
              </a:lnSpc>
            </a:pPr>
            <a:r>
              <a:rPr lang="ja-JP" altLang="en-US" sz="2800" dirty="0" smtClean="0"/>
              <a:t>しゃがめないのは、</a:t>
            </a:r>
            <a:r>
              <a:rPr lang="ja-JP" altLang="ja-JP" sz="2800" dirty="0" smtClean="0"/>
              <a:t>幼少期</a:t>
            </a:r>
            <a:r>
              <a:rPr lang="ja-JP" altLang="ja-JP" sz="2800" dirty="0"/>
              <a:t>より体を動かすことが少なく、しゃがむことに慣れていなかったり</a:t>
            </a:r>
            <a:r>
              <a:rPr lang="ja-JP" altLang="ja-JP" sz="2800" dirty="0" smtClean="0"/>
              <a:t>、</a:t>
            </a:r>
            <a:r>
              <a:rPr lang="ja-JP" altLang="ja-JP" sz="2800" dirty="0" smtClean="0">
                <a:solidFill>
                  <a:srgbClr val="00B0F0"/>
                </a:solidFill>
              </a:rPr>
              <a:t>バランス</a:t>
            </a:r>
            <a:r>
              <a:rPr lang="ja-JP" altLang="ja-JP" sz="2800" dirty="0">
                <a:solidFill>
                  <a:srgbClr val="00B0F0"/>
                </a:solidFill>
              </a:rPr>
              <a:t>能力が低い</a:t>
            </a:r>
            <a:r>
              <a:rPr lang="ja-JP" altLang="ja-JP" sz="2800" dirty="0"/>
              <a:t>ことなどが原因です</a:t>
            </a:r>
            <a:r>
              <a:rPr lang="ja-JP" altLang="ja-JP" sz="2800" dirty="0" smtClean="0"/>
              <a:t>。</a:t>
            </a:r>
            <a:endParaRPr lang="en-US" altLang="ja-JP" sz="2800" dirty="0" smtClean="0"/>
          </a:p>
          <a:p>
            <a:pPr algn="l">
              <a:lnSpc>
                <a:spcPts val="3700"/>
              </a:lnSpc>
            </a:pPr>
            <a:r>
              <a:rPr lang="ja-JP" altLang="ja-JP" sz="2800" dirty="0" smtClean="0"/>
              <a:t>子ども</a:t>
            </a:r>
            <a:r>
              <a:rPr lang="ja-JP" altLang="ja-JP" sz="2800" dirty="0"/>
              <a:t>のころの運動不足</a:t>
            </a:r>
            <a:r>
              <a:rPr lang="ja-JP" altLang="ja-JP" sz="2800" dirty="0" smtClean="0"/>
              <a:t>で</a:t>
            </a:r>
            <a:r>
              <a:rPr lang="ja-JP" altLang="en-US" sz="2800" dirty="0" smtClean="0"/>
              <a:t>、</a:t>
            </a:r>
            <a:r>
              <a:rPr lang="ja-JP" altLang="ja-JP" sz="2800" dirty="0" smtClean="0">
                <a:solidFill>
                  <a:srgbClr val="C00000"/>
                </a:solidFill>
              </a:rPr>
              <a:t>基本的</a:t>
            </a:r>
            <a:r>
              <a:rPr lang="ja-JP" altLang="ja-JP" sz="2800" dirty="0">
                <a:solidFill>
                  <a:srgbClr val="C00000"/>
                </a:solidFill>
              </a:rPr>
              <a:t>な運動能力が低下していると</a:t>
            </a:r>
            <a:r>
              <a:rPr lang="ja-JP" altLang="ja-JP" sz="2800" dirty="0" smtClean="0">
                <a:solidFill>
                  <a:srgbClr val="C00000"/>
                </a:solidFill>
              </a:rPr>
              <a:t>、</a:t>
            </a:r>
            <a:r>
              <a:rPr lang="en-US" altLang="ja-JP" sz="2800" dirty="0" smtClean="0">
                <a:solidFill>
                  <a:srgbClr val="C00000"/>
                </a:solidFill>
              </a:rPr>
              <a:t/>
            </a:r>
            <a:br>
              <a:rPr lang="en-US" altLang="ja-JP" sz="2800" dirty="0" smtClean="0">
                <a:solidFill>
                  <a:srgbClr val="C00000"/>
                </a:solidFill>
              </a:rPr>
            </a:br>
            <a:r>
              <a:rPr lang="ja-JP" altLang="ja-JP" sz="2800" dirty="0" smtClean="0">
                <a:solidFill>
                  <a:srgbClr val="C00000"/>
                </a:solidFill>
              </a:rPr>
              <a:t>大人</a:t>
            </a:r>
            <a:r>
              <a:rPr lang="ja-JP" altLang="ja-JP" sz="2800" dirty="0">
                <a:solidFill>
                  <a:srgbClr val="C00000"/>
                </a:solidFill>
              </a:rPr>
              <a:t>になっても運動不足に</a:t>
            </a:r>
            <a:r>
              <a:rPr lang="ja-JP" altLang="ja-JP" sz="2800" dirty="0" smtClean="0">
                <a:solidFill>
                  <a:srgbClr val="C00000"/>
                </a:solidFill>
              </a:rPr>
              <a:t>なりやすく</a:t>
            </a:r>
            <a:r>
              <a:rPr lang="ja-JP" altLang="en-US" sz="2800" dirty="0" smtClean="0">
                <a:solidFill>
                  <a:srgbClr val="C00000"/>
                </a:solidFill>
              </a:rPr>
              <a:t>、</a:t>
            </a:r>
            <a:r>
              <a:rPr lang="ja-JP" altLang="ja-JP" sz="2800" dirty="0" smtClean="0">
                <a:solidFill>
                  <a:srgbClr val="C00000"/>
                </a:solidFill>
              </a:rPr>
              <a:t>ロコモ</a:t>
            </a:r>
            <a:r>
              <a:rPr lang="ja-JP" altLang="en-US" sz="2800" dirty="0" smtClean="0">
                <a:solidFill>
                  <a:srgbClr val="C00000"/>
                </a:solidFill>
              </a:rPr>
              <a:t>やメタボ</a:t>
            </a:r>
            <a:r>
              <a:rPr lang="ja-JP" altLang="ja-JP" sz="2800" dirty="0" smtClean="0">
                <a:solidFill>
                  <a:srgbClr val="C00000"/>
                </a:solidFill>
              </a:rPr>
              <a:t>に</a:t>
            </a:r>
            <a:r>
              <a:rPr lang="ja-JP" altLang="en-US" sz="2800" dirty="0" smtClean="0">
                <a:solidFill>
                  <a:srgbClr val="C00000"/>
                </a:solidFill>
              </a:rPr>
              <a:t>なり</a:t>
            </a:r>
            <a:r>
              <a:rPr lang="ja-JP" altLang="ja-JP" sz="2800" dirty="0" smtClean="0">
                <a:solidFill>
                  <a:srgbClr val="C00000"/>
                </a:solidFill>
              </a:rPr>
              <a:t>やすく</a:t>
            </a:r>
            <a:r>
              <a:rPr lang="ja-JP" altLang="ja-JP" sz="2800" dirty="0">
                <a:solidFill>
                  <a:srgbClr val="C00000"/>
                </a:solidFill>
              </a:rPr>
              <a:t>なります</a:t>
            </a:r>
            <a:r>
              <a:rPr lang="ja-JP" altLang="ja-JP" sz="2800" dirty="0" smtClean="0">
                <a:solidFill>
                  <a:srgbClr val="C00000"/>
                </a:solidFill>
              </a:rPr>
              <a:t>。</a:t>
            </a:r>
            <a:endParaRPr lang="ja-JP" altLang="ja-JP" sz="2800" dirty="0">
              <a:solidFill>
                <a:srgbClr val="C00000"/>
              </a:solidFill>
            </a:endParaRPr>
          </a:p>
        </p:txBody>
      </p:sp>
      <p:sp>
        <p:nvSpPr>
          <p:cNvPr id="4" name="テキスト ボックス 3"/>
          <p:cNvSpPr txBox="1"/>
          <p:nvPr/>
        </p:nvSpPr>
        <p:spPr>
          <a:xfrm>
            <a:off x="193006" y="392467"/>
            <a:ext cx="11459972" cy="1077218"/>
          </a:xfrm>
          <a:prstGeom prst="rect">
            <a:avLst/>
          </a:prstGeom>
          <a:noFill/>
        </p:spPr>
        <p:txBody>
          <a:bodyPr wrap="square" rtlCol="0">
            <a:spAutoFit/>
          </a:bodyPr>
          <a:lstStyle/>
          <a:p>
            <a:r>
              <a:rPr lang="ja-JP" altLang="ja-JP" sz="3200" dirty="0">
                <a:solidFill>
                  <a:srgbClr val="002060"/>
                </a:solidFill>
              </a:rPr>
              <a:t>ロコモ予防の活動目標は、「運動習慣をつける」ため</a:t>
            </a:r>
            <a:r>
              <a:rPr lang="ja-JP" altLang="ja-JP" sz="3200" dirty="0" smtClean="0">
                <a:solidFill>
                  <a:srgbClr val="002060"/>
                </a:solidFill>
              </a:rPr>
              <a:t>の</a:t>
            </a:r>
            <a:endParaRPr lang="en-US" altLang="ja-JP" sz="3200" dirty="0" smtClean="0">
              <a:solidFill>
                <a:srgbClr val="002060"/>
              </a:solidFill>
            </a:endParaRPr>
          </a:p>
          <a:p>
            <a:r>
              <a:rPr lang="ja-JP" altLang="ja-JP" sz="3200" dirty="0" smtClean="0">
                <a:solidFill>
                  <a:srgbClr val="002060"/>
                </a:solidFill>
              </a:rPr>
              <a:t>「</a:t>
            </a:r>
            <a:r>
              <a:rPr lang="ja-JP" altLang="ja-JP" sz="3200" dirty="0">
                <a:solidFill>
                  <a:srgbClr val="002060"/>
                </a:solidFill>
              </a:rPr>
              <a:t>行動変容を起こす</a:t>
            </a:r>
            <a:r>
              <a:rPr lang="ja-JP" altLang="ja-JP" sz="3200" dirty="0" smtClean="0">
                <a:solidFill>
                  <a:srgbClr val="002060"/>
                </a:solidFill>
              </a:rPr>
              <a:t>」こと</a:t>
            </a:r>
            <a:r>
              <a:rPr lang="ja-JP" altLang="ja-JP" sz="3200" dirty="0">
                <a:solidFill>
                  <a:srgbClr val="002060"/>
                </a:solidFill>
              </a:rPr>
              <a:t>であり、その活動は全年齢層に</a:t>
            </a:r>
            <a:r>
              <a:rPr lang="ja-JP" altLang="ja-JP" sz="3200" dirty="0" smtClean="0">
                <a:solidFill>
                  <a:srgbClr val="002060"/>
                </a:solidFill>
              </a:rPr>
              <a:t>わたる</a:t>
            </a:r>
            <a:endParaRPr lang="ja-JP" altLang="en-US" sz="3200" dirty="0">
              <a:solidFill>
                <a:srgbClr val="002060"/>
              </a:solidFill>
            </a:endParaRPr>
          </a:p>
        </p:txBody>
      </p:sp>
    </p:spTree>
    <p:extLst>
      <p:ext uri="{BB962C8B-B14F-4D97-AF65-F5344CB8AC3E}">
        <p14:creationId xmlns:p14="http://schemas.microsoft.com/office/powerpoint/2010/main" val="8265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1" descr="C:\Documents and Settings\oki\デスクトップ\作業ファイル\p2改訂.gif"/>
          <p:cNvPicPr>
            <a:picLocks noChangeAspect="1" noChangeArrowheads="1"/>
          </p:cNvPicPr>
          <p:nvPr/>
        </p:nvPicPr>
        <p:blipFill rotWithShape="1">
          <a:blip r:embed="rId3">
            <a:extLst>
              <a:ext uri="{28A0092B-C50C-407E-A947-70E740481C1C}">
                <a14:useLocalDpi xmlns:a14="http://schemas.microsoft.com/office/drawing/2010/main" val="0"/>
              </a:ext>
            </a:extLst>
          </a:blip>
          <a:srcRect t="1279" b="5057"/>
          <a:stretch/>
        </p:blipFill>
        <p:spPr bwMode="auto">
          <a:xfrm>
            <a:off x="1703129" y="0"/>
            <a:ext cx="8642868" cy="655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5"/>
          <p:cNvGrpSpPr/>
          <p:nvPr/>
        </p:nvGrpSpPr>
        <p:grpSpPr>
          <a:xfrm>
            <a:off x="4452939" y="4706503"/>
            <a:ext cx="1571624" cy="428625"/>
            <a:chOff x="4452939" y="4706503"/>
            <a:chExt cx="1571624" cy="428625"/>
          </a:xfrm>
        </p:grpSpPr>
        <p:sp>
          <p:nvSpPr>
            <p:cNvPr id="50196" name="円/楕円 5"/>
            <p:cNvSpPr>
              <a:spLocks noChangeArrowheads="1"/>
            </p:cNvSpPr>
            <p:nvPr/>
          </p:nvSpPr>
          <p:spPr bwMode="auto">
            <a:xfrm>
              <a:off x="5595938" y="4706503"/>
              <a:ext cx="428625" cy="4286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1800"/>
            </a:p>
          </p:txBody>
        </p:sp>
        <p:cxnSp>
          <p:nvCxnSpPr>
            <p:cNvPr id="50197" name="直線コネクタ 20"/>
            <p:cNvCxnSpPr>
              <a:cxnSpLocks noChangeShapeType="1"/>
              <a:stCxn id="50196" idx="2"/>
            </p:cNvCxnSpPr>
            <p:nvPr/>
          </p:nvCxnSpPr>
          <p:spPr bwMode="auto">
            <a:xfrm flipH="1">
              <a:off x="4452939" y="4920816"/>
              <a:ext cx="1142999" cy="14364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nvGrpSpPr>
          <p:cNvPr id="5" name="グループ化 4"/>
          <p:cNvGrpSpPr/>
          <p:nvPr/>
        </p:nvGrpSpPr>
        <p:grpSpPr>
          <a:xfrm>
            <a:off x="6204061" y="3392447"/>
            <a:ext cx="1177815" cy="822367"/>
            <a:chOff x="6204061" y="3392447"/>
            <a:chExt cx="1177815" cy="822367"/>
          </a:xfrm>
        </p:grpSpPr>
        <p:sp>
          <p:nvSpPr>
            <p:cNvPr id="50194" name="円/楕円 8"/>
            <p:cNvSpPr>
              <a:spLocks noChangeArrowheads="1"/>
            </p:cNvSpPr>
            <p:nvPr/>
          </p:nvSpPr>
          <p:spPr bwMode="auto">
            <a:xfrm>
              <a:off x="6204061" y="3392447"/>
              <a:ext cx="428625" cy="4286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1800"/>
            </a:p>
          </p:txBody>
        </p:sp>
        <p:cxnSp>
          <p:nvCxnSpPr>
            <p:cNvPr id="50195" name="直線コネクタ 25"/>
            <p:cNvCxnSpPr>
              <a:cxnSpLocks noChangeShapeType="1"/>
            </p:cNvCxnSpPr>
            <p:nvPr/>
          </p:nvCxnSpPr>
          <p:spPr bwMode="auto">
            <a:xfrm rot="10800000">
              <a:off x="6524626" y="3786189"/>
              <a:ext cx="857250" cy="4286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nvGrpSpPr>
          <p:cNvPr id="4" name="グループ化 3"/>
          <p:cNvGrpSpPr/>
          <p:nvPr/>
        </p:nvGrpSpPr>
        <p:grpSpPr>
          <a:xfrm>
            <a:off x="4452939" y="2857501"/>
            <a:ext cx="1857375" cy="500063"/>
            <a:chOff x="4452939" y="2857501"/>
            <a:chExt cx="1857375" cy="500063"/>
          </a:xfrm>
        </p:grpSpPr>
        <p:sp>
          <p:nvSpPr>
            <p:cNvPr id="50192" name="円/楕円 11"/>
            <p:cNvSpPr>
              <a:spLocks noChangeArrowheads="1"/>
            </p:cNvSpPr>
            <p:nvPr/>
          </p:nvSpPr>
          <p:spPr bwMode="auto">
            <a:xfrm>
              <a:off x="5881689" y="2928939"/>
              <a:ext cx="428625" cy="4286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1800"/>
            </a:p>
          </p:txBody>
        </p:sp>
        <p:cxnSp>
          <p:nvCxnSpPr>
            <p:cNvPr id="50193" name="直線コネクタ 26"/>
            <p:cNvCxnSpPr>
              <a:cxnSpLocks noChangeShapeType="1"/>
            </p:cNvCxnSpPr>
            <p:nvPr/>
          </p:nvCxnSpPr>
          <p:spPr bwMode="auto">
            <a:xfrm rot="10800000">
              <a:off x="4452939" y="2857501"/>
              <a:ext cx="1428750" cy="2857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nvGrpSpPr>
          <p:cNvPr id="3" name="グループ化 2"/>
          <p:cNvGrpSpPr/>
          <p:nvPr/>
        </p:nvGrpSpPr>
        <p:grpSpPr>
          <a:xfrm>
            <a:off x="5881688" y="2500314"/>
            <a:ext cx="1643062" cy="428625"/>
            <a:chOff x="5881688" y="2500314"/>
            <a:chExt cx="1643062" cy="428625"/>
          </a:xfrm>
        </p:grpSpPr>
        <p:sp>
          <p:nvSpPr>
            <p:cNvPr id="50190" name="円/楕円 14"/>
            <p:cNvSpPr>
              <a:spLocks noChangeArrowheads="1"/>
            </p:cNvSpPr>
            <p:nvPr/>
          </p:nvSpPr>
          <p:spPr bwMode="auto">
            <a:xfrm>
              <a:off x="5881688" y="2500314"/>
              <a:ext cx="428625" cy="4286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57200" fontAlgn="base">
                <a:spcBef>
                  <a:spcPct val="0"/>
                </a:spcBef>
                <a:spcAft>
                  <a:spcPct val="0"/>
                </a:spcAft>
                <a:buNone/>
              </a:pPr>
              <a:endParaRPr lang="ja-JP" altLang="en-US" sz="1800"/>
            </a:p>
          </p:txBody>
        </p:sp>
        <p:cxnSp>
          <p:nvCxnSpPr>
            <p:cNvPr id="50191" name="直線コネクタ 27"/>
            <p:cNvCxnSpPr>
              <a:cxnSpLocks noChangeShapeType="1"/>
            </p:cNvCxnSpPr>
            <p:nvPr/>
          </p:nvCxnSpPr>
          <p:spPr bwMode="auto">
            <a:xfrm rot="10800000" flipV="1">
              <a:off x="6310313" y="2500314"/>
              <a:ext cx="1214437" cy="2857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sp>
        <p:nvSpPr>
          <p:cNvPr id="50183" name="Text Box 31"/>
          <p:cNvSpPr txBox="1">
            <a:spLocks noChangeArrowheads="1"/>
          </p:cNvSpPr>
          <p:nvPr/>
        </p:nvSpPr>
        <p:spPr bwMode="auto">
          <a:xfrm>
            <a:off x="8245475" y="2006600"/>
            <a:ext cx="647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50000"/>
              </a:spcBef>
              <a:spcAft>
                <a:spcPct val="0"/>
              </a:spcAft>
              <a:buNone/>
            </a:pPr>
            <a:r>
              <a:rPr lang="en-US" altLang="ja-JP" sz="1800">
                <a:solidFill>
                  <a:srgbClr val="FF0000"/>
                </a:solidFill>
              </a:rPr>
              <a:t>×</a:t>
            </a:r>
          </a:p>
        </p:txBody>
      </p:sp>
      <p:sp>
        <p:nvSpPr>
          <p:cNvPr id="50184" name="Text Box 34"/>
          <p:cNvSpPr txBox="1">
            <a:spLocks noChangeArrowheads="1"/>
          </p:cNvSpPr>
          <p:nvPr/>
        </p:nvSpPr>
        <p:spPr bwMode="auto">
          <a:xfrm>
            <a:off x="8316913" y="2582863"/>
            <a:ext cx="647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50000"/>
              </a:spcBef>
              <a:spcAft>
                <a:spcPct val="0"/>
              </a:spcAft>
              <a:buNone/>
            </a:pPr>
            <a:r>
              <a:rPr lang="en-US" altLang="ja-JP" sz="1800">
                <a:solidFill>
                  <a:srgbClr val="FF0000"/>
                </a:solidFill>
              </a:rPr>
              <a:t>×</a:t>
            </a:r>
          </a:p>
        </p:txBody>
      </p:sp>
      <p:sp>
        <p:nvSpPr>
          <p:cNvPr id="50185" name="Text Box 46"/>
          <p:cNvSpPr txBox="1">
            <a:spLocks noChangeArrowheads="1"/>
          </p:cNvSpPr>
          <p:nvPr/>
        </p:nvSpPr>
        <p:spPr bwMode="auto">
          <a:xfrm>
            <a:off x="8490339" y="4220291"/>
            <a:ext cx="647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50000"/>
              </a:spcBef>
              <a:spcAft>
                <a:spcPct val="0"/>
              </a:spcAft>
              <a:buNone/>
            </a:pPr>
            <a:r>
              <a:rPr lang="en-US" altLang="ja-JP" sz="1800" dirty="0">
                <a:solidFill>
                  <a:srgbClr val="FF0000"/>
                </a:solidFill>
              </a:rPr>
              <a:t>×</a:t>
            </a:r>
          </a:p>
        </p:txBody>
      </p:sp>
      <p:sp>
        <p:nvSpPr>
          <p:cNvPr id="50186" name="Text Box 48"/>
          <p:cNvSpPr txBox="1">
            <a:spLocks noChangeArrowheads="1"/>
          </p:cNvSpPr>
          <p:nvPr/>
        </p:nvSpPr>
        <p:spPr bwMode="auto">
          <a:xfrm>
            <a:off x="3839665" y="4822280"/>
            <a:ext cx="647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50000"/>
              </a:spcBef>
              <a:spcAft>
                <a:spcPct val="0"/>
              </a:spcAft>
              <a:buNone/>
            </a:pPr>
            <a:r>
              <a:rPr lang="ja-JP" altLang="en-US" sz="1800" dirty="0">
                <a:solidFill>
                  <a:srgbClr val="FF0000"/>
                </a:solidFill>
              </a:rPr>
              <a:t>△</a:t>
            </a:r>
          </a:p>
        </p:txBody>
      </p:sp>
      <p:sp>
        <p:nvSpPr>
          <p:cNvPr id="50187" name="スライド番号プレースホルダ 20"/>
          <p:cNvSpPr>
            <a:spLocks noGrp="1"/>
          </p:cNvSpPr>
          <p:nvPr>
            <p:ph type="sldNum" sz="quarter" idx="12"/>
          </p:nvPr>
        </p:nvSpPr>
        <p:spPr bwMode="auto">
          <a:xfrm>
            <a:off x="8610600" y="6261696"/>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BFE0E43-30D8-451F-87B6-7BE3133E18EC}" type="slidenum">
              <a:rPr lang="ja-JP" altLang="en-US" sz="1200"/>
              <a:pPr>
                <a:spcBef>
                  <a:spcPct val="0"/>
                </a:spcBef>
                <a:buFontTx/>
                <a:buNone/>
              </a:pPr>
              <a:t>3</a:t>
            </a:fld>
            <a:endParaRPr lang="ja-JP" altLang="en-US" sz="1200"/>
          </a:p>
        </p:txBody>
      </p:sp>
      <p:sp>
        <p:nvSpPr>
          <p:cNvPr id="50188" name="テキスト ボックス 21"/>
          <p:cNvSpPr txBox="1">
            <a:spLocks noChangeArrowheads="1"/>
          </p:cNvSpPr>
          <p:nvPr/>
        </p:nvSpPr>
        <p:spPr bwMode="auto">
          <a:xfrm>
            <a:off x="7762709" y="6130302"/>
            <a:ext cx="12858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57200" fontAlgn="base">
              <a:spcBef>
                <a:spcPct val="0"/>
              </a:spcBef>
              <a:spcAft>
                <a:spcPct val="0"/>
              </a:spcAft>
              <a:buNone/>
            </a:pPr>
            <a:r>
              <a:rPr lang="ja-JP" altLang="en-US" sz="1200" dirty="0">
                <a:latin typeface="Arial" panose="020B0604020202020204" pitchFamily="34" charset="0"/>
              </a:rPr>
              <a:t>大腿骨頚部骨折</a:t>
            </a:r>
          </a:p>
        </p:txBody>
      </p:sp>
    </p:spTree>
    <p:extLst>
      <p:ext uri="{BB962C8B-B14F-4D97-AF65-F5344CB8AC3E}">
        <p14:creationId xmlns:p14="http://schemas.microsoft.com/office/powerpoint/2010/main" val="2185376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57592" y="953447"/>
            <a:ext cx="8784976" cy="5616624"/>
          </a:xfrm>
        </p:spPr>
        <p:txBody>
          <a:bodyPr>
            <a:normAutofit fontScale="55000" lnSpcReduction="20000"/>
          </a:bodyPr>
          <a:lstStyle/>
          <a:p>
            <a:pPr marL="0" indent="0">
              <a:buNone/>
            </a:pPr>
            <a:r>
              <a:rPr lang="ja-JP" altLang="en-US" dirty="0" smtClean="0"/>
              <a:t>　</a:t>
            </a:r>
            <a:endParaRPr lang="en-US" altLang="ja-JP" dirty="0" smtClean="0"/>
          </a:p>
          <a:p>
            <a:pPr marL="0" indent="0">
              <a:buNone/>
            </a:pPr>
            <a:r>
              <a:rPr lang="ja-JP" altLang="en-US" dirty="0" smtClean="0"/>
              <a:t>　　   　　              </a:t>
            </a:r>
            <a:r>
              <a:rPr lang="ja-JP" altLang="en-US" sz="6500" dirty="0"/>
              <a:t>① </a:t>
            </a:r>
            <a:r>
              <a:rPr lang="ja-JP" altLang="en-US" sz="6500" dirty="0" smtClean="0"/>
              <a:t>   バランス</a:t>
            </a:r>
            <a:r>
              <a:rPr lang="ja-JP" altLang="en-US" sz="6500" dirty="0"/>
              <a:t>能力の低下</a:t>
            </a:r>
            <a:endParaRPr lang="en-US" altLang="ja-JP" sz="6500" dirty="0"/>
          </a:p>
          <a:p>
            <a:pPr marL="0" indent="0">
              <a:buNone/>
            </a:pPr>
            <a:r>
              <a:rPr lang="ja-JP" altLang="en-US" sz="6500" dirty="0"/>
              <a:t>　　　  </a:t>
            </a:r>
            <a:r>
              <a:rPr lang="ja-JP" altLang="en-US" sz="6500" dirty="0" smtClean="0"/>
              <a:t> </a:t>
            </a:r>
            <a:r>
              <a:rPr lang="ja-JP" altLang="en-US" sz="6500" dirty="0"/>
              <a:t>② </a:t>
            </a:r>
            <a:r>
              <a:rPr lang="ja-JP" altLang="en-US" sz="6500" dirty="0" smtClean="0"/>
              <a:t>   筋力</a:t>
            </a:r>
            <a:r>
              <a:rPr lang="ja-JP" altLang="en-US" sz="6500" dirty="0"/>
              <a:t>の低下</a:t>
            </a:r>
            <a:endParaRPr lang="en-US" altLang="ja-JP" sz="6500" dirty="0"/>
          </a:p>
          <a:p>
            <a:pPr marL="0" indent="0">
              <a:buNone/>
            </a:pPr>
            <a:r>
              <a:rPr lang="ja-JP" altLang="en-US" sz="6500" dirty="0"/>
              <a:t>　　　  </a:t>
            </a:r>
            <a:r>
              <a:rPr lang="ja-JP" altLang="en-US" sz="6500" dirty="0" smtClean="0"/>
              <a:t> </a:t>
            </a:r>
            <a:r>
              <a:rPr lang="ja-JP" altLang="en-US" sz="6500" dirty="0"/>
              <a:t>③ </a:t>
            </a:r>
            <a:r>
              <a:rPr lang="ja-JP" altLang="en-US" sz="6500" dirty="0" smtClean="0"/>
              <a:t>   骨</a:t>
            </a:r>
            <a:r>
              <a:rPr lang="ja-JP" altLang="en-US" sz="6500" dirty="0"/>
              <a:t>や関節の病気</a:t>
            </a:r>
            <a:endParaRPr lang="en-US" altLang="ja-JP" sz="6500" dirty="0"/>
          </a:p>
          <a:p>
            <a:pPr marL="0" indent="0">
              <a:buNone/>
            </a:pPr>
            <a:endParaRPr lang="en-US" altLang="ja-JP" dirty="0" smtClean="0"/>
          </a:p>
          <a:p>
            <a:pPr marL="0" indent="0">
              <a:buNone/>
            </a:pPr>
            <a:r>
              <a:rPr lang="ja-JP" altLang="en-US" sz="5100" dirty="0"/>
              <a:t>     ＊①、②が子どもにもあるのが問題</a:t>
            </a:r>
            <a:endParaRPr lang="en-US" altLang="ja-JP" sz="5100" dirty="0"/>
          </a:p>
          <a:p>
            <a:pPr marL="0" indent="0">
              <a:buNone/>
            </a:pPr>
            <a:r>
              <a:rPr lang="ja-JP" altLang="en-US" dirty="0"/>
              <a:t>　 　</a:t>
            </a:r>
            <a:endParaRPr lang="en-US" altLang="ja-JP" dirty="0" smtClean="0"/>
          </a:p>
          <a:p>
            <a:pPr marL="0" indent="0">
              <a:buNone/>
            </a:pPr>
            <a:r>
              <a:rPr lang="ja-JP" altLang="en-US" dirty="0"/>
              <a:t>　　　　　</a:t>
            </a:r>
            <a:r>
              <a:rPr lang="ja-JP" altLang="en-US" dirty="0" smtClean="0"/>
              <a:t>　　　　　　　　</a:t>
            </a:r>
            <a:r>
              <a:rPr lang="ja-JP" altLang="en-US" dirty="0"/>
              <a:t>　　　　　　　 </a:t>
            </a:r>
            <a:endParaRPr lang="en-US" altLang="ja-JP" dirty="0" smtClean="0"/>
          </a:p>
          <a:p>
            <a:pPr marL="0" indent="0">
              <a:buNone/>
            </a:pPr>
            <a:r>
              <a:rPr lang="ja-JP" altLang="en-US" sz="4300" dirty="0"/>
              <a:t>　　　　　　</a:t>
            </a:r>
            <a:endParaRPr lang="en-US" altLang="ja-JP" sz="4300" dirty="0"/>
          </a:p>
          <a:p>
            <a:pPr marL="0" indent="0">
              <a:buNone/>
            </a:pPr>
            <a:endParaRPr lang="en-US" altLang="ja-JP" sz="4300" dirty="0"/>
          </a:p>
          <a:p>
            <a:pPr marL="0" indent="0">
              <a:buNone/>
            </a:pPr>
            <a:r>
              <a:rPr lang="ja-JP" altLang="en-US" sz="4300" dirty="0"/>
              <a:t>　　　　　</a:t>
            </a:r>
            <a:endParaRPr lang="en-US" altLang="ja-JP" sz="4300" dirty="0"/>
          </a:p>
          <a:p>
            <a:pPr marL="0" indent="0">
              <a:buNone/>
            </a:pPr>
            <a:r>
              <a:rPr lang="en-US" altLang="ja-JP" sz="4300" dirty="0"/>
              <a:t>                           </a:t>
            </a:r>
          </a:p>
          <a:p>
            <a:pPr marL="0" indent="0">
              <a:buNone/>
            </a:pPr>
            <a:r>
              <a:rPr lang="en-US" altLang="ja-JP" sz="4300" dirty="0"/>
              <a:t>                             </a:t>
            </a:r>
            <a:r>
              <a:rPr lang="ja-JP" altLang="en-US" sz="4300" dirty="0"/>
              <a:t>　   </a:t>
            </a:r>
            <a:endParaRPr lang="en-US" altLang="ja-JP" sz="4300" dirty="0" smtClean="0"/>
          </a:p>
          <a:p>
            <a:pPr marL="0" indent="0">
              <a:buNone/>
            </a:pPr>
            <a:r>
              <a:rPr lang="ja-JP" altLang="en-US" sz="4300" dirty="0"/>
              <a:t>　</a:t>
            </a:r>
            <a:r>
              <a:rPr lang="ja-JP" altLang="en-US" sz="4300" dirty="0" smtClean="0"/>
              <a:t>　　　　　　　　　　　　　</a:t>
            </a:r>
            <a:r>
              <a:rPr lang="ja-JP" altLang="en-US" sz="6500" dirty="0" smtClean="0"/>
              <a:t>子ども</a:t>
            </a:r>
            <a:r>
              <a:rPr lang="ja-JP" altLang="en-US" sz="6500" dirty="0"/>
              <a:t>のロコモ</a:t>
            </a:r>
          </a:p>
          <a:p>
            <a:pPr marL="0" indent="0">
              <a:buNone/>
            </a:pPr>
            <a:endParaRPr lang="en-US" altLang="ja-JP" dirty="0"/>
          </a:p>
          <a:p>
            <a:pPr marL="0" indent="0">
              <a:buNone/>
            </a:pPr>
            <a:endParaRPr kumimoji="1" lang="ja-JP" altLang="en-US" dirty="0"/>
          </a:p>
        </p:txBody>
      </p:sp>
      <p:sp>
        <p:nvSpPr>
          <p:cNvPr id="4" name="タイトル 1"/>
          <p:cNvSpPr>
            <a:spLocks noGrp="1"/>
          </p:cNvSpPr>
          <p:nvPr>
            <p:ph type="title"/>
          </p:nvPr>
        </p:nvSpPr>
        <p:spPr>
          <a:xfrm>
            <a:off x="1481934" y="116632"/>
            <a:ext cx="5135880" cy="936104"/>
          </a:xfrm>
          <a:solidFill>
            <a:srgbClr val="002060"/>
          </a:solidFill>
        </p:spPr>
        <p:txBody>
          <a:bodyPr/>
          <a:lstStyle/>
          <a:p>
            <a:pPr algn="ctr"/>
            <a:r>
              <a:rPr kumimoji="1" lang="ja-JP" altLang="en-US" dirty="0" smtClean="0">
                <a:solidFill>
                  <a:srgbClr val="FFFF00"/>
                </a:solidFill>
              </a:rPr>
              <a:t>ロコモの３大要因</a:t>
            </a:r>
            <a:endParaRPr kumimoji="1" lang="ja-JP" altLang="en-US" dirty="0">
              <a:solidFill>
                <a:srgbClr val="FFFF00"/>
              </a:solidFill>
            </a:endParaRPr>
          </a:p>
        </p:txBody>
      </p:sp>
      <p:sp>
        <p:nvSpPr>
          <p:cNvPr id="2" name="下矢印 1"/>
          <p:cNvSpPr/>
          <p:nvPr/>
        </p:nvSpPr>
        <p:spPr>
          <a:xfrm>
            <a:off x="5450080" y="5418148"/>
            <a:ext cx="386332" cy="489204"/>
          </a:xfrm>
          <a:prstGeom prst="downArrow">
            <a:avLst>
              <a:gd name="adj1" fmla="val 435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a:xfrm>
            <a:off x="1898830" y="3761759"/>
            <a:ext cx="9546936" cy="1656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prstClr val="white"/>
                </a:solidFill>
                <a:latin typeface="ＭＳ Ｐゴシック" panose="020B0600070205080204" pitchFamily="50" charset="-128"/>
              </a:rPr>
              <a:t>①②</a:t>
            </a:r>
            <a:r>
              <a:rPr lang="en-US" altLang="ja-JP" sz="2800" dirty="0">
                <a:solidFill>
                  <a:prstClr val="white"/>
                </a:solidFill>
                <a:latin typeface="ＭＳ Ｐゴシック" panose="020B0600070205080204" pitchFamily="50" charset="-128"/>
              </a:rPr>
              <a:t>: </a:t>
            </a:r>
            <a:r>
              <a:rPr lang="ja-JP" altLang="en-US" sz="2800" dirty="0">
                <a:solidFill>
                  <a:prstClr val="white"/>
                </a:solidFill>
                <a:latin typeface="ＭＳ Ｐゴシック" panose="020B0600070205080204" pitchFamily="50" charset="-128"/>
              </a:rPr>
              <a:t>生活習慣の劣化等による運動器機能不全</a:t>
            </a:r>
            <a:endParaRPr lang="en-US" altLang="ja-JP" sz="2800" dirty="0">
              <a:solidFill>
                <a:prstClr val="white"/>
              </a:solidFill>
              <a:latin typeface="ＭＳ Ｐゴシック" panose="020B0600070205080204" pitchFamily="50" charset="-128"/>
            </a:endParaRPr>
          </a:p>
          <a:p>
            <a:pPr marL="514350" indent="-514350">
              <a:buAutoNum type="circleNumDbPlain" startAt="3"/>
            </a:pPr>
            <a:r>
              <a:rPr lang="en-US" altLang="ja-JP" sz="2800" dirty="0" smtClean="0">
                <a:solidFill>
                  <a:prstClr val="white"/>
                </a:solidFill>
                <a:latin typeface="ＭＳ Ｐゴシック" panose="020B0600070205080204" pitchFamily="50" charset="-128"/>
              </a:rPr>
              <a:t>: </a:t>
            </a:r>
            <a:r>
              <a:rPr lang="ja-JP" altLang="en-US" sz="2800" dirty="0">
                <a:solidFill>
                  <a:prstClr val="white"/>
                </a:solidFill>
                <a:latin typeface="ＭＳ Ｐゴシック" panose="020B0600070205080204" pitchFamily="50" charset="-128"/>
              </a:rPr>
              <a:t>子どもではやり過ぎによるスポーツ傷害</a:t>
            </a:r>
            <a:r>
              <a:rPr lang="ja-JP" altLang="en-US" sz="2800" dirty="0" smtClean="0">
                <a:solidFill>
                  <a:prstClr val="white"/>
                </a:solidFill>
                <a:latin typeface="ＭＳ Ｐゴシック" panose="020B0600070205080204" pitchFamily="50" charset="-128"/>
              </a:rPr>
              <a:t>等</a:t>
            </a:r>
            <a:endParaRPr lang="en-US" altLang="ja-JP" sz="2800" dirty="0" smtClean="0">
              <a:solidFill>
                <a:prstClr val="white"/>
              </a:solidFill>
              <a:latin typeface="ＭＳ Ｐゴシック" panose="020B0600070205080204" pitchFamily="50" charset="-128"/>
            </a:endParaRPr>
          </a:p>
          <a:p>
            <a:r>
              <a:rPr lang="ja-JP" altLang="en-US" sz="2800" dirty="0">
                <a:solidFill>
                  <a:prstClr val="white"/>
                </a:solidFill>
                <a:latin typeface="ＭＳ Ｐゴシック" panose="020B0600070205080204" pitchFamily="50" charset="-128"/>
              </a:rPr>
              <a:t>　</a:t>
            </a:r>
            <a:r>
              <a:rPr lang="ja-JP" altLang="en-US" sz="2800" dirty="0" smtClean="0">
                <a:solidFill>
                  <a:prstClr val="white"/>
                </a:solidFill>
                <a:latin typeface="ＭＳ Ｐゴシック" panose="020B0600070205080204" pitchFamily="50" charset="-128"/>
              </a:rPr>
              <a:t>　　　（オスグッドシュラッター病、野球肘、ジャンパー膝など）</a:t>
            </a:r>
            <a:endParaRPr lang="ja-JP" altLang="en-US" sz="2800" dirty="0">
              <a:solidFill>
                <a:prstClr val="white"/>
              </a:solidFill>
              <a:latin typeface="ＭＳ Ｐゴシック" panose="020B0600070205080204" pitchFamily="50" charset="-128"/>
            </a:endParaRPr>
          </a:p>
        </p:txBody>
      </p:sp>
    </p:spTree>
    <p:extLst>
      <p:ext uri="{BB962C8B-B14F-4D97-AF65-F5344CB8AC3E}">
        <p14:creationId xmlns:p14="http://schemas.microsoft.com/office/powerpoint/2010/main" val="1323997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21748" y="407121"/>
            <a:ext cx="11023562" cy="6056740"/>
          </a:xfrm>
        </p:spPr>
        <p:txBody>
          <a:bodyPr>
            <a:noAutofit/>
          </a:bodyPr>
          <a:lstStyle/>
          <a:p>
            <a:pPr marL="0" indent="0">
              <a:buNone/>
            </a:pPr>
            <a:r>
              <a:rPr kumimoji="1" lang="ja-JP" altLang="en-US" b="1" dirty="0" smtClean="0">
                <a:solidFill>
                  <a:srgbClr val="0070C0"/>
                </a:solidFill>
              </a:rPr>
              <a:t>子供の運動器検診では、運動器機能不全が３～４割にみられた。</a:t>
            </a:r>
            <a:endParaRPr kumimoji="1" lang="en-US" altLang="ja-JP" b="1" dirty="0" smtClean="0">
              <a:solidFill>
                <a:srgbClr val="0070C0"/>
              </a:solidFill>
            </a:endParaRPr>
          </a:p>
          <a:p>
            <a:pPr marL="0" indent="0">
              <a:buNone/>
            </a:pPr>
            <a:r>
              <a:rPr lang="ja-JP" altLang="en-US" dirty="0"/>
              <a:t>これ</a:t>
            </a:r>
            <a:r>
              <a:rPr lang="ja-JP" altLang="en-US" dirty="0" smtClean="0"/>
              <a:t>は以下のような今の子どもの状況を反映している。</a:t>
            </a:r>
            <a:endParaRPr kumimoji="1" lang="en-US" altLang="ja-JP" dirty="0" smtClean="0"/>
          </a:p>
          <a:p>
            <a:r>
              <a:rPr kumimoji="1" lang="ja-JP" altLang="en-US" dirty="0" smtClean="0"/>
              <a:t>雑巾がけできない</a:t>
            </a:r>
            <a:endParaRPr kumimoji="1" lang="en-US" altLang="ja-JP" dirty="0" smtClean="0"/>
          </a:p>
          <a:p>
            <a:r>
              <a:rPr lang="ja-JP" altLang="en-US" dirty="0" smtClean="0"/>
              <a:t>倒立できない、倒立する子を支えられない</a:t>
            </a:r>
            <a:endParaRPr lang="en-US" altLang="ja-JP" dirty="0" smtClean="0"/>
          </a:p>
          <a:p>
            <a:r>
              <a:rPr lang="ja-JP" altLang="en-US" dirty="0" smtClean="0"/>
              <a:t>よくこけ</a:t>
            </a:r>
            <a:r>
              <a:rPr lang="ja-JP" altLang="en-US" dirty="0"/>
              <a:t>る</a:t>
            </a:r>
            <a:endParaRPr lang="en-US" altLang="ja-JP" dirty="0" smtClean="0"/>
          </a:p>
          <a:p>
            <a:r>
              <a:rPr kumimoji="1" lang="ja-JP" altLang="en-US" dirty="0" smtClean="0"/>
              <a:t>スナップ</a:t>
            </a:r>
            <a:r>
              <a:rPr lang="ja-JP" altLang="en-US" dirty="0" smtClean="0"/>
              <a:t>で瞬間的な力を入れられない</a:t>
            </a:r>
            <a:endParaRPr lang="en-US" altLang="ja-JP" dirty="0" smtClean="0"/>
          </a:p>
          <a:p>
            <a:r>
              <a:rPr kumimoji="1" lang="ja-JP" altLang="en-US" dirty="0" smtClean="0"/>
              <a:t>ボール</a:t>
            </a:r>
            <a:r>
              <a:rPr kumimoji="1" lang="ja-JP" altLang="en-US" dirty="0"/>
              <a:t>投げ</a:t>
            </a:r>
            <a:r>
              <a:rPr kumimoji="1" lang="ja-JP" altLang="en-US" dirty="0" smtClean="0"/>
              <a:t>ができない</a:t>
            </a:r>
            <a:endParaRPr kumimoji="1" lang="en-US" altLang="ja-JP" dirty="0" smtClean="0"/>
          </a:p>
          <a:p>
            <a:r>
              <a:rPr lang="ja-JP" altLang="en-US" dirty="0" smtClean="0"/>
              <a:t>転んだ時、手をつけずに顔面を打ってしまう</a:t>
            </a:r>
            <a:endParaRPr lang="en-US" altLang="ja-JP" dirty="0" smtClean="0"/>
          </a:p>
          <a:p>
            <a:r>
              <a:rPr kumimoji="1" lang="ja-JP" altLang="en-US" dirty="0"/>
              <a:t>朝礼</a:t>
            </a:r>
            <a:r>
              <a:rPr kumimoji="1" lang="ja-JP" altLang="en-US" dirty="0" smtClean="0"/>
              <a:t>で立っていられない</a:t>
            </a:r>
            <a:endParaRPr kumimoji="1" lang="en-US" altLang="ja-JP" dirty="0" smtClean="0"/>
          </a:p>
          <a:p>
            <a:r>
              <a:rPr kumimoji="1" lang="ja-JP" altLang="en-US" dirty="0" smtClean="0"/>
              <a:t>足がすぐつってしまう</a:t>
            </a:r>
            <a:endParaRPr kumimoji="1" lang="en-US" altLang="ja-JP" dirty="0" smtClean="0"/>
          </a:p>
          <a:p>
            <a:r>
              <a:rPr lang="ja-JP" altLang="en-US" dirty="0" smtClean="0"/>
              <a:t>授業中最後までじっと座っていられない</a:t>
            </a:r>
            <a:endParaRPr lang="en-US" altLang="ja-JP" dirty="0" smtClean="0"/>
          </a:p>
          <a:p>
            <a:pPr marL="0" indent="0">
              <a:buNone/>
            </a:pPr>
            <a:r>
              <a:rPr lang="ja-JP" altLang="en-US" dirty="0" smtClean="0"/>
              <a:t>＊身体の固さや筋力低下は、ケガや故障を誘発しやすい</a:t>
            </a:r>
            <a:endParaRPr kumimoji="1" lang="en-US" altLang="ja-JP" dirty="0" smtClean="0"/>
          </a:p>
          <a:p>
            <a:endParaRPr kumimoji="1" lang="en-US" altLang="ja-JP" dirty="0" smtClean="0"/>
          </a:p>
          <a:p>
            <a:endParaRPr kumimoji="1" lang="en-US" altLang="ja-JP" dirty="0" smtClean="0"/>
          </a:p>
        </p:txBody>
      </p:sp>
    </p:spTree>
    <p:extLst>
      <p:ext uri="{BB962C8B-B14F-4D97-AF65-F5344CB8AC3E}">
        <p14:creationId xmlns:p14="http://schemas.microsoft.com/office/powerpoint/2010/main" val="812403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91004" y="112641"/>
            <a:ext cx="10904384" cy="1200329"/>
          </a:xfrm>
          <a:prstGeom prst="rect">
            <a:avLst/>
          </a:prstGeom>
          <a:noFill/>
        </p:spPr>
        <p:txBody>
          <a:bodyPr wrap="square" rtlCol="0">
            <a:spAutoFit/>
          </a:bodyPr>
          <a:lstStyle/>
          <a:p>
            <a:r>
              <a:rPr lang="ja-JP" altLang="ja-JP" sz="2400" dirty="0"/>
              <a:t>文部科学省が行っている「体力・運動能力調査」によると、我が国の子どもの体力は</a:t>
            </a:r>
            <a:r>
              <a:rPr lang="ja-JP" altLang="ja-JP" sz="2400" dirty="0" smtClean="0"/>
              <a:t>、</a:t>
            </a:r>
            <a:endParaRPr lang="en-US" altLang="ja-JP" sz="2400" dirty="0" smtClean="0"/>
          </a:p>
          <a:p>
            <a:r>
              <a:rPr lang="ja-JP" altLang="ja-JP" sz="2400" dirty="0" smtClean="0">
                <a:solidFill>
                  <a:srgbClr val="C00000"/>
                </a:solidFill>
              </a:rPr>
              <a:t>昭和</a:t>
            </a:r>
            <a:r>
              <a:rPr lang="en-US" altLang="ja-JP" sz="2400" dirty="0">
                <a:solidFill>
                  <a:srgbClr val="C00000"/>
                </a:solidFill>
              </a:rPr>
              <a:t>60</a:t>
            </a:r>
            <a:r>
              <a:rPr lang="ja-JP" altLang="ja-JP" sz="2400" dirty="0">
                <a:solidFill>
                  <a:srgbClr val="C00000"/>
                </a:solidFill>
              </a:rPr>
              <a:t>年頃から長期的に低下傾向にあるとともに</a:t>
            </a:r>
            <a:r>
              <a:rPr lang="ja-JP" altLang="ja-JP" sz="2400" dirty="0" smtClean="0">
                <a:solidFill>
                  <a:srgbClr val="C00000"/>
                </a:solidFill>
              </a:rPr>
              <a:t>、</a:t>
            </a:r>
            <a:r>
              <a:rPr lang="en-US" altLang="ja-JP" sz="2400" dirty="0" smtClean="0">
                <a:solidFill>
                  <a:srgbClr val="C00000"/>
                </a:solidFill>
              </a:rPr>
              <a:t/>
            </a:r>
            <a:br>
              <a:rPr lang="en-US" altLang="ja-JP" sz="2400" dirty="0" smtClean="0">
                <a:solidFill>
                  <a:srgbClr val="C00000"/>
                </a:solidFill>
              </a:rPr>
            </a:br>
            <a:r>
              <a:rPr lang="ja-JP" altLang="ja-JP" sz="2400" dirty="0" smtClean="0">
                <a:solidFill>
                  <a:srgbClr val="C00000"/>
                </a:solidFill>
              </a:rPr>
              <a:t>体力</a:t>
            </a:r>
            <a:r>
              <a:rPr lang="ja-JP" altLang="ja-JP" sz="2400" dirty="0">
                <a:solidFill>
                  <a:srgbClr val="C00000"/>
                </a:solidFill>
              </a:rPr>
              <a:t>が高い子どもと低い子どもの格差が広がっている</a:t>
            </a:r>
            <a:r>
              <a:rPr lang="ja-JP" altLang="ja-JP" sz="2400" dirty="0" smtClean="0">
                <a:solidFill>
                  <a:srgbClr val="C00000"/>
                </a:solidFill>
              </a:rPr>
              <a:t>。</a:t>
            </a:r>
            <a:endParaRPr kumimoji="1" lang="ja-JP" altLang="en-US" sz="2400" dirty="0">
              <a:solidFill>
                <a:srgbClr val="C00000"/>
              </a:solidFill>
            </a:endParaRPr>
          </a:p>
        </p:txBody>
      </p:sp>
      <p:pic>
        <p:nvPicPr>
          <p:cNvPr id="5" name="図 4"/>
          <p:cNvPicPr/>
          <p:nvPr/>
        </p:nvPicPr>
        <p:blipFill rotWithShape="1">
          <a:blip r:embed="rId3">
            <a:extLst>
              <a:ext uri="{28A0092B-C50C-407E-A947-70E740481C1C}">
                <a14:useLocalDpi xmlns:a14="http://schemas.microsoft.com/office/drawing/2010/main" val="0"/>
              </a:ext>
            </a:extLst>
          </a:blip>
          <a:srcRect l="4494" t="7103" r="7978" b="1227"/>
          <a:stretch/>
        </p:blipFill>
        <p:spPr bwMode="auto">
          <a:xfrm>
            <a:off x="0" y="1365632"/>
            <a:ext cx="6940446" cy="3731023"/>
          </a:xfrm>
          <a:prstGeom prst="rect">
            <a:avLst/>
          </a:prstGeom>
          <a:noFill/>
          <a:ln>
            <a:noFill/>
          </a:ln>
        </p:spPr>
      </p:pic>
      <p:pic>
        <p:nvPicPr>
          <p:cNvPr id="6" name="図 5"/>
          <p:cNvPicPr>
            <a:picLocks noChangeAspect="1"/>
          </p:cNvPicPr>
          <p:nvPr/>
        </p:nvPicPr>
        <p:blipFill rotWithShape="1">
          <a:blip r:embed="rId4"/>
          <a:srcRect l="2436" t="717" r="8250" b="-717"/>
          <a:stretch/>
        </p:blipFill>
        <p:spPr>
          <a:xfrm>
            <a:off x="6280879" y="4939063"/>
            <a:ext cx="5911121" cy="1853391"/>
          </a:xfrm>
          <a:prstGeom prst="rect">
            <a:avLst/>
          </a:prstGeom>
        </p:spPr>
      </p:pic>
      <p:sp>
        <p:nvSpPr>
          <p:cNvPr id="2" name="テキスト ボックス 1"/>
          <p:cNvSpPr txBox="1"/>
          <p:nvPr/>
        </p:nvSpPr>
        <p:spPr>
          <a:xfrm>
            <a:off x="7343574" y="2798405"/>
            <a:ext cx="4650632" cy="707886"/>
          </a:xfrm>
          <a:prstGeom prst="rect">
            <a:avLst/>
          </a:prstGeom>
          <a:noFill/>
        </p:spPr>
        <p:txBody>
          <a:bodyPr wrap="none" rtlCol="0">
            <a:spAutoFit/>
          </a:bodyPr>
          <a:lstStyle/>
          <a:p>
            <a:r>
              <a:rPr kumimoji="1" lang="ja-JP" altLang="en-US" sz="2000" dirty="0" smtClean="0"/>
              <a:t>ここ</a:t>
            </a:r>
            <a:r>
              <a:rPr kumimoji="1" lang="en-US" altLang="ja-JP" sz="2000" dirty="0" smtClean="0"/>
              <a:t>10</a:t>
            </a:r>
            <a:r>
              <a:rPr kumimoji="1" lang="ja-JP" altLang="en-US" sz="2000" dirty="0" smtClean="0"/>
              <a:t>年は、横ばいかやや向上してるが、</a:t>
            </a:r>
            <a:endParaRPr kumimoji="1" lang="en-US" altLang="ja-JP" sz="2000" dirty="0" smtClean="0"/>
          </a:p>
          <a:p>
            <a:r>
              <a:rPr lang="en-US" altLang="ja-JP" sz="2000" dirty="0" smtClean="0"/>
              <a:t>30</a:t>
            </a:r>
            <a:r>
              <a:rPr lang="ja-JP" altLang="en-US" sz="2000" dirty="0"/>
              <a:t>年前</a:t>
            </a:r>
            <a:r>
              <a:rPr lang="ja-JP" altLang="en-US" sz="2000" dirty="0" smtClean="0"/>
              <a:t>の成績と比べると低下している</a:t>
            </a:r>
            <a:endParaRPr kumimoji="1" lang="ja-JP" altLang="en-US" sz="2000" dirty="0"/>
          </a:p>
        </p:txBody>
      </p:sp>
      <p:sp>
        <p:nvSpPr>
          <p:cNvPr id="7" name="下矢印 6"/>
          <p:cNvSpPr/>
          <p:nvPr/>
        </p:nvSpPr>
        <p:spPr>
          <a:xfrm>
            <a:off x="8367009" y="5865758"/>
            <a:ext cx="147403" cy="357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a:off x="11457482" y="5596890"/>
            <a:ext cx="147403" cy="357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p:cNvSpPr/>
          <p:nvPr/>
        </p:nvSpPr>
        <p:spPr>
          <a:xfrm>
            <a:off x="5911362" y="6006064"/>
            <a:ext cx="147403" cy="357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61618" y="6038946"/>
            <a:ext cx="2722220" cy="369332"/>
          </a:xfrm>
          <a:prstGeom prst="rect">
            <a:avLst/>
          </a:prstGeom>
          <a:noFill/>
        </p:spPr>
        <p:txBody>
          <a:bodyPr wrap="none" rtlCol="0">
            <a:spAutoFit/>
          </a:bodyPr>
          <a:lstStyle/>
          <a:p>
            <a:r>
              <a:rPr kumimoji="1" lang="en-US" altLang="ja-JP" dirty="0" smtClean="0"/>
              <a:t>420</a:t>
            </a:r>
            <a:r>
              <a:rPr kumimoji="1" lang="ja-JP" altLang="en-US" dirty="0" smtClean="0"/>
              <a:t>分以上運動している群</a:t>
            </a:r>
            <a:endParaRPr kumimoji="1" lang="ja-JP" altLang="en-US" dirty="0"/>
          </a:p>
        </p:txBody>
      </p:sp>
      <p:sp>
        <p:nvSpPr>
          <p:cNvPr id="3" name="テキスト ボックス 2"/>
          <p:cNvSpPr txBox="1"/>
          <p:nvPr/>
        </p:nvSpPr>
        <p:spPr>
          <a:xfrm>
            <a:off x="3822477" y="6038946"/>
            <a:ext cx="1920719" cy="369332"/>
          </a:xfrm>
          <a:prstGeom prst="rect">
            <a:avLst/>
          </a:prstGeom>
          <a:noFill/>
        </p:spPr>
        <p:txBody>
          <a:bodyPr wrap="none" rtlCol="0">
            <a:spAutoFit/>
          </a:bodyPr>
          <a:lstStyle/>
          <a:p>
            <a:r>
              <a:rPr kumimoji="1" lang="en-US" altLang="ja-JP" dirty="0" smtClean="0"/>
              <a:t>420</a:t>
            </a:r>
            <a:r>
              <a:rPr kumimoji="1" lang="ja-JP" altLang="en-US" dirty="0" smtClean="0"/>
              <a:t>分未満運動群</a:t>
            </a:r>
            <a:endParaRPr kumimoji="1" lang="ja-JP" altLang="en-US" dirty="0"/>
          </a:p>
        </p:txBody>
      </p:sp>
      <p:sp>
        <p:nvSpPr>
          <p:cNvPr id="11" name="下矢印 10"/>
          <p:cNvSpPr/>
          <p:nvPr/>
        </p:nvSpPr>
        <p:spPr>
          <a:xfrm>
            <a:off x="3268095" y="5889394"/>
            <a:ext cx="164892" cy="47968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8601856" y="5357047"/>
            <a:ext cx="164892" cy="47968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11669843" y="5650916"/>
            <a:ext cx="164892" cy="47968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54451" y="5352412"/>
            <a:ext cx="5707012" cy="369332"/>
          </a:xfrm>
          <a:prstGeom prst="rect">
            <a:avLst/>
          </a:prstGeom>
          <a:noFill/>
        </p:spPr>
        <p:txBody>
          <a:bodyPr wrap="none" rtlCol="0">
            <a:spAutoFit/>
          </a:bodyPr>
          <a:lstStyle/>
          <a:p>
            <a:r>
              <a:rPr kumimoji="1" lang="ja-JP" altLang="en-US" b="1" dirty="0" smtClean="0">
                <a:solidFill>
                  <a:srgbClr val="FF0000"/>
                </a:solidFill>
              </a:rPr>
              <a:t>日頃運動している子供としてない子供の運動能力の比較</a:t>
            </a:r>
            <a:endParaRPr kumimoji="1" lang="ja-JP" altLang="en-US" b="1" dirty="0">
              <a:solidFill>
                <a:srgbClr val="FF0000"/>
              </a:solidFill>
            </a:endParaRPr>
          </a:p>
        </p:txBody>
      </p:sp>
    </p:spTree>
    <p:extLst>
      <p:ext uri="{BB962C8B-B14F-4D97-AF65-F5344CB8AC3E}">
        <p14:creationId xmlns:p14="http://schemas.microsoft.com/office/powerpoint/2010/main" val="3236798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15748" y="5003139"/>
            <a:ext cx="11213326" cy="1569660"/>
          </a:xfrm>
          <a:prstGeom prst="rect">
            <a:avLst/>
          </a:prstGeom>
          <a:noFill/>
        </p:spPr>
        <p:txBody>
          <a:bodyPr wrap="none" rtlCol="0">
            <a:spAutoFit/>
          </a:bodyPr>
          <a:lstStyle/>
          <a:p>
            <a:r>
              <a:rPr lang="ja-JP" altLang="ja-JP" sz="2400" dirty="0" smtClean="0"/>
              <a:t>　子どもの体力の低下の原因は、外遊びやスポーツの重要性の軽視など</a:t>
            </a:r>
            <a:endParaRPr lang="en-US" altLang="ja-JP" sz="2400" dirty="0" smtClean="0"/>
          </a:p>
          <a:p>
            <a:r>
              <a:rPr lang="ja-JP" altLang="ja-JP" sz="2400" dirty="0" smtClean="0"/>
              <a:t>国民の意識の問題、都市化・生活の利便化等の生活環境の変化、睡眠や食生活等の</a:t>
            </a:r>
            <a:endParaRPr lang="en-US" altLang="ja-JP" sz="2400" dirty="0" smtClean="0"/>
          </a:p>
          <a:p>
            <a:r>
              <a:rPr lang="ja-JP" altLang="ja-JP" sz="2400" dirty="0" smtClean="0"/>
              <a:t>子どもの生活習慣の乱れといった様々な要因が絡み合い、</a:t>
            </a:r>
            <a:endParaRPr lang="en-US" altLang="ja-JP" sz="2400" dirty="0" smtClean="0"/>
          </a:p>
          <a:p>
            <a:r>
              <a:rPr lang="ja-JP" altLang="ja-JP" sz="2400" dirty="0" smtClean="0"/>
              <a:t>結果として</a:t>
            </a:r>
            <a:r>
              <a:rPr lang="ja-JP" altLang="ja-JP" sz="2400" dirty="0" smtClean="0">
                <a:solidFill>
                  <a:srgbClr val="C00000"/>
                </a:solidFill>
              </a:rPr>
              <a:t>子どもが体を動かす機会が減少している</a:t>
            </a:r>
            <a:r>
              <a:rPr lang="ja-JP" altLang="ja-JP" sz="2400" dirty="0" smtClean="0"/>
              <a:t>という点が指摘されている。</a:t>
            </a:r>
            <a:endParaRPr kumimoji="1" lang="ja-JP" altLang="en-US" sz="2400" dirty="0"/>
          </a:p>
        </p:txBody>
      </p:sp>
      <p:pic>
        <p:nvPicPr>
          <p:cNvPr id="5" name="図 4"/>
          <p:cNvPicPr/>
          <p:nvPr/>
        </p:nvPicPr>
        <p:blipFill rotWithShape="1">
          <a:blip r:embed="rId3">
            <a:extLst>
              <a:ext uri="{28A0092B-C50C-407E-A947-70E740481C1C}">
                <a14:useLocalDpi xmlns:a14="http://schemas.microsoft.com/office/drawing/2010/main" val="0"/>
              </a:ext>
            </a:extLst>
          </a:blip>
          <a:srcRect l="2801" t="7921"/>
          <a:stretch/>
        </p:blipFill>
        <p:spPr bwMode="auto">
          <a:xfrm>
            <a:off x="793749" y="122663"/>
            <a:ext cx="8875682" cy="4722714"/>
          </a:xfrm>
          <a:prstGeom prst="rect">
            <a:avLst/>
          </a:prstGeom>
          <a:noFill/>
          <a:ln>
            <a:noFill/>
          </a:ln>
        </p:spPr>
      </p:pic>
    </p:spTree>
    <p:extLst>
      <p:ext uri="{BB962C8B-B14F-4D97-AF65-F5344CB8AC3E}">
        <p14:creationId xmlns:p14="http://schemas.microsoft.com/office/powerpoint/2010/main" val="3358417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15815" y="257907"/>
            <a:ext cx="10768070" cy="5568191"/>
          </a:xfrm>
          <a:prstGeom prst="rect">
            <a:avLst/>
          </a:prstGeom>
          <a:noFill/>
        </p:spPr>
        <p:txBody>
          <a:bodyPr wrap="square" rtlCol="0">
            <a:spAutoFit/>
          </a:bodyPr>
          <a:lstStyle/>
          <a:p>
            <a:pPr>
              <a:lnSpc>
                <a:spcPts val="3100"/>
              </a:lnSpc>
            </a:pPr>
            <a:r>
              <a:rPr lang="ja-JP" altLang="ja-JP" sz="2400" dirty="0">
                <a:solidFill>
                  <a:srgbClr val="C00000"/>
                </a:solidFill>
              </a:rPr>
              <a:t>１週間の総運動時間が</a:t>
            </a:r>
            <a:r>
              <a:rPr lang="en-US" altLang="ja-JP" sz="2400" dirty="0">
                <a:solidFill>
                  <a:srgbClr val="C00000"/>
                </a:solidFill>
              </a:rPr>
              <a:t>60</a:t>
            </a:r>
            <a:r>
              <a:rPr lang="ja-JP" altLang="ja-JP" sz="2400" dirty="0">
                <a:solidFill>
                  <a:srgbClr val="C00000"/>
                </a:solidFill>
              </a:rPr>
              <a:t>分未満の男子の特徴</a:t>
            </a:r>
          </a:p>
          <a:p>
            <a:pPr lvl="0">
              <a:lnSpc>
                <a:spcPts val="3100"/>
              </a:lnSpc>
            </a:pPr>
            <a:r>
              <a:rPr lang="ja-JP" altLang="en-US" sz="2000" dirty="0" smtClean="0"/>
              <a:t>　</a:t>
            </a:r>
            <a:r>
              <a:rPr lang="en-US" altLang="ja-JP" sz="2000" dirty="0" smtClean="0"/>
              <a:t>1.</a:t>
            </a:r>
            <a:r>
              <a:rPr lang="ja-JP" altLang="en-US" sz="2000" dirty="0" smtClean="0"/>
              <a:t>　</a:t>
            </a:r>
            <a:r>
              <a:rPr lang="ja-JP" altLang="ja-JP" sz="2000" dirty="0" smtClean="0"/>
              <a:t>得点</a:t>
            </a:r>
            <a:r>
              <a:rPr lang="ja-JP" altLang="ja-JP" sz="2000" dirty="0"/>
              <a:t>は、すべての種目で低く、握力、長坐体前屈以外では大きな差がみられた</a:t>
            </a:r>
          </a:p>
          <a:p>
            <a:pPr lvl="0">
              <a:lnSpc>
                <a:spcPts val="3100"/>
              </a:lnSpc>
            </a:pPr>
            <a:r>
              <a:rPr lang="ja-JP" altLang="en-US" sz="2000" dirty="0" smtClean="0"/>
              <a:t>　</a:t>
            </a:r>
            <a:r>
              <a:rPr lang="en-US" altLang="ja-JP" sz="2000" dirty="0" smtClean="0"/>
              <a:t>2.</a:t>
            </a:r>
            <a:r>
              <a:rPr lang="ja-JP" altLang="en-US" sz="2000" dirty="0" smtClean="0"/>
              <a:t>　</a:t>
            </a:r>
            <a:r>
              <a:rPr lang="ja-JP" altLang="ja-JP" sz="2000" dirty="0" smtClean="0">
                <a:solidFill>
                  <a:srgbClr val="00B0F0"/>
                </a:solidFill>
              </a:rPr>
              <a:t>運動</a:t>
            </a:r>
            <a:r>
              <a:rPr lang="ja-JP" altLang="ja-JP" sz="2000" dirty="0">
                <a:solidFill>
                  <a:srgbClr val="00B0F0"/>
                </a:solidFill>
              </a:rPr>
              <a:t>やスポーツをもっとしたいと思っている子は、</a:t>
            </a:r>
            <a:r>
              <a:rPr lang="en-US" altLang="ja-JP" sz="2000" dirty="0">
                <a:solidFill>
                  <a:srgbClr val="00B0F0"/>
                </a:solidFill>
              </a:rPr>
              <a:t>15.8</a:t>
            </a:r>
            <a:r>
              <a:rPr lang="ja-JP" altLang="ja-JP" sz="2000" dirty="0">
                <a:solidFill>
                  <a:srgbClr val="00B0F0"/>
                </a:solidFill>
              </a:rPr>
              <a:t>％</a:t>
            </a:r>
          </a:p>
          <a:p>
            <a:pPr lvl="0">
              <a:lnSpc>
                <a:spcPts val="3100"/>
              </a:lnSpc>
            </a:pPr>
            <a:r>
              <a:rPr lang="ja-JP" altLang="en-US" sz="2000" dirty="0" smtClean="0"/>
              <a:t>　</a:t>
            </a:r>
            <a:r>
              <a:rPr lang="en-US" altLang="ja-JP" sz="2000" dirty="0" smtClean="0"/>
              <a:t>3.</a:t>
            </a:r>
            <a:r>
              <a:rPr lang="ja-JP" altLang="en-US" sz="2000" dirty="0" smtClean="0"/>
              <a:t>　</a:t>
            </a:r>
            <a:r>
              <a:rPr lang="ja-JP" altLang="ja-JP" sz="2000" dirty="0" smtClean="0"/>
              <a:t>運動</a:t>
            </a:r>
            <a:r>
              <a:rPr lang="ja-JP" altLang="ja-JP" sz="2000" dirty="0"/>
              <a:t>やスポーツは体力を上げるために大切と思っている子は、</a:t>
            </a:r>
            <a:r>
              <a:rPr lang="en-US" altLang="ja-JP" sz="2000" dirty="0"/>
              <a:t>49</a:t>
            </a:r>
            <a:r>
              <a:rPr lang="ja-JP" altLang="ja-JP" sz="2000" dirty="0"/>
              <a:t>％</a:t>
            </a:r>
          </a:p>
          <a:p>
            <a:pPr lvl="0">
              <a:lnSpc>
                <a:spcPts val="3100"/>
              </a:lnSpc>
            </a:pPr>
            <a:r>
              <a:rPr lang="ja-JP" altLang="en-US" sz="2000" dirty="0" smtClean="0"/>
              <a:t>　</a:t>
            </a:r>
            <a:r>
              <a:rPr lang="en-US" altLang="ja-JP" sz="2000" dirty="0" smtClean="0"/>
              <a:t>4.</a:t>
            </a:r>
            <a:r>
              <a:rPr lang="ja-JP" altLang="en-US" sz="2000" dirty="0" smtClean="0"/>
              <a:t>　</a:t>
            </a:r>
            <a:r>
              <a:rPr lang="ja-JP" altLang="ja-JP" sz="2000" dirty="0" smtClean="0">
                <a:solidFill>
                  <a:srgbClr val="00B0F0"/>
                </a:solidFill>
              </a:rPr>
              <a:t>運動</a:t>
            </a:r>
            <a:r>
              <a:rPr lang="ja-JP" altLang="ja-JP" sz="2000" dirty="0">
                <a:solidFill>
                  <a:srgbClr val="00B0F0"/>
                </a:solidFill>
              </a:rPr>
              <a:t>をしない理由は、</a:t>
            </a:r>
            <a:r>
              <a:rPr lang="ja-JP" altLang="ja-JP" sz="2000" dirty="0">
                <a:solidFill>
                  <a:srgbClr val="0070C0"/>
                </a:solidFill>
              </a:rPr>
              <a:t>運動が苦手で自信がない</a:t>
            </a:r>
            <a:r>
              <a:rPr lang="en-US" altLang="ja-JP" sz="2000" dirty="0">
                <a:solidFill>
                  <a:srgbClr val="0070C0"/>
                </a:solidFill>
              </a:rPr>
              <a:t>31.5</a:t>
            </a:r>
            <a:r>
              <a:rPr lang="ja-JP" altLang="ja-JP" sz="2000" dirty="0">
                <a:solidFill>
                  <a:srgbClr val="0070C0"/>
                </a:solidFill>
              </a:rPr>
              <a:t>％</a:t>
            </a:r>
            <a:r>
              <a:rPr lang="ja-JP" altLang="ja-JP" sz="2000" dirty="0">
                <a:solidFill>
                  <a:srgbClr val="00B0F0"/>
                </a:solidFill>
              </a:rPr>
              <a:t>、疲れる</a:t>
            </a:r>
            <a:r>
              <a:rPr lang="en-US" altLang="ja-JP" sz="2000" dirty="0">
                <a:solidFill>
                  <a:srgbClr val="00B0F0"/>
                </a:solidFill>
              </a:rPr>
              <a:t>30.6</a:t>
            </a:r>
            <a:r>
              <a:rPr lang="ja-JP" altLang="ja-JP" sz="2000" dirty="0">
                <a:solidFill>
                  <a:srgbClr val="00B0F0"/>
                </a:solidFill>
              </a:rPr>
              <a:t>％</a:t>
            </a:r>
            <a:r>
              <a:rPr lang="ja-JP" altLang="ja-JP" sz="2000" dirty="0" smtClean="0">
                <a:solidFill>
                  <a:srgbClr val="00B0F0"/>
                </a:solidFill>
              </a:rPr>
              <a:t>、</a:t>
            </a:r>
            <a:r>
              <a:rPr lang="en-US" altLang="ja-JP" sz="2000" dirty="0" smtClean="0">
                <a:solidFill>
                  <a:srgbClr val="00B0F0"/>
                </a:solidFill>
              </a:rPr>
              <a:t/>
            </a:r>
            <a:br>
              <a:rPr lang="en-US" altLang="ja-JP" sz="2000" dirty="0" smtClean="0">
                <a:solidFill>
                  <a:srgbClr val="00B0F0"/>
                </a:solidFill>
              </a:rPr>
            </a:br>
            <a:r>
              <a:rPr lang="ja-JP" altLang="en-US" sz="2000" dirty="0" smtClean="0">
                <a:solidFill>
                  <a:srgbClr val="00B0F0"/>
                </a:solidFill>
              </a:rPr>
              <a:t>　　　</a:t>
            </a:r>
            <a:r>
              <a:rPr lang="ja-JP" altLang="ja-JP" sz="2000" dirty="0" smtClean="0">
                <a:solidFill>
                  <a:srgbClr val="00B0F0"/>
                </a:solidFill>
              </a:rPr>
              <a:t>して</a:t>
            </a:r>
            <a:r>
              <a:rPr lang="ja-JP" altLang="ja-JP" sz="2000" dirty="0">
                <a:solidFill>
                  <a:srgbClr val="00B0F0"/>
                </a:solidFill>
              </a:rPr>
              <a:t>みたいと思わない</a:t>
            </a:r>
            <a:r>
              <a:rPr lang="en-US" altLang="ja-JP" sz="2000" dirty="0">
                <a:solidFill>
                  <a:srgbClr val="00B0F0"/>
                </a:solidFill>
              </a:rPr>
              <a:t>29.9</a:t>
            </a:r>
            <a:r>
              <a:rPr lang="ja-JP" altLang="ja-JP" sz="2000" dirty="0">
                <a:solidFill>
                  <a:srgbClr val="00B0F0"/>
                </a:solidFill>
              </a:rPr>
              <a:t>％</a:t>
            </a:r>
          </a:p>
          <a:p>
            <a:pPr>
              <a:lnSpc>
                <a:spcPts val="3100"/>
              </a:lnSpc>
            </a:pPr>
            <a:r>
              <a:rPr lang="en-US" altLang="ja-JP" sz="2000" dirty="0"/>
              <a:t> </a:t>
            </a:r>
            <a:endParaRPr lang="ja-JP" altLang="ja-JP" sz="2000" dirty="0"/>
          </a:p>
          <a:p>
            <a:pPr>
              <a:lnSpc>
                <a:spcPts val="3100"/>
              </a:lnSpc>
            </a:pPr>
            <a:r>
              <a:rPr lang="ja-JP" altLang="ja-JP" sz="2400" dirty="0">
                <a:solidFill>
                  <a:srgbClr val="C00000"/>
                </a:solidFill>
              </a:rPr>
              <a:t>１週間の総運動時間が</a:t>
            </a:r>
            <a:r>
              <a:rPr lang="en-US" altLang="ja-JP" sz="2400" dirty="0">
                <a:solidFill>
                  <a:srgbClr val="C00000"/>
                </a:solidFill>
              </a:rPr>
              <a:t>60</a:t>
            </a:r>
            <a:r>
              <a:rPr lang="ja-JP" altLang="ja-JP" sz="2400" dirty="0">
                <a:solidFill>
                  <a:srgbClr val="C00000"/>
                </a:solidFill>
              </a:rPr>
              <a:t>分未満の女子の特徴</a:t>
            </a:r>
          </a:p>
          <a:p>
            <a:pPr lvl="0">
              <a:lnSpc>
                <a:spcPts val="3100"/>
              </a:lnSpc>
            </a:pPr>
            <a:r>
              <a:rPr lang="ja-JP" altLang="en-US" sz="2000" dirty="0" smtClean="0"/>
              <a:t>　</a:t>
            </a:r>
            <a:r>
              <a:rPr lang="en-US" altLang="ja-JP" sz="2000" dirty="0" smtClean="0"/>
              <a:t>1.</a:t>
            </a:r>
            <a:r>
              <a:rPr lang="ja-JP" altLang="en-US" sz="2000" dirty="0" smtClean="0"/>
              <a:t>　</a:t>
            </a:r>
            <a:r>
              <a:rPr lang="ja-JP" altLang="ja-JP" sz="2000" dirty="0" smtClean="0"/>
              <a:t>得点</a:t>
            </a:r>
            <a:r>
              <a:rPr lang="ja-JP" altLang="ja-JP" sz="2000" dirty="0"/>
              <a:t>は、すべての種目で低く、握力、長坐体前屈以外では大きな差がみられた</a:t>
            </a:r>
          </a:p>
          <a:p>
            <a:pPr lvl="0">
              <a:lnSpc>
                <a:spcPts val="3100"/>
              </a:lnSpc>
            </a:pPr>
            <a:r>
              <a:rPr lang="ja-JP" altLang="en-US" sz="2000" dirty="0" smtClean="0"/>
              <a:t>　</a:t>
            </a:r>
            <a:r>
              <a:rPr lang="en-US" altLang="ja-JP" sz="2000" dirty="0" smtClean="0"/>
              <a:t>2.</a:t>
            </a:r>
            <a:r>
              <a:rPr lang="ja-JP" altLang="en-US" sz="2000" dirty="0" smtClean="0"/>
              <a:t>　</a:t>
            </a:r>
            <a:r>
              <a:rPr lang="ja-JP" altLang="ja-JP" sz="2000" dirty="0" smtClean="0">
                <a:solidFill>
                  <a:srgbClr val="00B0F0"/>
                </a:solidFill>
              </a:rPr>
              <a:t>運動</a:t>
            </a:r>
            <a:r>
              <a:rPr lang="ja-JP" altLang="ja-JP" sz="2000" dirty="0">
                <a:solidFill>
                  <a:srgbClr val="00B0F0"/>
                </a:solidFill>
              </a:rPr>
              <a:t>やスポーツをもっとしたいと思っている子は、</a:t>
            </a:r>
            <a:r>
              <a:rPr lang="en-US" altLang="ja-JP" sz="2000" dirty="0">
                <a:solidFill>
                  <a:srgbClr val="00B0F0"/>
                </a:solidFill>
              </a:rPr>
              <a:t>21.4</a:t>
            </a:r>
            <a:r>
              <a:rPr lang="ja-JP" altLang="ja-JP" sz="2000" dirty="0">
                <a:solidFill>
                  <a:srgbClr val="00B0F0"/>
                </a:solidFill>
              </a:rPr>
              <a:t>％</a:t>
            </a:r>
          </a:p>
          <a:p>
            <a:pPr lvl="0">
              <a:lnSpc>
                <a:spcPts val="3100"/>
              </a:lnSpc>
            </a:pPr>
            <a:r>
              <a:rPr lang="ja-JP" altLang="en-US" sz="2000" dirty="0" smtClean="0"/>
              <a:t>　</a:t>
            </a:r>
            <a:r>
              <a:rPr lang="en-US" altLang="ja-JP" sz="2000" dirty="0" smtClean="0"/>
              <a:t>3.</a:t>
            </a:r>
            <a:r>
              <a:rPr lang="ja-JP" altLang="en-US" sz="2000" dirty="0" smtClean="0"/>
              <a:t>　</a:t>
            </a:r>
            <a:r>
              <a:rPr lang="ja-JP" altLang="ja-JP" sz="2000" dirty="0" smtClean="0"/>
              <a:t>運動</a:t>
            </a:r>
            <a:r>
              <a:rPr lang="ja-JP" altLang="ja-JP" sz="2000" dirty="0"/>
              <a:t>やスポーツは体力を上げるために大切と思っている子は、</a:t>
            </a:r>
            <a:r>
              <a:rPr lang="en-US" altLang="ja-JP" sz="2000" dirty="0"/>
              <a:t>56.3</a:t>
            </a:r>
            <a:r>
              <a:rPr lang="ja-JP" altLang="ja-JP" sz="2000" dirty="0"/>
              <a:t>％</a:t>
            </a:r>
          </a:p>
          <a:p>
            <a:pPr lvl="0">
              <a:lnSpc>
                <a:spcPts val="3100"/>
              </a:lnSpc>
            </a:pPr>
            <a:r>
              <a:rPr lang="ja-JP" altLang="en-US" sz="2000" dirty="0" smtClean="0"/>
              <a:t>　</a:t>
            </a:r>
            <a:r>
              <a:rPr lang="en-US" altLang="ja-JP" sz="2000" dirty="0" smtClean="0"/>
              <a:t>4.</a:t>
            </a:r>
            <a:r>
              <a:rPr lang="ja-JP" altLang="en-US" sz="2000" dirty="0" smtClean="0"/>
              <a:t>　</a:t>
            </a:r>
            <a:r>
              <a:rPr lang="ja-JP" altLang="ja-JP" sz="2000" dirty="0" smtClean="0">
                <a:solidFill>
                  <a:srgbClr val="00B0F0"/>
                </a:solidFill>
              </a:rPr>
              <a:t>運動</a:t>
            </a:r>
            <a:r>
              <a:rPr lang="ja-JP" altLang="ja-JP" sz="2000" dirty="0">
                <a:solidFill>
                  <a:srgbClr val="00B0F0"/>
                </a:solidFill>
              </a:rPr>
              <a:t>をしない理由は</a:t>
            </a:r>
            <a:r>
              <a:rPr lang="ja-JP" altLang="ja-JP" sz="2000" dirty="0" smtClean="0">
                <a:solidFill>
                  <a:srgbClr val="00B0F0"/>
                </a:solidFill>
              </a:rPr>
              <a:t>、</a:t>
            </a:r>
            <a:r>
              <a:rPr lang="ja-JP" altLang="en-US" sz="2000" dirty="0" smtClean="0">
                <a:solidFill>
                  <a:srgbClr val="00B0F0"/>
                </a:solidFill>
              </a:rPr>
              <a:t>ほ</a:t>
            </a:r>
            <a:r>
              <a:rPr lang="ja-JP" altLang="ja-JP" sz="2000" dirty="0" smtClean="0">
                <a:solidFill>
                  <a:srgbClr val="00B0F0"/>
                </a:solidFill>
              </a:rPr>
              <a:t>かに</a:t>
            </a:r>
            <a:r>
              <a:rPr lang="ja-JP" altLang="ja-JP" sz="2000" dirty="0">
                <a:solidFill>
                  <a:srgbClr val="00B0F0"/>
                </a:solidFill>
              </a:rPr>
              <a:t>していることが</a:t>
            </a:r>
            <a:r>
              <a:rPr lang="ja-JP" altLang="ja-JP" sz="2000" dirty="0" smtClean="0">
                <a:solidFill>
                  <a:srgbClr val="00B0F0"/>
                </a:solidFill>
              </a:rPr>
              <a:t>ある</a:t>
            </a:r>
            <a:r>
              <a:rPr lang="en-US" altLang="ja-JP" sz="2000" dirty="0" smtClean="0">
                <a:solidFill>
                  <a:srgbClr val="00B0F0"/>
                </a:solidFill>
              </a:rPr>
              <a:t>42.1</a:t>
            </a:r>
            <a:r>
              <a:rPr lang="ja-JP" altLang="ja-JP" sz="2000" dirty="0">
                <a:solidFill>
                  <a:srgbClr val="00B0F0"/>
                </a:solidFill>
              </a:rPr>
              <a:t>％、</a:t>
            </a:r>
            <a:r>
              <a:rPr lang="ja-JP" altLang="ja-JP" sz="2000" dirty="0">
                <a:solidFill>
                  <a:srgbClr val="0070C0"/>
                </a:solidFill>
              </a:rPr>
              <a:t>運動が苦手で自信がない</a:t>
            </a:r>
            <a:r>
              <a:rPr lang="en-US" altLang="ja-JP" sz="2000" dirty="0">
                <a:solidFill>
                  <a:srgbClr val="0070C0"/>
                </a:solidFill>
              </a:rPr>
              <a:t>39.6</a:t>
            </a:r>
            <a:r>
              <a:rPr lang="ja-JP" altLang="ja-JP" sz="2000" dirty="0">
                <a:solidFill>
                  <a:srgbClr val="0070C0"/>
                </a:solidFill>
              </a:rPr>
              <a:t>％</a:t>
            </a:r>
            <a:r>
              <a:rPr lang="ja-JP" altLang="ja-JP" sz="2000" dirty="0" smtClean="0">
                <a:solidFill>
                  <a:srgbClr val="00B0F0"/>
                </a:solidFill>
              </a:rPr>
              <a:t>、</a:t>
            </a:r>
            <a:r>
              <a:rPr lang="en-US" altLang="ja-JP" sz="2000" dirty="0" smtClean="0">
                <a:solidFill>
                  <a:srgbClr val="00B0F0"/>
                </a:solidFill>
              </a:rPr>
              <a:t/>
            </a:r>
            <a:br>
              <a:rPr lang="en-US" altLang="ja-JP" sz="2000" dirty="0" smtClean="0">
                <a:solidFill>
                  <a:srgbClr val="00B0F0"/>
                </a:solidFill>
              </a:rPr>
            </a:br>
            <a:r>
              <a:rPr lang="ja-JP" altLang="en-US" sz="2000" dirty="0" smtClean="0">
                <a:solidFill>
                  <a:srgbClr val="00B0F0"/>
                </a:solidFill>
              </a:rPr>
              <a:t>　　　</a:t>
            </a:r>
            <a:r>
              <a:rPr lang="ja-JP" altLang="ja-JP" sz="2000" dirty="0" smtClean="0">
                <a:solidFill>
                  <a:srgbClr val="00B0F0"/>
                </a:solidFill>
              </a:rPr>
              <a:t>してみたいと</a:t>
            </a:r>
            <a:r>
              <a:rPr lang="ja-JP" altLang="ja-JP" sz="2000" dirty="0">
                <a:solidFill>
                  <a:srgbClr val="00B0F0"/>
                </a:solidFill>
              </a:rPr>
              <a:t>思わない</a:t>
            </a:r>
            <a:r>
              <a:rPr lang="en-US" altLang="ja-JP" sz="2000" dirty="0">
                <a:solidFill>
                  <a:srgbClr val="00B0F0"/>
                </a:solidFill>
              </a:rPr>
              <a:t>30.7</a:t>
            </a:r>
            <a:r>
              <a:rPr lang="ja-JP" altLang="ja-JP" sz="2000" dirty="0">
                <a:solidFill>
                  <a:srgbClr val="00B0F0"/>
                </a:solidFill>
              </a:rPr>
              <a:t>％、疲れる</a:t>
            </a:r>
            <a:r>
              <a:rPr lang="en-US" altLang="ja-JP" sz="2000" dirty="0">
                <a:solidFill>
                  <a:srgbClr val="00B0F0"/>
                </a:solidFill>
              </a:rPr>
              <a:t>27.2</a:t>
            </a:r>
            <a:r>
              <a:rPr lang="ja-JP" altLang="ja-JP" sz="2000" dirty="0" smtClean="0">
                <a:solidFill>
                  <a:srgbClr val="00B0F0"/>
                </a:solidFill>
              </a:rPr>
              <a:t>％</a:t>
            </a:r>
            <a:endParaRPr lang="ja-JP" altLang="ja-JP" sz="2000" dirty="0"/>
          </a:p>
          <a:p>
            <a:r>
              <a:rPr kumimoji="1" lang="ja-JP" altLang="en-US" sz="2000" dirty="0" smtClean="0"/>
              <a:t>　</a:t>
            </a:r>
            <a:endParaRPr kumimoji="1" lang="ja-JP" altLang="en-US" sz="2000" dirty="0"/>
          </a:p>
        </p:txBody>
      </p:sp>
      <p:sp>
        <p:nvSpPr>
          <p:cNvPr id="5" name="テキスト ボックス 4"/>
          <p:cNvSpPr txBox="1"/>
          <p:nvPr/>
        </p:nvSpPr>
        <p:spPr>
          <a:xfrm flipH="1">
            <a:off x="655319" y="5720860"/>
            <a:ext cx="10352650" cy="707886"/>
          </a:xfrm>
          <a:prstGeom prst="rect">
            <a:avLst/>
          </a:prstGeom>
          <a:noFill/>
        </p:spPr>
        <p:txBody>
          <a:bodyPr wrap="square" rtlCol="0">
            <a:spAutoFit/>
          </a:bodyPr>
          <a:lstStyle/>
          <a:p>
            <a:r>
              <a:rPr lang="ja-JP" altLang="ja-JP" sz="2000" dirty="0"/>
              <a:t>土日に運動している児童は、男子</a:t>
            </a:r>
            <a:r>
              <a:rPr lang="en-US" altLang="ja-JP" sz="2000" dirty="0"/>
              <a:t>80.5</a:t>
            </a:r>
            <a:r>
              <a:rPr lang="ja-JP" altLang="ja-JP" sz="2000" dirty="0" smtClean="0"/>
              <a:t>％</a:t>
            </a:r>
            <a:r>
              <a:rPr lang="ja-JP" altLang="en-US" sz="2000" dirty="0" smtClean="0"/>
              <a:t>　</a:t>
            </a:r>
            <a:r>
              <a:rPr lang="ja-JP" altLang="ja-JP" sz="2000" dirty="0" smtClean="0"/>
              <a:t>女子</a:t>
            </a:r>
            <a:r>
              <a:rPr lang="en-US" altLang="ja-JP" sz="2000" dirty="0"/>
              <a:t>64.5</a:t>
            </a:r>
            <a:r>
              <a:rPr lang="ja-JP" altLang="ja-JP" sz="2000" dirty="0"/>
              <a:t>％で、している児童は体力合計点が高く</a:t>
            </a:r>
            <a:r>
              <a:rPr lang="ja-JP" altLang="ja-JP" sz="2000" dirty="0" smtClean="0"/>
              <a:t>、</a:t>
            </a:r>
            <a:endParaRPr lang="en-US" altLang="ja-JP" sz="2000" dirty="0" smtClean="0"/>
          </a:p>
          <a:p>
            <a:r>
              <a:rPr lang="ja-JP" altLang="ja-JP" sz="2000" dirty="0" smtClean="0"/>
              <a:t>運動</a:t>
            </a:r>
            <a:r>
              <a:rPr lang="ja-JP" altLang="ja-JP" sz="2000" dirty="0"/>
              <a:t>に対して積極的であった</a:t>
            </a:r>
            <a:r>
              <a:rPr lang="ja-JP" altLang="ja-JP" sz="2000" dirty="0" smtClean="0"/>
              <a:t>。</a:t>
            </a:r>
            <a:endParaRPr lang="ja-JP" altLang="ja-JP" sz="2000" dirty="0"/>
          </a:p>
        </p:txBody>
      </p:sp>
    </p:spTree>
    <p:extLst>
      <p:ext uri="{BB962C8B-B14F-4D97-AF65-F5344CB8AC3E}">
        <p14:creationId xmlns:p14="http://schemas.microsoft.com/office/powerpoint/2010/main" val="21372194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20356" y="429039"/>
            <a:ext cx="7225055" cy="954107"/>
          </a:xfrm>
          <a:prstGeom prst="rect">
            <a:avLst/>
          </a:prstGeom>
          <a:noFill/>
        </p:spPr>
        <p:txBody>
          <a:bodyPr wrap="none" rtlCol="0">
            <a:spAutoFit/>
          </a:bodyPr>
          <a:lstStyle/>
          <a:p>
            <a:r>
              <a:rPr lang="ja-JP" altLang="ja-JP" sz="2800" dirty="0">
                <a:solidFill>
                  <a:srgbClr val="0070C0"/>
                </a:solidFill>
              </a:rPr>
              <a:t>運動量の少ない子供は、多い子供と比べて</a:t>
            </a:r>
          </a:p>
          <a:p>
            <a:r>
              <a:rPr lang="ja-JP" altLang="ja-JP" sz="2800" dirty="0">
                <a:solidFill>
                  <a:srgbClr val="0070C0"/>
                </a:solidFill>
              </a:rPr>
              <a:t>　身体症状、睡眠不足、遅刻、意欲低下が多い</a:t>
            </a:r>
            <a:endParaRPr kumimoji="1" lang="ja-JP" altLang="en-US" sz="2800" dirty="0">
              <a:solidFill>
                <a:srgbClr val="0070C0"/>
              </a:solidFill>
            </a:endParaRPr>
          </a:p>
        </p:txBody>
      </p:sp>
      <p:sp>
        <p:nvSpPr>
          <p:cNvPr id="5" name="テキスト ボックス 4"/>
          <p:cNvSpPr txBox="1"/>
          <p:nvPr/>
        </p:nvSpPr>
        <p:spPr>
          <a:xfrm>
            <a:off x="620356" y="1771511"/>
            <a:ext cx="10597540" cy="954107"/>
          </a:xfrm>
          <a:prstGeom prst="rect">
            <a:avLst/>
          </a:prstGeom>
          <a:noFill/>
        </p:spPr>
        <p:txBody>
          <a:bodyPr wrap="square" rtlCol="0">
            <a:spAutoFit/>
          </a:bodyPr>
          <a:lstStyle/>
          <a:p>
            <a:r>
              <a:rPr lang="ja-JP" altLang="ja-JP" sz="2800" dirty="0"/>
              <a:t>生活が良い学校は、　</a:t>
            </a:r>
            <a:r>
              <a:rPr lang="ja-JP" altLang="ja-JP" sz="2800" dirty="0" smtClean="0"/>
              <a:t>体力</a:t>
            </a:r>
            <a:r>
              <a:rPr lang="ja-JP" altLang="ja-JP" sz="2800" dirty="0"/>
              <a:t>が高く、気力・意欲が高く、学力が高い</a:t>
            </a:r>
          </a:p>
          <a:p>
            <a:endParaRPr kumimoji="1" lang="ja-JP" altLang="en-US" sz="2800" dirty="0"/>
          </a:p>
        </p:txBody>
      </p:sp>
      <p:sp>
        <p:nvSpPr>
          <p:cNvPr id="6" name="テキスト ボックス 5"/>
          <p:cNvSpPr txBox="1"/>
          <p:nvPr/>
        </p:nvSpPr>
        <p:spPr>
          <a:xfrm>
            <a:off x="620356" y="2934101"/>
            <a:ext cx="10487355" cy="3108543"/>
          </a:xfrm>
          <a:prstGeom prst="rect">
            <a:avLst/>
          </a:prstGeom>
          <a:noFill/>
        </p:spPr>
        <p:txBody>
          <a:bodyPr wrap="square" rtlCol="0">
            <a:spAutoFit/>
          </a:bodyPr>
          <a:lstStyle/>
          <a:p>
            <a:r>
              <a:rPr lang="ja-JP" altLang="ja-JP" sz="2800" dirty="0">
                <a:solidFill>
                  <a:srgbClr val="C00000"/>
                </a:solidFill>
              </a:rPr>
              <a:t>体力がない子供は、意欲もなく何もしたくない状態に陥りやすい</a:t>
            </a:r>
          </a:p>
          <a:p>
            <a:r>
              <a:rPr lang="ja-JP" altLang="ja-JP" sz="2800" dirty="0">
                <a:solidFill>
                  <a:srgbClr val="C00000"/>
                </a:solidFill>
              </a:rPr>
              <a:t>体力がなければ、したいことができない</a:t>
            </a:r>
          </a:p>
          <a:p>
            <a:endParaRPr lang="en-US" altLang="ja-JP" sz="2800" dirty="0" smtClean="0">
              <a:solidFill>
                <a:srgbClr val="C00000"/>
              </a:solidFill>
            </a:endParaRPr>
          </a:p>
          <a:p>
            <a:r>
              <a:rPr lang="ja-JP" altLang="ja-JP" sz="2800" dirty="0" smtClean="0">
                <a:solidFill>
                  <a:srgbClr val="C00000"/>
                </a:solidFill>
              </a:rPr>
              <a:t>運動</a:t>
            </a:r>
            <a:r>
              <a:rPr lang="ja-JP" altLang="ja-JP" sz="2800" dirty="0">
                <a:solidFill>
                  <a:srgbClr val="C00000"/>
                </a:solidFill>
              </a:rPr>
              <a:t>以外のことをするにしても、体力が何より大事であることを教える</a:t>
            </a:r>
          </a:p>
          <a:p>
            <a:r>
              <a:rPr lang="en-US" altLang="ja-JP" sz="2800" dirty="0">
                <a:solidFill>
                  <a:srgbClr val="C00000"/>
                </a:solidFill>
              </a:rPr>
              <a:t> </a:t>
            </a:r>
            <a:endParaRPr lang="ja-JP" altLang="ja-JP" sz="2800" dirty="0" smtClean="0">
              <a:solidFill>
                <a:srgbClr val="C00000"/>
              </a:solidFill>
            </a:endParaRPr>
          </a:p>
          <a:p>
            <a:r>
              <a:rPr lang="ja-JP" altLang="ja-JP" sz="2800" dirty="0">
                <a:solidFill>
                  <a:srgbClr val="C00000"/>
                </a:solidFill>
              </a:rPr>
              <a:t>運動することの喜び、楽しみを</a:t>
            </a:r>
            <a:r>
              <a:rPr lang="ja-JP" altLang="ja-JP" sz="2800" dirty="0" smtClean="0">
                <a:solidFill>
                  <a:srgbClr val="C00000"/>
                </a:solidFill>
              </a:rPr>
              <a:t>教える</a:t>
            </a:r>
            <a:r>
              <a:rPr lang="ja-JP" altLang="en-US" sz="2800" dirty="0" smtClean="0">
                <a:solidFill>
                  <a:srgbClr val="C00000"/>
                </a:solidFill>
              </a:rPr>
              <a:t>、</a:t>
            </a:r>
            <a:r>
              <a:rPr lang="ja-JP" altLang="ja-JP" sz="2800" dirty="0" smtClean="0">
                <a:solidFill>
                  <a:srgbClr val="C00000"/>
                </a:solidFill>
              </a:rPr>
              <a:t>楽しく</a:t>
            </a:r>
            <a:r>
              <a:rPr lang="ja-JP" altLang="ja-JP" sz="2800" dirty="0">
                <a:solidFill>
                  <a:srgbClr val="C00000"/>
                </a:solidFill>
              </a:rPr>
              <a:t>運動</a:t>
            </a:r>
            <a:r>
              <a:rPr lang="ja-JP" altLang="ja-JP" sz="2800" dirty="0" smtClean="0">
                <a:solidFill>
                  <a:srgbClr val="C00000"/>
                </a:solidFill>
              </a:rPr>
              <a:t>する</a:t>
            </a:r>
            <a:r>
              <a:rPr lang="ja-JP" altLang="en-US" sz="2800" dirty="0" smtClean="0">
                <a:solidFill>
                  <a:srgbClr val="C00000"/>
                </a:solidFill>
              </a:rPr>
              <a:t>　　　　　　　　　　　　　　　　　　　</a:t>
            </a:r>
            <a:endParaRPr lang="en-US" altLang="ja-JP" sz="2800" dirty="0" smtClean="0">
              <a:solidFill>
                <a:srgbClr val="C00000"/>
              </a:solidFill>
            </a:endParaRPr>
          </a:p>
          <a:p>
            <a:r>
              <a:rPr lang="ja-JP" altLang="en-US" sz="2800" dirty="0" smtClean="0">
                <a:solidFill>
                  <a:srgbClr val="C00000"/>
                </a:solidFill>
              </a:rPr>
              <a:t>ことが重要</a:t>
            </a:r>
            <a:endParaRPr lang="ja-JP" altLang="ja-JP" sz="2800" dirty="0">
              <a:solidFill>
                <a:srgbClr val="C00000"/>
              </a:solidFill>
            </a:endParaRPr>
          </a:p>
        </p:txBody>
      </p:sp>
    </p:spTree>
    <p:extLst>
      <p:ext uri="{BB962C8B-B14F-4D97-AF65-F5344CB8AC3E}">
        <p14:creationId xmlns:p14="http://schemas.microsoft.com/office/powerpoint/2010/main" val="3789245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78098"/>
          </a:xfrm>
          <a:solidFill>
            <a:srgbClr val="002060"/>
          </a:solidFill>
        </p:spPr>
        <p:txBody>
          <a:bodyPr/>
          <a:lstStyle/>
          <a:p>
            <a:r>
              <a:rPr kumimoji="1" lang="ja-JP" altLang="en-US" dirty="0" smtClean="0">
                <a:solidFill>
                  <a:srgbClr val="FFFF00"/>
                </a:solidFill>
              </a:rPr>
              <a:t>子どものころからのロコモ</a:t>
            </a:r>
            <a:r>
              <a:rPr lang="ja-JP" altLang="en-US" dirty="0">
                <a:solidFill>
                  <a:srgbClr val="FFFF00"/>
                </a:solidFill>
              </a:rPr>
              <a:t>対策</a:t>
            </a:r>
            <a:endParaRPr kumimoji="1" lang="ja-JP" altLang="en-US" dirty="0">
              <a:solidFill>
                <a:srgbClr val="FFFF00"/>
              </a:solidFill>
            </a:endParaRPr>
          </a:p>
        </p:txBody>
      </p:sp>
      <p:sp>
        <p:nvSpPr>
          <p:cNvPr id="3" name="コンテンツ プレースホルダー 2"/>
          <p:cNvSpPr>
            <a:spLocks noGrp="1"/>
          </p:cNvSpPr>
          <p:nvPr>
            <p:ph idx="1"/>
          </p:nvPr>
        </p:nvSpPr>
        <p:spPr>
          <a:xfrm>
            <a:off x="1991544" y="1124744"/>
            <a:ext cx="8229600" cy="5328592"/>
          </a:xfrm>
        </p:spPr>
        <p:txBody>
          <a:bodyPr>
            <a:normAutofit/>
          </a:bodyPr>
          <a:lstStyle/>
          <a:p>
            <a:pPr marL="0" indent="0">
              <a:buNone/>
            </a:pPr>
            <a:r>
              <a:rPr lang="ja-JP" altLang="en-US" dirty="0"/>
              <a:t>　</a:t>
            </a:r>
            <a:r>
              <a:rPr lang="ja-JP" altLang="en-US" dirty="0" smtClean="0"/>
              <a:t>　　　</a:t>
            </a:r>
            <a:r>
              <a:rPr lang="ja-JP" altLang="en-US" sz="4000" dirty="0"/>
              <a:t>  　</a:t>
            </a:r>
            <a:r>
              <a:rPr lang="ja-JP" altLang="en-US" dirty="0" smtClean="0"/>
              <a:t>ロコモ</a:t>
            </a:r>
            <a:r>
              <a:rPr lang="ja-JP" altLang="en-US" dirty="0"/>
              <a:t>の啓発・</a:t>
            </a:r>
            <a:r>
              <a:rPr lang="ja-JP" altLang="en-US" dirty="0" smtClean="0"/>
              <a:t>予防</a:t>
            </a:r>
            <a:endParaRPr lang="en-US" altLang="ja-JP" dirty="0" smtClean="0"/>
          </a:p>
          <a:p>
            <a:pPr marL="0" indent="0">
              <a:buNone/>
            </a:pPr>
            <a:r>
              <a:rPr lang="ja-JP" altLang="en-US" dirty="0" smtClean="0"/>
              <a:t>               </a:t>
            </a:r>
            <a:r>
              <a:rPr lang="ja-JP" altLang="en-US" dirty="0"/>
              <a:t/>
            </a:r>
            <a:br>
              <a:rPr lang="ja-JP" altLang="en-US" dirty="0"/>
            </a:br>
            <a:r>
              <a:rPr lang="ja-JP" altLang="en-US" dirty="0" smtClean="0"/>
              <a:t>　　　　</a:t>
            </a:r>
            <a:r>
              <a:rPr lang="ja-JP" altLang="en-US" dirty="0"/>
              <a:t>　</a:t>
            </a:r>
            <a:r>
              <a:rPr lang="ja-JP" altLang="en-US" dirty="0" smtClean="0"/>
              <a:t> 子ども</a:t>
            </a:r>
            <a:r>
              <a:rPr lang="ja-JP" altLang="en-US" dirty="0"/>
              <a:t>への前倒し対策</a:t>
            </a:r>
            <a:endParaRPr lang="en-US" altLang="ja-JP" dirty="0" smtClean="0"/>
          </a:p>
          <a:p>
            <a:pPr marL="0" indent="0">
              <a:buNone/>
            </a:pPr>
            <a:r>
              <a:rPr lang="ja-JP" altLang="en-US" dirty="0"/>
              <a:t>　　　　　　　　</a:t>
            </a:r>
            <a:endParaRPr lang="en-US" altLang="ja-JP" dirty="0" smtClean="0"/>
          </a:p>
          <a:p>
            <a:pPr marL="0" indent="0">
              <a:buNone/>
            </a:pPr>
            <a:r>
              <a:rPr lang="ja-JP" altLang="en-US" dirty="0" smtClean="0"/>
              <a:t>　　　　　学校</a:t>
            </a:r>
            <a:r>
              <a:rPr lang="ja-JP" altLang="en-US" dirty="0"/>
              <a:t>運動器検診の重要性</a:t>
            </a:r>
            <a:endParaRPr lang="en-US" altLang="ja-JP" dirty="0"/>
          </a:p>
          <a:p>
            <a:pPr marL="0" indent="0">
              <a:buNone/>
            </a:pPr>
            <a:endParaRPr kumimoji="1" lang="en-US" altLang="ja-JP" dirty="0" smtClean="0"/>
          </a:p>
          <a:p>
            <a:pPr marL="0" indent="0">
              <a:buNone/>
            </a:pPr>
            <a:r>
              <a:rPr lang="ja-JP" altLang="en-US" dirty="0" smtClean="0"/>
              <a:t>　　　　運動・</a:t>
            </a:r>
            <a:r>
              <a:rPr lang="ja-JP" altLang="en-US" dirty="0"/>
              <a:t>食事</a:t>
            </a:r>
            <a:r>
              <a:rPr lang="ja-JP" altLang="en-US" dirty="0" smtClean="0"/>
              <a:t>など</a:t>
            </a:r>
            <a:r>
              <a:rPr lang="ja-JP" altLang="en-US" dirty="0"/>
              <a:t>生活</a:t>
            </a:r>
            <a:r>
              <a:rPr lang="ja-JP" altLang="en-US" dirty="0" smtClean="0"/>
              <a:t>習慣の改善</a:t>
            </a:r>
            <a:r>
              <a:rPr lang="ja-JP" altLang="en-US" dirty="0"/>
              <a:t/>
            </a:r>
            <a:br>
              <a:rPr lang="ja-JP" altLang="en-US" dirty="0"/>
            </a:br>
            <a:endParaRPr lang="en-US" altLang="ja-JP" dirty="0"/>
          </a:p>
          <a:p>
            <a:pPr marL="0" indent="0">
              <a:buNone/>
            </a:pPr>
            <a:r>
              <a:rPr lang="ja-JP" altLang="en-US" dirty="0" smtClean="0"/>
              <a:t>　　ロコモ・メタボ</a:t>
            </a:r>
            <a:r>
              <a:rPr lang="ja-JP" altLang="en-US" dirty="0"/>
              <a:t>・認知症などの予防</a:t>
            </a:r>
            <a:r>
              <a:rPr lang="ja-JP" altLang="en-US" dirty="0" smtClean="0"/>
              <a:t>にもつながる</a:t>
            </a:r>
            <a:endParaRPr lang="en-US" altLang="ja-JP" dirty="0"/>
          </a:p>
          <a:p>
            <a:pPr marL="0" indent="0">
              <a:buNone/>
            </a:pPr>
            <a:endParaRPr kumimoji="1" lang="ja-JP" altLang="en-US" dirty="0"/>
          </a:p>
        </p:txBody>
      </p:sp>
      <p:sp>
        <p:nvSpPr>
          <p:cNvPr id="4" name="下矢印 3"/>
          <p:cNvSpPr/>
          <p:nvPr/>
        </p:nvSpPr>
        <p:spPr>
          <a:xfrm>
            <a:off x="5153495" y="3647772"/>
            <a:ext cx="360040" cy="4617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下矢印 4"/>
          <p:cNvSpPr/>
          <p:nvPr/>
        </p:nvSpPr>
        <p:spPr>
          <a:xfrm>
            <a:off x="5175153" y="1741937"/>
            <a:ext cx="360040" cy="454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下矢印 5"/>
          <p:cNvSpPr/>
          <p:nvPr/>
        </p:nvSpPr>
        <p:spPr>
          <a:xfrm>
            <a:off x="5175153" y="2672075"/>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下矢印 6"/>
          <p:cNvSpPr/>
          <p:nvPr/>
        </p:nvSpPr>
        <p:spPr>
          <a:xfrm>
            <a:off x="5200792" y="4689592"/>
            <a:ext cx="360040" cy="4617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8915400" y="4104367"/>
            <a:ext cx="1826141" cy="584775"/>
          </a:xfrm>
          <a:prstGeom prst="rect">
            <a:avLst/>
          </a:prstGeom>
          <a:noFill/>
        </p:spPr>
        <p:txBody>
          <a:bodyPr wrap="none" rtlCol="0">
            <a:spAutoFit/>
          </a:bodyPr>
          <a:lstStyle/>
          <a:p>
            <a:r>
              <a:rPr kumimoji="1" lang="ja-JP" altLang="en-US" sz="3200" dirty="0" smtClean="0">
                <a:solidFill>
                  <a:srgbClr val="C00000"/>
                </a:solidFill>
              </a:rPr>
              <a:t>姿勢指導</a:t>
            </a:r>
            <a:endParaRPr kumimoji="1" lang="ja-JP" altLang="en-US" sz="3200" dirty="0">
              <a:solidFill>
                <a:srgbClr val="C00000"/>
              </a:solidFill>
            </a:endParaRPr>
          </a:p>
        </p:txBody>
      </p:sp>
    </p:spTree>
    <p:extLst>
      <p:ext uri="{BB962C8B-B14F-4D97-AF65-F5344CB8AC3E}">
        <p14:creationId xmlns:p14="http://schemas.microsoft.com/office/powerpoint/2010/main" val="358814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609600" y="142876"/>
            <a:ext cx="10534651" cy="868363"/>
          </a:xfrm>
        </p:spPr>
        <p:txBody>
          <a:bodyPr/>
          <a:lstStyle/>
          <a:p>
            <a:pPr eaLnBrk="1" hangingPunct="1"/>
            <a:r>
              <a:rPr lang="ja-JP" altLang="en-US" smtClean="0"/>
              <a:t>姿勢の悪い子供が多い</a:t>
            </a:r>
          </a:p>
        </p:txBody>
      </p:sp>
      <p:grpSp>
        <p:nvGrpSpPr>
          <p:cNvPr id="20483" name="グループ化 4"/>
          <p:cNvGrpSpPr>
            <a:grpSpLocks/>
          </p:cNvGrpSpPr>
          <p:nvPr/>
        </p:nvGrpSpPr>
        <p:grpSpPr bwMode="auto">
          <a:xfrm>
            <a:off x="464713" y="1000125"/>
            <a:ext cx="6077988" cy="5857875"/>
            <a:chOff x="2214563" y="1589088"/>
            <a:chExt cx="4857750" cy="5268912"/>
          </a:xfrm>
        </p:grpSpPr>
        <p:pic>
          <p:nvPicPr>
            <p:cNvPr id="20484" name="Picture 2" descr="C:\Documents and Settings\MIYATA\My Documents\My Pictures\姿勢100211\画像090913 006.jpg"/>
            <p:cNvPicPr>
              <a:picLocks noChangeAspect="1" noChangeArrowheads="1"/>
            </p:cNvPicPr>
            <p:nvPr/>
          </p:nvPicPr>
          <p:blipFill>
            <a:blip r:embed="rId3">
              <a:extLst>
                <a:ext uri="{28A0092B-C50C-407E-A947-70E740481C1C}">
                  <a14:useLocalDpi xmlns:a14="http://schemas.microsoft.com/office/drawing/2010/main" val="0"/>
                </a:ext>
              </a:extLst>
            </a:blip>
            <a:srcRect l="20963" r="18726" b="12775"/>
            <a:stretch>
              <a:fillRect/>
            </a:stretch>
          </p:blipFill>
          <p:spPr bwMode="auto">
            <a:xfrm>
              <a:off x="2214563" y="1589088"/>
              <a:ext cx="485775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rot="19922756">
              <a:off x="4749929" y="3005554"/>
              <a:ext cx="726474" cy="4783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 name="グループ化 1"/>
          <p:cNvGrpSpPr/>
          <p:nvPr/>
        </p:nvGrpSpPr>
        <p:grpSpPr>
          <a:xfrm>
            <a:off x="7718143" y="1011238"/>
            <a:ext cx="3341072" cy="5846761"/>
            <a:chOff x="7718143" y="1011238"/>
            <a:chExt cx="3341072" cy="5846761"/>
          </a:xfrm>
        </p:grpSpPr>
        <p:pic>
          <p:nvPicPr>
            <p:cNvPr id="6" name="Picture 4" descr="C:\Documents and Settings\MIYATA\My Documents\講演\不良姿勢\姿勢\右肩下がり\DSCF0783.JPG"/>
            <p:cNvPicPr>
              <a:picLocks noChangeAspect="1" noChangeArrowheads="1"/>
            </p:cNvPicPr>
            <p:nvPr/>
          </p:nvPicPr>
          <p:blipFill rotWithShape="1">
            <a:blip r:embed="rId4">
              <a:extLst>
                <a:ext uri="{28A0092B-C50C-407E-A947-70E740481C1C}">
                  <a14:useLocalDpi xmlns:a14="http://schemas.microsoft.com/office/drawing/2010/main" val="0"/>
                </a:ext>
              </a:extLst>
            </a:blip>
            <a:srcRect l="21094" t="5604" r="19463" b="10322"/>
            <a:stretch/>
          </p:blipFill>
          <p:spPr bwMode="auto">
            <a:xfrm>
              <a:off x="7718143" y="1011238"/>
              <a:ext cx="3341072" cy="584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8816239" y="1775475"/>
              <a:ext cx="666751"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8" name="タイトル 1"/>
          <p:cNvSpPr txBox="1">
            <a:spLocks/>
          </p:cNvSpPr>
          <p:nvPr/>
        </p:nvSpPr>
        <p:spPr>
          <a:xfrm>
            <a:off x="9388679" y="506685"/>
            <a:ext cx="3073750" cy="796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mtClean="0"/>
              <a:t>右肩下がり</a:t>
            </a:r>
            <a:endParaRPr lang="ja-JP" altLang="en-US" dirty="0" smtClean="0"/>
          </a:p>
        </p:txBody>
      </p:sp>
    </p:spTree>
    <p:extLst>
      <p:ext uri="{BB962C8B-B14F-4D97-AF65-F5344CB8AC3E}">
        <p14:creationId xmlns:p14="http://schemas.microsoft.com/office/powerpoint/2010/main" val="8544275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ja-JP" altLang="en-US" dirty="0" smtClean="0"/>
              <a:t>どうして姿勢が悪くなるの </a:t>
            </a:r>
          </a:p>
        </p:txBody>
      </p:sp>
      <p:sp>
        <p:nvSpPr>
          <p:cNvPr id="21507" name="Rectangle 3"/>
          <p:cNvSpPr>
            <a:spLocks noGrp="1" noChangeArrowheads="1"/>
          </p:cNvSpPr>
          <p:nvPr>
            <p:ph type="body" idx="1"/>
          </p:nvPr>
        </p:nvSpPr>
        <p:spPr>
          <a:xfrm>
            <a:off x="624418" y="1341438"/>
            <a:ext cx="10957983" cy="749300"/>
          </a:xfrm>
        </p:spPr>
        <p:txBody>
          <a:bodyPr/>
          <a:lstStyle/>
          <a:p>
            <a:pPr eaLnBrk="1" hangingPunct="1">
              <a:buFontTx/>
              <a:buNone/>
            </a:pPr>
            <a:r>
              <a:rPr lang="ja-JP" altLang="en-US" dirty="0" smtClean="0"/>
              <a:t>小さい時姿勢が悪く、指導できなかったから？</a:t>
            </a:r>
          </a:p>
        </p:txBody>
      </p:sp>
      <p:grpSp>
        <p:nvGrpSpPr>
          <p:cNvPr id="2" name="Group 6"/>
          <p:cNvGrpSpPr>
            <a:grpSpLocks/>
          </p:cNvGrpSpPr>
          <p:nvPr/>
        </p:nvGrpSpPr>
        <p:grpSpPr bwMode="auto">
          <a:xfrm>
            <a:off x="1488019" y="2060576"/>
            <a:ext cx="3109382" cy="4437063"/>
            <a:chOff x="1429" y="1344"/>
            <a:chExt cx="1733" cy="2795"/>
          </a:xfrm>
        </p:grpSpPr>
        <p:pic>
          <p:nvPicPr>
            <p:cNvPr id="21510" name="Picture 4" descr="DSCF0881"/>
            <p:cNvPicPr>
              <a:picLocks noChangeAspect="1" noChangeArrowheads="1"/>
            </p:cNvPicPr>
            <p:nvPr/>
          </p:nvPicPr>
          <p:blipFill>
            <a:blip r:embed="rId3">
              <a:extLst>
                <a:ext uri="{28A0092B-C50C-407E-A947-70E740481C1C}">
                  <a14:useLocalDpi xmlns:a14="http://schemas.microsoft.com/office/drawing/2010/main" val="0"/>
                </a:ext>
              </a:extLst>
            </a:blip>
            <a:srcRect l="7080" r="10307"/>
            <a:stretch>
              <a:fillRect/>
            </a:stretch>
          </p:blipFill>
          <p:spPr bwMode="auto">
            <a:xfrm>
              <a:off x="1429" y="1344"/>
              <a:ext cx="1733" cy="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5"/>
            <p:cNvSpPr>
              <a:spLocks noChangeArrowheads="1"/>
            </p:cNvSpPr>
            <p:nvPr/>
          </p:nvSpPr>
          <p:spPr bwMode="auto">
            <a:xfrm>
              <a:off x="2076" y="2026"/>
              <a:ext cx="495" cy="18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sp>
        <p:nvSpPr>
          <p:cNvPr id="15365" name="Text Box 7"/>
          <p:cNvSpPr txBox="1">
            <a:spLocks noChangeArrowheads="1"/>
          </p:cNvSpPr>
          <p:nvPr/>
        </p:nvSpPr>
        <p:spPr bwMode="auto">
          <a:xfrm>
            <a:off x="5327651" y="3578225"/>
            <a:ext cx="643254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b="1" dirty="0"/>
              <a:t>１才の幼児　まったく姿勢指導をしているわけでないが姿勢はとても良い</a:t>
            </a:r>
          </a:p>
          <a:p>
            <a:pPr eaLnBrk="1" hangingPunct="1">
              <a:spcBef>
                <a:spcPct val="0"/>
              </a:spcBef>
              <a:buFontTx/>
              <a:buNone/>
            </a:pPr>
            <a:endParaRPr lang="ja-JP" altLang="en-US" sz="2400" b="1" dirty="0"/>
          </a:p>
          <a:p>
            <a:pPr eaLnBrk="1" hangingPunct="1">
              <a:spcBef>
                <a:spcPct val="0"/>
              </a:spcBef>
              <a:buFontTx/>
              <a:buNone/>
            </a:pPr>
            <a:r>
              <a:rPr lang="en-US" altLang="ja-JP" sz="2400" b="1" dirty="0" smtClean="0"/>
              <a:t>2-3</a:t>
            </a:r>
            <a:r>
              <a:rPr lang="ja-JP" altLang="en-US" sz="2400" b="1" dirty="0" smtClean="0"/>
              <a:t>才</a:t>
            </a:r>
            <a:r>
              <a:rPr lang="ja-JP" altLang="en-US" sz="2400" b="1" dirty="0"/>
              <a:t>までの子供で姿勢の悪い</a:t>
            </a:r>
          </a:p>
          <a:p>
            <a:pPr eaLnBrk="1" hangingPunct="1">
              <a:spcBef>
                <a:spcPct val="0"/>
              </a:spcBef>
              <a:buFontTx/>
              <a:buNone/>
            </a:pPr>
            <a:r>
              <a:rPr lang="ja-JP" altLang="en-US" sz="2400" b="1" dirty="0"/>
              <a:t>子供は少ない</a:t>
            </a:r>
          </a:p>
        </p:txBody>
      </p:sp>
    </p:spTree>
    <p:extLst>
      <p:ext uri="{BB962C8B-B14F-4D97-AF65-F5344CB8AC3E}">
        <p14:creationId xmlns:p14="http://schemas.microsoft.com/office/powerpoint/2010/main" val="1325938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5"/>
                                        </p:tgtEl>
                                        <p:attrNameLst>
                                          <p:attrName>style.visibility</p:attrName>
                                        </p:attrNameLst>
                                      </p:cBhvr>
                                      <p:to>
                                        <p:strVal val="visible"/>
                                      </p:to>
                                    </p:set>
                                    <p:animEffect transition="in" filter="checkerboard(across)">
                                      <p:cBhvr>
                                        <p:cTn id="13"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8200" y="365126"/>
            <a:ext cx="9261936" cy="806152"/>
          </a:xfrm>
        </p:spPr>
        <p:txBody>
          <a:bodyPr/>
          <a:lstStyle/>
          <a:p>
            <a:pPr marL="838200" indent="-838200" algn="l" eaLnBrk="1" hangingPunct="1"/>
            <a:r>
              <a:rPr lang="ja-JP" altLang="en-US" dirty="0" smtClean="0"/>
              <a:t>不良座位姿勢の問題点　　子供たち</a:t>
            </a:r>
          </a:p>
        </p:txBody>
      </p:sp>
      <p:grpSp>
        <p:nvGrpSpPr>
          <p:cNvPr id="23555" name="Group 14"/>
          <p:cNvGrpSpPr>
            <a:grpSpLocks/>
          </p:cNvGrpSpPr>
          <p:nvPr/>
        </p:nvGrpSpPr>
        <p:grpSpPr bwMode="auto">
          <a:xfrm>
            <a:off x="666752" y="1500189"/>
            <a:ext cx="2787648" cy="3455987"/>
            <a:chOff x="340" y="1253"/>
            <a:chExt cx="1580" cy="2106"/>
          </a:xfrm>
        </p:grpSpPr>
        <p:pic>
          <p:nvPicPr>
            <p:cNvPr id="23568" name="Picture 4" descr="D815六才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1253"/>
              <a:ext cx="1580" cy="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Rectangle 7"/>
            <p:cNvSpPr>
              <a:spLocks noChangeArrowheads="1"/>
            </p:cNvSpPr>
            <p:nvPr/>
          </p:nvSpPr>
          <p:spPr bwMode="auto">
            <a:xfrm>
              <a:off x="793" y="1384"/>
              <a:ext cx="157" cy="254"/>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grpSp>
        <p:nvGrpSpPr>
          <p:cNvPr id="23556" name="Group 16"/>
          <p:cNvGrpSpPr>
            <a:grpSpLocks/>
          </p:cNvGrpSpPr>
          <p:nvPr/>
        </p:nvGrpSpPr>
        <p:grpSpPr bwMode="auto">
          <a:xfrm>
            <a:off x="8127999" y="1412875"/>
            <a:ext cx="2993081" cy="3455988"/>
            <a:chOff x="3742" y="1253"/>
            <a:chExt cx="1817" cy="2132"/>
          </a:xfrm>
        </p:grpSpPr>
        <p:pic>
          <p:nvPicPr>
            <p:cNvPr id="23566" name="Picture 6" descr="DSCF0798"/>
            <p:cNvPicPr>
              <a:picLocks noChangeAspect="1" noChangeArrowheads="1"/>
            </p:cNvPicPr>
            <p:nvPr/>
          </p:nvPicPr>
          <p:blipFill>
            <a:blip r:embed="rId4">
              <a:extLst>
                <a:ext uri="{28A0092B-C50C-407E-A947-70E740481C1C}">
                  <a14:useLocalDpi xmlns:a14="http://schemas.microsoft.com/office/drawing/2010/main" val="0"/>
                </a:ext>
              </a:extLst>
            </a:blip>
            <a:srcRect l="21286" r="14781"/>
            <a:stretch>
              <a:fillRect/>
            </a:stretch>
          </p:blipFill>
          <p:spPr bwMode="auto">
            <a:xfrm>
              <a:off x="3742" y="1253"/>
              <a:ext cx="1817" cy="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7" name="Rectangle 9"/>
            <p:cNvSpPr>
              <a:spLocks noChangeArrowheads="1"/>
            </p:cNvSpPr>
            <p:nvPr/>
          </p:nvSpPr>
          <p:spPr bwMode="auto">
            <a:xfrm>
              <a:off x="4468" y="1527"/>
              <a:ext cx="278" cy="308"/>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sp>
        <p:nvSpPr>
          <p:cNvPr id="23557" name="Text Box 10"/>
          <p:cNvSpPr txBox="1">
            <a:spLocks noChangeArrowheads="1"/>
          </p:cNvSpPr>
          <p:nvPr/>
        </p:nvSpPr>
        <p:spPr bwMode="auto">
          <a:xfrm>
            <a:off x="1968501" y="4868863"/>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a:t>6</a:t>
            </a:r>
            <a:r>
              <a:rPr lang="ja-JP" altLang="en-US" sz="2400"/>
              <a:t>才</a:t>
            </a:r>
          </a:p>
        </p:txBody>
      </p:sp>
      <p:sp>
        <p:nvSpPr>
          <p:cNvPr id="23558" name="Text Box 11"/>
          <p:cNvSpPr txBox="1">
            <a:spLocks noChangeArrowheads="1"/>
          </p:cNvSpPr>
          <p:nvPr/>
        </p:nvSpPr>
        <p:spPr bwMode="auto">
          <a:xfrm>
            <a:off x="9264651" y="4940300"/>
            <a:ext cx="8354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a:t>14</a:t>
            </a:r>
            <a:r>
              <a:rPr lang="ja-JP" altLang="en-US" sz="2400"/>
              <a:t>才</a:t>
            </a:r>
          </a:p>
        </p:txBody>
      </p:sp>
      <p:sp>
        <p:nvSpPr>
          <p:cNvPr id="23559" name="Text Box 17"/>
          <p:cNvSpPr txBox="1">
            <a:spLocks noChangeArrowheads="1"/>
          </p:cNvSpPr>
          <p:nvPr/>
        </p:nvSpPr>
        <p:spPr bwMode="auto">
          <a:xfrm>
            <a:off x="5520267" y="4941888"/>
            <a:ext cx="8354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a:t>13</a:t>
            </a:r>
            <a:r>
              <a:rPr lang="ja-JP" altLang="en-US" sz="2400"/>
              <a:t>才</a:t>
            </a:r>
          </a:p>
        </p:txBody>
      </p:sp>
      <p:sp>
        <p:nvSpPr>
          <p:cNvPr id="23560" name="Text Box 18"/>
          <p:cNvSpPr txBox="1">
            <a:spLocks noChangeArrowheads="1"/>
          </p:cNvSpPr>
          <p:nvPr/>
        </p:nvSpPr>
        <p:spPr bwMode="auto">
          <a:xfrm>
            <a:off x="1238251" y="5572126"/>
            <a:ext cx="1900365" cy="466725"/>
          </a:xfrm>
          <a:prstGeom prst="rect">
            <a:avLst/>
          </a:prstGeom>
          <a:solidFill>
            <a:srgbClr val="FFFF00"/>
          </a:solidFill>
          <a:ln w="9525">
            <a:solidFill>
              <a:srgbClr val="FFFF00"/>
            </a:solidFill>
            <a:miter lim="800000"/>
            <a:headEnd/>
            <a:tailEnd/>
          </a:ln>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b="1"/>
              <a:t>骨盤が後傾</a:t>
            </a:r>
            <a:r>
              <a:rPr lang="ja-JP" altLang="en-US" sz="1800"/>
              <a:t>　　　　　　</a:t>
            </a:r>
          </a:p>
        </p:txBody>
      </p:sp>
      <p:sp>
        <p:nvSpPr>
          <p:cNvPr id="23561" name="Text Box 19"/>
          <p:cNvSpPr txBox="1">
            <a:spLocks noChangeArrowheads="1"/>
          </p:cNvSpPr>
          <p:nvPr/>
        </p:nvSpPr>
        <p:spPr bwMode="auto">
          <a:xfrm>
            <a:off x="8427307" y="5543550"/>
            <a:ext cx="2693774"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　</a:t>
            </a:r>
            <a:r>
              <a:rPr lang="ja-JP" altLang="en-US" sz="2400" b="1" dirty="0"/>
              <a:t>脊柱の後弯増強</a:t>
            </a:r>
          </a:p>
        </p:txBody>
      </p:sp>
      <p:sp>
        <p:nvSpPr>
          <p:cNvPr id="23562" name="Text Box 20"/>
          <p:cNvSpPr txBox="1">
            <a:spLocks noChangeArrowheads="1"/>
          </p:cNvSpPr>
          <p:nvPr/>
        </p:nvSpPr>
        <p:spPr bwMode="auto">
          <a:xfrm>
            <a:off x="4667251" y="5572125"/>
            <a:ext cx="2350323"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b="1"/>
              <a:t>頭部の前方変位</a:t>
            </a:r>
          </a:p>
        </p:txBody>
      </p:sp>
      <p:grpSp>
        <p:nvGrpSpPr>
          <p:cNvPr id="23563" name="Group 23"/>
          <p:cNvGrpSpPr>
            <a:grpSpLocks/>
          </p:cNvGrpSpPr>
          <p:nvPr/>
        </p:nvGrpSpPr>
        <p:grpSpPr bwMode="auto">
          <a:xfrm>
            <a:off x="4455587" y="1412875"/>
            <a:ext cx="2561988" cy="3455988"/>
            <a:chOff x="2105" y="890"/>
            <a:chExt cx="1546" cy="2177"/>
          </a:xfrm>
        </p:grpSpPr>
        <p:pic>
          <p:nvPicPr>
            <p:cNvPr id="23564" name="Picture 21" descr="DSCF0822"/>
            <p:cNvPicPr>
              <a:picLocks noChangeAspect="1" noChangeArrowheads="1"/>
            </p:cNvPicPr>
            <p:nvPr/>
          </p:nvPicPr>
          <p:blipFill>
            <a:blip r:embed="rId5">
              <a:extLst>
                <a:ext uri="{28A0092B-C50C-407E-A947-70E740481C1C}">
                  <a14:useLocalDpi xmlns:a14="http://schemas.microsoft.com/office/drawing/2010/main" val="0"/>
                </a:ext>
              </a:extLst>
            </a:blip>
            <a:srcRect l="25111" r="21619"/>
            <a:stretch>
              <a:fillRect/>
            </a:stretch>
          </p:blipFill>
          <p:spPr bwMode="auto">
            <a:xfrm>
              <a:off x="2105" y="890"/>
              <a:ext cx="1546" cy="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Rectangle 22"/>
            <p:cNvSpPr>
              <a:spLocks noChangeArrowheads="1"/>
            </p:cNvSpPr>
            <p:nvPr/>
          </p:nvSpPr>
          <p:spPr bwMode="auto">
            <a:xfrm>
              <a:off x="2517" y="1344"/>
              <a:ext cx="183" cy="276"/>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cxnSp>
        <p:nvCxnSpPr>
          <p:cNvPr id="3" name="直線コネクタ 2"/>
          <p:cNvCxnSpPr/>
          <p:nvPr/>
        </p:nvCxnSpPr>
        <p:spPr>
          <a:xfrm flipH="1">
            <a:off x="2300483" y="3404937"/>
            <a:ext cx="541421" cy="685800"/>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H="1">
            <a:off x="10933643" y="3012533"/>
            <a:ext cx="451075" cy="21255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151766" y="2264817"/>
            <a:ext cx="579676" cy="36678"/>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248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p:cNvSpPr txBox="1"/>
          <p:nvPr/>
        </p:nvSpPr>
        <p:spPr>
          <a:xfrm>
            <a:off x="349573" y="495157"/>
            <a:ext cx="12349856" cy="6001643"/>
          </a:xfrm>
          <a:prstGeom prst="rect">
            <a:avLst/>
          </a:prstGeom>
          <a:noFill/>
        </p:spPr>
        <p:txBody>
          <a:bodyPr wrap="none" rtlCol="0">
            <a:spAutoFit/>
          </a:bodyPr>
          <a:lstStyle/>
          <a:p>
            <a:r>
              <a:rPr lang="ja-JP" altLang="ja-JP" sz="4800" dirty="0" smtClean="0"/>
              <a:t>（</a:t>
            </a:r>
            <a:r>
              <a:rPr lang="en-US" altLang="ja-JP" sz="4800" dirty="0" smtClean="0"/>
              <a:t>1</a:t>
            </a:r>
            <a:r>
              <a:rPr lang="ja-JP" altLang="ja-JP" sz="4800" dirty="0" smtClean="0"/>
              <a:t>）</a:t>
            </a:r>
            <a:r>
              <a:rPr lang="ja-JP" altLang="ja-JP" sz="4800" dirty="0"/>
              <a:t>ロコモの背景</a:t>
            </a:r>
          </a:p>
          <a:p>
            <a:r>
              <a:rPr lang="ja-JP" altLang="ja-JP" sz="2800" dirty="0"/>
              <a:t>　</a:t>
            </a:r>
            <a:r>
              <a:rPr lang="en-US" altLang="ja-JP" sz="2800" dirty="0" smtClean="0"/>
              <a:t>1</a:t>
            </a:r>
            <a:r>
              <a:rPr lang="ja-JP" altLang="en-US" sz="2800" dirty="0"/>
              <a:t>．</a:t>
            </a:r>
            <a:r>
              <a:rPr lang="ja-JP" altLang="ja-JP" sz="2800" dirty="0" smtClean="0"/>
              <a:t>なぜ</a:t>
            </a:r>
            <a:r>
              <a:rPr lang="ja-JP" altLang="ja-JP" sz="2800" dirty="0"/>
              <a:t>、今ロコモが問題なのか</a:t>
            </a:r>
          </a:p>
          <a:p>
            <a:r>
              <a:rPr lang="ja-JP" altLang="ja-JP" sz="2800" dirty="0"/>
              <a:t>　　　</a:t>
            </a:r>
            <a:r>
              <a:rPr lang="ja-JP" altLang="en-US" sz="2800" dirty="0" smtClean="0"/>
              <a:t>①</a:t>
            </a:r>
            <a:r>
              <a:rPr lang="ja-JP" altLang="ja-JP" sz="2800" dirty="0" smtClean="0"/>
              <a:t>戦後</a:t>
            </a:r>
            <a:r>
              <a:rPr lang="ja-JP" altLang="ja-JP" sz="2800" dirty="0"/>
              <a:t>の急激な高齢化率</a:t>
            </a:r>
            <a:r>
              <a:rPr lang="ja-JP" altLang="ja-JP" sz="2800" dirty="0" smtClean="0"/>
              <a:t>上昇</a:t>
            </a:r>
            <a:r>
              <a:rPr lang="ja-JP" altLang="en-US" sz="2800" dirty="0" smtClean="0"/>
              <a:t>、</a:t>
            </a:r>
            <a:r>
              <a:rPr lang="ja-JP" altLang="ja-JP" sz="2800" dirty="0"/>
              <a:t>社会保障費の増加　</a:t>
            </a:r>
          </a:p>
          <a:p>
            <a:r>
              <a:rPr lang="ja-JP" altLang="ja-JP" sz="2800" dirty="0"/>
              <a:t>　　　</a:t>
            </a:r>
            <a:r>
              <a:rPr lang="ja-JP" altLang="en-US" sz="2800" dirty="0" smtClean="0"/>
              <a:t>②</a:t>
            </a:r>
            <a:r>
              <a:rPr lang="ja-JP" altLang="ja-JP" sz="2800" dirty="0"/>
              <a:t>ロコモティブシンドロームの概念が提唱された背景　</a:t>
            </a:r>
          </a:p>
          <a:p>
            <a:r>
              <a:rPr lang="ja-JP" altLang="ja-JP" sz="2800" dirty="0"/>
              <a:t>　　　</a:t>
            </a:r>
            <a:r>
              <a:rPr lang="ja-JP" altLang="en-US" sz="2800" dirty="0" smtClean="0"/>
              <a:t>③</a:t>
            </a:r>
            <a:r>
              <a:rPr lang="ja-JP" altLang="ja-JP" sz="2800" dirty="0"/>
              <a:t>新しい高齢化社会（元気な高齢者が生き生きと暮らせる社会を目指す</a:t>
            </a:r>
            <a:r>
              <a:rPr lang="ja-JP" altLang="ja-JP" sz="2800" dirty="0" smtClean="0"/>
              <a:t>）</a:t>
            </a:r>
            <a:r>
              <a:rPr lang="ja-JP" altLang="ja-JP" sz="2800" dirty="0"/>
              <a:t>　　</a:t>
            </a:r>
          </a:p>
          <a:p>
            <a:r>
              <a:rPr lang="ja-JP" altLang="ja-JP" sz="2800" dirty="0"/>
              <a:t>　　　</a:t>
            </a:r>
            <a:r>
              <a:rPr lang="ja-JP" altLang="en-US" sz="2800" dirty="0" smtClean="0"/>
              <a:t>④健康寿命</a:t>
            </a:r>
            <a:r>
              <a:rPr lang="ja-JP" altLang="ja-JP" sz="2800" dirty="0"/>
              <a:t>　</a:t>
            </a:r>
            <a:endParaRPr lang="en-US" altLang="ja-JP" sz="2800" dirty="0" smtClean="0"/>
          </a:p>
          <a:p>
            <a:r>
              <a:rPr lang="ja-JP" altLang="en-US" sz="2800" dirty="0"/>
              <a:t>　</a:t>
            </a:r>
            <a:r>
              <a:rPr lang="en-US" altLang="ja-JP" sz="2800" dirty="0" smtClean="0"/>
              <a:t>2.</a:t>
            </a:r>
            <a:r>
              <a:rPr lang="ja-JP" altLang="en-US" sz="2800" dirty="0" smtClean="0"/>
              <a:t>　</a:t>
            </a:r>
            <a:r>
              <a:rPr lang="ja-JP" altLang="ja-JP" sz="2800" dirty="0" smtClean="0"/>
              <a:t>なぜ</a:t>
            </a:r>
            <a:r>
              <a:rPr lang="ja-JP" altLang="ja-JP" sz="2800" dirty="0"/>
              <a:t>年と共にロコモになっていくのか</a:t>
            </a:r>
          </a:p>
          <a:p>
            <a:r>
              <a:rPr lang="ja-JP" altLang="ja-JP" sz="2800" dirty="0"/>
              <a:t>　　</a:t>
            </a:r>
            <a:r>
              <a:rPr lang="ja-JP" altLang="en-US" sz="2800" dirty="0"/>
              <a:t>　</a:t>
            </a:r>
            <a:r>
              <a:rPr lang="ja-JP" altLang="ja-JP" sz="2800" dirty="0" smtClean="0"/>
              <a:t>加齢</a:t>
            </a:r>
            <a:r>
              <a:rPr lang="ja-JP" altLang="ja-JP" sz="2800" dirty="0"/>
              <a:t>に</a:t>
            </a:r>
            <a:r>
              <a:rPr lang="ja-JP" altLang="ja-JP" sz="2800" dirty="0" smtClean="0"/>
              <a:t>よる</a:t>
            </a:r>
            <a:r>
              <a:rPr lang="ja-JP" altLang="en-US" sz="2800" dirty="0" smtClean="0"/>
              <a:t>高齢者</a:t>
            </a:r>
            <a:r>
              <a:rPr lang="ja-JP" altLang="en-US" sz="2800" dirty="0"/>
              <a:t>運動機能の</a:t>
            </a:r>
            <a:r>
              <a:rPr lang="ja-JP" altLang="en-US" sz="2800" dirty="0" smtClean="0"/>
              <a:t>問題点</a:t>
            </a:r>
            <a:r>
              <a:rPr lang="en-US" altLang="ja-JP" sz="2800" dirty="0" smtClean="0"/>
              <a:t/>
            </a:r>
            <a:br>
              <a:rPr lang="en-US" altLang="ja-JP" sz="2800" dirty="0" smtClean="0"/>
            </a:br>
            <a:r>
              <a:rPr lang="ja-JP" altLang="en-US" sz="2800" dirty="0" smtClean="0"/>
              <a:t>　　　　</a:t>
            </a:r>
            <a:r>
              <a:rPr lang="ja-JP" altLang="ja-JP" sz="2800" dirty="0" smtClean="0"/>
              <a:t>（</a:t>
            </a:r>
            <a:r>
              <a:rPr lang="ja-JP" altLang="ja-JP" sz="2800" dirty="0"/>
              <a:t>筋力、可動域、筋持久力、バランス能力、俊敏性、姿勢）　　</a:t>
            </a:r>
          </a:p>
          <a:p>
            <a:r>
              <a:rPr lang="ja-JP" altLang="ja-JP" sz="2800" dirty="0"/>
              <a:t>　</a:t>
            </a:r>
            <a:r>
              <a:rPr lang="en-US" altLang="ja-JP" sz="2800" dirty="0" smtClean="0"/>
              <a:t>3</a:t>
            </a:r>
            <a:r>
              <a:rPr lang="en-US" altLang="ja-JP" sz="2800" dirty="0"/>
              <a:t>.</a:t>
            </a:r>
            <a:r>
              <a:rPr lang="ja-JP" altLang="ja-JP" sz="2800" dirty="0"/>
              <a:t>　子供とロコモ</a:t>
            </a:r>
          </a:p>
          <a:p>
            <a:r>
              <a:rPr lang="ja-JP" altLang="ja-JP" sz="2800" dirty="0"/>
              <a:t>　</a:t>
            </a:r>
            <a:r>
              <a:rPr lang="ja-JP" altLang="en-US" sz="2800" dirty="0" smtClean="0"/>
              <a:t>　　①なぜ、子供のロコモが重要なのか</a:t>
            </a:r>
            <a:endParaRPr lang="en-US" altLang="ja-JP" sz="2800" dirty="0" smtClean="0"/>
          </a:p>
          <a:p>
            <a:r>
              <a:rPr lang="ja-JP" altLang="en-US" sz="2800" dirty="0"/>
              <a:t>　</a:t>
            </a:r>
            <a:r>
              <a:rPr lang="ja-JP" altLang="en-US" sz="2800" dirty="0" smtClean="0"/>
              <a:t>　　②子供のロコモ対策</a:t>
            </a:r>
            <a:endParaRPr lang="en-US" altLang="ja-JP" sz="2800" dirty="0" smtClean="0"/>
          </a:p>
          <a:p>
            <a:r>
              <a:rPr lang="ja-JP" altLang="en-US" sz="2800" dirty="0"/>
              <a:t>　</a:t>
            </a:r>
            <a:r>
              <a:rPr lang="ja-JP" altLang="en-US" sz="2800" dirty="0" smtClean="0"/>
              <a:t>　　③姿勢の問題</a:t>
            </a:r>
            <a:r>
              <a:rPr lang="ja-JP" altLang="ja-JP" sz="2800" dirty="0"/>
              <a:t>　　</a:t>
            </a:r>
          </a:p>
        </p:txBody>
      </p:sp>
    </p:spTree>
    <p:extLst>
      <p:ext uri="{BB962C8B-B14F-4D97-AF65-F5344CB8AC3E}">
        <p14:creationId xmlns:p14="http://schemas.microsoft.com/office/powerpoint/2010/main" val="4202211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ja-JP" altLang="en-US" dirty="0"/>
              <a:t>不良座位姿勢</a:t>
            </a:r>
            <a:r>
              <a:rPr lang="ja-JP" altLang="en-US" dirty="0" smtClean="0"/>
              <a:t>の矯正方法 　　</a:t>
            </a:r>
          </a:p>
        </p:txBody>
      </p:sp>
      <p:sp>
        <p:nvSpPr>
          <p:cNvPr id="35843" name="Rectangle 3"/>
          <p:cNvSpPr>
            <a:spLocks noGrp="1" noChangeArrowheads="1"/>
          </p:cNvSpPr>
          <p:nvPr>
            <p:ph type="body" idx="1"/>
          </p:nvPr>
        </p:nvSpPr>
        <p:spPr>
          <a:xfrm>
            <a:off x="838200" y="1825625"/>
            <a:ext cx="10515600" cy="4758055"/>
          </a:xfrm>
        </p:spPr>
        <p:txBody>
          <a:bodyPr>
            <a:normAutofit/>
          </a:bodyPr>
          <a:lstStyle/>
          <a:p>
            <a:pPr eaLnBrk="1" hangingPunct="1">
              <a:lnSpc>
                <a:spcPct val="150000"/>
              </a:lnSpc>
              <a:buFontTx/>
              <a:buNone/>
            </a:pPr>
            <a:r>
              <a:rPr lang="en-US" altLang="ja-JP" dirty="0" smtClean="0"/>
              <a:t>ⅰ</a:t>
            </a:r>
            <a:r>
              <a:rPr lang="ja-JP" altLang="en-US" dirty="0" smtClean="0"/>
              <a:t>）骨盤を前傾させる</a:t>
            </a:r>
          </a:p>
          <a:p>
            <a:pPr eaLnBrk="1" hangingPunct="1">
              <a:lnSpc>
                <a:spcPct val="150000"/>
              </a:lnSpc>
              <a:buFontTx/>
              <a:buNone/>
            </a:pPr>
            <a:r>
              <a:rPr lang="en-US" altLang="ja-JP" dirty="0" smtClean="0"/>
              <a:t>ⅱ</a:t>
            </a:r>
            <a:r>
              <a:rPr lang="ja-JP" altLang="en-US" dirty="0" smtClean="0"/>
              <a:t>）頭のてっぺんにつけた糸をまっすぐ上に引っ張るイメージ</a:t>
            </a:r>
          </a:p>
          <a:p>
            <a:pPr eaLnBrk="1" hangingPunct="1">
              <a:lnSpc>
                <a:spcPct val="150000"/>
              </a:lnSpc>
              <a:buFontTx/>
              <a:buNone/>
            </a:pPr>
            <a:r>
              <a:rPr lang="en-US" altLang="ja-JP" dirty="0" smtClean="0"/>
              <a:t>ⅲ</a:t>
            </a:r>
            <a:r>
              <a:rPr lang="ja-JP" altLang="en-US" dirty="0" smtClean="0"/>
              <a:t>）両手を真横で水平に伸ばし、肩の力を抜いて下ろす</a:t>
            </a:r>
          </a:p>
          <a:p>
            <a:pPr eaLnBrk="1" hangingPunct="1">
              <a:lnSpc>
                <a:spcPct val="150000"/>
              </a:lnSpc>
              <a:buFontTx/>
              <a:buNone/>
            </a:pPr>
            <a:r>
              <a:rPr lang="en-US" altLang="ja-JP" dirty="0" smtClean="0"/>
              <a:t>ⅳ</a:t>
            </a:r>
            <a:r>
              <a:rPr lang="ja-JP" altLang="en-US" dirty="0" smtClean="0"/>
              <a:t>）腰が反り過ぎ、背中が腰より後ろにある時、腹を引っ込める</a:t>
            </a:r>
          </a:p>
          <a:p>
            <a:pPr eaLnBrk="1" hangingPunct="1">
              <a:lnSpc>
                <a:spcPct val="150000"/>
              </a:lnSpc>
              <a:buFontTx/>
              <a:buNone/>
            </a:pPr>
            <a:r>
              <a:rPr lang="en-US" altLang="ja-JP" dirty="0" smtClean="0"/>
              <a:t>ⅴ</a:t>
            </a:r>
            <a:r>
              <a:rPr lang="ja-JP" altLang="en-US" dirty="0" smtClean="0"/>
              <a:t>）顎は出し過ぎず、引き過ぎず </a:t>
            </a:r>
          </a:p>
        </p:txBody>
      </p:sp>
    </p:spTree>
    <p:extLst>
      <p:ext uri="{BB962C8B-B14F-4D97-AF65-F5344CB8AC3E}">
        <p14:creationId xmlns:p14="http://schemas.microsoft.com/office/powerpoint/2010/main" val="3213323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274638"/>
            <a:ext cx="541020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mtClean="0"/>
              <a:t>不良姿勢の矯正方法 　　</a:t>
            </a:r>
          </a:p>
        </p:txBody>
      </p:sp>
      <p:grpSp>
        <p:nvGrpSpPr>
          <p:cNvPr id="6" name="Group 8"/>
          <p:cNvGrpSpPr>
            <a:grpSpLocks/>
          </p:cNvGrpSpPr>
          <p:nvPr/>
        </p:nvGrpSpPr>
        <p:grpSpPr bwMode="auto">
          <a:xfrm>
            <a:off x="468313" y="1989138"/>
            <a:ext cx="3509962" cy="4679950"/>
            <a:chOff x="295" y="1253"/>
            <a:chExt cx="2211" cy="2948"/>
          </a:xfrm>
        </p:grpSpPr>
        <p:pic>
          <p:nvPicPr>
            <p:cNvPr id="7" name="Picture 4" descr="DSCF09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1253"/>
              <a:ext cx="2211" cy="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292" y="1706"/>
              <a:ext cx="193" cy="319"/>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grpSp>
        <p:nvGrpSpPr>
          <p:cNvPr id="9" name="Group 12"/>
          <p:cNvGrpSpPr>
            <a:grpSpLocks/>
          </p:cNvGrpSpPr>
          <p:nvPr/>
        </p:nvGrpSpPr>
        <p:grpSpPr bwMode="auto">
          <a:xfrm>
            <a:off x="5507831" y="2060576"/>
            <a:ext cx="3455988" cy="4608512"/>
            <a:chOff x="3016" y="1253"/>
            <a:chExt cx="2177" cy="2903"/>
          </a:xfrm>
        </p:grpSpPr>
        <p:grpSp>
          <p:nvGrpSpPr>
            <p:cNvPr id="10" name="Group 9"/>
            <p:cNvGrpSpPr>
              <a:grpSpLocks/>
            </p:cNvGrpSpPr>
            <p:nvPr/>
          </p:nvGrpSpPr>
          <p:grpSpPr bwMode="auto">
            <a:xfrm>
              <a:off x="3016" y="1253"/>
              <a:ext cx="2177" cy="2903"/>
              <a:chOff x="3016" y="1253"/>
              <a:chExt cx="2177" cy="2903"/>
            </a:xfrm>
          </p:grpSpPr>
          <p:pic>
            <p:nvPicPr>
              <p:cNvPr id="12" name="Picture 5" descr="DSCF09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 y="1253"/>
                <a:ext cx="2177"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p:cNvSpPr>
                <a:spLocks noChangeArrowheads="1"/>
              </p:cNvSpPr>
              <p:nvPr/>
            </p:nvSpPr>
            <p:spPr bwMode="auto">
              <a:xfrm>
                <a:off x="3969" y="1706"/>
                <a:ext cx="171" cy="319"/>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sp>
          <p:nvSpPr>
            <p:cNvPr id="11" name="Line 11"/>
            <p:cNvSpPr>
              <a:spLocks noChangeShapeType="1"/>
            </p:cNvSpPr>
            <p:nvPr/>
          </p:nvSpPr>
          <p:spPr bwMode="auto">
            <a:xfrm>
              <a:off x="4513" y="2840"/>
              <a:ext cx="45" cy="59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 name="テキスト ボックス 1"/>
          <p:cNvSpPr txBox="1"/>
          <p:nvPr/>
        </p:nvSpPr>
        <p:spPr>
          <a:xfrm>
            <a:off x="5655905" y="1341438"/>
            <a:ext cx="3159839" cy="523220"/>
          </a:xfrm>
          <a:prstGeom prst="rect">
            <a:avLst/>
          </a:prstGeom>
          <a:noFill/>
        </p:spPr>
        <p:txBody>
          <a:bodyPr wrap="none" rtlCol="0">
            <a:spAutoFit/>
          </a:bodyPr>
          <a:lstStyle/>
          <a:p>
            <a:r>
              <a:rPr lang="ja-JP" altLang="en-US" sz="2800" b="1" dirty="0"/>
              <a:t>骨盤を前傾させる</a:t>
            </a:r>
            <a:r>
              <a:rPr lang="ja-JP" altLang="en-US" sz="2800" b="1" dirty="0" smtClean="0"/>
              <a:t>と</a:t>
            </a:r>
            <a:endParaRPr lang="ja-JP" altLang="en-US" sz="2800" b="1" dirty="0"/>
          </a:p>
        </p:txBody>
      </p:sp>
    </p:spTree>
    <p:extLst>
      <p:ext uri="{BB962C8B-B14F-4D97-AF65-F5344CB8AC3E}">
        <p14:creationId xmlns:p14="http://schemas.microsoft.com/office/powerpoint/2010/main" val="39509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3"/>
          <p:cNvGrpSpPr>
            <a:grpSpLocks/>
          </p:cNvGrpSpPr>
          <p:nvPr/>
        </p:nvGrpSpPr>
        <p:grpSpPr bwMode="auto">
          <a:xfrm>
            <a:off x="1147125" y="1268413"/>
            <a:ext cx="2862263" cy="3816350"/>
            <a:chOff x="44" y="754"/>
            <a:chExt cx="1803" cy="2404"/>
          </a:xfrm>
        </p:grpSpPr>
        <p:pic>
          <p:nvPicPr>
            <p:cNvPr id="5" name="Picture 4" descr="DSCF09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 y="754"/>
              <a:ext cx="1803"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9"/>
            <p:cNvSpPr>
              <a:spLocks noChangeArrowheads="1"/>
            </p:cNvSpPr>
            <p:nvPr/>
          </p:nvSpPr>
          <p:spPr bwMode="auto">
            <a:xfrm>
              <a:off x="629" y="1080"/>
              <a:ext cx="135" cy="315"/>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sp>
        <p:nvSpPr>
          <p:cNvPr id="7" name="Rectangle 2"/>
          <p:cNvSpPr>
            <a:spLocks noGrp="1" noChangeArrowheads="1"/>
          </p:cNvSpPr>
          <p:nvPr>
            <p:ph type="title"/>
          </p:nvPr>
        </p:nvSpPr>
        <p:spPr>
          <a:xfrm>
            <a:off x="1615438" y="142875"/>
            <a:ext cx="8229600" cy="1143000"/>
          </a:xfrm>
        </p:spPr>
        <p:txBody>
          <a:bodyPr/>
          <a:lstStyle/>
          <a:p>
            <a:pPr algn="l" eaLnBrk="1" hangingPunct="1"/>
            <a:r>
              <a:rPr lang="ja-JP" altLang="en-US" smtClean="0"/>
              <a:t>不良姿勢の矯正方法 　　座位</a:t>
            </a:r>
          </a:p>
        </p:txBody>
      </p:sp>
      <p:sp>
        <p:nvSpPr>
          <p:cNvPr id="8" name="Text Box 7"/>
          <p:cNvSpPr txBox="1">
            <a:spLocks noChangeArrowheads="1"/>
          </p:cNvSpPr>
          <p:nvPr/>
        </p:nvSpPr>
        <p:spPr bwMode="auto">
          <a:xfrm>
            <a:off x="1397950" y="5300663"/>
            <a:ext cx="2540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a:t>骨盤後傾</a:t>
            </a:r>
          </a:p>
          <a:p>
            <a:pPr eaLnBrk="1" hangingPunct="1">
              <a:spcBef>
                <a:spcPct val="0"/>
              </a:spcBef>
              <a:buFontTx/>
              <a:buNone/>
            </a:pPr>
            <a:r>
              <a:rPr lang="ja-JP" altLang="en-US" sz="2400" dirty="0"/>
              <a:t>脊椎後弯増強</a:t>
            </a:r>
          </a:p>
          <a:p>
            <a:pPr eaLnBrk="1" hangingPunct="1">
              <a:spcBef>
                <a:spcPct val="0"/>
              </a:spcBef>
              <a:buFontTx/>
              <a:buNone/>
            </a:pPr>
            <a:r>
              <a:rPr lang="ja-JP" altLang="en-US" sz="2400" dirty="0"/>
              <a:t>頭部前方変位</a:t>
            </a:r>
          </a:p>
        </p:txBody>
      </p:sp>
      <p:sp>
        <p:nvSpPr>
          <p:cNvPr id="9" name="Text Box 10"/>
          <p:cNvSpPr txBox="1">
            <a:spLocks noChangeArrowheads="1"/>
          </p:cNvSpPr>
          <p:nvPr/>
        </p:nvSpPr>
        <p:spPr bwMode="auto">
          <a:xfrm>
            <a:off x="4206238" y="6092825"/>
            <a:ext cx="252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a:t>肩が骨盤より後方</a:t>
            </a:r>
          </a:p>
        </p:txBody>
      </p:sp>
      <p:grpSp>
        <p:nvGrpSpPr>
          <p:cNvPr id="10" name="Group 27"/>
          <p:cNvGrpSpPr>
            <a:grpSpLocks/>
          </p:cNvGrpSpPr>
          <p:nvPr/>
        </p:nvGrpSpPr>
        <p:grpSpPr bwMode="auto">
          <a:xfrm>
            <a:off x="7519350" y="1196975"/>
            <a:ext cx="2862263" cy="3816350"/>
            <a:chOff x="3878" y="754"/>
            <a:chExt cx="1803" cy="2404"/>
          </a:xfrm>
        </p:grpSpPr>
        <p:grpSp>
          <p:nvGrpSpPr>
            <p:cNvPr id="11" name="Group 25"/>
            <p:cNvGrpSpPr>
              <a:grpSpLocks/>
            </p:cNvGrpSpPr>
            <p:nvPr/>
          </p:nvGrpSpPr>
          <p:grpSpPr bwMode="auto">
            <a:xfrm>
              <a:off x="3878" y="754"/>
              <a:ext cx="1803" cy="2404"/>
              <a:chOff x="3844" y="754"/>
              <a:chExt cx="1803" cy="2404"/>
            </a:xfrm>
          </p:grpSpPr>
          <p:pic>
            <p:nvPicPr>
              <p:cNvPr id="13" name="Picture 6" descr="DSCF09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4" y="754"/>
                <a:ext cx="1803"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2"/>
              <p:cNvSpPr>
                <a:spLocks noChangeArrowheads="1"/>
              </p:cNvSpPr>
              <p:nvPr/>
            </p:nvSpPr>
            <p:spPr bwMode="auto">
              <a:xfrm>
                <a:off x="4646" y="1080"/>
                <a:ext cx="180" cy="315"/>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sp>
          <p:nvSpPr>
            <p:cNvPr id="12" name="Line 12"/>
            <p:cNvSpPr>
              <a:spLocks noChangeShapeType="1"/>
            </p:cNvSpPr>
            <p:nvPr/>
          </p:nvSpPr>
          <p:spPr bwMode="auto">
            <a:xfrm>
              <a:off x="5148" y="1570"/>
              <a:ext cx="0" cy="1089"/>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5" name="Text Box 14"/>
          <p:cNvSpPr txBox="1">
            <a:spLocks noChangeArrowheads="1"/>
          </p:cNvSpPr>
          <p:nvPr/>
        </p:nvSpPr>
        <p:spPr bwMode="auto">
          <a:xfrm>
            <a:off x="4403088" y="5307013"/>
            <a:ext cx="2395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16" name="Text Box 15"/>
          <p:cNvSpPr txBox="1">
            <a:spLocks noChangeArrowheads="1"/>
          </p:cNvSpPr>
          <p:nvPr/>
        </p:nvSpPr>
        <p:spPr bwMode="auto">
          <a:xfrm>
            <a:off x="4206238" y="5197475"/>
            <a:ext cx="30448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b="1" dirty="0"/>
              <a:t>骨盤を前傾させると</a:t>
            </a:r>
          </a:p>
        </p:txBody>
      </p:sp>
      <p:sp>
        <p:nvSpPr>
          <p:cNvPr id="17" name="Text Box 16"/>
          <p:cNvSpPr txBox="1">
            <a:spLocks noChangeArrowheads="1"/>
          </p:cNvSpPr>
          <p:nvPr/>
        </p:nvSpPr>
        <p:spPr bwMode="auto">
          <a:xfrm>
            <a:off x="4639625" y="5734050"/>
            <a:ext cx="574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b="1"/>
              <a:t>でも</a:t>
            </a:r>
          </a:p>
        </p:txBody>
      </p:sp>
      <p:sp>
        <p:nvSpPr>
          <p:cNvPr id="18" name="Text Box 17"/>
          <p:cNvSpPr txBox="1">
            <a:spLocks noChangeArrowheads="1"/>
          </p:cNvSpPr>
          <p:nvPr/>
        </p:nvSpPr>
        <p:spPr bwMode="auto">
          <a:xfrm>
            <a:off x="7698737" y="5178425"/>
            <a:ext cx="2503488" cy="822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b="1" dirty="0"/>
              <a:t>頭を天に引っ張り</a:t>
            </a:r>
          </a:p>
          <a:p>
            <a:pPr eaLnBrk="1" hangingPunct="1">
              <a:spcBef>
                <a:spcPct val="0"/>
              </a:spcBef>
              <a:buFontTx/>
              <a:buNone/>
            </a:pPr>
            <a:r>
              <a:rPr lang="ja-JP" altLang="en-US" sz="2400" b="1" dirty="0"/>
              <a:t>腹を引っ込めると</a:t>
            </a:r>
          </a:p>
        </p:txBody>
      </p:sp>
      <p:grpSp>
        <p:nvGrpSpPr>
          <p:cNvPr id="19" name="Group 28"/>
          <p:cNvGrpSpPr>
            <a:grpSpLocks/>
          </p:cNvGrpSpPr>
          <p:nvPr/>
        </p:nvGrpSpPr>
        <p:grpSpPr bwMode="auto">
          <a:xfrm>
            <a:off x="4279263" y="1196975"/>
            <a:ext cx="2862262" cy="3816350"/>
            <a:chOff x="1973" y="754"/>
            <a:chExt cx="1803" cy="2404"/>
          </a:xfrm>
        </p:grpSpPr>
        <p:grpSp>
          <p:nvGrpSpPr>
            <p:cNvPr id="20" name="Group 24"/>
            <p:cNvGrpSpPr>
              <a:grpSpLocks/>
            </p:cNvGrpSpPr>
            <p:nvPr/>
          </p:nvGrpSpPr>
          <p:grpSpPr bwMode="auto">
            <a:xfrm>
              <a:off x="1973" y="754"/>
              <a:ext cx="1803" cy="2404"/>
              <a:chOff x="1903" y="754"/>
              <a:chExt cx="1803" cy="2404"/>
            </a:xfrm>
          </p:grpSpPr>
          <p:pic>
            <p:nvPicPr>
              <p:cNvPr id="22" name="Picture 5" descr="DSCF09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 y="754"/>
                <a:ext cx="1803"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1"/>
              <p:cNvSpPr>
                <a:spLocks noChangeArrowheads="1"/>
              </p:cNvSpPr>
              <p:nvPr/>
            </p:nvSpPr>
            <p:spPr bwMode="auto">
              <a:xfrm>
                <a:off x="2653" y="990"/>
                <a:ext cx="112" cy="315"/>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2800"/>
              </a:p>
            </p:txBody>
          </p:sp>
        </p:grpSp>
        <p:sp>
          <p:nvSpPr>
            <p:cNvPr id="21" name="Line 11"/>
            <p:cNvSpPr>
              <a:spLocks noChangeShapeType="1"/>
            </p:cNvSpPr>
            <p:nvPr/>
          </p:nvSpPr>
          <p:spPr bwMode="auto">
            <a:xfrm flipH="1">
              <a:off x="3107" y="1525"/>
              <a:ext cx="91" cy="1043"/>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4" name="Text Box 18"/>
          <p:cNvSpPr txBox="1">
            <a:spLocks noChangeArrowheads="1"/>
          </p:cNvSpPr>
          <p:nvPr/>
        </p:nvSpPr>
        <p:spPr bwMode="auto">
          <a:xfrm>
            <a:off x="7946002" y="6184106"/>
            <a:ext cx="282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b="1" dirty="0"/>
              <a:t>良い座位姿勢になる</a:t>
            </a:r>
          </a:p>
        </p:txBody>
      </p:sp>
    </p:spTree>
    <p:extLst>
      <p:ext uri="{BB962C8B-B14F-4D97-AF65-F5344CB8AC3E}">
        <p14:creationId xmlns:p14="http://schemas.microsoft.com/office/powerpoint/2010/main" val="258996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heckerboard(across)">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8" grpId="0" animBg="1"/>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476252" y="285750"/>
            <a:ext cx="6572249" cy="857250"/>
          </a:xfrm>
        </p:spPr>
        <p:txBody>
          <a:bodyPr/>
          <a:lstStyle/>
          <a:p>
            <a:pPr algn="l" eaLnBrk="1" hangingPunct="1"/>
            <a:r>
              <a:rPr lang="ja-JP" altLang="en-US" sz="4000" smtClean="0"/>
              <a:t>女性に多い反り立ち</a:t>
            </a:r>
          </a:p>
        </p:txBody>
      </p:sp>
      <p:grpSp>
        <p:nvGrpSpPr>
          <p:cNvPr id="13315" name="グループ化 4"/>
          <p:cNvGrpSpPr>
            <a:grpSpLocks/>
          </p:cNvGrpSpPr>
          <p:nvPr/>
        </p:nvGrpSpPr>
        <p:grpSpPr bwMode="auto">
          <a:xfrm>
            <a:off x="7666716" y="190500"/>
            <a:ext cx="2859579" cy="6667500"/>
            <a:chOff x="5786446" y="190474"/>
            <a:chExt cx="2500330" cy="6286543"/>
          </a:xfrm>
        </p:grpSpPr>
        <p:pic>
          <p:nvPicPr>
            <p:cNvPr id="13328" name="Picture 2" descr="C:\Documents and Settings\MIYATA\My Documents\講演\不良姿勢\姿勢\DSCF1079.JPG"/>
            <p:cNvPicPr>
              <a:picLocks noChangeAspect="1" noChangeArrowheads="1"/>
            </p:cNvPicPr>
            <p:nvPr/>
          </p:nvPicPr>
          <p:blipFill>
            <a:blip r:embed="rId3">
              <a:extLst>
                <a:ext uri="{28A0092B-C50C-407E-A947-70E740481C1C}">
                  <a14:useLocalDpi xmlns:a14="http://schemas.microsoft.com/office/drawing/2010/main" val="0"/>
                </a:ext>
              </a:extLst>
            </a:blip>
            <a:srcRect l="30302" r="16667"/>
            <a:stretch>
              <a:fillRect/>
            </a:stretch>
          </p:blipFill>
          <p:spPr bwMode="auto">
            <a:xfrm>
              <a:off x="5786446" y="190474"/>
              <a:ext cx="2500330" cy="62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6474725" y="280283"/>
              <a:ext cx="786276" cy="8756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6" name="テキスト ボックス 5"/>
          <p:cNvSpPr txBox="1">
            <a:spLocks noChangeArrowheads="1"/>
          </p:cNvSpPr>
          <p:nvPr/>
        </p:nvSpPr>
        <p:spPr bwMode="auto">
          <a:xfrm>
            <a:off x="3443380" y="3429001"/>
            <a:ext cx="2802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骨盤が前にシフト</a:t>
            </a:r>
            <a:endParaRPr lang="en-US" altLang="ja-JP" sz="2800" dirty="0"/>
          </a:p>
        </p:txBody>
      </p:sp>
      <p:sp>
        <p:nvSpPr>
          <p:cNvPr id="7" name="テキスト ボックス 6"/>
          <p:cNvSpPr txBox="1">
            <a:spLocks noChangeArrowheads="1"/>
          </p:cNvSpPr>
          <p:nvPr/>
        </p:nvSpPr>
        <p:spPr bwMode="auto">
          <a:xfrm>
            <a:off x="3422214" y="1500189"/>
            <a:ext cx="2802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肩が後方にシフト</a:t>
            </a:r>
            <a:endParaRPr lang="en-US" altLang="ja-JP" sz="2800" dirty="0"/>
          </a:p>
        </p:txBody>
      </p:sp>
      <p:sp>
        <p:nvSpPr>
          <p:cNvPr id="8" name="テキスト ボックス 7"/>
          <p:cNvSpPr txBox="1">
            <a:spLocks noChangeArrowheads="1"/>
          </p:cNvSpPr>
          <p:nvPr/>
        </p:nvSpPr>
        <p:spPr bwMode="auto">
          <a:xfrm>
            <a:off x="3549652" y="4214814"/>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股</a:t>
            </a:r>
            <a:r>
              <a:rPr lang="ja-JP" altLang="en-US" sz="2800" dirty="0" smtClean="0"/>
              <a:t>関節伸展</a:t>
            </a:r>
            <a:endParaRPr lang="en-US" altLang="ja-JP" sz="2800" dirty="0"/>
          </a:p>
        </p:txBody>
      </p:sp>
      <p:sp>
        <p:nvSpPr>
          <p:cNvPr id="9" name="テキスト ボックス 8"/>
          <p:cNvSpPr txBox="1">
            <a:spLocks noChangeArrowheads="1"/>
          </p:cNvSpPr>
          <p:nvPr/>
        </p:nvSpPr>
        <p:spPr bwMode="auto">
          <a:xfrm>
            <a:off x="3714751" y="5929314"/>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踵重心</a:t>
            </a:r>
          </a:p>
        </p:txBody>
      </p:sp>
      <p:sp>
        <p:nvSpPr>
          <p:cNvPr id="10" name="テキスト ボックス 9"/>
          <p:cNvSpPr txBox="1">
            <a:spLocks noChangeArrowheads="1"/>
          </p:cNvSpPr>
          <p:nvPr/>
        </p:nvSpPr>
        <p:spPr bwMode="auto">
          <a:xfrm>
            <a:off x="3538629" y="2786064"/>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腰椎前弯増強</a:t>
            </a:r>
          </a:p>
        </p:txBody>
      </p:sp>
      <p:sp>
        <p:nvSpPr>
          <p:cNvPr id="11" name="テキスト ボックス 10"/>
          <p:cNvSpPr txBox="1">
            <a:spLocks noChangeArrowheads="1"/>
          </p:cNvSpPr>
          <p:nvPr/>
        </p:nvSpPr>
        <p:spPr bwMode="auto">
          <a:xfrm>
            <a:off x="3443381" y="2071689"/>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胸椎後弯増強</a:t>
            </a:r>
          </a:p>
        </p:txBody>
      </p:sp>
      <p:sp>
        <p:nvSpPr>
          <p:cNvPr id="13322" name="テキスト ボックス 11"/>
          <p:cNvSpPr txBox="1">
            <a:spLocks noChangeArrowheads="1"/>
          </p:cNvSpPr>
          <p:nvPr/>
        </p:nvSpPr>
        <p:spPr bwMode="auto">
          <a:xfrm>
            <a:off x="1252629" y="1500189"/>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肩が</a:t>
            </a:r>
          </a:p>
        </p:txBody>
      </p:sp>
      <p:sp>
        <p:nvSpPr>
          <p:cNvPr id="13323" name="テキスト ボックス 12"/>
          <p:cNvSpPr txBox="1">
            <a:spLocks noChangeArrowheads="1"/>
          </p:cNvSpPr>
          <p:nvPr/>
        </p:nvSpPr>
        <p:spPr bwMode="auto">
          <a:xfrm>
            <a:off x="1347880" y="2071689"/>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a:t>胸椎</a:t>
            </a:r>
          </a:p>
        </p:txBody>
      </p:sp>
      <p:sp>
        <p:nvSpPr>
          <p:cNvPr id="13324" name="テキスト ボックス 13"/>
          <p:cNvSpPr txBox="1">
            <a:spLocks noChangeArrowheads="1"/>
          </p:cNvSpPr>
          <p:nvPr/>
        </p:nvSpPr>
        <p:spPr bwMode="auto">
          <a:xfrm>
            <a:off x="1347880" y="2786064"/>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a:t>腰椎</a:t>
            </a:r>
          </a:p>
        </p:txBody>
      </p:sp>
      <p:sp>
        <p:nvSpPr>
          <p:cNvPr id="13325" name="テキスト ボックス 14"/>
          <p:cNvSpPr txBox="1">
            <a:spLocks noChangeArrowheads="1"/>
          </p:cNvSpPr>
          <p:nvPr/>
        </p:nvSpPr>
        <p:spPr bwMode="auto">
          <a:xfrm>
            <a:off x="1347880" y="3429001"/>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a:t>骨盤</a:t>
            </a:r>
          </a:p>
        </p:txBody>
      </p:sp>
      <p:sp>
        <p:nvSpPr>
          <p:cNvPr id="13326" name="テキスト ボックス 15"/>
          <p:cNvSpPr txBox="1">
            <a:spLocks noChangeArrowheads="1"/>
          </p:cNvSpPr>
          <p:nvPr/>
        </p:nvSpPr>
        <p:spPr bwMode="auto">
          <a:xfrm>
            <a:off x="1333501" y="4214814"/>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a:t>股関節</a:t>
            </a:r>
          </a:p>
        </p:txBody>
      </p:sp>
      <p:sp>
        <p:nvSpPr>
          <p:cNvPr id="13327" name="テキスト ボックス 16"/>
          <p:cNvSpPr txBox="1">
            <a:spLocks noChangeArrowheads="1"/>
          </p:cNvSpPr>
          <p:nvPr/>
        </p:nvSpPr>
        <p:spPr bwMode="auto">
          <a:xfrm>
            <a:off x="1619251" y="5929314"/>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a:t>踵</a:t>
            </a:r>
          </a:p>
        </p:txBody>
      </p:sp>
    </p:spTree>
    <p:extLst>
      <p:ext uri="{BB962C8B-B14F-4D97-AF65-F5344CB8AC3E}">
        <p14:creationId xmlns:p14="http://schemas.microsoft.com/office/powerpoint/2010/main" val="247624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388200" y="-26988"/>
            <a:ext cx="8075613" cy="706438"/>
          </a:xfrm>
        </p:spPr>
        <p:txBody>
          <a:bodyPr/>
          <a:lstStyle/>
          <a:p>
            <a:r>
              <a:rPr lang="ja-JP" altLang="en-US" sz="3200" dirty="0" smtClean="0"/>
              <a:t>悪い立位姿勢と矯正</a:t>
            </a:r>
          </a:p>
        </p:txBody>
      </p:sp>
      <p:sp>
        <p:nvSpPr>
          <p:cNvPr id="7" name="Text Box 8"/>
          <p:cNvSpPr txBox="1">
            <a:spLocks noChangeArrowheads="1"/>
          </p:cNvSpPr>
          <p:nvPr/>
        </p:nvSpPr>
        <p:spPr bwMode="auto">
          <a:xfrm>
            <a:off x="387222" y="6067425"/>
            <a:ext cx="2248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smtClean="0"/>
              <a:t>高齢者の後弯</a:t>
            </a:r>
            <a:endParaRPr lang="ja-JP" altLang="en-US" sz="2400" dirty="0"/>
          </a:p>
        </p:txBody>
      </p:sp>
      <p:sp>
        <p:nvSpPr>
          <p:cNvPr id="8" name="Text Box 9"/>
          <p:cNvSpPr txBox="1">
            <a:spLocks noChangeArrowheads="1"/>
          </p:cNvSpPr>
          <p:nvPr/>
        </p:nvSpPr>
        <p:spPr bwMode="auto">
          <a:xfrm>
            <a:off x="2793633" y="6067425"/>
            <a:ext cx="2472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smtClean="0"/>
              <a:t>一般的な反り立ち</a:t>
            </a:r>
            <a:endParaRPr lang="ja-JP" altLang="en-US" sz="2400" dirty="0"/>
          </a:p>
        </p:txBody>
      </p:sp>
      <p:sp>
        <p:nvSpPr>
          <p:cNvPr id="9" name="Text Box 10"/>
          <p:cNvSpPr txBox="1">
            <a:spLocks noChangeArrowheads="1"/>
          </p:cNvSpPr>
          <p:nvPr/>
        </p:nvSpPr>
        <p:spPr bwMode="auto">
          <a:xfrm>
            <a:off x="5555295" y="6051336"/>
            <a:ext cx="2455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a:t>お腹を引っ込める</a:t>
            </a:r>
          </a:p>
        </p:txBody>
      </p:sp>
      <p:sp>
        <p:nvSpPr>
          <p:cNvPr id="10" name="Text Box 11"/>
          <p:cNvSpPr txBox="1">
            <a:spLocks noChangeArrowheads="1"/>
          </p:cNvSpPr>
          <p:nvPr/>
        </p:nvSpPr>
        <p:spPr bwMode="auto">
          <a:xfrm>
            <a:off x="8119076" y="5923389"/>
            <a:ext cx="42579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smtClean="0"/>
              <a:t>真っ直ぐ伸び上がるようにして</a:t>
            </a:r>
            <a:endParaRPr lang="en-US" altLang="ja-JP" sz="2400" dirty="0" smtClean="0"/>
          </a:p>
          <a:p>
            <a:pPr eaLnBrk="1" hangingPunct="1">
              <a:spcBef>
                <a:spcPct val="0"/>
              </a:spcBef>
              <a:buFontTx/>
              <a:buNone/>
            </a:pPr>
            <a:r>
              <a:rPr lang="ja-JP" altLang="en-US" sz="2400" dirty="0" smtClean="0"/>
              <a:t>頭</a:t>
            </a:r>
            <a:r>
              <a:rPr lang="ja-JP" altLang="en-US" sz="2400" dirty="0"/>
              <a:t>の位置</a:t>
            </a:r>
            <a:r>
              <a:rPr lang="ja-JP" altLang="en-US" sz="2400" dirty="0" smtClean="0"/>
              <a:t>を修正</a:t>
            </a:r>
            <a:endParaRPr lang="ja-JP" altLang="en-US" sz="2400" dirty="0"/>
          </a:p>
        </p:txBody>
      </p:sp>
      <p:grpSp>
        <p:nvGrpSpPr>
          <p:cNvPr id="21" name="グループ化 20"/>
          <p:cNvGrpSpPr/>
          <p:nvPr/>
        </p:nvGrpSpPr>
        <p:grpSpPr>
          <a:xfrm>
            <a:off x="8327392" y="514974"/>
            <a:ext cx="2591060" cy="5411613"/>
            <a:chOff x="8327392" y="514974"/>
            <a:chExt cx="2591060" cy="5411613"/>
          </a:xfrm>
        </p:grpSpPr>
        <p:grpSp>
          <p:nvGrpSpPr>
            <p:cNvPr id="2" name="グループ化 1"/>
            <p:cNvGrpSpPr/>
            <p:nvPr/>
          </p:nvGrpSpPr>
          <p:grpSpPr>
            <a:xfrm>
              <a:off x="8327392" y="514974"/>
              <a:ext cx="2591060" cy="5411613"/>
              <a:chOff x="8327392" y="514974"/>
              <a:chExt cx="2591060" cy="5411613"/>
            </a:xfrm>
          </p:grpSpPr>
          <p:grpSp>
            <p:nvGrpSpPr>
              <p:cNvPr id="14" name="グループ化 16"/>
              <p:cNvGrpSpPr>
                <a:grpSpLocks/>
              </p:cNvGrpSpPr>
              <p:nvPr/>
            </p:nvGrpSpPr>
            <p:grpSpPr bwMode="auto">
              <a:xfrm>
                <a:off x="8327392" y="698950"/>
                <a:ext cx="2591060" cy="5227637"/>
                <a:chOff x="6552956" y="763588"/>
                <a:chExt cx="2591044" cy="5227637"/>
              </a:xfrm>
            </p:grpSpPr>
            <p:pic>
              <p:nvPicPr>
                <p:cNvPr id="15" name="Picture 5" descr="C:\Documents and Settings\MIYATA\デスクトップ\介護講演\ロコモと腰痛\姿勢画像101001\IMG_1680.JPG"/>
                <p:cNvPicPr>
                  <a:picLocks noChangeAspect="1" noChangeArrowheads="1"/>
                </p:cNvPicPr>
                <p:nvPr/>
              </p:nvPicPr>
              <p:blipFill>
                <a:blip r:embed="rId3">
                  <a:extLst>
                    <a:ext uri="{28A0092B-C50C-407E-A947-70E740481C1C}">
                      <a14:useLocalDpi xmlns:a14="http://schemas.microsoft.com/office/drawing/2010/main" val="0"/>
                    </a:ext>
                  </a:extLst>
                </a:blip>
                <a:srcRect l="25935" r="19565" b="10146"/>
                <a:stretch>
                  <a:fillRect/>
                </a:stretch>
              </p:blipFill>
              <p:spPr bwMode="auto">
                <a:xfrm>
                  <a:off x="7029450" y="763588"/>
                  <a:ext cx="211455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直線矢印コネクタ 14"/>
                <p:cNvCxnSpPr>
                  <a:cxnSpLocks noChangeShapeType="1"/>
                </p:cNvCxnSpPr>
                <p:nvPr/>
              </p:nvCxnSpPr>
              <p:spPr bwMode="auto">
                <a:xfrm>
                  <a:off x="6552956" y="3071810"/>
                  <a:ext cx="428628" cy="1588"/>
                </a:xfrm>
                <a:prstGeom prst="straightConnector1">
                  <a:avLst/>
                </a:prstGeom>
                <a:noFill/>
                <a:ln w="44450" algn="ctr">
                  <a:solidFill>
                    <a:srgbClr val="FF0000"/>
                  </a:solidFill>
                  <a:round/>
                  <a:headEnd/>
                  <a:tailEnd type="arrow" w="med" len="med"/>
                </a:ln>
                <a:extLst>
                  <a:ext uri="{909E8E84-426E-40DD-AFC4-6F175D3DCCD1}">
                    <a14:hiddenFill xmlns:a14="http://schemas.microsoft.com/office/drawing/2010/main">
                      <a:noFill/>
                    </a14:hiddenFill>
                  </a:ext>
                </a:extLst>
              </p:spPr>
            </p:cxnSp>
          </p:grpSp>
          <p:cxnSp>
            <p:nvCxnSpPr>
              <p:cNvPr id="3" name="直線矢印コネクタ 2"/>
              <p:cNvCxnSpPr/>
              <p:nvPr/>
            </p:nvCxnSpPr>
            <p:spPr>
              <a:xfrm flipH="1" flipV="1">
                <a:off x="9685790" y="514974"/>
                <a:ext cx="12879" cy="325102"/>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正方形/長方形 16"/>
            <p:cNvSpPr/>
            <p:nvPr/>
          </p:nvSpPr>
          <p:spPr bwMode="auto">
            <a:xfrm>
              <a:off x="9352701" y="1055275"/>
              <a:ext cx="525221" cy="229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2" name="グループ化 21"/>
          <p:cNvGrpSpPr/>
          <p:nvPr/>
        </p:nvGrpSpPr>
        <p:grpSpPr>
          <a:xfrm>
            <a:off x="5340983" y="706894"/>
            <a:ext cx="2843073" cy="5281612"/>
            <a:chOff x="5340983" y="706894"/>
            <a:chExt cx="2843073" cy="5281612"/>
          </a:xfrm>
        </p:grpSpPr>
        <p:grpSp>
          <p:nvGrpSpPr>
            <p:cNvPr id="11" name="グループ化 15"/>
            <p:cNvGrpSpPr>
              <a:grpSpLocks/>
            </p:cNvGrpSpPr>
            <p:nvPr/>
          </p:nvGrpSpPr>
          <p:grpSpPr bwMode="auto">
            <a:xfrm>
              <a:off x="5340983" y="706894"/>
              <a:ext cx="2843073" cy="5281612"/>
              <a:chOff x="4157802" y="738348"/>
              <a:chExt cx="2843091" cy="5281452"/>
            </a:xfrm>
          </p:grpSpPr>
          <p:pic>
            <p:nvPicPr>
              <p:cNvPr id="12" name="Picture 7" descr="E:\新しいフォルダー\姿勢画像101001\IMG_1690.JPG"/>
              <p:cNvPicPr>
                <a:picLocks noChangeAspect="1" noChangeArrowheads="1"/>
              </p:cNvPicPr>
              <p:nvPr/>
            </p:nvPicPr>
            <p:blipFill>
              <a:blip r:embed="rId4">
                <a:extLst>
                  <a:ext uri="{28A0092B-C50C-407E-A947-70E740481C1C}">
                    <a14:useLocalDpi xmlns:a14="http://schemas.microsoft.com/office/drawing/2010/main" val="0"/>
                  </a:ext>
                </a:extLst>
              </a:blip>
              <a:srcRect l="16043" t="6685" r="25801" b="6416"/>
              <a:stretch>
                <a:fillRect/>
              </a:stretch>
            </p:blipFill>
            <p:spPr bwMode="auto">
              <a:xfrm>
                <a:off x="4643439" y="738348"/>
                <a:ext cx="2357454" cy="528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矢印コネクタ 11"/>
              <p:cNvCxnSpPr>
                <a:cxnSpLocks noChangeShapeType="1"/>
              </p:cNvCxnSpPr>
              <p:nvPr/>
            </p:nvCxnSpPr>
            <p:spPr bwMode="auto">
              <a:xfrm>
                <a:off x="4157802" y="3071810"/>
                <a:ext cx="428628" cy="1588"/>
              </a:xfrm>
              <a:prstGeom prst="straightConnector1">
                <a:avLst/>
              </a:prstGeom>
              <a:noFill/>
              <a:ln w="4445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18" name="正方形/長方形 17"/>
            <p:cNvSpPr/>
            <p:nvPr/>
          </p:nvSpPr>
          <p:spPr bwMode="auto">
            <a:xfrm>
              <a:off x="6452744" y="1055276"/>
              <a:ext cx="525221" cy="229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3" name="グループ化 22"/>
          <p:cNvGrpSpPr/>
          <p:nvPr/>
        </p:nvGrpSpPr>
        <p:grpSpPr>
          <a:xfrm>
            <a:off x="2766029" y="738644"/>
            <a:ext cx="2378075" cy="5249862"/>
            <a:chOff x="2766029" y="738644"/>
            <a:chExt cx="2378075" cy="5249862"/>
          </a:xfrm>
        </p:grpSpPr>
        <p:pic>
          <p:nvPicPr>
            <p:cNvPr id="5" name="Picture 6" descr="C:\Documents and Settings\MIYATA\デスクトップ\介護講演\ロコモと腰痛\姿勢画像101001\IMG_1681.JPG"/>
            <p:cNvPicPr>
              <a:picLocks noChangeAspect="1" noChangeArrowheads="1"/>
            </p:cNvPicPr>
            <p:nvPr/>
          </p:nvPicPr>
          <p:blipFill>
            <a:blip r:embed="rId5">
              <a:extLst>
                <a:ext uri="{28A0092B-C50C-407E-A947-70E740481C1C}">
                  <a14:useLocalDpi xmlns:a14="http://schemas.microsoft.com/office/drawing/2010/main" val="0"/>
                </a:ext>
              </a:extLst>
            </a:blip>
            <a:srcRect l="10870" t="2899" r="26086" b="4349"/>
            <a:stretch>
              <a:fillRect/>
            </a:stretch>
          </p:blipFill>
          <p:spPr bwMode="auto">
            <a:xfrm>
              <a:off x="2766029" y="738644"/>
              <a:ext cx="2378075"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bwMode="auto">
            <a:xfrm>
              <a:off x="3724698" y="1154740"/>
              <a:ext cx="525221" cy="229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4" name="グループ化 23"/>
          <p:cNvGrpSpPr/>
          <p:nvPr/>
        </p:nvGrpSpPr>
        <p:grpSpPr>
          <a:xfrm>
            <a:off x="387222" y="677525"/>
            <a:ext cx="2286000" cy="5249862"/>
            <a:chOff x="387222" y="677525"/>
            <a:chExt cx="2286000" cy="5249862"/>
          </a:xfrm>
        </p:grpSpPr>
        <p:pic>
          <p:nvPicPr>
            <p:cNvPr id="6" name="Picture 4" descr="C:\Documents and Settings\MIYATA\デスクトップ\介護講演\ロコモと腰痛\姿勢画像101001\IMG_1683.JPG"/>
            <p:cNvPicPr>
              <a:picLocks noChangeAspect="1" noChangeArrowheads="1"/>
            </p:cNvPicPr>
            <p:nvPr/>
          </p:nvPicPr>
          <p:blipFill>
            <a:blip r:embed="rId6">
              <a:extLst>
                <a:ext uri="{28A0092B-C50C-407E-A947-70E740481C1C}">
                  <a14:useLocalDpi xmlns:a14="http://schemas.microsoft.com/office/drawing/2010/main" val="0"/>
                </a:ext>
              </a:extLst>
            </a:blip>
            <a:srcRect l="17392" t="4349" r="23912" b="5797"/>
            <a:stretch>
              <a:fillRect/>
            </a:stretch>
          </p:blipFill>
          <p:spPr bwMode="auto">
            <a:xfrm>
              <a:off x="387222" y="677525"/>
              <a:ext cx="2286000"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p:cNvSpPr/>
            <p:nvPr/>
          </p:nvSpPr>
          <p:spPr bwMode="auto">
            <a:xfrm>
              <a:off x="1007934" y="1154740"/>
              <a:ext cx="525221" cy="229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Tree>
    <p:extLst>
      <p:ext uri="{BB962C8B-B14F-4D97-AF65-F5344CB8AC3E}">
        <p14:creationId xmlns:p14="http://schemas.microsoft.com/office/powerpoint/2010/main" val="32466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74638"/>
            <a:ext cx="7213600" cy="1066800"/>
          </a:xfrm>
        </p:spPr>
        <p:txBody>
          <a:bodyPr/>
          <a:lstStyle/>
          <a:p>
            <a:pPr algn="l" eaLnBrk="1" hangingPunct="1"/>
            <a:r>
              <a:rPr lang="ja-JP" altLang="en-US" dirty="0" smtClean="0"/>
              <a:t>不良姿勢の原因は？</a:t>
            </a:r>
          </a:p>
        </p:txBody>
      </p:sp>
      <p:sp>
        <p:nvSpPr>
          <p:cNvPr id="22531" name="Rectangle 3"/>
          <p:cNvSpPr>
            <a:spLocks noGrp="1" noChangeArrowheads="1"/>
          </p:cNvSpPr>
          <p:nvPr>
            <p:ph type="body" idx="1"/>
          </p:nvPr>
        </p:nvSpPr>
        <p:spPr>
          <a:xfrm>
            <a:off x="624417" y="1341439"/>
            <a:ext cx="10972800" cy="4924425"/>
          </a:xfrm>
        </p:spPr>
        <p:txBody>
          <a:bodyPr/>
          <a:lstStyle/>
          <a:p>
            <a:pPr eaLnBrk="1" hangingPunct="1">
              <a:lnSpc>
                <a:spcPct val="90000"/>
              </a:lnSpc>
              <a:buFontTx/>
              <a:buNone/>
            </a:pPr>
            <a:r>
              <a:rPr lang="en-US" altLang="ja-JP" dirty="0" smtClean="0"/>
              <a:t>1.</a:t>
            </a:r>
            <a:r>
              <a:rPr lang="ja-JP" altLang="en-US" dirty="0" smtClean="0"/>
              <a:t>悪い姿勢の癖</a:t>
            </a:r>
          </a:p>
          <a:p>
            <a:pPr eaLnBrk="1" hangingPunct="1">
              <a:lnSpc>
                <a:spcPct val="90000"/>
              </a:lnSpc>
              <a:buFontTx/>
              <a:buNone/>
            </a:pPr>
            <a:r>
              <a:rPr lang="en-US" altLang="ja-JP" dirty="0" smtClean="0"/>
              <a:t>2.</a:t>
            </a:r>
            <a:r>
              <a:rPr lang="ja-JP" altLang="en-US" dirty="0" smtClean="0"/>
              <a:t>筋力の低下</a:t>
            </a:r>
          </a:p>
          <a:p>
            <a:pPr eaLnBrk="1" hangingPunct="1">
              <a:lnSpc>
                <a:spcPct val="90000"/>
              </a:lnSpc>
              <a:buFontTx/>
              <a:buNone/>
            </a:pPr>
            <a:r>
              <a:rPr lang="en-US" altLang="ja-JP" dirty="0" smtClean="0"/>
              <a:t>3.</a:t>
            </a:r>
            <a:r>
              <a:rPr lang="ja-JP" altLang="en-US" dirty="0" smtClean="0"/>
              <a:t>柔軟性の低下</a:t>
            </a:r>
          </a:p>
          <a:p>
            <a:pPr eaLnBrk="1" hangingPunct="1">
              <a:lnSpc>
                <a:spcPct val="90000"/>
              </a:lnSpc>
              <a:buFontTx/>
              <a:buNone/>
            </a:pPr>
            <a:r>
              <a:rPr lang="en-US" altLang="ja-JP" dirty="0" smtClean="0"/>
              <a:t>4.</a:t>
            </a:r>
            <a:r>
              <a:rPr lang="ja-JP" altLang="en-US" dirty="0" smtClean="0"/>
              <a:t>左右不対称なスポーツ、動き</a:t>
            </a:r>
          </a:p>
          <a:p>
            <a:pPr eaLnBrk="1" hangingPunct="1">
              <a:lnSpc>
                <a:spcPct val="90000"/>
              </a:lnSpc>
              <a:buFontTx/>
              <a:buNone/>
            </a:pPr>
            <a:r>
              <a:rPr lang="en-US" altLang="ja-JP" dirty="0" smtClean="0"/>
              <a:t>5.</a:t>
            </a:r>
            <a:r>
              <a:rPr lang="ja-JP" altLang="en-US" dirty="0" smtClean="0"/>
              <a:t>利き手重視の体の使い方</a:t>
            </a:r>
          </a:p>
          <a:p>
            <a:pPr eaLnBrk="1" hangingPunct="1">
              <a:lnSpc>
                <a:spcPct val="90000"/>
              </a:lnSpc>
              <a:buFontTx/>
              <a:buNone/>
            </a:pPr>
            <a:r>
              <a:rPr lang="en-US" altLang="ja-JP" dirty="0" smtClean="0"/>
              <a:t>6.</a:t>
            </a:r>
            <a:r>
              <a:rPr lang="ja-JP" altLang="en-US" dirty="0" smtClean="0"/>
              <a:t>横座り</a:t>
            </a:r>
          </a:p>
          <a:p>
            <a:pPr eaLnBrk="1" hangingPunct="1">
              <a:lnSpc>
                <a:spcPct val="90000"/>
              </a:lnSpc>
              <a:buFontTx/>
              <a:buNone/>
            </a:pPr>
            <a:r>
              <a:rPr lang="en-US" altLang="ja-JP" dirty="0" smtClean="0"/>
              <a:t>7.</a:t>
            </a:r>
            <a:r>
              <a:rPr lang="ja-JP" altLang="en-US" dirty="0" smtClean="0"/>
              <a:t>足を組む癖</a:t>
            </a:r>
          </a:p>
          <a:p>
            <a:pPr eaLnBrk="1" hangingPunct="1">
              <a:lnSpc>
                <a:spcPct val="90000"/>
              </a:lnSpc>
              <a:buFontTx/>
              <a:buNone/>
            </a:pPr>
            <a:r>
              <a:rPr lang="en-US" altLang="ja-JP" dirty="0" smtClean="0"/>
              <a:t>8.</a:t>
            </a:r>
            <a:r>
              <a:rPr lang="ja-JP" altLang="en-US" dirty="0" smtClean="0"/>
              <a:t>体にあっていない椅子と机</a:t>
            </a:r>
          </a:p>
          <a:p>
            <a:pPr eaLnBrk="1" hangingPunct="1">
              <a:lnSpc>
                <a:spcPct val="90000"/>
              </a:lnSpc>
              <a:buFontTx/>
              <a:buNone/>
            </a:pPr>
            <a:r>
              <a:rPr lang="en-US" altLang="ja-JP" dirty="0" smtClean="0"/>
              <a:t>9.</a:t>
            </a:r>
            <a:r>
              <a:rPr lang="ja-JP" altLang="en-US" dirty="0" smtClean="0"/>
              <a:t>いつも片側に荷物を掛ける、持つ</a:t>
            </a:r>
          </a:p>
        </p:txBody>
      </p:sp>
    </p:spTree>
    <p:extLst>
      <p:ext uri="{BB962C8B-B14F-4D97-AF65-F5344CB8AC3E}">
        <p14:creationId xmlns:p14="http://schemas.microsoft.com/office/powerpoint/2010/main" val="3758470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19288" y="115889"/>
            <a:ext cx="8115300" cy="706437"/>
          </a:xfrm>
        </p:spPr>
        <p:txBody>
          <a:bodyPr/>
          <a:lstStyle/>
          <a:p>
            <a:pPr eaLnBrk="1" hangingPunct="1"/>
            <a:r>
              <a:rPr lang="ja-JP" altLang="en-US" sz="3200" b="1" dirty="0"/>
              <a:t>日本人は戦後大変長生きするようになった</a:t>
            </a:r>
          </a:p>
        </p:txBody>
      </p:sp>
      <p:sp>
        <p:nvSpPr>
          <p:cNvPr id="3" name="テキスト ボックス 2"/>
          <p:cNvSpPr txBox="1">
            <a:spLocks noChangeArrowheads="1"/>
          </p:cNvSpPr>
          <p:nvPr/>
        </p:nvSpPr>
        <p:spPr bwMode="auto">
          <a:xfrm>
            <a:off x="2628367" y="717004"/>
            <a:ext cx="5499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b="1" dirty="0"/>
              <a:t>日本の急激な高齢化率の上昇</a:t>
            </a:r>
            <a:endParaRPr lang="ja-JP" altLang="en-US" sz="3200" dirty="0"/>
          </a:p>
        </p:txBody>
      </p:sp>
      <p:sp>
        <p:nvSpPr>
          <p:cNvPr id="4" name="テキスト ボックス 3"/>
          <p:cNvSpPr txBox="1"/>
          <p:nvPr/>
        </p:nvSpPr>
        <p:spPr>
          <a:xfrm>
            <a:off x="8162925" y="781674"/>
            <a:ext cx="3743325" cy="461665"/>
          </a:xfrm>
          <a:prstGeom prst="rect">
            <a:avLst/>
          </a:prstGeom>
          <a:noFill/>
        </p:spPr>
        <p:txBody>
          <a:bodyPr wrap="square" rtlCol="0">
            <a:spAutoFit/>
          </a:bodyPr>
          <a:lstStyle/>
          <a:p>
            <a:r>
              <a:rPr kumimoji="1" lang="en-US" altLang="ja-JP" sz="2400" dirty="0" smtClean="0">
                <a:solidFill>
                  <a:srgbClr val="C00000"/>
                </a:solidFill>
              </a:rPr>
              <a:t>75</a:t>
            </a:r>
            <a:r>
              <a:rPr kumimoji="1" lang="ja-JP" altLang="en-US" sz="2400" dirty="0" smtClean="0">
                <a:solidFill>
                  <a:srgbClr val="C00000"/>
                </a:solidFill>
              </a:rPr>
              <a:t>才以上だけが増える時代</a:t>
            </a:r>
            <a:endParaRPr kumimoji="1" lang="ja-JP" altLang="en-US" sz="2400" dirty="0">
              <a:solidFill>
                <a:srgbClr val="C00000"/>
              </a:solidFill>
            </a:endParaRPr>
          </a:p>
        </p:txBody>
      </p:sp>
      <p:grpSp>
        <p:nvGrpSpPr>
          <p:cNvPr id="2" name="グループ化 1"/>
          <p:cNvGrpSpPr/>
          <p:nvPr/>
        </p:nvGrpSpPr>
        <p:grpSpPr>
          <a:xfrm>
            <a:off x="2139156" y="1392812"/>
            <a:ext cx="8174038" cy="5354638"/>
            <a:chOff x="2139156" y="1392812"/>
            <a:chExt cx="8174038" cy="5354638"/>
          </a:xfrm>
        </p:grpSpPr>
        <p:pic>
          <p:nvPicPr>
            <p:cNvPr id="5125" name="Picture 4" descr="進行する高齢化率"/>
            <p:cNvPicPr>
              <a:picLocks noChangeAspect="1" noChangeArrowheads="1"/>
            </p:cNvPicPr>
            <p:nvPr/>
          </p:nvPicPr>
          <p:blipFill>
            <a:blip r:embed="rId4">
              <a:extLst>
                <a:ext uri="{28A0092B-C50C-407E-A947-70E740481C1C}">
                  <a14:useLocalDpi xmlns:a14="http://schemas.microsoft.com/office/drawing/2010/main" val="0"/>
                </a:ext>
              </a:extLst>
            </a:blip>
            <a:srcRect t="3558" b="5086"/>
            <a:stretch>
              <a:fillRect/>
            </a:stretch>
          </p:blipFill>
          <p:spPr bwMode="auto">
            <a:xfrm>
              <a:off x="2139156" y="1392812"/>
              <a:ext cx="8174038" cy="517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上矢印 5"/>
            <p:cNvSpPr>
              <a:spLocks noChangeArrowheads="1"/>
            </p:cNvSpPr>
            <p:nvPr/>
          </p:nvSpPr>
          <p:spPr bwMode="auto">
            <a:xfrm>
              <a:off x="7074247" y="6432384"/>
              <a:ext cx="281648" cy="268777"/>
            </a:xfrm>
            <a:prstGeom prst="upArrow">
              <a:avLst>
                <a:gd name="adj1" fmla="val 50000"/>
                <a:gd name="adj2" fmla="val 50000"/>
              </a:avLst>
            </a:prstGeom>
            <a:solidFill>
              <a:srgbClr val="FF0000"/>
            </a:solidFill>
            <a:ln w="9525" algn="ctr">
              <a:solidFill>
                <a:srgbClr val="FF0000"/>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Calibri" panose="020F0502020204030204" pitchFamily="34" charset="0"/>
              </a:endParaRPr>
            </a:p>
          </p:txBody>
        </p:sp>
        <p:sp>
          <p:nvSpPr>
            <p:cNvPr id="5127" name="上矢印 6"/>
            <p:cNvSpPr>
              <a:spLocks noChangeArrowheads="1"/>
            </p:cNvSpPr>
            <p:nvPr/>
          </p:nvSpPr>
          <p:spPr bwMode="auto">
            <a:xfrm>
              <a:off x="5622277" y="6499578"/>
              <a:ext cx="211235" cy="247872"/>
            </a:xfrm>
            <a:prstGeom prst="upArrow">
              <a:avLst>
                <a:gd name="adj1" fmla="val 50000"/>
                <a:gd name="adj2" fmla="val 49903"/>
              </a:avLst>
            </a:prstGeom>
            <a:solidFill>
              <a:schemeClr val="accent1"/>
            </a:solidFill>
            <a:ln w="9525" algn="ctr">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Calibri" panose="020F0502020204030204" pitchFamily="34" charset="0"/>
              </a:endParaRPr>
            </a:p>
          </p:txBody>
        </p:sp>
        <p:sp>
          <p:nvSpPr>
            <p:cNvPr id="5128" name="上矢印 7"/>
            <p:cNvSpPr>
              <a:spLocks noChangeArrowheads="1"/>
            </p:cNvSpPr>
            <p:nvPr/>
          </p:nvSpPr>
          <p:spPr bwMode="auto">
            <a:xfrm>
              <a:off x="3201593" y="6499578"/>
              <a:ext cx="211236" cy="247872"/>
            </a:xfrm>
            <a:prstGeom prst="upArrow">
              <a:avLst>
                <a:gd name="adj1" fmla="val 50000"/>
                <a:gd name="adj2" fmla="val 49902"/>
              </a:avLst>
            </a:prstGeom>
            <a:solidFill>
              <a:schemeClr val="accent1"/>
            </a:solidFill>
            <a:ln w="9525" algn="ctr">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Calibri" panose="020F0502020204030204" pitchFamily="34" charset="0"/>
              </a:endParaRPr>
            </a:p>
          </p:txBody>
        </p:sp>
        <p:sp>
          <p:nvSpPr>
            <p:cNvPr id="5129" name="テキスト ボックス 9"/>
            <p:cNvSpPr txBox="1">
              <a:spLocks noChangeArrowheads="1"/>
            </p:cNvSpPr>
            <p:nvPr/>
          </p:nvSpPr>
          <p:spPr bwMode="auto">
            <a:xfrm>
              <a:off x="6772335" y="3665141"/>
              <a:ext cx="704119" cy="338554"/>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dirty="0">
                  <a:latin typeface="Calibri" panose="020F0502020204030204" pitchFamily="34" charset="0"/>
                </a:rPr>
                <a:t>26.9%</a:t>
              </a:r>
              <a:endParaRPr lang="ja-JP" altLang="en-US" sz="1600" dirty="0">
                <a:latin typeface="Calibri" panose="020F0502020204030204" pitchFamily="34" charset="0"/>
              </a:endParaRPr>
            </a:p>
          </p:txBody>
        </p:sp>
        <p:sp>
          <p:nvSpPr>
            <p:cNvPr id="5130" name="テキスト ボックス 10"/>
            <p:cNvSpPr txBox="1">
              <a:spLocks noChangeArrowheads="1"/>
            </p:cNvSpPr>
            <p:nvPr/>
          </p:nvSpPr>
          <p:spPr bwMode="auto">
            <a:xfrm>
              <a:off x="6863011" y="4726772"/>
              <a:ext cx="704119" cy="338554"/>
            </a:xfrm>
            <a:prstGeom prst="rect">
              <a:avLst/>
            </a:prstGeom>
            <a:solidFill>
              <a:srgbClr val="FFCC99"/>
            </a:solidFill>
            <a:ln w="9525">
              <a:solidFill>
                <a:srgbClr val="FFCC99"/>
              </a:solidFill>
              <a:miter lim="800000"/>
              <a:headEnd/>
              <a:tailEnd/>
            </a:ln>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latin typeface="Calibri" panose="020F0502020204030204" pitchFamily="34" charset="0"/>
                </a:rPr>
                <a:t>13.1%</a:t>
              </a:r>
              <a:endParaRPr lang="ja-JP" altLang="en-US" sz="1600">
                <a:latin typeface="Calibri" panose="020F0502020204030204" pitchFamily="34" charset="0"/>
              </a:endParaRPr>
            </a:p>
          </p:txBody>
        </p:sp>
        <p:sp>
          <p:nvSpPr>
            <p:cNvPr id="5131" name="テキスト ボックス 11"/>
            <p:cNvSpPr txBox="1">
              <a:spLocks noChangeArrowheads="1"/>
            </p:cNvSpPr>
            <p:nvPr/>
          </p:nvSpPr>
          <p:spPr bwMode="auto">
            <a:xfrm>
              <a:off x="7426306" y="3236567"/>
              <a:ext cx="704119" cy="338554"/>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dirty="0">
                  <a:latin typeface="Calibri" panose="020F0502020204030204" pitchFamily="34" charset="0"/>
                </a:rPr>
                <a:t>30.5%</a:t>
              </a:r>
              <a:endParaRPr lang="ja-JP" altLang="en-US" sz="1600" dirty="0">
                <a:latin typeface="Calibri" panose="020F0502020204030204" pitchFamily="34" charset="0"/>
              </a:endParaRPr>
            </a:p>
          </p:txBody>
        </p:sp>
        <p:sp>
          <p:nvSpPr>
            <p:cNvPr id="5132" name="テキスト ボックス 12"/>
            <p:cNvSpPr txBox="1">
              <a:spLocks noChangeArrowheads="1"/>
            </p:cNvSpPr>
            <p:nvPr/>
          </p:nvSpPr>
          <p:spPr bwMode="auto">
            <a:xfrm>
              <a:off x="7458806" y="4339478"/>
              <a:ext cx="704119" cy="338554"/>
            </a:xfrm>
            <a:prstGeom prst="rect">
              <a:avLst/>
            </a:prstGeom>
            <a:solidFill>
              <a:srgbClr val="FFCC99"/>
            </a:solidFill>
            <a:ln w="9525">
              <a:solidFill>
                <a:srgbClr val="FFCC99"/>
              </a:solidFill>
              <a:miter lim="800000"/>
              <a:headEnd/>
              <a:tailEnd/>
            </a:ln>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dirty="0">
                  <a:latin typeface="Calibri" panose="020F0502020204030204" pitchFamily="34" charset="0"/>
                </a:rPr>
                <a:t>18.2%</a:t>
              </a:r>
              <a:endParaRPr lang="ja-JP" altLang="en-US" sz="1600" dirty="0">
                <a:latin typeface="Calibri" panose="020F0502020204030204" pitchFamily="34" charset="0"/>
              </a:endParaRPr>
            </a:p>
          </p:txBody>
        </p:sp>
        <p:sp>
          <p:nvSpPr>
            <p:cNvPr id="5133" name="上矢印 13"/>
            <p:cNvSpPr>
              <a:spLocks noChangeArrowheads="1"/>
            </p:cNvSpPr>
            <p:nvPr/>
          </p:nvSpPr>
          <p:spPr bwMode="auto">
            <a:xfrm>
              <a:off x="7707954" y="6432384"/>
              <a:ext cx="281648" cy="268777"/>
            </a:xfrm>
            <a:prstGeom prst="upArrow">
              <a:avLst>
                <a:gd name="adj1" fmla="val 50000"/>
                <a:gd name="adj2" fmla="val 50000"/>
              </a:avLst>
            </a:prstGeom>
            <a:solidFill>
              <a:srgbClr val="FF0000"/>
            </a:solidFill>
            <a:ln w="9525" algn="ctr">
              <a:solidFill>
                <a:srgbClr val="FF0000"/>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Calibri" panose="020F0502020204030204" pitchFamily="34" charset="0"/>
              </a:endParaRPr>
            </a:p>
          </p:txBody>
        </p:sp>
        <p:sp>
          <p:nvSpPr>
            <p:cNvPr id="5134" name="テキスト ボックス 15"/>
            <p:cNvSpPr txBox="1">
              <a:spLocks noChangeArrowheads="1"/>
            </p:cNvSpPr>
            <p:nvPr/>
          </p:nvSpPr>
          <p:spPr bwMode="auto">
            <a:xfrm>
              <a:off x="2919945" y="5693246"/>
              <a:ext cx="704119" cy="338554"/>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latin typeface="Calibri" panose="020F0502020204030204" pitchFamily="34" charset="0"/>
                </a:rPr>
                <a:t>4.9</a:t>
              </a:r>
              <a:r>
                <a:rPr lang="ja-JP" altLang="en-US" sz="1600">
                  <a:latin typeface="Calibri" panose="020F0502020204030204" pitchFamily="34" charset="0"/>
                </a:rPr>
                <a:t>％</a:t>
              </a:r>
            </a:p>
          </p:txBody>
        </p:sp>
        <p:sp>
          <p:nvSpPr>
            <p:cNvPr id="5135" name="テキスト ボックス 17"/>
            <p:cNvSpPr txBox="1">
              <a:spLocks noChangeArrowheads="1"/>
            </p:cNvSpPr>
            <p:nvPr/>
          </p:nvSpPr>
          <p:spPr bwMode="auto">
            <a:xfrm>
              <a:off x="5343908" y="4897923"/>
              <a:ext cx="675342" cy="338554"/>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dirty="0" smtClean="0">
                  <a:latin typeface="Calibri" panose="020F0502020204030204" pitchFamily="34" charset="0"/>
                </a:rPr>
                <a:t>12</a:t>
              </a:r>
              <a:r>
                <a:rPr lang="ja-JP" altLang="en-US" sz="1600" dirty="0" smtClean="0">
                  <a:latin typeface="Calibri" panose="020F0502020204030204" pitchFamily="34" charset="0"/>
                </a:rPr>
                <a:t>％</a:t>
              </a:r>
              <a:endParaRPr lang="ja-JP" altLang="en-US" sz="1600" dirty="0">
                <a:latin typeface="Calibri" panose="020F0502020204030204" pitchFamily="34" charset="0"/>
              </a:endParaRPr>
            </a:p>
          </p:txBody>
        </p:sp>
        <p:sp>
          <p:nvSpPr>
            <p:cNvPr id="5138" name="テキスト ボックス 19"/>
            <p:cNvSpPr txBox="1">
              <a:spLocks noChangeArrowheads="1"/>
            </p:cNvSpPr>
            <p:nvPr/>
          </p:nvSpPr>
          <p:spPr bwMode="auto">
            <a:xfrm>
              <a:off x="4187359" y="199756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dirty="0"/>
            </a:p>
          </p:txBody>
        </p:sp>
        <p:sp>
          <p:nvSpPr>
            <p:cNvPr id="20" name="上矢印 13"/>
            <p:cNvSpPr>
              <a:spLocks noChangeArrowheads="1"/>
            </p:cNvSpPr>
            <p:nvPr/>
          </p:nvSpPr>
          <p:spPr bwMode="auto">
            <a:xfrm>
              <a:off x="9485949" y="6460605"/>
              <a:ext cx="281648" cy="268777"/>
            </a:xfrm>
            <a:prstGeom prst="upArrow">
              <a:avLst>
                <a:gd name="adj1" fmla="val 50000"/>
                <a:gd name="adj2" fmla="val 50000"/>
              </a:avLst>
            </a:prstGeom>
            <a:solidFill>
              <a:srgbClr val="FF0000"/>
            </a:solidFill>
            <a:ln w="9525" algn="ctr">
              <a:solidFill>
                <a:srgbClr val="FF0000"/>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Calibri" panose="020F0502020204030204" pitchFamily="34" charset="0"/>
              </a:endParaRPr>
            </a:p>
          </p:txBody>
        </p:sp>
        <p:sp>
          <p:nvSpPr>
            <p:cNvPr id="21" name="テキスト ボックス 11"/>
            <p:cNvSpPr txBox="1">
              <a:spLocks noChangeArrowheads="1"/>
            </p:cNvSpPr>
            <p:nvPr/>
          </p:nvSpPr>
          <p:spPr bwMode="auto">
            <a:xfrm>
              <a:off x="9226885" y="2342917"/>
              <a:ext cx="704119" cy="338554"/>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dirty="0">
                  <a:latin typeface="Calibri" panose="020F0502020204030204" pitchFamily="34" charset="0"/>
                </a:rPr>
                <a:t>4</a:t>
              </a:r>
              <a:r>
                <a:rPr lang="en-US" altLang="ja-JP" sz="1600" dirty="0" smtClean="0">
                  <a:latin typeface="Calibri" panose="020F0502020204030204" pitchFamily="34" charset="0"/>
                </a:rPr>
                <a:t>0.5</a:t>
              </a:r>
              <a:r>
                <a:rPr lang="en-US" altLang="ja-JP" sz="1600" dirty="0">
                  <a:latin typeface="Calibri" panose="020F0502020204030204" pitchFamily="34" charset="0"/>
                </a:rPr>
                <a:t>%</a:t>
              </a:r>
              <a:endParaRPr lang="ja-JP" altLang="en-US" sz="1600" dirty="0">
                <a:latin typeface="Calibri" panose="020F0502020204030204" pitchFamily="34" charset="0"/>
              </a:endParaRPr>
            </a:p>
          </p:txBody>
        </p:sp>
      </p:grpSp>
      <p:sp>
        <p:nvSpPr>
          <p:cNvPr id="5137" name="テキスト ボックス 18"/>
          <p:cNvSpPr txBox="1">
            <a:spLocks noChangeArrowheads="1"/>
          </p:cNvSpPr>
          <p:nvPr/>
        </p:nvSpPr>
        <p:spPr bwMode="auto">
          <a:xfrm>
            <a:off x="3201593" y="1971817"/>
            <a:ext cx="3530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dirty="0">
                <a:solidFill>
                  <a:srgbClr val="FF0000"/>
                </a:solidFill>
              </a:rPr>
              <a:t>1930</a:t>
            </a:r>
            <a:r>
              <a:rPr lang="ja-JP" altLang="en-US" b="1" dirty="0">
                <a:solidFill>
                  <a:srgbClr val="FF0000"/>
                </a:solidFill>
              </a:rPr>
              <a:t>年　男性</a:t>
            </a:r>
            <a:r>
              <a:rPr lang="en-US" altLang="ja-JP" b="1" dirty="0">
                <a:solidFill>
                  <a:srgbClr val="FF0000"/>
                </a:solidFill>
              </a:rPr>
              <a:t>44.8</a:t>
            </a:r>
            <a:r>
              <a:rPr lang="ja-JP" altLang="en-US" b="1" dirty="0">
                <a:solidFill>
                  <a:srgbClr val="FF0000"/>
                </a:solidFill>
              </a:rPr>
              <a:t>才　女性</a:t>
            </a:r>
            <a:r>
              <a:rPr lang="en-US" altLang="ja-JP" b="1" dirty="0" smtClean="0">
                <a:solidFill>
                  <a:srgbClr val="FF0000"/>
                </a:solidFill>
              </a:rPr>
              <a:t>46.5</a:t>
            </a:r>
            <a:r>
              <a:rPr lang="ja-JP" altLang="en-US" b="1" dirty="0" smtClean="0">
                <a:solidFill>
                  <a:srgbClr val="FF0000"/>
                </a:solidFill>
              </a:rPr>
              <a:t>才</a:t>
            </a:r>
            <a:endParaRPr lang="ja-JP" altLang="en-US" dirty="0"/>
          </a:p>
        </p:txBody>
      </p:sp>
      <p:sp>
        <p:nvSpPr>
          <p:cNvPr id="5136" name="テキスト ボックス 14"/>
          <p:cNvSpPr txBox="1">
            <a:spLocks noChangeArrowheads="1"/>
          </p:cNvSpPr>
          <p:nvPr/>
        </p:nvSpPr>
        <p:spPr bwMode="auto">
          <a:xfrm>
            <a:off x="3307211" y="2322101"/>
            <a:ext cx="31827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dirty="0" smtClean="0">
                <a:solidFill>
                  <a:srgbClr val="C00000"/>
                </a:solidFill>
              </a:rPr>
              <a:t>2014</a:t>
            </a:r>
            <a:r>
              <a:rPr lang="ja-JP" altLang="en-US" sz="2000" b="1" dirty="0" smtClean="0">
                <a:solidFill>
                  <a:srgbClr val="C00000"/>
                </a:solidFill>
              </a:rPr>
              <a:t>年</a:t>
            </a:r>
            <a:r>
              <a:rPr lang="ja-JP" altLang="en-US" sz="2000" b="1" dirty="0">
                <a:solidFill>
                  <a:srgbClr val="C00000"/>
                </a:solidFill>
              </a:rPr>
              <a:t>　</a:t>
            </a:r>
            <a:r>
              <a:rPr lang="en-US" altLang="ja-JP" sz="2000" b="1" dirty="0" smtClean="0">
                <a:solidFill>
                  <a:srgbClr val="C00000"/>
                </a:solidFill>
              </a:rPr>
              <a:t>25.9%</a:t>
            </a:r>
            <a:r>
              <a:rPr lang="ja-JP" altLang="en-US" sz="2000" b="1" dirty="0">
                <a:solidFill>
                  <a:srgbClr val="C00000"/>
                </a:solidFill>
              </a:rPr>
              <a:t>　</a:t>
            </a:r>
            <a:r>
              <a:rPr lang="en-US" altLang="ja-JP" sz="2000" b="1" dirty="0" smtClean="0">
                <a:solidFill>
                  <a:srgbClr val="C00000"/>
                </a:solidFill>
              </a:rPr>
              <a:t>3296</a:t>
            </a:r>
            <a:r>
              <a:rPr lang="ja-JP" altLang="en-US" sz="2000" b="1" dirty="0" smtClean="0">
                <a:solidFill>
                  <a:srgbClr val="C00000"/>
                </a:solidFill>
              </a:rPr>
              <a:t>万人</a:t>
            </a:r>
            <a:endParaRPr lang="ja-JP" altLang="en-US" sz="2000" b="1" dirty="0">
              <a:solidFill>
                <a:srgbClr val="C00000"/>
              </a:solidFill>
            </a:endParaRPr>
          </a:p>
        </p:txBody>
      </p:sp>
    </p:spTree>
    <p:custDataLst>
      <p:tags r:id="rId1"/>
    </p:custDataLst>
    <p:extLst>
      <p:ext uri="{BB962C8B-B14F-4D97-AF65-F5344CB8AC3E}">
        <p14:creationId xmlns:p14="http://schemas.microsoft.com/office/powerpoint/2010/main" val="33933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7"/>
                                        </p:tgtEl>
                                        <p:attrNameLst>
                                          <p:attrName>style.visibility</p:attrName>
                                        </p:attrNameLst>
                                      </p:cBhvr>
                                      <p:to>
                                        <p:strVal val="visible"/>
                                      </p:to>
                                    </p:set>
                                    <p:animEffect transition="in" filter="fade">
                                      <p:cBhvr>
                                        <p:cTn id="7" dur="500"/>
                                        <p:tgtEl>
                                          <p:spTgt spid="5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36"/>
                                        </p:tgtEl>
                                        <p:attrNameLst>
                                          <p:attrName>style.visibility</p:attrName>
                                        </p:attrNameLst>
                                      </p:cBhvr>
                                      <p:to>
                                        <p:strVal val="visible"/>
                                      </p:to>
                                    </p:set>
                                    <p:animEffect transition="in" filter="fade">
                                      <p:cBhvr>
                                        <p:cTn id="17" dur="500"/>
                                        <p:tgtEl>
                                          <p:spTgt spid="51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37" grpId="0"/>
      <p:bldP spid="51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3" descr="sikumi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903" y="689548"/>
            <a:ext cx="7404712" cy="51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テキスト ボックス 5"/>
          <p:cNvSpPr txBox="1">
            <a:spLocks noChangeArrowheads="1"/>
          </p:cNvSpPr>
          <p:nvPr/>
        </p:nvSpPr>
        <p:spPr bwMode="auto">
          <a:xfrm>
            <a:off x="6975870" y="689548"/>
            <a:ext cx="766051" cy="41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dirty="0">
                <a:solidFill>
                  <a:srgbClr val="FF0000"/>
                </a:solidFill>
              </a:rPr>
              <a:t>2.5</a:t>
            </a:r>
            <a:r>
              <a:rPr lang="ja-JP" altLang="en-US" sz="2400" b="1" dirty="0">
                <a:solidFill>
                  <a:srgbClr val="FF0000"/>
                </a:solidFill>
              </a:rPr>
              <a:t>倍</a:t>
            </a:r>
          </a:p>
        </p:txBody>
      </p:sp>
      <p:grpSp>
        <p:nvGrpSpPr>
          <p:cNvPr id="6" name="グループ化 5"/>
          <p:cNvGrpSpPr/>
          <p:nvPr/>
        </p:nvGrpSpPr>
        <p:grpSpPr>
          <a:xfrm>
            <a:off x="7888225" y="554574"/>
            <a:ext cx="4047744" cy="6175410"/>
            <a:chOff x="6735799" y="-76828"/>
            <a:chExt cx="5346784" cy="6934828"/>
          </a:xfrm>
        </p:grpSpPr>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59870" b="2650"/>
            <a:stretch/>
          </p:blipFill>
          <p:spPr>
            <a:xfrm>
              <a:off x="6735799" y="3734975"/>
              <a:ext cx="5346784" cy="3123025"/>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9227" t="8954" b="55921"/>
            <a:stretch/>
          </p:blipFill>
          <p:spPr>
            <a:xfrm>
              <a:off x="6735799" y="510735"/>
              <a:ext cx="5346784" cy="3224240"/>
            </a:xfrm>
            <a:prstGeom prst="rect">
              <a:avLst/>
            </a:prstGeom>
          </p:spPr>
        </p:pic>
        <p:sp>
          <p:nvSpPr>
            <p:cNvPr id="9" name="テキスト ボックス 8"/>
            <p:cNvSpPr txBox="1"/>
            <p:nvPr/>
          </p:nvSpPr>
          <p:spPr>
            <a:xfrm>
              <a:off x="8009797" y="-76828"/>
              <a:ext cx="3757237" cy="587563"/>
            </a:xfrm>
            <a:prstGeom prst="rect">
              <a:avLst/>
            </a:prstGeom>
            <a:noFill/>
          </p:spPr>
          <p:txBody>
            <a:bodyPr wrap="square" rtlCol="0">
              <a:spAutoFit/>
            </a:bodyPr>
            <a:lstStyle/>
            <a:p>
              <a:r>
                <a:rPr kumimoji="1" lang="ja-JP" altLang="en-US" sz="2800" dirty="0" smtClean="0"/>
                <a:t>社会保障費</a:t>
              </a:r>
              <a:endParaRPr kumimoji="1" lang="ja-JP" altLang="en-US" sz="2800" dirty="0"/>
            </a:p>
          </p:txBody>
        </p:sp>
      </p:grpSp>
      <p:sp>
        <p:nvSpPr>
          <p:cNvPr id="10" name="円/楕円 9"/>
          <p:cNvSpPr/>
          <p:nvPr/>
        </p:nvSpPr>
        <p:spPr>
          <a:xfrm>
            <a:off x="9549302" y="4727723"/>
            <a:ext cx="725589" cy="418821"/>
          </a:xfrm>
          <a:prstGeom prst="ellipse">
            <a:avLst/>
          </a:prstGeom>
          <a:noFill/>
          <a:ln w="38100">
            <a:solidFill>
              <a:srgbClr val="C0000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01338" y="5862820"/>
            <a:ext cx="6490879" cy="830997"/>
          </a:xfrm>
          <a:prstGeom prst="rect">
            <a:avLst/>
          </a:prstGeom>
          <a:noFill/>
        </p:spPr>
        <p:txBody>
          <a:bodyPr wrap="none" rtlCol="0">
            <a:spAutoFit/>
          </a:bodyPr>
          <a:lstStyle/>
          <a:p>
            <a:r>
              <a:rPr kumimoji="1" lang="ja-JP" altLang="en-US" sz="2400" dirty="0" smtClean="0"/>
              <a:t>第</a:t>
            </a:r>
            <a:r>
              <a:rPr kumimoji="1" lang="en-US" altLang="ja-JP" sz="2400" dirty="0" smtClean="0"/>
              <a:t>6</a:t>
            </a:r>
            <a:r>
              <a:rPr kumimoji="1" lang="ja-JP" altLang="en-US" sz="2400" dirty="0" smtClean="0"/>
              <a:t>期（</a:t>
            </a:r>
            <a:r>
              <a:rPr kumimoji="1" lang="en-US" altLang="ja-JP" sz="2400" dirty="0" smtClean="0"/>
              <a:t>2015-2018</a:t>
            </a:r>
            <a:r>
              <a:rPr lang="ja-JP" altLang="en-US" sz="2400" dirty="0" smtClean="0"/>
              <a:t>年）は</a:t>
            </a:r>
            <a:r>
              <a:rPr lang="en-US" altLang="ja-JP" sz="2400" dirty="0" smtClean="0"/>
              <a:t>5514</a:t>
            </a:r>
            <a:r>
              <a:rPr lang="ja-JP" altLang="en-US" sz="2400" dirty="0" smtClean="0"/>
              <a:t>円で、</a:t>
            </a:r>
            <a:endParaRPr lang="en-US" altLang="ja-JP" sz="2400" dirty="0" smtClean="0"/>
          </a:p>
          <a:p>
            <a:r>
              <a:rPr lang="ja-JP" altLang="en-US" sz="2400" dirty="0"/>
              <a:t>　</a:t>
            </a:r>
            <a:r>
              <a:rPr lang="ja-JP" altLang="en-US" sz="2400" dirty="0" smtClean="0"/>
              <a:t>　　　　　　　　　　　　第</a:t>
            </a:r>
            <a:r>
              <a:rPr lang="en-US" altLang="ja-JP" sz="2400" dirty="0" smtClean="0"/>
              <a:t>1</a:t>
            </a:r>
            <a:r>
              <a:rPr lang="ja-JP" altLang="en-US" sz="2400" dirty="0" smtClean="0"/>
              <a:t>期に比べ、</a:t>
            </a:r>
            <a:r>
              <a:rPr lang="en-US" altLang="ja-JP" sz="2400" dirty="0" smtClean="0">
                <a:solidFill>
                  <a:srgbClr val="FF0000"/>
                </a:solidFill>
              </a:rPr>
              <a:t>1.89</a:t>
            </a:r>
            <a:r>
              <a:rPr lang="ja-JP" altLang="en-US" sz="2400" dirty="0" smtClean="0">
                <a:solidFill>
                  <a:srgbClr val="FF0000"/>
                </a:solidFill>
              </a:rPr>
              <a:t>倍に増加</a:t>
            </a:r>
            <a:endParaRPr kumimoji="1" lang="ja-JP" altLang="en-US" sz="2400" dirty="0">
              <a:solidFill>
                <a:srgbClr val="FF0000"/>
              </a:solidFill>
            </a:endParaRPr>
          </a:p>
        </p:txBody>
      </p:sp>
    </p:spTree>
    <p:extLst>
      <p:ext uri="{BB962C8B-B14F-4D97-AF65-F5344CB8AC3E}">
        <p14:creationId xmlns:p14="http://schemas.microsoft.com/office/powerpoint/2010/main" val="29297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4"/>
          <p:cNvSpPr txBox="1">
            <a:spLocks noChangeArrowheads="1"/>
          </p:cNvSpPr>
          <p:nvPr/>
        </p:nvSpPr>
        <p:spPr bwMode="auto">
          <a:xfrm>
            <a:off x="568736" y="556555"/>
            <a:ext cx="97545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dirty="0">
                <a:solidFill>
                  <a:srgbClr val="C00000"/>
                </a:solidFill>
                <a:latin typeface="Arial" panose="020B0604020202020204" pitchFamily="34" charset="0"/>
              </a:rPr>
              <a:t>行政</a:t>
            </a:r>
            <a:r>
              <a:rPr lang="ja-JP" altLang="en-US" dirty="0" smtClean="0">
                <a:solidFill>
                  <a:srgbClr val="C00000"/>
                </a:solidFill>
                <a:latin typeface="Arial" panose="020B0604020202020204" pitchFamily="34" charset="0"/>
              </a:rPr>
              <a:t>および</a:t>
            </a:r>
            <a:r>
              <a:rPr lang="ja-JP" altLang="en-US" dirty="0">
                <a:solidFill>
                  <a:srgbClr val="C00000"/>
                </a:solidFill>
                <a:latin typeface="Arial" panose="020B0604020202020204" pitchFamily="34" charset="0"/>
              </a:rPr>
              <a:t>医師は、寿命を長くすることを目標としてきた</a:t>
            </a:r>
            <a:endParaRPr lang="ja-JP" altLang="en-US" dirty="0">
              <a:latin typeface="Arial" panose="020B0604020202020204" pitchFamily="34" charset="0"/>
            </a:endParaRPr>
          </a:p>
        </p:txBody>
      </p:sp>
      <p:sp>
        <p:nvSpPr>
          <p:cNvPr id="4101" name="テキスト ボックス 4"/>
          <p:cNvSpPr txBox="1">
            <a:spLocks noChangeArrowheads="1"/>
          </p:cNvSpPr>
          <p:nvPr/>
        </p:nvSpPr>
        <p:spPr bwMode="auto">
          <a:xfrm>
            <a:off x="886441" y="1302480"/>
            <a:ext cx="95510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dirty="0">
                <a:latin typeface="Arial" panose="020B0604020202020204" pitchFamily="34" charset="0"/>
              </a:rPr>
              <a:t>長寿国家となり、元気な高齢者が増えたが、</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人の世話にならなければならない虚弱高齢者も</a:t>
            </a:r>
            <a:r>
              <a:rPr lang="ja-JP" altLang="en-US" sz="2400" dirty="0" smtClean="0">
                <a:latin typeface="Arial" panose="020B0604020202020204" pitchFamily="34" charset="0"/>
              </a:rPr>
              <a:t>増え、社会保障費が急増</a:t>
            </a:r>
            <a:endParaRPr lang="ja-JP" altLang="en-US" sz="2400" dirty="0">
              <a:latin typeface="Arial" panose="020B0604020202020204" pitchFamily="34" charset="0"/>
            </a:endParaRPr>
          </a:p>
        </p:txBody>
      </p:sp>
      <p:sp>
        <p:nvSpPr>
          <p:cNvPr id="4" name="テキスト ボックス 3"/>
          <p:cNvSpPr txBox="1"/>
          <p:nvPr/>
        </p:nvSpPr>
        <p:spPr>
          <a:xfrm>
            <a:off x="568736" y="2315741"/>
            <a:ext cx="10770897" cy="830997"/>
          </a:xfrm>
          <a:prstGeom prst="rect">
            <a:avLst/>
          </a:prstGeom>
          <a:noFill/>
        </p:spPr>
        <p:txBody>
          <a:bodyPr wrap="none" rtlCol="0">
            <a:spAutoFit/>
          </a:bodyPr>
          <a:lstStyle/>
          <a:p>
            <a:r>
              <a:rPr kumimoji="1" lang="en-US" altLang="ja-JP" sz="2400" dirty="0" smtClean="0"/>
              <a:t>2011</a:t>
            </a:r>
            <a:r>
              <a:rPr kumimoji="1" lang="ja-JP" altLang="en-US" sz="2400" dirty="0" smtClean="0"/>
              <a:t>年、介護しながら働いている人は</a:t>
            </a:r>
            <a:r>
              <a:rPr kumimoji="1" lang="en-US" altLang="ja-JP" sz="2400" dirty="0" smtClean="0"/>
              <a:t>290</a:t>
            </a:r>
            <a:r>
              <a:rPr kumimoji="1" lang="ja-JP" altLang="en-US" sz="2400" dirty="0" smtClean="0"/>
              <a:t>万人で、年間</a:t>
            </a:r>
            <a:r>
              <a:rPr kumimoji="1" lang="en-US" altLang="ja-JP" sz="2400" dirty="0" smtClean="0"/>
              <a:t>10</a:t>
            </a:r>
            <a:r>
              <a:rPr kumimoji="1" lang="ja-JP" altLang="en-US" sz="2400" dirty="0" smtClean="0"/>
              <a:t>万人が介護離職している</a:t>
            </a:r>
            <a:endParaRPr kumimoji="1" lang="en-US" altLang="ja-JP" sz="2400" dirty="0" smtClean="0"/>
          </a:p>
          <a:p>
            <a:r>
              <a:rPr lang="ja-JP" altLang="en-US" sz="2400" dirty="0" smtClean="0"/>
              <a:t>介護離職後、生活苦から親子共倒れのケースも増えている</a:t>
            </a:r>
            <a:endParaRPr kumimoji="1" lang="ja-JP" altLang="en-US" sz="2400" dirty="0"/>
          </a:p>
        </p:txBody>
      </p:sp>
      <p:sp>
        <p:nvSpPr>
          <p:cNvPr id="5" name="テキスト ボックス 4"/>
          <p:cNvSpPr txBox="1"/>
          <p:nvPr/>
        </p:nvSpPr>
        <p:spPr>
          <a:xfrm>
            <a:off x="568737" y="3439126"/>
            <a:ext cx="11279601" cy="1077218"/>
          </a:xfrm>
          <a:prstGeom prst="rect">
            <a:avLst/>
          </a:prstGeom>
          <a:noFill/>
        </p:spPr>
        <p:txBody>
          <a:bodyPr wrap="square" rtlCol="0">
            <a:spAutoFit/>
          </a:bodyPr>
          <a:lstStyle/>
          <a:p>
            <a:pPr>
              <a:defRPr/>
            </a:pPr>
            <a:r>
              <a:rPr lang="ja-JP" altLang="en-US" sz="3200" dirty="0">
                <a:solidFill>
                  <a:srgbClr val="0070C0"/>
                </a:solidFill>
                <a:latin typeface="Arial" panose="020B0604020202020204" pitchFamily="34" charset="0"/>
              </a:rPr>
              <a:t>年</a:t>
            </a:r>
            <a:r>
              <a:rPr lang="ja-JP" altLang="en-US" sz="3200" dirty="0" smtClean="0">
                <a:solidFill>
                  <a:srgbClr val="0070C0"/>
                </a:solidFill>
                <a:latin typeface="Arial" panose="020B0604020202020204" pitchFamily="34" charset="0"/>
              </a:rPr>
              <a:t>とっても、</a:t>
            </a:r>
            <a:r>
              <a:rPr lang="ja-JP" altLang="ja-JP" sz="3200" dirty="0" smtClean="0">
                <a:solidFill>
                  <a:srgbClr val="0070C0"/>
                </a:solidFill>
              </a:rPr>
              <a:t>日常的</a:t>
            </a:r>
            <a:r>
              <a:rPr lang="ja-JP" altLang="ja-JP" sz="3200" dirty="0">
                <a:solidFill>
                  <a:srgbClr val="0070C0"/>
                </a:solidFill>
              </a:rPr>
              <a:t>に介護を必要</a:t>
            </a:r>
            <a:r>
              <a:rPr lang="ja-JP" altLang="ja-JP" sz="3200" dirty="0" smtClean="0">
                <a:solidFill>
                  <a:srgbClr val="0070C0"/>
                </a:solidFill>
              </a:rPr>
              <a:t>と</a:t>
            </a:r>
            <a:r>
              <a:rPr lang="ja-JP" altLang="en-US" sz="3200" dirty="0" smtClean="0">
                <a:solidFill>
                  <a:srgbClr val="0070C0"/>
                </a:solidFill>
              </a:rPr>
              <a:t>せ</a:t>
            </a:r>
            <a:r>
              <a:rPr lang="ja-JP" altLang="en-US" sz="3200" dirty="0">
                <a:solidFill>
                  <a:srgbClr val="0070C0"/>
                </a:solidFill>
              </a:rPr>
              <a:t>ず</a:t>
            </a:r>
            <a:r>
              <a:rPr lang="ja-JP" altLang="ja-JP" sz="3200" dirty="0" smtClean="0">
                <a:solidFill>
                  <a:srgbClr val="0070C0"/>
                </a:solidFill>
              </a:rPr>
              <a:t>自立</a:t>
            </a:r>
            <a:r>
              <a:rPr lang="ja-JP" altLang="ja-JP" sz="3200" dirty="0">
                <a:solidFill>
                  <a:srgbClr val="0070C0"/>
                </a:solidFill>
              </a:rPr>
              <a:t>した生活が</a:t>
            </a:r>
            <a:r>
              <a:rPr lang="ja-JP" altLang="ja-JP" sz="3200" dirty="0" smtClean="0">
                <a:solidFill>
                  <a:srgbClr val="0070C0"/>
                </a:solidFill>
              </a:rPr>
              <a:t>できる</a:t>
            </a:r>
            <a:endParaRPr lang="en-US" altLang="ja-JP" sz="3200" dirty="0" smtClean="0">
              <a:solidFill>
                <a:srgbClr val="0070C0"/>
              </a:solidFill>
            </a:endParaRPr>
          </a:p>
          <a:p>
            <a:pPr>
              <a:defRPr/>
            </a:pPr>
            <a:r>
              <a:rPr lang="ja-JP" altLang="ja-JP" sz="3200" dirty="0" smtClean="0">
                <a:solidFill>
                  <a:srgbClr val="0070C0"/>
                </a:solidFill>
              </a:rPr>
              <a:t>生存期間</a:t>
            </a:r>
            <a:r>
              <a:rPr lang="ja-JP" altLang="en-US" sz="3200" dirty="0" smtClean="0">
                <a:solidFill>
                  <a:srgbClr val="0070C0"/>
                </a:solidFill>
              </a:rPr>
              <a:t>（</a:t>
            </a:r>
            <a:r>
              <a:rPr lang="ja-JP" altLang="en-US" sz="3200" b="1" u="sng" dirty="0">
                <a:solidFill>
                  <a:srgbClr val="0070C0"/>
                </a:solidFill>
              </a:rPr>
              <a:t>健康</a:t>
            </a:r>
            <a:r>
              <a:rPr lang="ja-JP" altLang="en-US" sz="3200" b="1" u="sng" dirty="0" smtClean="0">
                <a:solidFill>
                  <a:srgbClr val="0070C0"/>
                </a:solidFill>
              </a:rPr>
              <a:t>寿命</a:t>
            </a:r>
            <a:r>
              <a:rPr lang="ja-JP" altLang="en-US" sz="3200" dirty="0" smtClean="0">
                <a:solidFill>
                  <a:srgbClr val="0070C0"/>
                </a:solidFill>
              </a:rPr>
              <a:t>）を　長くすることを目標とする時代になった</a:t>
            </a:r>
            <a:endParaRPr lang="ja-JP" altLang="en-US" sz="3200" dirty="0">
              <a:solidFill>
                <a:srgbClr val="0070C0"/>
              </a:solidFill>
            </a:endParaRPr>
          </a:p>
        </p:txBody>
      </p:sp>
      <p:sp>
        <p:nvSpPr>
          <p:cNvPr id="7" name="テキスト ボックス 6"/>
          <p:cNvSpPr txBox="1"/>
          <p:nvPr/>
        </p:nvSpPr>
        <p:spPr>
          <a:xfrm>
            <a:off x="444254" y="4954051"/>
            <a:ext cx="11434540" cy="1384995"/>
          </a:xfrm>
          <a:prstGeom prst="rect">
            <a:avLst/>
          </a:prstGeom>
          <a:noFill/>
        </p:spPr>
        <p:txBody>
          <a:bodyPr wrap="none" rtlCol="0">
            <a:spAutoFit/>
          </a:bodyPr>
          <a:lstStyle/>
          <a:p>
            <a:r>
              <a:rPr lang="ja-JP" altLang="ja-JP" sz="2800" b="1" dirty="0">
                <a:solidFill>
                  <a:srgbClr val="C00000"/>
                </a:solidFill>
              </a:rPr>
              <a:t>現代の日本人が求めるべきは</a:t>
            </a:r>
            <a:r>
              <a:rPr lang="ja-JP" altLang="ja-JP" sz="2800" b="1" dirty="0" smtClean="0">
                <a:solidFill>
                  <a:srgbClr val="C00000"/>
                </a:solidFill>
              </a:rPr>
              <a:t>、</a:t>
            </a:r>
            <a:endParaRPr lang="en-US" altLang="ja-JP" sz="2800" b="1" dirty="0" smtClean="0">
              <a:solidFill>
                <a:srgbClr val="C00000"/>
              </a:solidFill>
            </a:endParaRPr>
          </a:p>
          <a:p>
            <a:r>
              <a:rPr lang="ja-JP" altLang="ja-JP" sz="2800" b="1" dirty="0" smtClean="0">
                <a:solidFill>
                  <a:srgbClr val="C00000"/>
                </a:solidFill>
              </a:rPr>
              <a:t>単</a:t>
            </a:r>
            <a:r>
              <a:rPr lang="ja-JP" altLang="ja-JP" sz="2800" b="1" dirty="0">
                <a:solidFill>
                  <a:srgbClr val="C00000"/>
                </a:solidFill>
              </a:rPr>
              <a:t>に「長い寿命」ではなく、「長い健康寿命</a:t>
            </a:r>
            <a:r>
              <a:rPr lang="ja-JP" altLang="ja-JP" sz="2800" b="1" dirty="0" smtClean="0">
                <a:solidFill>
                  <a:srgbClr val="C00000"/>
                </a:solidFill>
              </a:rPr>
              <a:t>」</a:t>
            </a:r>
            <a:endParaRPr lang="en-US" altLang="ja-JP" sz="2800" b="1" dirty="0" smtClean="0">
              <a:solidFill>
                <a:srgbClr val="C00000"/>
              </a:solidFill>
            </a:endParaRPr>
          </a:p>
          <a:p>
            <a:r>
              <a:rPr lang="ja-JP" altLang="en-US" sz="2800" b="1" dirty="0">
                <a:solidFill>
                  <a:srgbClr val="C00000"/>
                </a:solidFill>
              </a:rPr>
              <a:t>高齢者が元気で生き生きと暮らすことが</a:t>
            </a:r>
            <a:r>
              <a:rPr lang="ja-JP" altLang="en-US" sz="2800" b="1" dirty="0" smtClean="0">
                <a:solidFill>
                  <a:srgbClr val="C00000"/>
                </a:solidFill>
              </a:rPr>
              <a:t>できる理想的</a:t>
            </a:r>
            <a:r>
              <a:rPr lang="ja-JP" altLang="en-US" sz="2800" b="1" dirty="0">
                <a:solidFill>
                  <a:srgbClr val="C00000"/>
                </a:solidFill>
              </a:rPr>
              <a:t>な超高齢社会の実現</a:t>
            </a:r>
            <a:endParaRPr kumimoji="1" lang="ja-JP" altLang="en-US" sz="2800" b="1" dirty="0">
              <a:solidFill>
                <a:srgbClr val="C00000"/>
              </a:solidFill>
            </a:endParaRPr>
          </a:p>
        </p:txBody>
      </p:sp>
    </p:spTree>
    <p:extLst>
      <p:ext uri="{BB962C8B-B14F-4D97-AF65-F5344CB8AC3E}">
        <p14:creationId xmlns:p14="http://schemas.microsoft.com/office/powerpoint/2010/main" val="3611095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heckerboard(across)">
                                      <p:cBhvr>
                                        <p:cTn id="7" dur="500"/>
                                        <p:tgtEl>
                                          <p:spTgt spid="4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416692" y="953594"/>
            <a:ext cx="11047739" cy="1214437"/>
          </a:xfrm>
        </p:spPr>
        <p:txBody>
          <a:bodyPr>
            <a:normAutofit/>
          </a:bodyPr>
          <a:lstStyle/>
          <a:p>
            <a:r>
              <a:rPr lang="ja-JP" altLang="en-US" sz="4000" b="1" dirty="0">
                <a:solidFill>
                  <a:srgbClr val="C00000"/>
                </a:solidFill>
              </a:rPr>
              <a:t>ロコモティブシンドローム（ロコモ</a:t>
            </a:r>
            <a:r>
              <a:rPr lang="ja-JP" altLang="en-US" sz="4000" b="1" dirty="0" smtClean="0">
                <a:solidFill>
                  <a:srgbClr val="C00000"/>
                </a:solidFill>
              </a:rPr>
              <a:t>）：運動器症候群</a:t>
            </a:r>
            <a:endParaRPr lang="ja-JP" altLang="en-US" sz="4000" b="1" dirty="0">
              <a:solidFill>
                <a:srgbClr val="C00000"/>
              </a:solidFill>
            </a:endParaRPr>
          </a:p>
        </p:txBody>
      </p:sp>
      <p:sp>
        <p:nvSpPr>
          <p:cNvPr id="13315" name="コンテンツ プレースホルダ 2"/>
          <p:cNvSpPr>
            <a:spLocks noGrp="1"/>
          </p:cNvSpPr>
          <p:nvPr>
            <p:ph idx="1"/>
          </p:nvPr>
        </p:nvSpPr>
        <p:spPr>
          <a:xfrm>
            <a:off x="416692" y="2527562"/>
            <a:ext cx="11337299" cy="2685589"/>
          </a:xfrm>
        </p:spPr>
        <p:txBody>
          <a:bodyPr>
            <a:normAutofit lnSpcReduction="10000"/>
          </a:bodyPr>
          <a:lstStyle/>
          <a:p>
            <a:pPr>
              <a:buNone/>
            </a:pPr>
            <a:r>
              <a:rPr lang="ja-JP" altLang="en-US" sz="3600" b="1" dirty="0">
                <a:solidFill>
                  <a:srgbClr val="C00000"/>
                </a:solidFill>
              </a:rPr>
              <a:t>運動</a:t>
            </a:r>
            <a:r>
              <a:rPr lang="ja-JP" altLang="en-US" sz="3600" b="1" dirty="0" smtClean="0">
                <a:solidFill>
                  <a:srgbClr val="C00000"/>
                </a:solidFill>
              </a:rPr>
              <a:t>不足</a:t>
            </a:r>
            <a:r>
              <a:rPr lang="ja-JP" altLang="en-US" sz="3300" b="1" dirty="0" smtClean="0">
                <a:solidFill>
                  <a:srgbClr val="C00000"/>
                </a:solidFill>
              </a:rPr>
              <a:t>や加齢、運動器の障害</a:t>
            </a:r>
            <a:r>
              <a:rPr lang="ja-JP" altLang="en-US" sz="3300" b="1" dirty="0" smtClean="0">
                <a:solidFill>
                  <a:srgbClr val="002060"/>
                </a:solidFill>
              </a:rPr>
              <a:t>により、歩行、立ち座りなどの</a:t>
            </a:r>
            <a:endParaRPr lang="en-US" altLang="ja-JP" sz="3300" b="1" dirty="0" smtClean="0">
              <a:solidFill>
                <a:srgbClr val="002060"/>
              </a:solidFill>
            </a:endParaRPr>
          </a:p>
          <a:p>
            <a:pPr>
              <a:buFont typeface="Arial" panose="020B0604020202020204" pitchFamily="34" charset="0"/>
              <a:buNone/>
            </a:pPr>
            <a:r>
              <a:rPr lang="ja-JP" altLang="en-US" sz="3300" b="1" dirty="0" smtClean="0">
                <a:solidFill>
                  <a:srgbClr val="002060"/>
                </a:solidFill>
              </a:rPr>
              <a:t>移動能力の低下をきたした状態のこと</a:t>
            </a:r>
            <a:endParaRPr lang="en-US" altLang="ja-JP" sz="3300" b="1" dirty="0" smtClean="0">
              <a:solidFill>
                <a:srgbClr val="002060"/>
              </a:solidFill>
            </a:endParaRPr>
          </a:p>
          <a:p>
            <a:pPr>
              <a:buNone/>
            </a:pPr>
            <a:r>
              <a:rPr lang="ja-JP" altLang="en-US" dirty="0" smtClean="0"/>
              <a:t>わかりやすく言うと、</a:t>
            </a:r>
            <a:r>
              <a:rPr lang="ja-JP" altLang="en-US" b="1" dirty="0" smtClean="0">
                <a:solidFill>
                  <a:srgbClr val="C00000"/>
                </a:solidFill>
              </a:rPr>
              <a:t>足腰</a:t>
            </a:r>
            <a:r>
              <a:rPr lang="ja-JP" altLang="en-US" b="1" dirty="0">
                <a:solidFill>
                  <a:srgbClr val="C00000"/>
                </a:solidFill>
              </a:rPr>
              <a:t>が弱って</a:t>
            </a:r>
            <a:r>
              <a:rPr lang="ja-JP" altLang="en-US" b="1" u="sng" dirty="0">
                <a:solidFill>
                  <a:srgbClr val="C00000"/>
                </a:solidFill>
              </a:rPr>
              <a:t>歩行に支障</a:t>
            </a:r>
            <a:r>
              <a:rPr lang="ja-JP" altLang="en-US" dirty="0"/>
              <a:t>が出始めた</a:t>
            </a:r>
            <a:r>
              <a:rPr lang="ja-JP" altLang="en-US" dirty="0" smtClean="0"/>
              <a:t>ときで、</a:t>
            </a:r>
            <a:endParaRPr lang="en-US" altLang="ja-JP" dirty="0"/>
          </a:p>
          <a:p>
            <a:pPr>
              <a:buFont typeface="Arial" panose="020B0604020202020204" pitchFamily="34" charset="0"/>
              <a:buNone/>
            </a:pPr>
            <a:r>
              <a:rPr lang="ja-JP" altLang="en-US" dirty="0" smtClean="0"/>
              <a:t>そう遠くない将来に歩けなくなったり、介護</a:t>
            </a:r>
            <a:r>
              <a:rPr lang="ja-JP" altLang="en-US" dirty="0"/>
              <a:t>、介助が必要になって</a:t>
            </a:r>
            <a:r>
              <a:rPr lang="ja-JP" altLang="en-US" dirty="0" smtClean="0"/>
              <a:t>いたり、</a:t>
            </a:r>
            <a:endParaRPr lang="en-US" altLang="ja-JP" dirty="0"/>
          </a:p>
          <a:p>
            <a:pPr>
              <a:buFont typeface="Arial" panose="020B0604020202020204" pitchFamily="34" charset="0"/>
              <a:buNone/>
            </a:pPr>
            <a:r>
              <a:rPr lang="ja-JP" altLang="en-US" dirty="0"/>
              <a:t>そうなったりする危険性が高い状態の</a:t>
            </a:r>
            <a:r>
              <a:rPr lang="ja-JP" altLang="en-US" dirty="0" smtClean="0"/>
              <a:t>こと</a:t>
            </a:r>
            <a:endParaRPr lang="en-US" altLang="ja-JP" dirty="0"/>
          </a:p>
          <a:p>
            <a:pPr>
              <a:buFont typeface="Arial" panose="020B0604020202020204" pitchFamily="34" charset="0"/>
              <a:buNone/>
            </a:pPr>
            <a:endParaRPr lang="en-US" altLang="ja-JP" dirty="0"/>
          </a:p>
        </p:txBody>
      </p:sp>
      <p:sp>
        <p:nvSpPr>
          <p:cNvPr id="13317" name="テキスト ボックス 4"/>
          <p:cNvSpPr txBox="1">
            <a:spLocks noChangeArrowheads="1"/>
          </p:cNvSpPr>
          <p:nvPr/>
        </p:nvSpPr>
        <p:spPr bwMode="auto">
          <a:xfrm>
            <a:off x="685560" y="5572682"/>
            <a:ext cx="93939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600" b="1" dirty="0" smtClean="0">
                <a:solidFill>
                  <a:srgbClr val="C00000"/>
                </a:solidFill>
              </a:rPr>
              <a:t>つまり、寝たきり</a:t>
            </a:r>
            <a:r>
              <a:rPr lang="ja-JP" altLang="en-US" sz="3600" b="1" dirty="0">
                <a:solidFill>
                  <a:srgbClr val="C00000"/>
                </a:solidFill>
              </a:rPr>
              <a:t>生活の第</a:t>
            </a:r>
            <a:r>
              <a:rPr lang="en-US" altLang="ja-JP" sz="3600" b="1" dirty="0">
                <a:solidFill>
                  <a:srgbClr val="C00000"/>
                </a:solidFill>
              </a:rPr>
              <a:t>1</a:t>
            </a:r>
            <a:r>
              <a:rPr lang="ja-JP" altLang="en-US" sz="3600" b="1" dirty="0">
                <a:solidFill>
                  <a:srgbClr val="C00000"/>
                </a:solidFill>
              </a:rPr>
              <a:t>歩を踏み出した状態</a:t>
            </a:r>
            <a:endParaRPr lang="en-US" altLang="ja-JP" sz="3600" dirty="0"/>
          </a:p>
        </p:txBody>
      </p:sp>
      <p:sp>
        <p:nvSpPr>
          <p:cNvPr id="4" name="テキスト ボックス 3"/>
          <p:cNvSpPr txBox="1"/>
          <p:nvPr/>
        </p:nvSpPr>
        <p:spPr>
          <a:xfrm>
            <a:off x="416692" y="241320"/>
            <a:ext cx="5104282" cy="523220"/>
          </a:xfrm>
          <a:prstGeom prst="rect">
            <a:avLst/>
          </a:prstGeom>
          <a:noFill/>
        </p:spPr>
        <p:txBody>
          <a:bodyPr wrap="none" rtlCol="0">
            <a:spAutoFit/>
          </a:bodyPr>
          <a:lstStyle/>
          <a:p>
            <a:r>
              <a:rPr kumimoji="1" lang="en-US" altLang="ja-JP" sz="2800" dirty="0" smtClean="0"/>
              <a:t>2007</a:t>
            </a:r>
            <a:r>
              <a:rPr kumimoji="1" lang="ja-JP" altLang="en-US" sz="2800" dirty="0" smtClean="0"/>
              <a:t>　日本整形外科学会が提唱</a:t>
            </a:r>
            <a:endParaRPr kumimoji="1" lang="ja-JP" altLang="en-US" sz="2800" dirty="0"/>
          </a:p>
        </p:txBody>
      </p:sp>
    </p:spTree>
    <p:extLst>
      <p:ext uri="{BB962C8B-B14F-4D97-AF65-F5344CB8AC3E}">
        <p14:creationId xmlns:p14="http://schemas.microsoft.com/office/powerpoint/2010/main" val="259892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17"/>
                                        </p:tgtEl>
                                        <p:attrNameLst>
                                          <p:attrName>style.visibility</p:attrName>
                                        </p:attrNameLst>
                                      </p:cBhvr>
                                      <p:to>
                                        <p:strVal val="visible"/>
                                      </p:to>
                                    </p:set>
                                    <p:anim calcmode="lin" valueType="num">
                                      <p:cBhvr additive="base">
                                        <p:cTn id="27" dur="500" fill="hold"/>
                                        <p:tgtEl>
                                          <p:spTgt spid="13317"/>
                                        </p:tgtEl>
                                        <p:attrNameLst>
                                          <p:attrName>ppt_x</p:attrName>
                                        </p:attrNameLst>
                                      </p:cBhvr>
                                      <p:tavLst>
                                        <p:tav tm="0">
                                          <p:val>
                                            <p:strVal val="#ppt_x"/>
                                          </p:val>
                                        </p:tav>
                                        <p:tav tm="100000">
                                          <p:val>
                                            <p:strVal val="#ppt_x"/>
                                          </p:val>
                                        </p:tav>
                                      </p:tavLst>
                                    </p:anim>
                                    <p:anim calcmode="lin" valueType="num">
                                      <p:cBhvr additive="base">
                                        <p:cTn id="2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33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図 3" descr="スクリーンショット（2012-05-11 20.43.43）.png"/>
          <p:cNvPicPr>
            <a:picLocks noChangeAspect="1"/>
          </p:cNvPicPr>
          <p:nvPr/>
        </p:nvPicPr>
        <p:blipFill rotWithShape="1">
          <a:blip r:embed="rId3">
            <a:extLst>
              <a:ext uri="{28A0092B-C50C-407E-A947-70E740481C1C}">
                <a14:useLocalDpi xmlns:a14="http://schemas.microsoft.com/office/drawing/2010/main" val="0"/>
              </a:ext>
            </a:extLst>
          </a:blip>
          <a:srcRect b="2151"/>
          <a:stretch/>
        </p:blipFill>
        <p:spPr bwMode="auto">
          <a:xfrm>
            <a:off x="241300" y="376840"/>
            <a:ext cx="10461870" cy="561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424352" y="6227380"/>
            <a:ext cx="8124340" cy="523220"/>
          </a:xfrm>
          <a:prstGeom prst="rect">
            <a:avLst/>
          </a:prstGeom>
          <a:noFill/>
        </p:spPr>
        <p:txBody>
          <a:bodyPr wrap="none" rtlCol="0">
            <a:spAutoFit/>
          </a:bodyPr>
          <a:lstStyle/>
          <a:p>
            <a:r>
              <a:rPr kumimoji="1" lang="ja-JP" altLang="en-US" sz="2800" dirty="0" smtClean="0">
                <a:solidFill>
                  <a:srgbClr val="C00000"/>
                </a:solidFill>
              </a:rPr>
              <a:t>高齢者になると、運動器の障害を訴える方が多くなる</a:t>
            </a:r>
            <a:endParaRPr kumimoji="1" lang="ja-JP" altLang="en-US" sz="2800" dirty="0">
              <a:solidFill>
                <a:srgbClr val="C00000"/>
              </a:solidFill>
            </a:endParaRPr>
          </a:p>
        </p:txBody>
      </p:sp>
    </p:spTree>
    <p:extLst>
      <p:ext uri="{BB962C8B-B14F-4D97-AF65-F5344CB8AC3E}">
        <p14:creationId xmlns:p14="http://schemas.microsoft.com/office/powerpoint/2010/main" val="36334135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3|0.6|0.9|0.6|0.5|0.3|0.4|0.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9418</TotalTime>
  <Words>3815</Words>
  <Application>Microsoft Office PowerPoint</Application>
  <PresentationFormat>ワイド画面</PresentationFormat>
  <Paragraphs>769</Paragraphs>
  <Slides>45</Slides>
  <Notes>44</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45</vt:i4>
      </vt:variant>
    </vt:vector>
  </HeadingPairs>
  <TitlesOfParts>
    <vt:vector size="54" baseType="lpstr">
      <vt:lpstr>HGPｺﾞｼｯｸE</vt:lpstr>
      <vt:lpstr>HGP創英角ｺﾞｼｯｸUB</vt:lpstr>
      <vt:lpstr>ＭＳ Ｐゴシック</vt:lpstr>
      <vt:lpstr>ＭＳ ゴシック</vt:lpstr>
      <vt:lpstr>新細明體</vt:lpstr>
      <vt:lpstr>Arial</vt:lpstr>
      <vt:lpstr>Calibri</vt:lpstr>
      <vt:lpstr>Calibri Light</vt:lpstr>
      <vt:lpstr>Office テーマ</vt:lpstr>
      <vt:lpstr>PowerPoint プレゼンテーション</vt:lpstr>
      <vt:lpstr>ロコモティブシンドローム</vt:lpstr>
      <vt:lpstr>PowerPoint プレゼンテーション</vt:lpstr>
      <vt:lpstr>PowerPoint プレゼンテーション</vt:lpstr>
      <vt:lpstr>日本人は戦後大変長生きするようになった</vt:lpstr>
      <vt:lpstr>PowerPoint プレゼンテーション</vt:lpstr>
      <vt:lpstr>PowerPoint プレゼンテーション</vt:lpstr>
      <vt:lpstr>ロコモティブシンドローム（ロコモ）：運動器症候群</vt:lpstr>
      <vt:lpstr>PowerPoint プレゼンテーション</vt:lpstr>
      <vt:lpstr>PowerPoint プレゼンテーション</vt:lpstr>
      <vt:lpstr>PowerPoint プレゼンテーション</vt:lpstr>
      <vt:lpstr>健康寿命ランキング（2010年）</vt:lpstr>
      <vt:lpstr>　　　　</vt:lpstr>
      <vt:lpstr>PowerPoint プレゼンテーション</vt:lpstr>
      <vt:lpstr>PowerPoint プレゼンテーション</vt:lpstr>
      <vt:lpstr>廃用症候群：日頃私たちが身体の中で動かしていない部分が、 　　その結果として動かなくなって（働かなくなって）しまう症状のこと</vt:lpstr>
      <vt:lpstr>なぜ年と共にロコモになっていくのか</vt:lpstr>
      <vt:lpstr>加齢に伴う体の変化：可動域</vt:lpstr>
      <vt:lpstr>PowerPoint プレゼンテーション</vt:lpstr>
      <vt:lpstr>PowerPoint プレゼンテーション</vt:lpstr>
      <vt:lpstr>加齢に伴う体の変化：筋力</vt:lpstr>
      <vt:lpstr>加齢に伴う体の変化：持久力</vt:lpstr>
      <vt:lpstr>加齢に伴う体の変化：バランス能力</vt:lpstr>
      <vt:lpstr>片脚立ち</vt:lpstr>
      <vt:lpstr>加齢に伴う体の変化：体形・姿勢</vt:lpstr>
      <vt:lpstr>高齢者の運動に関する勘違い</vt:lpstr>
      <vt:lpstr>PowerPoint プレゼンテーション</vt:lpstr>
      <vt:lpstr>PowerPoint プレゼンテーション</vt:lpstr>
      <vt:lpstr>子供とロコモ</vt:lpstr>
      <vt:lpstr>ロコモの３大要因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子どものころからのロコモ対策</vt:lpstr>
      <vt:lpstr>姿勢の悪い子供が多い</vt:lpstr>
      <vt:lpstr>どうして姿勢が悪くなるの </vt:lpstr>
      <vt:lpstr>不良座位姿勢の問題点　　子供たち</vt:lpstr>
      <vt:lpstr>不良座位姿勢の矯正方法 　　</vt:lpstr>
      <vt:lpstr>PowerPoint プレゼンテーション</vt:lpstr>
      <vt:lpstr>不良姿勢の矯正方法 　　座位</vt:lpstr>
      <vt:lpstr>女性に多い反り立ち</vt:lpstr>
      <vt:lpstr>悪い立位姿勢と矯正</vt:lpstr>
      <vt:lpstr>不良姿勢の原因は？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宮田重樹</dc:creator>
  <cp:lastModifiedBy>宮田重樹</cp:lastModifiedBy>
  <cp:revision>465</cp:revision>
  <dcterms:created xsi:type="dcterms:W3CDTF">2014-08-05T08:27:02Z</dcterms:created>
  <dcterms:modified xsi:type="dcterms:W3CDTF">2015-05-25T13:37:41Z</dcterms:modified>
</cp:coreProperties>
</file>