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34"/>
  </p:notesMasterIdLst>
  <p:sldIdLst>
    <p:sldId id="999" r:id="rId2"/>
    <p:sldId id="1462" r:id="rId3"/>
    <p:sldId id="1465" r:id="rId4"/>
    <p:sldId id="1467" r:id="rId5"/>
    <p:sldId id="1475" r:id="rId6"/>
    <p:sldId id="1474" r:id="rId7"/>
    <p:sldId id="1471" r:id="rId8"/>
    <p:sldId id="1476" r:id="rId9"/>
    <p:sldId id="1477" r:id="rId10"/>
    <p:sldId id="1485" r:id="rId11"/>
    <p:sldId id="1486" r:id="rId12"/>
    <p:sldId id="1488" r:id="rId13"/>
    <p:sldId id="1489" r:id="rId14"/>
    <p:sldId id="1490" r:id="rId15"/>
    <p:sldId id="1495" r:id="rId16"/>
    <p:sldId id="1497" r:id="rId17"/>
    <p:sldId id="1496" r:id="rId18"/>
    <p:sldId id="1478" r:id="rId19"/>
    <p:sldId id="1480" r:id="rId20"/>
    <p:sldId id="1481" r:id="rId21"/>
    <p:sldId id="1482" r:id="rId22"/>
    <p:sldId id="1483" r:id="rId23"/>
    <p:sldId id="1484" r:id="rId24"/>
    <p:sldId id="1498" r:id="rId25"/>
    <p:sldId id="1487" r:id="rId26"/>
    <p:sldId id="1491" r:id="rId27"/>
    <p:sldId id="1459" r:id="rId28"/>
    <p:sldId id="1277" r:id="rId29"/>
    <p:sldId id="1279" r:id="rId30"/>
    <p:sldId id="1494" r:id="rId31"/>
    <p:sldId id="1427" r:id="rId32"/>
    <p:sldId id="1493" r:id="rId33"/>
  </p:sldIdLst>
  <p:sldSz cx="9144000" cy="6858000" type="screen4x3"/>
  <p:notesSz cx="6858000" cy="994568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25" autoAdjust="0"/>
    <p:restoredTop sz="98901" autoAdjust="0"/>
  </p:normalViewPr>
  <p:slideViewPr>
    <p:cSldViewPr>
      <p:cViewPr>
        <p:scale>
          <a:sx n="66" d="100"/>
          <a:sy n="66" d="100"/>
        </p:scale>
        <p:origin x="-2922" y="-1194"/>
      </p:cViewPr>
      <p:guideLst>
        <p:guide orient="horz" pos="2160"/>
        <p:guide pos="2880"/>
      </p:guideLst>
    </p:cSldViewPr>
  </p:slideViewPr>
  <p:outlineViewPr>
    <p:cViewPr>
      <p:scale>
        <a:sx n="33" d="100"/>
        <a:sy n="33" d="100"/>
      </p:scale>
      <p:origin x="786" y="0"/>
    </p:cViewPr>
  </p:outlineViewPr>
  <p:notesTextViewPr>
    <p:cViewPr>
      <p:scale>
        <a:sx n="1" d="1"/>
        <a:sy n="1" d="1"/>
      </p:scale>
      <p:origin x="0" y="0"/>
    </p:cViewPr>
  </p:notesTextViewPr>
  <p:sorterViewPr>
    <p:cViewPr>
      <p:scale>
        <a:sx n="100" d="100"/>
        <a:sy n="100" d="100"/>
      </p:scale>
      <p:origin x="0" y="4771"/>
    </p:cViewPr>
  </p:sorterViewPr>
  <p:notesViewPr>
    <p:cSldViewPr>
      <p:cViewPr varScale="1">
        <p:scale>
          <a:sx n="50" d="100"/>
          <a:sy n="50" d="100"/>
        </p:scale>
        <p:origin x="-1800" y="-77"/>
      </p:cViewPr>
      <p:guideLst>
        <p:guide orient="horz" pos="313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6888"/>
          </a:xfrm>
          <a:prstGeom prst="rect">
            <a:avLst/>
          </a:prstGeom>
        </p:spPr>
        <p:txBody>
          <a:bodyPr vert="horz" lIns="94330" tIns="47165" rIns="94330" bIns="47165"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96888"/>
          </a:xfrm>
          <a:prstGeom prst="rect">
            <a:avLst/>
          </a:prstGeom>
        </p:spPr>
        <p:txBody>
          <a:bodyPr vert="horz" lIns="94330" tIns="47165" rIns="94330" bIns="47165" rtlCol="0"/>
          <a:lstStyle>
            <a:lvl1pPr algn="r" fontAlgn="auto">
              <a:spcBef>
                <a:spcPts val="0"/>
              </a:spcBef>
              <a:spcAft>
                <a:spcPts val="0"/>
              </a:spcAft>
              <a:defRPr sz="1200" smtClean="0">
                <a:latin typeface="+mn-lt"/>
                <a:ea typeface="+mn-ea"/>
              </a:defRPr>
            </a:lvl1pPr>
          </a:lstStyle>
          <a:p>
            <a:pPr>
              <a:defRPr/>
            </a:pPr>
            <a:fld id="{6A743399-2485-4CFA-AFBF-41A21A461B31}" type="datetimeFigureOut">
              <a:rPr lang="ja-JP" altLang="en-US"/>
              <a:pPr>
                <a:defRPr/>
              </a:pPr>
              <a:t>2015/5/22</a:t>
            </a:fld>
            <a:endParaRPr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4330" tIns="47165" rIns="94330" bIns="47165" rtlCol="0" anchor="ctr"/>
          <a:lstStyle/>
          <a:p>
            <a:pPr lvl="0"/>
            <a:endParaRPr lang="ja-JP" altLang="en-US" noProof="0"/>
          </a:p>
        </p:txBody>
      </p:sp>
      <p:sp>
        <p:nvSpPr>
          <p:cNvPr id="5" name="ノート プレースホルダー 4"/>
          <p:cNvSpPr>
            <a:spLocks noGrp="1"/>
          </p:cNvSpPr>
          <p:nvPr>
            <p:ph type="body" sz="quarter" idx="3"/>
          </p:nvPr>
        </p:nvSpPr>
        <p:spPr>
          <a:xfrm>
            <a:off x="685800" y="4724400"/>
            <a:ext cx="5486400" cy="4475163"/>
          </a:xfrm>
          <a:prstGeom prst="rect">
            <a:avLst/>
          </a:prstGeom>
        </p:spPr>
        <p:txBody>
          <a:bodyPr vert="horz" lIns="94330" tIns="47165" rIns="94330" bIns="47165"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447213"/>
            <a:ext cx="2971800" cy="496887"/>
          </a:xfrm>
          <a:prstGeom prst="rect">
            <a:avLst/>
          </a:prstGeom>
        </p:spPr>
        <p:txBody>
          <a:bodyPr vert="horz" lIns="94330" tIns="47165" rIns="94330" bIns="47165"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9447213"/>
            <a:ext cx="2971800" cy="496887"/>
          </a:xfrm>
          <a:prstGeom prst="rect">
            <a:avLst/>
          </a:prstGeom>
        </p:spPr>
        <p:txBody>
          <a:bodyPr vert="horz" lIns="94330" tIns="47165" rIns="94330" bIns="47165" rtlCol="0" anchor="b"/>
          <a:lstStyle>
            <a:lvl1pPr algn="r" fontAlgn="auto">
              <a:spcBef>
                <a:spcPts val="0"/>
              </a:spcBef>
              <a:spcAft>
                <a:spcPts val="0"/>
              </a:spcAft>
              <a:defRPr sz="1200" smtClean="0">
                <a:latin typeface="+mn-lt"/>
                <a:ea typeface="+mn-ea"/>
              </a:defRPr>
            </a:lvl1pPr>
          </a:lstStyle>
          <a:p>
            <a:pPr>
              <a:defRPr/>
            </a:pPr>
            <a:fld id="{BBA2C430-9227-45F4-8C03-6911BF22D20D}"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5362" name="ノート プレースホルダー 2"/>
          <p:cNvSpPr>
            <a:spLocks noGrp="1"/>
          </p:cNvSpPr>
          <p:nvPr>
            <p:ph type="body" idx="1"/>
          </p:nvPr>
        </p:nvSpPr>
        <p:spPr bwMode="auto">
          <a:xfrm>
            <a:off x="685800" y="4724400"/>
            <a:ext cx="5695950" cy="4497388"/>
          </a:xfrm>
          <a:noFill/>
        </p:spPr>
        <p:txBody>
          <a:bodyPr wrap="square" numCol="1" anchor="t" anchorCtr="0" compatLnSpc="1">
            <a:prstTxWarp prst="textNoShape">
              <a:avLst/>
            </a:prstTxWarp>
          </a:bodyPr>
          <a:lstStyle/>
          <a:p>
            <a:pPr>
              <a:spcBef>
                <a:spcPct val="0"/>
              </a:spcBef>
            </a:pPr>
            <a:r>
              <a:rPr lang="ja-JP" altLang="en-US" sz="2400" smtClean="0"/>
              <a:t>姿勢と「子どもロコモ」について、検討した</a:t>
            </a:r>
            <a:endParaRPr lang="en-US" altLang="ja-JP" sz="2400" smtClean="0"/>
          </a:p>
          <a:p>
            <a:pPr>
              <a:spcBef>
                <a:spcPct val="0"/>
              </a:spcBef>
            </a:pPr>
            <a:r>
              <a:rPr lang="ja-JP" altLang="en-US" sz="2400" smtClean="0"/>
              <a:t>ので報告します。</a:t>
            </a:r>
          </a:p>
        </p:txBody>
      </p:sp>
      <p:sp>
        <p:nvSpPr>
          <p:cNvPr id="1536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4D6B55-AFCD-45CC-9989-D4E6A0860FBB}" type="slidenum">
              <a:rPr lang="ja-JP" altLang="en-US">
                <a:latin typeface="Arial" charset="0"/>
              </a:rPr>
              <a:pPr fontAlgn="base">
                <a:spcBef>
                  <a:spcPct val="0"/>
                </a:spcBef>
                <a:spcAft>
                  <a:spcPct val="0"/>
                </a:spcAft>
              </a:pPr>
              <a:t>1</a:t>
            </a:fld>
            <a:endParaRPr lang="ja-JP"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3794" name="ノート プレースホルダー 2"/>
          <p:cNvSpPr>
            <a:spLocks noGrp="1"/>
          </p:cNvSpPr>
          <p:nvPr>
            <p:ph type="body" idx="1"/>
          </p:nvPr>
        </p:nvSpPr>
        <p:spPr bwMode="auto">
          <a:xfrm>
            <a:off x="620713" y="4684713"/>
            <a:ext cx="5486400" cy="4475162"/>
          </a:xfrm>
          <a:noFill/>
        </p:spPr>
        <p:txBody>
          <a:bodyPr wrap="square" numCol="1" anchor="t" anchorCtr="0" compatLnSpc="1">
            <a:prstTxWarp prst="textNoShape">
              <a:avLst/>
            </a:prstTxWarp>
          </a:bodyPr>
          <a:lstStyle/>
          <a:p>
            <a:pPr>
              <a:spcBef>
                <a:spcPct val="0"/>
              </a:spcBef>
            </a:pPr>
            <a:r>
              <a:rPr lang="ja-JP" altLang="en-US" sz="2400" smtClean="0"/>
              <a:t>姿勢について考えてみます。</a:t>
            </a:r>
            <a:endParaRPr lang="en-US" altLang="ja-JP" sz="2400" smtClean="0"/>
          </a:p>
          <a:p>
            <a:pPr>
              <a:spcBef>
                <a:spcPct val="0"/>
              </a:spcBef>
            </a:pPr>
            <a:r>
              <a:rPr lang="en-US" altLang="ja-JP" sz="2400" smtClean="0"/>
              <a:t>1</a:t>
            </a:r>
            <a:r>
              <a:rPr lang="ja-JP" altLang="en-US" sz="2400" smtClean="0"/>
              <a:t>～</a:t>
            </a:r>
            <a:r>
              <a:rPr lang="en-US" altLang="ja-JP" sz="2400" smtClean="0"/>
              <a:t>2</a:t>
            </a:r>
            <a:r>
              <a:rPr lang="ja-JP" altLang="en-US" sz="2400" smtClean="0"/>
              <a:t>才児は、とくに姿勢指導していないのに、姿勢はとても良いです。</a:t>
            </a:r>
          </a:p>
        </p:txBody>
      </p:sp>
      <p:sp>
        <p:nvSpPr>
          <p:cNvPr id="3379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8E9EA4-CB16-4CBF-9D6A-2DC3917E7937}" type="slidenum">
              <a:rPr lang="ja-JP" altLang="en-US"/>
              <a:pPr fontAlgn="base">
                <a:spcBef>
                  <a:spcPct val="0"/>
                </a:spcBef>
                <a:spcAft>
                  <a:spcPct val="0"/>
                </a:spcAft>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5842" name="ノート プレースホルダー 2"/>
          <p:cNvSpPr>
            <a:spLocks noGrp="1"/>
          </p:cNvSpPr>
          <p:nvPr>
            <p:ph type="body" idx="1"/>
          </p:nvPr>
        </p:nvSpPr>
        <p:spPr bwMode="auto">
          <a:xfrm>
            <a:off x="685800" y="4724400"/>
            <a:ext cx="5838825" cy="4475163"/>
          </a:xfrm>
          <a:noFill/>
        </p:spPr>
        <p:txBody>
          <a:bodyPr wrap="square" numCol="1" anchor="t" anchorCtr="0" compatLnSpc="1">
            <a:prstTxWarp prst="textNoShape">
              <a:avLst/>
            </a:prstTxWarp>
          </a:bodyPr>
          <a:lstStyle/>
          <a:p>
            <a:pPr>
              <a:spcBef>
                <a:spcPct val="0"/>
              </a:spcBef>
            </a:pPr>
            <a:r>
              <a:rPr lang="ja-JP" altLang="en-US" sz="2400" smtClean="0"/>
              <a:t>では、いつごろから姿勢が悪くなるので</a:t>
            </a:r>
            <a:endParaRPr lang="en-US" altLang="ja-JP" sz="2400" smtClean="0"/>
          </a:p>
          <a:p>
            <a:pPr>
              <a:spcBef>
                <a:spcPct val="0"/>
              </a:spcBef>
            </a:pPr>
            <a:r>
              <a:rPr lang="ja-JP" altLang="en-US" sz="2400" smtClean="0"/>
              <a:t>しょう？</a:t>
            </a:r>
            <a:endParaRPr lang="en-US" altLang="ja-JP" sz="2400" smtClean="0"/>
          </a:p>
          <a:p>
            <a:pPr>
              <a:spcBef>
                <a:spcPct val="0"/>
              </a:spcBef>
            </a:pPr>
            <a:endParaRPr lang="en-US" altLang="ja-JP" sz="2400" smtClean="0"/>
          </a:p>
          <a:p>
            <a:pPr>
              <a:spcBef>
                <a:spcPct val="0"/>
              </a:spcBef>
            </a:pPr>
            <a:r>
              <a:rPr lang="ja-JP" altLang="en-US" sz="2400" smtClean="0"/>
              <a:t>勉強が忙しくなる７才前後と言われますが、</a:t>
            </a:r>
            <a:endParaRPr lang="en-US" altLang="ja-JP" sz="2400" smtClean="0"/>
          </a:p>
          <a:p>
            <a:pPr>
              <a:spcBef>
                <a:spcPct val="0"/>
              </a:spcBef>
            </a:pPr>
            <a:r>
              <a:rPr lang="ja-JP" altLang="en-US" sz="2400" smtClean="0"/>
              <a:t>実際は、</a:t>
            </a:r>
            <a:endParaRPr lang="en-US" altLang="ja-JP" sz="2400" smtClean="0"/>
          </a:p>
          <a:p>
            <a:pPr>
              <a:spcBef>
                <a:spcPct val="0"/>
              </a:spcBef>
            </a:pPr>
            <a:r>
              <a:rPr lang="ja-JP" altLang="en-US" sz="2400" smtClean="0"/>
              <a:t>スマートフォンが幼児にまで普及しており、</a:t>
            </a:r>
            <a:endParaRPr lang="en-US" altLang="ja-JP" sz="2400" smtClean="0"/>
          </a:p>
          <a:p>
            <a:pPr>
              <a:spcBef>
                <a:spcPct val="0"/>
              </a:spcBef>
            </a:pPr>
            <a:r>
              <a:rPr lang="ja-JP" altLang="en-US" sz="2400" smtClean="0"/>
              <a:t>姿勢悪化は低年齢層にまで及んでいるもの</a:t>
            </a:r>
            <a:endParaRPr lang="en-US" altLang="ja-JP" sz="2400" smtClean="0"/>
          </a:p>
          <a:p>
            <a:pPr>
              <a:spcBef>
                <a:spcPct val="0"/>
              </a:spcBef>
            </a:pPr>
            <a:r>
              <a:rPr lang="ja-JP" altLang="en-US" sz="2400" smtClean="0"/>
              <a:t>と思われます。</a:t>
            </a:r>
          </a:p>
        </p:txBody>
      </p:sp>
      <p:sp>
        <p:nvSpPr>
          <p:cNvPr id="3584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A7A469-E1CA-4C10-A0BC-1BB9268CE0E0}" type="slidenum">
              <a:rPr lang="ja-JP" altLang="en-US"/>
              <a:pPr fontAlgn="base">
                <a:spcBef>
                  <a:spcPct val="0"/>
                </a:spcBef>
                <a:spcAft>
                  <a:spcPct val="0"/>
                </a:spcAft>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7890" name="ノート プレースホルダー 2"/>
          <p:cNvSpPr>
            <a:spLocks noGrp="1"/>
          </p:cNvSpPr>
          <p:nvPr>
            <p:ph type="body" idx="1"/>
          </p:nvPr>
        </p:nvSpPr>
        <p:spPr bwMode="auto">
          <a:xfrm>
            <a:off x="620713" y="4756150"/>
            <a:ext cx="5622925" cy="4476750"/>
          </a:xfrm>
          <a:noFill/>
        </p:spPr>
        <p:txBody>
          <a:bodyPr wrap="square" numCol="1" anchor="t" anchorCtr="0" compatLnSpc="1">
            <a:prstTxWarp prst="textNoShape">
              <a:avLst/>
            </a:prstTxWarp>
          </a:bodyPr>
          <a:lstStyle/>
          <a:p>
            <a:pPr>
              <a:spcBef>
                <a:spcPct val="0"/>
              </a:spcBef>
            </a:pPr>
            <a:r>
              <a:rPr lang="ja-JP" altLang="en-US" sz="2400" smtClean="0"/>
              <a:t>さて正しい姿勢についてですが、</a:t>
            </a:r>
            <a:endParaRPr lang="en-US" altLang="ja-JP" sz="2400" smtClean="0"/>
          </a:p>
          <a:p>
            <a:pPr>
              <a:spcBef>
                <a:spcPct val="0"/>
              </a:spcBef>
            </a:pPr>
            <a:r>
              <a:rPr lang="ja-JP" altLang="en-US" sz="2400" smtClean="0"/>
              <a:t>耳垂→肩峰→大転子→外果前縁を結んだラインが一直線になること、といわれています。</a:t>
            </a:r>
          </a:p>
        </p:txBody>
      </p:sp>
      <p:sp>
        <p:nvSpPr>
          <p:cNvPr id="3789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899D1D-FD7C-470B-AE50-C6EA64F73321}" type="slidenum">
              <a:rPr lang="ja-JP" altLang="en-US"/>
              <a:pPr fontAlgn="base">
                <a:spcBef>
                  <a:spcPct val="0"/>
                </a:spcBef>
                <a:spcAft>
                  <a:spcPct val="0"/>
                </a:spcAft>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fontAlgn="auto">
              <a:spcBef>
                <a:spcPts val="0"/>
              </a:spcBef>
              <a:spcAft>
                <a:spcPts val="0"/>
              </a:spcAft>
              <a:defRPr/>
            </a:pPr>
            <a:r>
              <a:rPr lang="ja-JP" altLang="en-US" sz="2400" dirty="0" smtClean="0">
                <a:latin typeface="+mj-ea"/>
                <a:ea typeface="+mj-ea"/>
              </a:rPr>
              <a:t>悪い姿勢</a:t>
            </a:r>
            <a:r>
              <a:rPr lang="ja-JP" altLang="en-US" sz="2400" dirty="0">
                <a:latin typeface="+mj-ea"/>
                <a:ea typeface="+mj-ea"/>
              </a:rPr>
              <a:t>と</a:t>
            </a:r>
            <a:r>
              <a:rPr lang="ja-JP" altLang="en-US" sz="2400" dirty="0" smtClean="0">
                <a:latin typeface="+mj-ea"/>
                <a:ea typeface="+mj-ea"/>
              </a:rPr>
              <a:t>は、</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①顎だし、猫背で腹が前に出て、骨盤が</a:t>
            </a:r>
            <a:endParaRPr lang="en-US" altLang="ja-JP" sz="2400" dirty="0" smtClean="0">
              <a:latin typeface="+mj-ea"/>
              <a:ea typeface="+mj-ea"/>
            </a:endParaRPr>
          </a:p>
          <a:p>
            <a:pPr fontAlgn="auto">
              <a:spcBef>
                <a:spcPts val="0"/>
              </a:spcBef>
              <a:spcAft>
                <a:spcPts val="0"/>
              </a:spcAft>
              <a:defRPr/>
            </a:pPr>
            <a:r>
              <a:rPr lang="ja-JP" altLang="en-US" sz="2400" dirty="0">
                <a:latin typeface="+mj-ea"/>
                <a:ea typeface="+mj-ea"/>
              </a:rPr>
              <a:t>　</a:t>
            </a:r>
            <a:r>
              <a:rPr lang="ja-JP" altLang="en-US" sz="2400" dirty="0" smtClean="0">
                <a:latin typeface="+mj-ea"/>
                <a:ea typeface="+mj-ea"/>
              </a:rPr>
              <a:t>後傾する、いわゆる「腹突き出し」姿勢</a:t>
            </a:r>
            <a:endParaRPr lang="en-US" altLang="ja-JP" sz="2400" dirty="0" smtClean="0">
              <a:latin typeface="+mj-ea"/>
              <a:ea typeface="+mj-ea"/>
            </a:endParaRPr>
          </a:p>
          <a:p>
            <a:pPr fontAlgn="auto">
              <a:spcBef>
                <a:spcPts val="0"/>
              </a:spcBef>
              <a:spcAft>
                <a:spcPts val="0"/>
              </a:spcAft>
              <a:defRPr/>
            </a:pPr>
            <a:r>
              <a:rPr lang="ja-JP" altLang="en-US" sz="2400" dirty="0">
                <a:latin typeface="+mj-ea"/>
                <a:ea typeface="+mj-ea"/>
              </a:rPr>
              <a:t>　</a:t>
            </a:r>
            <a:r>
              <a:rPr lang="ja-JP" altLang="en-US" sz="2400" dirty="0" smtClean="0">
                <a:latin typeface="+mj-ea"/>
                <a:ea typeface="+mj-ea"/>
              </a:rPr>
              <a:t>が悪い姿勢の典型で</a:t>
            </a:r>
            <a:r>
              <a:rPr lang="ja-JP" altLang="en-US" sz="2400" dirty="0">
                <a:latin typeface="+mj-ea"/>
                <a:ea typeface="+mj-ea"/>
              </a:rPr>
              <a:t>す</a:t>
            </a:r>
            <a:r>
              <a:rPr lang="ja-JP" altLang="en-US" sz="2400" dirty="0" smtClean="0">
                <a:latin typeface="+mj-ea"/>
                <a:ea typeface="+mj-ea"/>
              </a:rPr>
              <a:t>。</a:t>
            </a:r>
            <a:endParaRPr lang="en-US" altLang="ja-JP" sz="2400" dirty="0" smtClean="0">
              <a:latin typeface="+mj-ea"/>
              <a:ea typeface="+mj-ea"/>
            </a:endParaRPr>
          </a:p>
          <a:p>
            <a:pPr fontAlgn="auto">
              <a:spcBef>
                <a:spcPts val="0"/>
              </a:spcBef>
              <a:spcAft>
                <a:spcPts val="0"/>
              </a:spcAft>
              <a:defRPr/>
            </a:pP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②また「</a:t>
            </a:r>
            <a:r>
              <a:rPr lang="ja-JP" altLang="en-US" sz="2400" dirty="0">
                <a:latin typeface="+mj-ea"/>
                <a:ea typeface="+mj-ea"/>
              </a:rPr>
              <a:t>胸つき出し</a:t>
            </a:r>
            <a:r>
              <a:rPr lang="ja-JP" altLang="en-US" sz="2400" dirty="0" smtClean="0">
                <a:latin typeface="+mj-ea"/>
                <a:ea typeface="+mj-ea"/>
              </a:rPr>
              <a:t>」は、一見良い姿勢にも見えますが猫背が隠されていることがあり、胸の張り過ぎ・腰の反り過ぎも良くありません。</a:t>
            </a:r>
            <a:endParaRPr lang="ja-JP" altLang="en-US" sz="2400" dirty="0">
              <a:latin typeface="+mj-ea"/>
              <a:ea typeface="+mj-ea"/>
            </a:endParaRPr>
          </a:p>
        </p:txBody>
      </p:sp>
      <p:sp>
        <p:nvSpPr>
          <p:cNvPr id="3993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E877BC-83D8-45E1-85EA-DBB4E0DCAEFA}" type="slidenum">
              <a:rPr lang="ja-JP" altLang="en-US"/>
              <a:pPr fontAlgn="base">
                <a:spcBef>
                  <a:spcPct val="0"/>
                </a:spcBef>
                <a:spcAft>
                  <a:spcPct val="0"/>
                </a:spcAft>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986" name="ノート プレースホルダー 2"/>
          <p:cNvSpPr>
            <a:spLocks noGrp="1"/>
          </p:cNvSpPr>
          <p:nvPr>
            <p:ph type="body" idx="1"/>
          </p:nvPr>
        </p:nvSpPr>
        <p:spPr bwMode="auto">
          <a:xfrm>
            <a:off x="620713" y="4829175"/>
            <a:ext cx="5622925" cy="4475163"/>
          </a:xfrm>
          <a:noFill/>
        </p:spPr>
        <p:txBody>
          <a:bodyPr wrap="square" numCol="1" anchor="t" anchorCtr="0" compatLnSpc="1">
            <a:prstTxWarp prst="textNoShape">
              <a:avLst/>
            </a:prstTxWarp>
          </a:bodyPr>
          <a:lstStyle/>
          <a:p>
            <a:pPr>
              <a:spcBef>
                <a:spcPct val="0"/>
              </a:spcBef>
            </a:pPr>
            <a:r>
              <a:rPr lang="ja-JP" altLang="en-US" sz="2400" smtClean="0"/>
              <a:t>首の角度と負荷では、</a:t>
            </a:r>
            <a:endParaRPr lang="en-US" altLang="ja-JP" sz="2400" smtClean="0"/>
          </a:p>
          <a:p>
            <a:pPr>
              <a:spcBef>
                <a:spcPct val="0"/>
              </a:spcBef>
            </a:pPr>
            <a:r>
              <a:rPr lang="ja-JP" altLang="en-US" sz="2400" smtClean="0"/>
              <a:t>大人の頭の重さが約５</a:t>
            </a:r>
            <a:r>
              <a:rPr lang="en-US" altLang="ja-JP" sz="2400" smtClean="0"/>
              <a:t>kg</a:t>
            </a:r>
            <a:r>
              <a:rPr lang="ja-JP" altLang="en-US" sz="2400" smtClean="0"/>
              <a:t>として、</a:t>
            </a:r>
            <a:r>
              <a:rPr lang="en-US" altLang="ja-JP" sz="2400" smtClean="0"/>
              <a:t>15</a:t>
            </a:r>
            <a:r>
              <a:rPr lang="ja-JP" altLang="en-US" sz="2400" smtClean="0"/>
              <a:t>度づつ前傾するごとに、</a:t>
            </a:r>
            <a:r>
              <a:rPr lang="en-US" altLang="ja-JP" sz="2400" smtClean="0"/>
              <a:t>2</a:t>
            </a:r>
            <a:r>
              <a:rPr lang="ja-JP" altLang="en-US" sz="2400" smtClean="0"/>
              <a:t>倍、</a:t>
            </a:r>
            <a:r>
              <a:rPr lang="en-US" altLang="ja-JP" sz="2400" smtClean="0"/>
              <a:t>3</a:t>
            </a:r>
            <a:r>
              <a:rPr lang="ja-JP" altLang="en-US" sz="2400" smtClean="0"/>
              <a:t>倍、</a:t>
            </a:r>
            <a:r>
              <a:rPr lang="en-US" altLang="ja-JP" sz="2400" smtClean="0"/>
              <a:t>4</a:t>
            </a:r>
            <a:r>
              <a:rPr lang="ja-JP" altLang="en-US" sz="2400" smtClean="0"/>
              <a:t>倍と首にかかる負荷が増し、</a:t>
            </a:r>
            <a:r>
              <a:rPr lang="en-US" altLang="ja-JP" sz="2400" smtClean="0"/>
              <a:t>60</a:t>
            </a:r>
            <a:r>
              <a:rPr lang="ja-JP" altLang="en-US" sz="2400" smtClean="0"/>
              <a:t>度では、小</a:t>
            </a:r>
            <a:r>
              <a:rPr lang="en-US" altLang="ja-JP" sz="2400" smtClean="0"/>
              <a:t>3</a:t>
            </a:r>
            <a:r>
              <a:rPr lang="ja-JP" altLang="en-US" sz="2400" smtClean="0"/>
              <a:t>の体重にあたる</a:t>
            </a:r>
            <a:r>
              <a:rPr lang="en-US" altLang="ja-JP" sz="2400" smtClean="0"/>
              <a:t>27㎏</a:t>
            </a:r>
            <a:r>
              <a:rPr lang="ja-JP" altLang="en-US" sz="2400" smtClean="0"/>
              <a:t>にもなるといいいます。</a:t>
            </a:r>
            <a:endParaRPr lang="en-US" altLang="ja-JP" sz="2400" smtClean="0"/>
          </a:p>
          <a:p>
            <a:pPr>
              <a:spcBef>
                <a:spcPct val="0"/>
              </a:spcBef>
            </a:pPr>
            <a:endParaRPr lang="en-US" altLang="ja-JP" sz="2400" smtClean="0"/>
          </a:p>
          <a:p>
            <a:pPr>
              <a:spcBef>
                <a:spcPct val="0"/>
              </a:spcBef>
            </a:pPr>
            <a:r>
              <a:rPr lang="ja-JP" altLang="en-US" sz="2400" smtClean="0"/>
              <a:t>子どものゲーム遊び等でも、大きな負荷がかかっていることがわかります。</a:t>
            </a:r>
          </a:p>
        </p:txBody>
      </p:sp>
      <p:sp>
        <p:nvSpPr>
          <p:cNvPr id="4198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436FD8-70EC-4CE3-A982-30B2E3FDA923}" type="slidenum">
              <a:rPr lang="ja-JP" altLang="en-US"/>
              <a:pPr fontAlgn="base">
                <a:spcBef>
                  <a:spcPct val="0"/>
                </a:spcBef>
                <a:spcAft>
                  <a:spcPct val="0"/>
                </a:spcAft>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a:xfrm>
            <a:off x="620713" y="4724400"/>
            <a:ext cx="5688012" cy="4475163"/>
          </a:xfrm>
        </p:spPr>
        <p:txBody>
          <a:bodyPr/>
          <a:lstStyle/>
          <a:p>
            <a:pPr fontAlgn="auto">
              <a:spcBef>
                <a:spcPts val="0"/>
              </a:spcBef>
              <a:spcAft>
                <a:spcPts val="0"/>
              </a:spcAft>
              <a:defRPr/>
            </a:pPr>
            <a:r>
              <a:rPr lang="ja-JP" altLang="en-US" sz="2400" dirty="0" smtClean="0">
                <a:latin typeface="+mj-ea"/>
                <a:ea typeface="+mj-ea"/>
              </a:rPr>
              <a:t>躾について、</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哲学者・教育者の森信三氏は、</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しつけ３原則は</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　①挨拶　②返事　③後始末に。</a:t>
            </a:r>
            <a:endParaRPr lang="en-US" altLang="ja-JP" sz="2400" dirty="0" smtClean="0">
              <a:latin typeface="+mj-ea"/>
              <a:ea typeface="+mj-ea"/>
            </a:endParaRPr>
          </a:p>
          <a:p>
            <a:pPr fontAlgn="auto">
              <a:spcBef>
                <a:spcPts val="0"/>
              </a:spcBef>
              <a:spcAft>
                <a:spcPts val="0"/>
              </a:spcAft>
              <a:defRPr/>
            </a:pPr>
            <a:r>
              <a:rPr lang="ja-JP" altLang="en-US" sz="2400" dirty="0">
                <a:latin typeface="+mj-ea"/>
                <a:ea typeface="+mj-ea"/>
              </a:rPr>
              <a:t>　　</a:t>
            </a:r>
            <a:r>
              <a:rPr lang="ja-JP" altLang="en-US" sz="2400" dirty="0" smtClean="0">
                <a:latin typeface="+mj-ea"/>
                <a:ea typeface="+mj-ea"/>
              </a:rPr>
              <a:t>立腰（りつよう）すなわち腰</a:t>
            </a:r>
            <a:r>
              <a:rPr lang="en-US" altLang="ja-JP" sz="2400" dirty="0" smtClean="0">
                <a:latin typeface="+mj-ea"/>
                <a:ea typeface="+mj-ea"/>
              </a:rPr>
              <a:t>(</a:t>
            </a:r>
            <a:r>
              <a:rPr lang="ja-JP" altLang="en-US" sz="2400" dirty="0" smtClean="0">
                <a:latin typeface="+mj-ea"/>
                <a:ea typeface="+mj-ea"/>
              </a:rPr>
              <a:t>骨盤</a:t>
            </a:r>
            <a:r>
              <a:rPr lang="en-US" altLang="ja-JP" sz="2400" dirty="0" smtClean="0">
                <a:latin typeface="+mj-ea"/>
                <a:ea typeface="+mj-ea"/>
              </a:rPr>
              <a:t>)</a:t>
            </a:r>
            <a:r>
              <a:rPr lang="ja-JP" altLang="en-US" sz="2400" dirty="0" smtClean="0">
                <a:latin typeface="+mj-ea"/>
                <a:ea typeface="+mj-ea"/>
              </a:rPr>
              <a:t>を立</a:t>
            </a:r>
            <a:endParaRPr lang="en-US" altLang="ja-JP" sz="2400" dirty="0" smtClean="0">
              <a:latin typeface="+mj-ea"/>
              <a:ea typeface="+mj-ea"/>
            </a:endParaRPr>
          </a:p>
          <a:p>
            <a:pPr fontAlgn="auto">
              <a:spcBef>
                <a:spcPts val="0"/>
              </a:spcBef>
              <a:spcAft>
                <a:spcPts val="0"/>
              </a:spcAft>
              <a:defRPr/>
            </a:pPr>
            <a:r>
              <a:rPr lang="ja-JP" altLang="en-US" sz="2400" dirty="0">
                <a:latin typeface="+mj-ea"/>
                <a:ea typeface="+mj-ea"/>
              </a:rPr>
              <a:t>　</a:t>
            </a:r>
            <a:r>
              <a:rPr lang="ja-JP" altLang="en-US" sz="2400" dirty="0" smtClean="0">
                <a:latin typeface="+mj-ea"/>
                <a:ea typeface="+mj-ea"/>
              </a:rPr>
              <a:t>　てることとしています。</a:t>
            </a:r>
            <a:endParaRPr lang="ja-JP" altLang="en-US" sz="2400" dirty="0">
              <a:latin typeface="+mj-ea"/>
              <a:ea typeface="+mj-ea"/>
            </a:endParaRPr>
          </a:p>
        </p:txBody>
      </p:sp>
      <p:sp>
        <p:nvSpPr>
          <p:cNvPr id="4403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D3AB8C-A104-42AA-89E5-51320AF0BCB6}" type="slidenum">
              <a:rPr lang="ja-JP" altLang="en-US"/>
              <a:pPr fontAlgn="base">
                <a:spcBef>
                  <a:spcPct val="0"/>
                </a:spcBef>
                <a:spcAft>
                  <a:spcPct val="0"/>
                </a:spcAft>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fontAlgn="auto">
              <a:spcBef>
                <a:spcPts val="0"/>
              </a:spcBef>
              <a:spcAft>
                <a:spcPts val="0"/>
              </a:spcAft>
              <a:defRPr/>
            </a:pPr>
            <a:r>
              <a:rPr lang="ja-JP" altLang="en-US" sz="2400" dirty="0" smtClean="0">
                <a:latin typeface="+mj-ea"/>
                <a:ea typeface="+mj-ea"/>
              </a:rPr>
              <a:t>座位での矯正では、</a:t>
            </a:r>
            <a:endParaRPr lang="en-US" altLang="ja-JP" sz="2400" dirty="0" smtClean="0">
              <a:latin typeface="+mj-ea"/>
              <a:ea typeface="+mj-ea"/>
            </a:endParaRPr>
          </a:p>
          <a:p>
            <a:pPr fontAlgn="auto">
              <a:spcBef>
                <a:spcPts val="0"/>
              </a:spcBef>
              <a:spcAft>
                <a:spcPts val="0"/>
              </a:spcAft>
              <a:defRPr/>
            </a:pPr>
            <a:r>
              <a:rPr lang="ja-JP" altLang="en-US" sz="2400" dirty="0">
                <a:latin typeface="+mj-ea"/>
                <a:ea typeface="+mj-ea"/>
              </a:rPr>
              <a:t>矯正座</a:t>
            </a:r>
            <a:r>
              <a:rPr lang="ja-JP" altLang="en-US" sz="2400" dirty="0" smtClean="0">
                <a:latin typeface="+mj-ea"/>
                <a:ea typeface="+mj-ea"/>
              </a:rPr>
              <a:t>具を使ってみるのも良いと思います。</a:t>
            </a:r>
            <a:endParaRPr lang="en-US" altLang="ja-JP" sz="2400" dirty="0" smtClean="0">
              <a:latin typeface="+mj-ea"/>
              <a:ea typeface="+mj-ea"/>
            </a:endParaRPr>
          </a:p>
          <a:p>
            <a:pPr fontAlgn="auto">
              <a:spcBef>
                <a:spcPts val="0"/>
              </a:spcBef>
              <a:spcAft>
                <a:spcPts val="0"/>
              </a:spcAft>
              <a:defRPr/>
            </a:pPr>
            <a:r>
              <a:rPr lang="ja-JP" altLang="en-US" sz="2400" dirty="0">
                <a:latin typeface="+mj-ea"/>
                <a:ea typeface="+mj-ea"/>
              </a:rPr>
              <a:t>座</a:t>
            </a:r>
            <a:r>
              <a:rPr lang="ja-JP" altLang="en-US" sz="2400" dirty="0" smtClean="0">
                <a:latin typeface="+mj-ea"/>
                <a:ea typeface="+mj-ea"/>
              </a:rPr>
              <a:t>具を当てるだけで、姿勢は直ぐ矯正されます。問題はその持続</a:t>
            </a:r>
            <a:r>
              <a:rPr lang="ja-JP" altLang="en-US" sz="2400" dirty="0">
                <a:latin typeface="+mj-ea"/>
                <a:ea typeface="+mj-ea"/>
              </a:rPr>
              <a:t>であり</a:t>
            </a:r>
            <a:r>
              <a:rPr lang="ja-JP" altLang="en-US" sz="2400" dirty="0" smtClean="0">
                <a:latin typeface="+mj-ea"/>
                <a:ea typeface="+mj-ea"/>
              </a:rPr>
              <a:t>、座具なしでも正しい姿勢がとれるよう、常に意識付けを行う必要があります。</a:t>
            </a:r>
            <a:endParaRPr lang="ja-JP" altLang="en-US" sz="2400" dirty="0">
              <a:latin typeface="+mj-ea"/>
              <a:ea typeface="+mj-ea"/>
            </a:endParaRPr>
          </a:p>
        </p:txBody>
      </p:sp>
      <p:sp>
        <p:nvSpPr>
          <p:cNvPr id="4608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242CF-C7A8-45F3-AB96-341D3C0087F7}" type="slidenum">
              <a:rPr lang="ja-JP" altLang="en-US"/>
              <a:pPr fontAlgn="base">
                <a:spcBef>
                  <a:spcPct val="0"/>
                </a:spcBef>
                <a:spcAft>
                  <a:spcPct val="0"/>
                </a:spcAft>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81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昔の子どもたちは、姿勢が良かったです。</a:t>
            </a:r>
            <a:endParaRPr lang="en-US" altLang="ja-JP" sz="2400" smtClean="0"/>
          </a:p>
          <a:p>
            <a:pPr>
              <a:spcBef>
                <a:spcPct val="0"/>
              </a:spcBef>
            </a:pPr>
            <a:r>
              <a:rPr lang="ja-JP" altLang="en-US" sz="2400" smtClean="0"/>
              <a:t>今の子どもたちはゲームの影響で、姿勢が崩れてきていますが、きちんと指導を受ければ、矯正は可能です。</a:t>
            </a:r>
          </a:p>
        </p:txBody>
      </p:sp>
      <p:sp>
        <p:nvSpPr>
          <p:cNvPr id="4813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808CBF-9B1C-40BD-B3DC-C81C8FCCAE7E}" type="slidenum">
              <a:rPr lang="ja-JP" altLang="en-US"/>
              <a:pPr fontAlgn="base">
                <a:spcBef>
                  <a:spcPct val="0"/>
                </a:spcBef>
                <a:spcAft>
                  <a:spcPct val="0"/>
                </a:spcAft>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017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５才、腰痛の男子です。</a:t>
            </a:r>
            <a:endParaRPr lang="en-US" altLang="ja-JP" sz="2400" smtClean="0"/>
          </a:p>
          <a:p>
            <a:pPr>
              <a:spcBef>
                <a:spcPct val="0"/>
              </a:spcBef>
            </a:pPr>
            <a:r>
              <a:rPr lang="ja-JP" altLang="en-US" sz="2400" smtClean="0"/>
              <a:t>スマホに夢中になり、体をほとんど動かさない。見るとおじいさんのような姿勢で。顎だし、猫背、腹つき出し、骨盤後傾で、悪い姿勢の見本といえます。</a:t>
            </a:r>
            <a:endParaRPr lang="en-US" altLang="ja-JP" sz="2400" smtClean="0"/>
          </a:p>
          <a:p>
            <a:pPr>
              <a:spcBef>
                <a:spcPct val="0"/>
              </a:spcBef>
            </a:pPr>
            <a:endParaRPr lang="en-US" altLang="ja-JP" sz="2400" smtClean="0"/>
          </a:p>
          <a:p>
            <a:pPr>
              <a:spcBef>
                <a:spcPct val="0"/>
              </a:spcBef>
            </a:pPr>
            <a:r>
              <a:rPr lang="ja-JP" altLang="en-US" sz="2400" smtClean="0"/>
              <a:t>膝立ちを行わせると、バランスをとろうとして姿勢が矯正されますが、また立つと戻ってしまいます。</a:t>
            </a:r>
          </a:p>
        </p:txBody>
      </p:sp>
      <p:sp>
        <p:nvSpPr>
          <p:cNvPr id="5017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AE6A7B-6D8C-4E08-8C86-B92F0B812BE6}" type="slidenum">
              <a:rPr lang="ja-JP" altLang="en-US"/>
              <a:pPr fontAlgn="base">
                <a:spcBef>
                  <a:spcPct val="0"/>
                </a:spcBef>
                <a:spcAft>
                  <a:spcPct val="0"/>
                </a:spcAft>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222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同じ５才の男子です。</a:t>
            </a:r>
            <a:endParaRPr lang="en-US" altLang="ja-JP" sz="2400" smtClean="0"/>
          </a:p>
          <a:p>
            <a:pPr>
              <a:spcBef>
                <a:spcPct val="0"/>
              </a:spcBef>
            </a:pPr>
            <a:r>
              <a:rPr lang="ja-JP" altLang="en-US" sz="2400" smtClean="0"/>
              <a:t>体前屈させると、体が硬く、指がつかず、床まで</a:t>
            </a:r>
            <a:r>
              <a:rPr lang="en-US" altLang="ja-JP" sz="2400" smtClean="0"/>
              <a:t>20</a:t>
            </a:r>
            <a:r>
              <a:rPr lang="ja-JP" altLang="en-US" sz="2400" smtClean="0"/>
              <a:t>ｃｍもあいています。</a:t>
            </a:r>
            <a:endParaRPr lang="en-US" altLang="ja-JP" sz="2400" smtClean="0"/>
          </a:p>
          <a:p>
            <a:pPr>
              <a:spcBef>
                <a:spcPct val="0"/>
              </a:spcBef>
            </a:pPr>
            <a:r>
              <a:rPr lang="ja-JP" altLang="en-US" sz="2400" smtClean="0"/>
              <a:t>背骨でなく股関節で曲げるよう指導すると、その場でできるようになりました。</a:t>
            </a:r>
          </a:p>
        </p:txBody>
      </p:sp>
      <p:sp>
        <p:nvSpPr>
          <p:cNvPr id="5222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B2FBBA-CB21-4954-B4FB-DA5E1F89A509}" type="slidenum">
              <a:rPr lang="ja-JP" altLang="en-US"/>
              <a:pPr fontAlgn="base">
                <a:spcBef>
                  <a:spcPct val="0"/>
                </a:spcBef>
                <a:spcAft>
                  <a:spcPct val="0"/>
                </a:spcAft>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7410" name="ノート プレースホルダー 2"/>
          <p:cNvSpPr>
            <a:spLocks noGrp="1"/>
          </p:cNvSpPr>
          <p:nvPr>
            <p:ph type="body" idx="1"/>
          </p:nvPr>
        </p:nvSpPr>
        <p:spPr bwMode="auto">
          <a:xfrm>
            <a:off x="620713" y="4756150"/>
            <a:ext cx="5695950" cy="4476750"/>
          </a:xfrm>
          <a:noFill/>
        </p:spPr>
        <p:txBody>
          <a:bodyPr wrap="square" numCol="1" anchor="t" anchorCtr="0" compatLnSpc="1">
            <a:prstTxWarp prst="textNoShape">
              <a:avLst/>
            </a:prstTxWarp>
          </a:bodyPr>
          <a:lstStyle/>
          <a:p>
            <a:pPr>
              <a:spcBef>
                <a:spcPct val="0"/>
              </a:spcBef>
            </a:pPr>
            <a:r>
              <a:rPr lang="ja-JP" altLang="en-US" sz="2400" smtClean="0"/>
              <a:t>今の子どもの体は、どうなっているのだろう。</a:t>
            </a:r>
            <a:endParaRPr lang="en-US" altLang="ja-JP" sz="2400" smtClean="0"/>
          </a:p>
          <a:p>
            <a:pPr>
              <a:spcBef>
                <a:spcPct val="0"/>
              </a:spcBef>
            </a:pPr>
            <a:endParaRPr lang="en-US" altLang="ja-JP" sz="2400" smtClean="0"/>
          </a:p>
          <a:p>
            <a:pPr>
              <a:spcBef>
                <a:spcPct val="0"/>
              </a:spcBef>
            </a:pPr>
            <a:r>
              <a:rPr lang="ja-JP" altLang="en-US" sz="2400" smtClean="0"/>
              <a:t>・バランスが良い</a:t>
            </a:r>
            <a:endParaRPr lang="en-US" altLang="ja-JP" sz="2400" smtClean="0"/>
          </a:p>
          <a:p>
            <a:pPr>
              <a:spcBef>
                <a:spcPct val="0"/>
              </a:spcBef>
            </a:pPr>
            <a:r>
              <a:rPr lang="ja-JP" altLang="en-US" sz="2400" smtClean="0"/>
              <a:t>・体が柔らかい</a:t>
            </a:r>
            <a:endParaRPr lang="en-US" altLang="ja-JP" sz="2400" smtClean="0"/>
          </a:p>
          <a:p>
            <a:pPr>
              <a:spcBef>
                <a:spcPct val="0"/>
              </a:spcBef>
            </a:pPr>
            <a:r>
              <a:rPr lang="ja-JP" altLang="en-US" sz="2400" smtClean="0"/>
              <a:t>・反射神経が良い</a:t>
            </a:r>
            <a:endParaRPr lang="en-US" altLang="ja-JP" sz="2400" smtClean="0"/>
          </a:p>
          <a:p>
            <a:pPr>
              <a:spcBef>
                <a:spcPct val="0"/>
              </a:spcBef>
            </a:pPr>
            <a:r>
              <a:rPr lang="ja-JP" altLang="en-US" sz="2400" smtClean="0"/>
              <a:t>・元気で疲れ知らずは、</a:t>
            </a:r>
            <a:endParaRPr lang="en-US" altLang="ja-JP" sz="2400" smtClean="0"/>
          </a:p>
          <a:p>
            <a:pPr>
              <a:spcBef>
                <a:spcPct val="0"/>
              </a:spcBef>
            </a:pPr>
            <a:r>
              <a:rPr lang="ja-JP" altLang="en-US" sz="2400" smtClean="0"/>
              <a:t>　　　　　　　　　　　　　　　本当だろうか？</a:t>
            </a:r>
          </a:p>
        </p:txBody>
      </p:sp>
      <p:sp>
        <p:nvSpPr>
          <p:cNvPr id="1741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B57A11-B06D-429B-B750-A71900173DA1}" type="slidenum">
              <a:rPr lang="ja-JP" altLang="en-US"/>
              <a:pPr fontAlgn="base">
                <a:spcBef>
                  <a:spcPct val="0"/>
                </a:spcBef>
                <a:spcAft>
                  <a:spcPct val="0"/>
                </a:spcAft>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42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上肢拳上では、</a:t>
            </a:r>
            <a:endParaRPr lang="en-US" altLang="ja-JP" sz="2400" smtClean="0"/>
          </a:p>
          <a:p>
            <a:pPr>
              <a:spcBef>
                <a:spcPct val="0"/>
              </a:spcBef>
            </a:pPr>
            <a:r>
              <a:rPr lang="ja-JP" altLang="en-US" sz="2400" smtClean="0"/>
              <a:t>背骨でなく股関節で曲げるよう指導すると、その場でできるようになりました。</a:t>
            </a:r>
          </a:p>
          <a:p>
            <a:pPr>
              <a:spcBef>
                <a:spcPct val="0"/>
              </a:spcBef>
            </a:pPr>
            <a:endParaRPr lang="ja-JP" altLang="en-US" sz="2400" smtClean="0"/>
          </a:p>
        </p:txBody>
      </p:sp>
      <p:sp>
        <p:nvSpPr>
          <p:cNvPr id="5427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F8F0EB-F86D-4C5A-AA11-9FF509C44095}" type="slidenum">
              <a:rPr lang="ja-JP" altLang="en-US"/>
              <a:pPr fontAlgn="base">
                <a:spcBef>
                  <a:spcPct val="0"/>
                </a:spcBef>
                <a:spcAft>
                  <a:spcPct val="0"/>
                </a:spcAft>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632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６才肩こりの男子です。</a:t>
            </a:r>
            <a:endParaRPr lang="en-US" altLang="ja-JP" sz="2400" smtClean="0"/>
          </a:p>
          <a:p>
            <a:pPr>
              <a:spcBef>
                <a:spcPct val="0"/>
              </a:spcBef>
            </a:pPr>
            <a:r>
              <a:rPr lang="ja-JP" altLang="en-US" sz="2400" smtClean="0"/>
              <a:t>やはりスマホに夢中で、お腹突出し、軽い猫背はあります、特に姿勢が悪いという訳ではありません。</a:t>
            </a:r>
            <a:endParaRPr lang="en-US" altLang="ja-JP" sz="2400" smtClean="0"/>
          </a:p>
          <a:p>
            <a:pPr>
              <a:spcBef>
                <a:spcPct val="0"/>
              </a:spcBef>
            </a:pPr>
            <a:r>
              <a:rPr lang="ja-JP" altLang="en-US" sz="2400" smtClean="0"/>
              <a:t>ただし、ほとんど運動をせず、体が硬く、基本動作ができません。</a:t>
            </a:r>
          </a:p>
        </p:txBody>
      </p:sp>
      <p:sp>
        <p:nvSpPr>
          <p:cNvPr id="5632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098100-A345-41CE-A347-8E607489AAC6}" type="slidenum">
              <a:rPr lang="ja-JP" altLang="en-US"/>
              <a:pPr fontAlgn="base">
                <a:spcBef>
                  <a:spcPct val="0"/>
                </a:spcBef>
                <a:spcAft>
                  <a:spcPct val="0"/>
                </a:spcAft>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837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上肢拳上をさせてみると、</a:t>
            </a:r>
            <a:endParaRPr lang="en-US" altLang="ja-JP" sz="2400" smtClean="0"/>
          </a:p>
          <a:p>
            <a:pPr>
              <a:spcBef>
                <a:spcPct val="0"/>
              </a:spcBef>
            </a:pPr>
            <a:r>
              <a:rPr lang="ja-JP" altLang="en-US" sz="2400" smtClean="0"/>
              <a:t>両手がしっかり挙がらず、</a:t>
            </a:r>
            <a:endParaRPr lang="en-US" altLang="ja-JP" sz="2400" smtClean="0"/>
          </a:p>
          <a:p>
            <a:pPr>
              <a:spcBef>
                <a:spcPct val="0"/>
              </a:spcBef>
            </a:pPr>
            <a:r>
              <a:rPr lang="ja-JP" altLang="en-US" sz="2400" smtClean="0"/>
              <a:t>両手を掌を上にして真上に突き上げるように指導すると、肩甲骨から引き挙げられ、耳の後ろまでしっかり拳上できるようになりました。</a:t>
            </a:r>
          </a:p>
        </p:txBody>
      </p:sp>
      <p:sp>
        <p:nvSpPr>
          <p:cNvPr id="5837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2B23D5-E88D-4211-9B7A-C4BEE650E5CC}" type="slidenum">
              <a:rPr lang="ja-JP" altLang="en-US"/>
              <a:pPr fontAlgn="base">
                <a:spcBef>
                  <a:spcPct val="0"/>
                </a:spcBef>
                <a:spcAft>
                  <a:spcPct val="0"/>
                </a:spcAft>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041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体前屈では、まったく手が床につきませんでしたので、</a:t>
            </a:r>
            <a:endParaRPr lang="en-US" altLang="ja-JP" sz="2400" smtClean="0"/>
          </a:p>
          <a:p>
            <a:pPr>
              <a:spcBef>
                <a:spcPct val="0"/>
              </a:spcBef>
            </a:pPr>
            <a:r>
              <a:rPr lang="ja-JP" altLang="en-US" sz="2400" smtClean="0"/>
              <a:t>先ず膝を曲げさせ、股関節で屈曲させることを指導しました。</a:t>
            </a:r>
            <a:endParaRPr lang="en-US" altLang="ja-JP" sz="2400" smtClean="0"/>
          </a:p>
          <a:p>
            <a:pPr>
              <a:spcBef>
                <a:spcPct val="0"/>
              </a:spcBef>
            </a:pPr>
            <a:r>
              <a:rPr lang="ja-JP" altLang="en-US" sz="2400" smtClean="0"/>
              <a:t>次いで、指を床に着けたまま膝をゆっくり伸ばすよう指導すると、かろうじてできるようになりました。</a:t>
            </a:r>
            <a:endParaRPr lang="en-US" altLang="ja-JP" sz="2400" smtClean="0"/>
          </a:p>
        </p:txBody>
      </p:sp>
      <p:sp>
        <p:nvSpPr>
          <p:cNvPr id="6041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0E9AA4-9C56-402D-AE3F-EC69B1996365}" type="slidenum">
              <a:rPr lang="ja-JP" altLang="en-US"/>
              <a:pPr fontAlgn="base">
                <a:spcBef>
                  <a:spcPct val="0"/>
                </a:spcBef>
                <a:spcAft>
                  <a:spcPct val="0"/>
                </a:spcAft>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fontAlgn="auto">
              <a:spcBef>
                <a:spcPts val="0"/>
              </a:spcBef>
              <a:spcAft>
                <a:spcPts val="0"/>
              </a:spcAft>
              <a:defRPr/>
            </a:pPr>
            <a:r>
              <a:rPr lang="ja-JP" altLang="en-US" sz="2400" dirty="0" smtClean="0">
                <a:latin typeface="+mj-ea"/>
                <a:ea typeface="+mj-ea"/>
              </a:rPr>
              <a:t>症例を供覧する。</a:t>
            </a:r>
            <a:endParaRPr lang="en-US" altLang="ja-JP" sz="2400" dirty="0" smtClean="0">
              <a:latin typeface="+mj-ea"/>
              <a:ea typeface="+mj-ea"/>
            </a:endParaRPr>
          </a:p>
          <a:p>
            <a:pPr fontAlgn="auto">
              <a:spcBef>
                <a:spcPts val="0"/>
              </a:spcBef>
              <a:spcAft>
                <a:spcPts val="0"/>
              </a:spcAft>
              <a:defRPr/>
            </a:pPr>
            <a:r>
              <a:rPr lang="en-US" altLang="ja-JP" sz="2400" dirty="0" smtClean="0">
                <a:latin typeface="+mj-ea"/>
                <a:ea typeface="+mj-ea"/>
              </a:rPr>
              <a:t>15</a:t>
            </a:r>
            <a:r>
              <a:rPr lang="ja-JP" altLang="en-US" sz="2400" dirty="0" smtClean="0">
                <a:latin typeface="+mj-ea"/>
                <a:ea typeface="+mj-ea"/>
              </a:rPr>
              <a:t>才男子は跳箱で、</a:t>
            </a:r>
            <a:r>
              <a:rPr lang="en-US" altLang="ja-JP" sz="2400" dirty="0" smtClean="0">
                <a:latin typeface="+mj-ea"/>
                <a:ea typeface="+mj-ea"/>
              </a:rPr>
              <a:t>10</a:t>
            </a:r>
            <a:r>
              <a:rPr lang="ja-JP" altLang="en-US" sz="2400" dirty="0" smtClean="0">
                <a:latin typeface="+mj-ea"/>
                <a:ea typeface="+mj-ea"/>
              </a:rPr>
              <a:t>才女子は馬跳びで、それぞれ両手首を骨折した。</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男子は体</a:t>
            </a:r>
            <a:r>
              <a:rPr lang="ja-JP" altLang="en-US" sz="2400" dirty="0">
                <a:latin typeface="+mj-ea"/>
                <a:ea typeface="+mj-ea"/>
              </a:rPr>
              <a:t>の</a:t>
            </a:r>
            <a:r>
              <a:rPr lang="ja-JP" altLang="en-US" sz="2400" dirty="0" smtClean="0">
                <a:latin typeface="+mj-ea"/>
                <a:ea typeface="+mj-ea"/>
              </a:rPr>
              <a:t>かたさ・姿勢の悪さが見られたが、女子には見られなかった。</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但し両者ともケガ歴がなく、危険回避能力が十分備わっていなっかったのでは、と考えられた。</a:t>
            </a:r>
            <a:endParaRPr lang="ja-JP" altLang="en-US" sz="2400" dirty="0">
              <a:latin typeface="+mj-ea"/>
              <a:ea typeface="+mj-ea"/>
            </a:endParaRPr>
          </a:p>
        </p:txBody>
      </p:sp>
      <p:sp>
        <p:nvSpPr>
          <p:cNvPr id="6246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7724A-11E5-49D4-A0AC-E0DF6099C505}" type="slidenum">
              <a:rPr lang="ja-JP" altLang="en-US"/>
              <a:pPr fontAlgn="base">
                <a:spcBef>
                  <a:spcPct val="0"/>
                </a:spcBef>
                <a:spcAft>
                  <a:spcPct val="0"/>
                </a:spcAft>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4514" name="ノート プレースホルダー 2"/>
          <p:cNvSpPr>
            <a:spLocks noGrp="1"/>
          </p:cNvSpPr>
          <p:nvPr>
            <p:ph type="body" idx="1"/>
          </p:nvPr>
        </p:nvSpPr>
        <p:spPr bwMode="auto">
          <a:xfrm>
            <a:off x="476250" y="4724400"/>
            <a:ext cx="6192838" cy="4475163"/>
          </a:xfrm>
          <a:noFill/>
        </p:spPr>
        <p:txBody>
          <a:bodyPr wrap="square" numCol="1" anchor="t" anchorCtr="0" compatLnSpc="1">
            <a:prstTxWarp prst="textNoShape">
              <a:avLst/>
            </a:prstTxWarp>
          </a:bodyPr>
          <a:lstStyle/>
          <a:p>
            <a:pPr>
              <a:spcBef>
                <a:spcPct val="0"/>
              </a:spcBef>
            </a:pPr>
            <a:r>
              <a:rPr lang="ja-JP" altLang="en-US" sz="2400" smtClean="0"/>
              <a:t>われわれが行っている基本動作チェック４項目は、</a:t>
            </a:r>
            <a:endParaRPr lang="en-US" altLang="ja-JP" sz="2400" smtClean="0"/>
          </a:p>
          <a:p>
            <a:pPr>
              <a:spcBef>
                <a:spcPct val="0"/>
              </a:spcBef>
            </a:pPr>
            <a:r>
              <a:rPr lang="ja-JP" altLang="en-US" sz="2400" smtClean="0"/>
              <a:t>①片脚立ちは、静的バランス</a:t>
            </a:r>
            <a:endParaRPr lang="en-US" altLang="ja-JP" sz="2400" smtClean="0"/>
          </a:p>
          <a:p>
            <a:pPr>
              <a:spcBef>
                <a:spcPct val="0"/>
              </a:spcBef>
            </a:pPr>
            <a:r>
              <a:rPr lang="ja-JP" altLang="en-US" sz="2400" smtClean="0"/>
              <a:t>②上肢垂直拳上は、上肢の硬さおよび姿勢</a:t>
            </a:r>
            <a:endParaRPr lang="en-US" altLang="ja-JP" sz="2400" smtClean="0"/>
          </a:p>
          <a:p>
            <a:pPr>
              <a:spcBef>
                <a:spcPct val="0"/>
              </a:spcBef>
            </a:pPr>
            <a:r>
              <a:rPr lang="ja-JP" altLang="en-US" sz="2400" smtClean="0"/>
              <a:t>③しゃがみ込みは、下肢の硬さ</a:t>
            </a:r>
            <a:endParaRPr lang="en-US" altLang="ja-JP" sz="2400" smtClean="0"/>
          </a:p>
          <a:p>
            <a:pPr>
              <a:spcBef>
                <a:spcPct val="0"/>
              </a:spcBef>
            </a:pPr>
            <a:r>
              <a:rPr lang="ja-JP" altLang="en-US" sz="2400" smtClean="0"/>
              <a:t>④体前屈は、体全体の硬さおよび姿勢</a:t>
            </a:r>
            <a:endParaRPr lang="en-US" altLang="ja-JP" sz="2400" smtClean="0"/>
          </a:p>
          <a:p>
            <a:pPr>
              <a:spcBef>
                <a:spcPct val="0"/>
              </a:spcBef>
            </a:pPr>
            <a:r>
              <a:rPr lang="ja-JP" altLang="en-US" sz="2400" smtClean="0"/>
              <a:t>をそれぞれチェックします。</a:t>
            </a:r>
          </a:p>
        </p:txBody>
      </p:sp>
      <p:sp>
        <p:nvSpPr>
          <p:cNvPr id="6451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357AF-8D07-45BD-AC7E-D3CC69469293}" type="slidenum">
              <a:rPr lang="ja-JP" altLang="en-US"/>
              <a:pPr fontAlgn="base">
                <a:spcBef>
                  <a:spcPct val="0"/>
                </a:spcBef>
                <a:spcAft>
                  <a:spcPct val="0"/>
                </a:spcAft>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6562" name="ノート プレースホルダー 2"/>
          <p:cNvSpPr>
            <a:spLocks noGrp="1"/>
          </p:cNvSpPr>
          <p:nvPr>
            <p:ph type="body" idx="1"/>
          </p:nvPr>
        </p:nvSpPr>
        <p:spPr bwMode="auto">
          <a:xfrm>
            <a:off x="685800" y="4724400"/>
            <a:ext cx="5551488" cy="4475163"/>
          </a:xfrm>
          <a:noFill/>
        </p:spPr>
        <p:txBody>
          <a:bodyPr wrap="square" numCol="1" anchor="t" anchorCtr="0" compatLnSpc="1">
            <a:prstTxWarp prst="textNoShape">
              <a:avLst/>
            </a:prstTxWarp>
          </a:bodyPr>
          <a:lstStyle/>
          <a:p>
            <a:pPr>
              <a:spcBef>
                <a:spcPct val="0"/>
              </a:spcBef>
            </a:pPr>
            <a:r>
              <a:rPr lang="ja-JP" altLang="en-US" sz="2400" smtClean="0"/>
              <a:t>ゲーム・スマホ普及による外遊びの減少、偏食など生活習慣の劣化は、先ず姿勢の崩れをきたします。</a:t>
            </a:r>
            <a:endParaRPr lang="en-US" altLang="ja-JP" sz="2400" smtClean="0"/>
          </a:p>
          <a:p>
            <a:pPr>
              <a:spcBef>
                <a:spcPct val="0"/>
              </a:spcBef>
            </a:pPr>
            <a:r>
              <a:rPr lang="ja-JP" altLang="en-US" sz="2400" smtClean="0"/>
              <a:t>次いで疲れやすさ、そして体のかたさ・バランスの悪さなどの運動器機能不全もひきおこし、結果、ケガを誘発し易くなります。</a:t>
            </a:r>
          </a:p>
        </p:txBody>
      </p:sp>
      <p:sp>
        <p:nvSpPr>
          <p:cNvPr id="6656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19BD79-EFE0-4164-BC47-099F91903AD5}" type="slidenum">
              <a:rPr lang="ja-JP" altLang="en-US"/>
              <a:pPr fontAlgn="base">
                <a:spcBef>
                  <a:spcPct val="0"/>
                </a:spcBef>
                <a:spcAft>
                  <a:spcPct val="0"/>
                </a:spcAft>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8610" name="ノート プレースホルダー 2"/>
          <p:cNvSpPr>
            <a:spLocks noGrp="1"/>
          </p:cNvSpPr>
          <p:nvPr>
            <p:ph type="body" idx="1"/>
          </p:nvPr>
        </p:nvSpPr>
        <p:spPr bwMode="auto">
          <a:xfrm>
            <a:off x="549275" y="4684713"/>
            <a:ext cx="5773738" cy="4475162"/>
          </a:xfrm>
          <a:noFill/>
        </p:spPr>
        <p:txBody>
          <a:bodyPr wrap="square" numCol="1" anchor="t" anchorCtr="0" compatLnSpc="1">
            <a:prstTxWarp prst="textNoShape">
              <a:avLst/>
            </a:prstTxWarp>
          </a:bodyPr>
          <a:lstStyle/>
          <a:p>
            <a:pPr>
              <a:spcBef>
                <a:spcPct val="0"/>
              </a:spcBef>
            </a:pPr>
            <a:r>
              <a:rPr lang="ja-JP" altLang="en-US" sz="2400" smtClean="0"/>
              <a:t>ロコモティブシンドローム（運動器症候群）は、運動器の障害により移動機能の低下を</a:t>
            </a:r>
            <a:endParaRPr lang="en-US" altLang="ja-JP" sz="2400" smtClean="0"/>
          </a:p>
          <a:p>
            <a:pPr>
              <a:spcBef>
                <a:spcPct val="0"/>
              </a:spcBef>
            </a:pPr>
            <a:r>
              <a:rPr lang="ja-JP" altLang="en-US" sz="2400" smtClean="0"/>
              <a:t>きたし寝たきりになり易い状態をいいます。</a:t>
            </a:r>
            <a:endParaRPr lang="en-US" altLang="ja-JP" sz="2400" smtClean="0"/>
          </a:p>
          <a:p>
            <a:pPr>
              <a:spcBef>
                <a:spcPct val="0"/>
              </a:spcBef>
            </a:pPr>
            <a:endParaRPr lang="en-US" altLang="ja-JP" sz="2400" smtClean="0"/>
          </a:p>
          <a:p>
            <a:pPr>
              <a:spcBef>
                <a:spcPct val="0"/>
              </a:spcBef>
            </a:pPr>
            <a:r>
              <a:rPr lang="ja-JP" altLang="en-US" sz="2400" smtClean="0"/>
              <a:t>子どもの場合、バランスの悪さや体の硬さなど運動器機能が低下した状態は、ケガを起こしやすく、将来、ロコモになる可能性があり、これを子どもロコモと名付けました。</a:t>
            </a:r>
          </a:p>
        </p:txBody>
      </p:sp>
      <p:sp>
        <p:nvSpPr>
          <p:cNvPr id="6861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6C1DC0-6CBC-4567-921E-00E27FCF9177}" type="slidenum">
              <a:rPr lang="ja-JP" altLang="en-US"/>
              <a:pPr fontAlgn="base">
                <a:spcBef>
                  <a:spcPct val="0"/>
                </a:spcBef>
                <a:spcAft>
                  <a:spcPct val="0"/>
                </a:spcAft>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a:xfrm>
            <a:off x="685800" y="4724400"/>
            <a:ext cx="5551488" cy="4475163"/>
          </a:xfrm>
        </p:spPr>
        <p:txBody>
          <a:bodyPr/>
          <a:lstStyle/>
          <a:p>
            <a:pPr fontAlgn="auto">
              <a:spcBef>
                <a:spcPts val="0"/>
              </a:spcBef>
              <a:spcAft>
                <a:spcPts val="0"/>
              </a:spcAft>
              <a:defRPr/>
            </a:pPr>
            <a:r>
              <a:rPr lang="ja-JP" altLang="en-US" sz="2400" dirty="0" smtClean="0">
                <a:latin typeface="+mj-ea"/>
                <a:ea typeface="+mj-ea"/>
              </a:rPr>
              <a:t>埼玉県のある小学校で行ったアンケート調査で、</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「姿勢が悪い、と注意されたことがありますか？」という問いかけに対し、</a:t>
            </a:r>
            <a:endParaRPr lang="en-US" altLang="ja-JP" sz="2400" dirty="0" smtClean="0">
              <a:latin typeface="+mj-ea"/>
              <a:ea typeface="+mj-ea"/>
            </a:endParaRPr>
          </a:p>
          <a:p>
            <a:pPr fontAlgn="auto">
              <a:spcBef>
                <a:spcPts val="0"/>
              </a:spcBef>
              <a:spcAft>
                <a:spcPts val="0"/>
              </a:spcAft>
              <a:defRPr/>
            </a:pP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「よく言われる」「たまに言われる」を合わせると、全体で７２．１％でした。</a:t>
            </a:r>
            <a:endParaRPr lang="en-US" altLang="ja-JP" sz="2400" dirty="0" smtClean="0">
              <a:latin typeface="+mj-ea"/>
              <a:ea typeface="+mj-ea"/>
            </a:endParaRPr>
          </a:p>
          <a:p>
            <a:pPr fontAlgn="auto">
              <a:spcBef>
                <a:spcPts val="0"/>
              </a:spcBef>
              <a:spcAft>
                <a:spcPts val="0"/>
              </a:spcAft>
              <a:defRPr/>
            </a:pPr>
            <a:endParaRPr lang="en-US" altLang="ja-JP" sz="2400" dirty="0" smtClean="0">
              <a:latin typeface="+mj-ea"/>
              <a:ea typeface="+mj-ea"/>
            </a:endParaRPr>
          </a:p>
        </p:txBody>
      </p:sp>
      <p:sp>
        <p:nvSpPr>
          <p:cNvPr id="7065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9BC109-AF8D-45FF-A431-4CB8BC8F1A6A}" type="slidenum">
              <a:rPr lang="ja-JP" altLang="en-US"/>
              <a:pPr fontAlgn="base">
                <a:spcBef>
                  <a:spcPct val="0"/>
                </a:spcBef>
                <a:spcAft>
                  <a:spcPct val="0"/>
                </a:spcAft>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a:xfrm>
            <a:off x="692150" y="4756150"/>
            <a:ext cx="5486400" cy="4476750"/>
          </a:xfrm>
        </p:spPr>
        <p:txBody>
          <a:bodyPr/>
          <a:lstStyle/>
          <a:p>
            <a:pPr fontAlgn="auto">
              <a:spcBef>
                <a:spcPts val="0"/>
              </a:spcBef>
              <a:spcAft>
                <a:spcPts val="0"/>
              </a:spcAft>
              <a:defRPr/>
            </a:pPr>
            <a:r>
              <a:rPr lang="ja-JP" altLang="en-US" sz="2400" dirty="0" smtClean="0">
                <a:latin typeface="+mj-ea"/>
                <a:ea typeface="+mj-ea"/>
              </a:rPr>
              <a:t>体の不調の有無では、</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「よくある」「時々ある」を合わせると、</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①</a:t>
            </a:r>
            <a:r>
              <a:rPr lang="ja-JP" altLang="en-US" sz="2400" u="sng" dirty="0" smtClean="0">
                <a:latin typeface="+mj-ea"/>
                <a:ea typeface="+mj-ea"/>
              </a:rPr>
              <a:t>「疲れを感じる時がある」が、実に</a:t>
            </a:r>
            <a:r>
              <a:rPr lang="en-US" altLang="ja-JP" sz="2400" u="sng" dirty="0" smtClean="0">
                <a:latin typeface="+mj-ea"/>
                <a:ea typeface="+mj-ea"/>
              </a:rPr>
              <a:t>75.7%</a:t>
            </a:r>
            <a:r>
              <a:rPr lang="ja-JP" altLang="en-US" sz="2400" u="sng" dirty="0" smtClean="0">
                <a:latin typeface="+mj-ea"/>
                <a:ea typeface="+mj-ea"/>
              </a:rPr>
              <a:t>　</a:t>
            </a:r>
            <a:r>
              <a:rPr lang="ja-JP" altLang="en-US" sz="2400" dirty="0" smtClean="0">
                <a:latin typeface="+mj-ea"/>
                <a:ea typeface="+mj-ea"/>
              </a:rPr>
              <a:t>②「イライラする時がある」が</a:t>
            </a:r>
            <a:r>
              <a:rPr lang="en-US" altLang="ja-JP" sz="2400" dirty="0" smtClean="0">
                <a:latin typeface="+mj-ea"/>
                <a:ea typeface="+mj-ea"/>
              </a:rPr>
              <a:t>63.8%</a:t>
            </a:r>
            <a:r>
              <a:rPr lang="ja-JP" altLang="en-US" sz="2400" dirty="0" smtClean="0">
                <a:latin typeface="+mj-ea"/>
                <a:ea typeface="+mj-ea"/>
              </a:rPr>
              <a:t>　</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③「眠れない時がある」が</a:t>
            </a:r>
            <a:r>
              <a:rPr lang="en-US" altLang="ja-JP" sz="2400" dirty="0" smtClean="0">
                <a:latin typeface="+mj-ea"/>
                <a:ea typeface="+mj-ea"/>
              </a:rPr>
              <a:t>61.3%</a:t>
            </a:r>
          </a:p>
          <a:p>
            <a:pPr fontAlgn="auto">
              <a:spcBef>
                <a:spcPts val="0"/>
              </a:spcBef>
              <a:spcAft>
                <a:spcPts val="0"/>
              </a:spcAft>
              <a:defRPr/>
            </a:pPr>
            <a:r>
              <a:rPr lang="ja-JP" altLang="en-US" sz="2400" dirty="0" smtClean="0">
                <a:latin typeface="+mj-ea"/>
                <a:ea typeface="+mj-ea"/>
              </a:rPr>
              <a:t>④「授業に集中できない時がある」</a:t>
            </a:r>
            <a:r>
              <a:rPr lang="en-US" altLang="ja-JP" sz="2400" dirty="0" smtClean="0">
                <a:latin typeface="+mj-ea"/>
                <a:ea typeface="+mj-ea"/>
              </a:rPr>
              <a:t>57.3%</a:t>
            </a:r>
            <a:r>
              <a:rPr lang="ja-JP" altLang="en-US" sz="2400" dirty="0" smtClean="0">
                <a:latin typeface="+mj-ea"/>
                <a:ea typeface="+mj-ea"/>
              </a:rPr>
              <a:t>と</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　半数以上の児童が訴えています。</a:t>
            </a:r>
            <a:endParaRPr lang="en-US" altLang="ja-JP" sz="2400" dirty="0" smtClean="0">
              <a:latin typeface="+mj-ea"/>
              <a:ea typeface="+mj-ea"/>
            </a:endParaRPr>
          </a:p>
          <a:p>
            <a:pPr fontAlgn="auto">
              <a:spcBef>
                <a:spcPts val="0"/>
              </a:spcBef>
              <a:spcAft>
                <a:spcPts val="0"/>
              </a:spcAft>
              <a:defRPr/>
            </a:pPr>
            <a:r>
              <a:rPr lang="ja-JP" altLang="en-US" sz="2400" dirty="0">
                <a:latin typeface="+mj-ea"/>
              </a:rPr>
              <a:t>⑤「肩がこる」と訴える児童も、</a:t>
            </a:r>
            <a:r>
              <a:rPr lang="en-US" altLang="ja-JP" sz="2400" dirty="0">
                <a:latin typeface="+mj-ea"/>
              </a:rPr>
              <a:t>43%</a:t>
            </a:r>
            <a:r>
              <a:rPr lang="ja-JP" altLang="en-US" sz="2400" dirty="0" smtClean="0">
                <a:latin typeface="+mj-ea"/>
              </a:rPr>
              <a:t>いました。</a:t>
            </a:r>
            <a:endParaRPr lang="ja-JP" altLang="en-US" sz="2400" dirty="0">
              <a:latin typeface="+mj-ea"/>
            </a:endParaRPr>
          </a:p>
          <a:p>
            <a:pPr fontAlgn="auto">
              <a:spcBef>
                <a:spcPts val="0"/>
              </a:spcBef>
              <a:spcAft>
                <a:spcPts val="0"/>
              </a:spcAft>
              <a:defRPr/>
            </a:pPr>
            <a:endParaRPr lang="ja-JP" altLang="en-US" sz="2400" dirty="0">
              <a:latin typeface="+mj-ea"/>
              <a:ea typeface="+mj-ea"/>
            </a:endParaRPr>
          </a:p>
        </p:txBody>
      </p:sp>
      <p:sp>
        <p:nvSpPr>
          <p:cNvPr id="7270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92270A-F399-4B13-BBA6-EA0D313B92B3}" type="slidenum">
              <a:rPr lang="ja-JP" altLang="en-US"/>
              <a:pPr fontAlgn="base">
                <a:spcBef>
                  <a:spcPct val="0"/>
                </a:spcBef>
                <a:spcAft>
                  <a:spcPct val="0"/>
                </a:spcAft>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fontAlgn="auto">
              <a:spcBef>
                <a:spcPts val="0"/>
              </a:spcBef>
              <a:spcAft>
                <a:spcPts val="0"/>
              </a:spcAft>
              <a:defRPr/>
            </a:pPr>
            <a:r>
              <a:rPr lang="ja-JP" altLang="en-US" sz="2400" dirty="0" smtClean="0"/>
              <a:t>こどもの体にどのような異変が起こっているのでしょうか？</a:t>
            </a:r>
            <a:endParaRPr lang="en-US" altLang="ja-JP" sz="2400" dirty="0" smtClean="0"/>
          </a:p>
          <a:p>
            <a:pPr fontAlgn="auto">
              <a:spcBef>
                <a:spcPts val="0"/>
              </a:spcBef>
              <a:spcAft>
                <a:spcPts val="0"/>
              </a:spcAft>
              <a:defRPr/>
            </a:pPr>
            <a:endParaRPr lang="en-US" altLang="ja-JP" sz="2400" dirty="0"/>
          </a:p>
          <a:p>
            <a:pPr fontAlgn="auto">
              <a:spcBef>
                <a:spcPts val="0"/>
              </a:spcBef>
              <a:spcAft>
                <a:spcPts val="0"/>
              </a:spcAft>
              <a:defRPr/>
            </a:pPr>
            <a:r>
              <a:rPr lang="ja-JP" altLang="en-US" sz="2400" dirty="0" smtClean="0">
                <a:latin typeface="+mj-ea"/>
              </a:rPr>
              <a:t>歩いていてバランスがとれず転倒。その時、手</a:t>
            </a:r>
            <a:r>
              <a:rPr lang="ja-JP" altLang="en-US" sz="2400" dirty="0">
                <a:latin typeface="+mj-ea"/>
              </a:rPr>
              <a:t>をつけずに顔面を打ってしまう</a:t>
            </a:r>
            <a:endParaRPr lang="en-US" altLang="ja-JP" sz="2400" dirty="0">
              <a:latin typeface="+mj-ea"/>
            </a:endParaRPr>
          </a:p>
          <a:p>
            <a:pPr fontAlgn="auto">
              <a:spcBef>
                <a:spcPts val="0"/>
              </a:spcBef>
              <a:spcAft>
                <a:spcPts val="0"/>
              </a:spcAft>
              <a:defRPr/>
            </a:pPr>
            <a:endParaRPr lang="en-US" altLang="ja-JP" sz="2400" dirty="0" smtClean="0"/>
          </a:p>
          <a:p>
            <a:pPr fontAlgn="auto">
              <a:spcBef>
                <a:spcPts val="0"/>
              </a:spcBef>
              <a:spcAft>
                <a:spcPts val="0"/>
              </a:spcAft>
              <a:defRPr/>
            </a:pPr>
            <a:r>
              <a:rPr lang="ja-JP" altLang="en-US" sz="2400" dirty="0">
                <a:latin typeface="+mj-ea"/>
              </a:rPr>
              <a:t>朝礼で立っていられない、足がすぐつって</a:t>
            </a:r>
            <a:r>
              <a:rPr lang="ja-JP" altLang="en-US" sz="2400" dirty="0" smtClean="0">
                <a:latin typeface="+mj-ea"/>
              </a:rPr>
              <a:t>しまう。仕方なく直ぐ座らせてしまう。</a:t>
            </a:r>
            <a:endParaRPr lang="en-US" altLang="ja-JP" sz="2400" dirty="0">
              <a:latin typeface="+mj-ea"/>
            </a:endParaRPr>
          </a:p>
          <a:p>
            <a:pPr fontAlgn="auto">
              <a:spcBef>
                <a:spcPts val="0"/>
              </a:spcBef>
              <a:spcAft>
                <a:spcPts val="0"/>
              </a:spcAft>
              <a:defRPr/>
            </a:pPr>
            <a:endParaRPr lang="ja-JP" altLang="en-US" sz="2400" dirty="0"/>
          </a:p>
        </p:txBody>
      </p:sp>
      <p:sp>
        <p:nvSpPr>
          <p:cNvPr id="1945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14DD72-0DF4-4530-871A-0B65BC9E6AB5}" type="slidenum">
              <a:rPr lang="ja-JP" altLang="en-US"/>
              <a:pPr fontAlgn="base">
                <a:spcBef>
                  <a:spcPct val="0"/>
                </a:spcBef>
                <a:spcAft>
                  <a:spcPct val="0"/>
                </a:spcAft>
              </a:pPr>
              <a:t>3</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fontAlgn="auto">
              <a:spcBef>
                <a:spcPts val="0"/>
              </a:spcBef>
              <a:spcAft>
                <a:spcPts val="0"/>
              </a:spcAft>
              <a:defRPr/>
            </a:pPr>
            <a:r>
              <a:rPr lang="ja-JP" altLang="en-US" sz="2400" dirty="0" smtClean="0">
                <a:latin typeface="+mj-ea"/>
                <a:ea typeface="+mj-ea"/>
              </a:rPr>
              <a:t>朝食（夕食）を誰と食べるかで、</a:t>
            </a:r>
            <a:endParaRPr lang="en-US" altLang="ja-JP" sz="2400" dirty="0" smtClean="0">
              <a:latin typeface="+mj-ea"/>
              <a:ea typeface="+mj-ea"/>
            </a:endParaRPr>
          </a:p>
          <a:p>
            <a:pPr fontAlgn="auto">
              <a:spcBef>
                <a:spcPts val="0"/>
              </a:spcBef>
              <a:spcAft>
                <a:spcPts val="0"/>
              </a:spcAft>
              <a:defRPr/>
            </a:pP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「家族全員で食べている」児童は、</a:t>
            </a:r>
            <a:r>
              <a:rPr lang="en-US" altLang="ja-JP" sz="2400" dirty="0" smtClean="0">
                <a:latin typeface="+mj-ea"/>
                <a:ea typeface="+mj-ea"/>
              </a:rPr>
              <a:t>36.8%</a:t>
            </a:r>
            <a:r>
              <a:rPr lang="ja-JP" altLang="en-US" sz="2400" dirty="0" smtClean="0">
                <a:latin typeface="+mj-ea"/>
                <a:ea typeface="+mj-ea"/>
              </a:rPr>
              <a:t>「家族の誰かと食べている」児童は、</a:t>
            </a:r>
            <a:r>
              <a:rPr lang="en-US" altLang="ja-JP" sz="2400" dirty="0" smtClean="0">
                <a:latin typeface="+mj-ea"/>
                <a:ea typeface="+mj-ea"/>
              </a:rPr>
              <a:t>54%</a:t>
            </a:r>
            <a:r>
              <a:rPr lang="ja-JP" altLang="en-US" sz="2400" dirty="0" smtClean="0">
                <a:latin typeface="+mj-ea"/>
              </a:rPr>
              <a:t>孤食</a:t>
            </a:r>
            <a:r>
              <a:rPr lang="ja-JP" altLang="en-US" sz="2400" dirty="0">
                <a:latin typeface="+mj-ea"/>
              </a:rPr>
              <a:t>すなわち</a:t>
            </a:r>
            <a:r>
              <a:rPr lang="ja-JP" altLang="en-US" sz="2400" dirty="0" smtClean="0">
                <a:latin typeface="+mj-ea"/>
                <a:ea typeface="+mj-ea"/>
              </a:rPr>
              <a:t>「一人で食べている」児童は</a:t>
            </a:r>
            <a:r>
              <a:rPr lang="en-US" altLang="ja-JP" sz="2400" dirty="0" smtClean="0">
                <a:latin typeface="+mj-ea"/>
                <a:ea typeface="+mj-ea"/>
              </a:rPr>
              <a:t>9.2%</a:t>
            </a:r>
            <a:r>
              <a:rPr lang="ja-JP" altLang="en-US" sz="2400" dirty="0" smtClean="0">
                <a:latin typeface="+mj-ea"/>
                <a:ea typeface="+mj-ea"/>
              </a:rPr>
              <a:t>と、実に</a:t>
            </a:r>
            <a:r>
              <a:rPr lang="en-US" altLang="ja-JP" sz="2400" dirty="0" smtClean="0">
                <a:latin typeface="+mj-ea"/>
                <a:ea typeface="+mj-ea"/>
              </a:rPr>
              <a:t>1</a:t>
            </a:r>
            <a:r>
              <a:rPr lang="ja-JP" altLang="en-US" sz="2400" dirty="0" smtClean="0">
                <a:latin typeface="+mj-ea"/>
                <a:ea typeface="+mj-ea"/>
              </a:rPr>
              <a:t>割弱もいました。</a:t>
            </a:r>
            <a:endParaRPr lang="en-US" altLang="ja-JP" sz="2400" dirty="0" smtClean="0">
              <a:latin typeface="+mj-ea"/>
              <a:ea typeface="+mj-ea"/>
            </a:endParaRPr>
          </a:p>
          <a:p>
            <a:pPr fontAlgn="auto">
              <a:spcBef>
                <a:spcPts val="0"/>
              </a:spcBef>
              <a:spcAft>
                <a:spcPts val="0"/>
              </a:spcAft>
              <a:defRPr/>
            </a:pPr>
            <a:endParaRPr lang="en-US" altLang="ja-JP" sz="2400" dirty="0" smtClean="0">
              <a:latin typeface="+mj-ea"/>
              <a:ea typeface="+mj-ea"/>
            </a:endParaRPr>
          </a:p>
        </p:txBody>
      </p:sp>
      <p:sp>
        <p:nvSpPr>
          <p:cNvPr id="7475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F06C09-D52F-4512-8882-22E94F869058}" type="slidenum">
              <a:rPr lang="ja-JP" altLang="en-US"/>
              <a:pPr fontAlgn="base">
                <a:spcBef>
                  <a:spcPct val="0"/>
                </a:spcBef>
                <a:spcAft>
                  <a:spcPct val="0"/>
                </a:spcAft>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fontAlgn="auto">
              <a:spcBef>
                <a:spcPts val="0"/>
              </a:spcBef>
              <a:spcAft>
                <a:spcPts val="0"/>
              </a:spcAft>
              <a:defRPr/>
            </a:pPr>
            <a:r>
              <a:rPr lang="ja-JP" altLang="en-US" sz="2400" dirty="0" smtClean="0">
                <a:latin typeface="+mj-ea"/>
                <a:ea typeface="+mj-ea"/>
              </a:rPr>
              <a:t>ロコモの啓発・予防</a:t>
            </a:r>
            <a:r>
              <a:rPr lang="ja-JP" altLang="en-US" sz="2400" dirty="0">
                <a:latin typeface="+mj-ea"/>
                <a:ea typeface="+mj-ea"/>
              </a:rPr>
              <a:t>には</a:t>
            </a:r>
            <a:r>
              <a:rPr lang="ja-JP" altLang="en-US" sz="2400" dirty="0" smtClean="0">
                <a:latin typeface="+mj-ea"/>
                <a:ea typeface="+mj-ea"/>
              </a:rPr>
              <a:t>子どもへの前倒し対策が必要です。そのためには、学校運動器検診</a:t>
            </a:r>
            <a:r>
              <a:rPr lang="ja-JP" altLang="en-US" sz="2400" dirty="0">
                <a:latin typeface="+mj-ea"/>
                <a:ea typeface="+mj-ea"/>
              </a:rPr>
              <a:t>で</a:t>
            </a:r>
            <a:r>
              <a:rPr lang="ja-JP" altLang="en-US" sz="2400" dirty="0" smtClean="0">
                <a:latin typeface="+mj-ea"/>
                <a:ea typeface="+mj-ea"/>
              </a:rPr>
              <a:t>のチェックが重要となります。この際保護者</a:t>
            </a:r>
            <a:r>
              <a:rPr lang="ja-JP" altLang="en-US" sz="2400" dirty="0">
                <a:latin typeface="+mj-ea"/>
                <a:ea typeface="+mj-ea"/>
              </a:rPr>
              <a:t>に</a:t>
            </a:r>
            <a:r>
              <a:rPr lang="ja-JP" altLang="en-US" sz="2400" dirty="0" smtClean="0">
                <a:latin typeface="+mj-ea"/>
                <a:ea typeface="+mj-ea"/>
              </a:rPr>
              <a:t>も事前チェックをしてもらい、問題のある子供たちには、運動・食事など生活習慣の改善が求められます。</a:t>
            </a:r>
            <a:r>
              <a:rPr lang="ja-JP" altLang="en-US" sz="2400" dirty="0">
                <a:latin typeface="+mj-ea"/>
              </a:rPr>
              <a:t>運動、食事以外で重要な生活習慣に姿勢があり、幼児からの姿勢指導が重要</a:t>
            </a:r>
            <a:endParaRPr lang="en-US" altLang="ja-JP" sz="2400" dirty="0">
              <a:latin typeface="+mj-ea"/>
            </a:endParaRPr>
          </a:p>
          <a:p>
            <a:pPr fontAlgn="auto">
              <a:spcBef>
                <a:spcPts val="0"/>
              </a:spcBef>
              <a:spcAft>
                <a:spcPts val="0"/>
              </a:spcAft>
              <a:defRPr/>
            </a:pPr>
            <a:r>
              <a:rPr lang="ja-JP" altLang="en-US" sz="2400" dirty="0" smtClean="0">
                <a:latin typeface="+mj-ea"/>
              </a:rPr>
              <a:t>です。</a:t>
            </a:r>
            <a:endParaRPr lang="ja-JP" altLang="en-US" sz="2400" dirty="0">
              <a:latin typeface="+mj-ea"/>
            </a:endParaRPr>
          </a:p>
          <a:p>
            <a:pPr fontAlgn="auto">
              <a:spcBef>
                <a:spcPts val="0"/>
              </a:spcBef>
              <a:spcAft>
                <a:spcPts val="0"/>
              </a:spcAft>
              <a:defRPr/>
            </a:pPr>
            <a:r>
              <a:rPr lang="ja-JP" altLang="en-US" sz="2400" dirty="0" smtClean="0">
                <a:latin typeface="+mj-ea"/>
                <a:ea typeface="+mj-ea"/>
              </a:rPr>
              <a:t>これが、将来のロコモ・メタボ・認知症などの予防にもつながることを期待しています。</a:t>
            </a:r>
            <a:endParaRPr lang="en-US" altLang="ja-JP" sz="2400" dirty="0" smtClean="0">
              <a:latin typeface="+mj-ea"/>
              <a:ea typeface="+mj-ea"/>
            </a:endParaRPr>
          </a:p>
        </p:txBody>
      </p:sp>
      <p:sp>
        <p:nvSpPr>
          <p:cNvPr id="7680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4ED26E-F1F8-447A-938A-3BBF97BBBD1D}" type="slidenum">
              <a:rPr lang="ja-JP" altLang="en-US">
                <a:solidFill>
                  <a:srgbClr val="000000"/>
                </a:solidFill>
              </a:rPr>
              <a:pPr fontAlgn="base">
                <a:spcBef>
                  <a:spcPct val="0"/>
                </a:spcBef>
                <a:spcAft>
                  <a:spcPct val="0"/>
                </a:spcAft>
              </a:pPr>
              <a:t>31</a:t>
            </a:fld>
            <a:endParaRPr lang="ja-JP"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88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　　　　　　　　結語</a:t>
            </a:r>
            <a:endParaRPr lang="en-US" altLang="ja-JP" sz="2400" smtClean="0"/>
          </a:p>
          <a:p>
            <a:pPr>
              <a:spcBef>
                <a:spcPct val="0"/>
              </a:spcBef>
            </a:pPr>
            <a:endParaRPr lang="en-US" altLang="ja-JP" sz="2400" smtClean="0"/>
          </a:p>
          <a:p>
            <a:pPr>
              <a:spcBef>
                <a:spcPct val="0"/>
              </a:spcBef>
            </a:pPr>
            <a:r>
              <a:rPr lang="ja-JP" altLang="en-US" sz="2400" smtClean="0"/>
              <a:t>良い姿勢を保つことは、子どもの健康を</a:t>
            </a:r>
            <a:endParaRPr lang="en-US" altLang="ja-JP" sz="2400" smtClean="0"/>
          </a:p>
          <a:p>
            <a:pPr>
              <a:spcBef>
                <a:spcPct val="0"/>
              </a:spcBef>
            </a:pPr>
            <a:r>
              <a:rPr lang="ja-JP" altLang="en-US" sz="2400" smtClean="0"/>
              <a:t>にとって、基本となります。</a:t>
            </a:r>
            <a:endParaRPr lang="en-US" altLang="ja-JP" sz="2400" smtClean="0"/>
          </a:p>
          <a:p>
            <a:pPr>
              <a:spcBef>
                <a:spcPct val="0"/>
              </a:spcBef>
            </a:pPr>
            <a:endParaRPr lang="en-US" altLang="ja-JP" sz="2400" smtClean="0"/>
          </a:p>
          <a:p>
            <a:pPr>
              <a:spcBef>
                <a:spcPct val="0"/>
              </a:spcBef>
            </a:pPr>
            <a:r>
              <a:rPr lang="ja-JP" altLang="en-US" sz="2400" smtClean="0"/>
              <a:t>子どもの健康を守るのは、大人の責務でです</a:t>
            </a:r>
            <a:endParaRPr lang="en-US" altLang="ja-JP" sz="2400" smtClean="0"/>
          </a:p>
          <a:p>
            <a:pPr>
              <a:spcBef>
                <a:spcPct val="0"/>
              </a:spcBef>
            </a:pPr>
            <a:endParaRPr lang="en-US" altLang="ja-JP" sz="2400" smtClean="0"/>
          </a:p>
          <a:p>
            <a:pPr>
              <a:spcBef>
                <a:spcPct val="0"/>
              </a:spcBef>
            </a:pPr>
            <a:r>
              <a:rPr lang="ja-JP" altLang="en-US" sz="2400" smtClean="0"/>
              <a:t>ありがとうございました。</a:t>
            </a:r>
          </a:p>
        </p:txBody>
      </p:sp>
      <p:sp>
        <p:nvSpPr>
          <p:cNvPr id="7885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0BA8CF-01C0-410C-8D19-3F58D348333A}" type="slidenum">
              <a:rPr lang="ja-JP" altLang="en-US"/>
              <a:pPr fontAlgn="base">
                <a:spcBef>
                  <a:spcPct val="0"/>
                </a:spcBef>
                <a:spcAft>
                  <a:spcPct val="0"/>
                </a:spcAft>
              </a:pPr>
              <a:t>32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fontAlgn="auto">
              <a:spcBef>
                <a:spcPts val="0"/>
              </a:spcBef>
              <a:spcAft>
                <a:spcPts val="0"/>
              </a:spcAft>
              <a:defRPr/>
            </a:pPr>
            <a:r>
              <a:rPr lang="ja-JP" altLang="en-US" sz="2400" dirty="0">
                <a:latin typeface="+mj-ea"/>
              </a:rPr>
              <a:t>雑巾がけ</a:t>
            </a:r>
            <a:r>
              <a:rPr lang="ja-JP" altLang="en-US" sz="2400" dirty="0" smtClean="0">
                <a:latin typeface="+mj-ea"/>
              </a:rPr>
              <a:t>できない子が多い。またその際、手</a:t>
            </a:r>
            <a:r>
              <a:rPr lang="ja-JP" altLang="en-US" sz="2400" dirty="0">
                <a:latin typeface="+mj-ea"/>
              </a:rPr>
              <a:t>で支えられず歯を折って</a:t>
            </a:r>
            <a:r>
              <a:rPr lang="ja-JP" altLang="en-US" sz="2400" dirty="0" smtClean="0">
                <a:latin typeface="+mj-ea"/>
              </a:rPr>
              <a:t>しまう子もいる。</a:t>
            </a:r>
            <a:endParaRPr lang="en-US" altLang="ja-JP" sz="2400" dirty="0">
              <a:latin typeface="+mj-ea"/>
            </a:endParaRPr>
          </a:p>
          <a:p>
            <a:pPr fontAlgn="auto">
              <a:spcBef>
                <a:spcPts val="0"/>
              </a:spcBef>
              <a:spcAft>
                <a:spcPts val="0"/>
              </a:spcAft>
              <a:defRPr/>
            </a:pPr>
            <a:endParaRPr lang="en-US" altLang="ja-JP" dirty="0" smtClean="0"/>
          </a:p>
          <a:p>
            <a:pPr fontAlgn="auto">
              <a:spcBef>
                <a:spcPts val="0"/>
              </a:spcBef>
              <a:spcAft>
                <a:spcPts val="0"/>
              </a:spcAft>
              <a:defRPr/>
            </a:pPr>
            <a:r>
              <a:rPr lang="ja-JP" altLang="en-US" sz="2400" dirty="0" smtClean="0">
                <a:latin typeface="+mj-ea"/>
              </a:rPr>
              <a:t>組体操で倒立できない子が多い。さらに</a:t>
            </a:r>
            <a:endParaRPr lang="en-US" altLang="ja-JP" sz="2400" dirty="0" smtClean="0">
              <a:latin typeface="+mj-ea"/>
            </a:endParaRPr>
          </a:p>
          <a:p>
            <a:pPr fontAlgn="auto">
              <a:spcBef>
                <a:spcPts val="0"/>
              </a:spcBef>
              <a:spcAft>
                <a:spcPts val="0"/>
              </a:spcAft>
              <a:defRPr/>
            </a:pPr>
            <a:r>
              <a:rPr lang="ja-JP" altLang="en-US" sz="2400" dirty="0" smtClean="0">
                <a:latin typeface="+mj-ea"/>
              </a:rPr>
              <a:t>倒立</a:t>
            </a:r>
            <a:r>
              <a:rPr lang="ja-JP" altLang="en-US" sz="2400" dirty="0">
                <a:latin typeface="+mj-ea"/>
              </a:rPr>
              <a:t>する子を</a:t>
            </a:r>
            <a:r>
              <a:rPr lang="ja-JP" altLang="en-US" sz="2400" dirty="0" smtClean="0">
                <a:latin typeface="+mj-ea"/>
              </a:rPr>
              <a:t>支えられない子も少なくない。</a:t>
            </a:r>
            <a:endParaRPr lang="en-US" altLang="ja-JP" sz="2400" dirty="0">
              <a:latin typeface="+mj-ea"/>
            </a:endParaRPr>
          </a:p>
          <a:p>
            <a:pPr fontAlgn="auto">
              <a:spcBef>
                <a:spcPts val="0"/>
              </a:spcBef>
              <a:spcAft>
                <a:spcPts val="0"/>
              </a:spcAft>
              <a:defRPr/>
            </a:pPr>
            <a:endParaRPr lang="ja-JP" altLang="en-US" dirty="0"/>
          </a:p>
        </p:txBody>
      </p:sp>
      <p:sp>
        <p:nvSpPr>
          <p:cNvPr id="2150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E70908-94D7-46AD-8421-0B3A1AD36301}" type="slidenum">
              <a:rPr lang="ja-JP" altLang="en-US"/>
              <a:pPr fontAlgn="base">
                <a:spcBef>
                  <a:spcPct val="0"/>
                </a:spcBef>
                <a:spcAft>
                  <a:spcPct val="0"/>
                </a:spcAft>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埼玉県運動器検診でも、</a:t>
            </a:r>
            <a:endParaRPr lang="en-US" altLang="ja-JP" sz="2400" smtClean="0"/>
          </a:p>
          <a:p>
            <a:pPr>
              <a:spcBef>
                <a:spcPct val="0"/>
              </a:spcBef>
            </a:pPr>
            <a:r>
              <a:rPr lang="ja-JP" altLang="en-US" sz="2400" smtClean="0"/>
              <a:t>子どもの運動器機能に異変が起こっているのが明らかになりました。</a:t>
            </a:r>
            <a:endParaRPr lang="en-US" altLang="ja-JP" sz="2400" smtClean="0"/>
          </a:p>
          <a:p>
            <a:pPr>
              <a:spcBef>
                <a:spcPct val="0"/>
              </a:spcBef>
            </a:pPr>
            <a:endParaRPr lang="en-US" altLang="ja-JP" sz="2400" smtClean="0"/>
          </a:p>
          <a:p>
            <a:pPr>
              <a:spcBef>
                <a:spcPct val="0"/>
              </a:spcBef>
            </a:pPr>
            <a:r>
              <a:rPr lang="ja-JP" altLang="en-US" sz="2400" smtClean="0"/>
              <a:t>身体を動かす基本動作である</a:t>
            </a:r>
            <a:endParaRPr lang="en-US" altLang="ja-JP" sz="2400" smtClean="0"/>
          </a:p>
          <a:p>
            <a:pPr>
              <a:spcBef>
                <a:spcPct val="0"/>
              </a:spcBef>
            </a:pPr>
            <a:r>
              <a:rPr lang="ja-JP" altLang="en-US" sz="2400" smtClean="0"/>
              <a:t>①片足でしっかり立つ　②手を真っ直ぐ挙げる　③しゃがみ込む　④体前屈のうち、</a:t>
            </a:r>
            <a:endParaRPr lang="en-US" altLang="ja-JP" sz="2400" smtClean="0"/>
          </a:p>
          <a:p>
            <a:pPr>
              <a:spcBef>
                <a:spcPct val="0"/>
              </a:spcBef>
            </a:pPr>
            <a:r>
              <a:rPr lang="ja-JP" altLang="en-US" sz="2400" smtClean="0"/>
              <a:t>一つでもできない子どもたちは、約</a:t>
            </a:r>
            <a:r>
              <a:rPr lang="en-US" altLang="ja-JP" sz="2400" smtClean="0"/>
              <a:t>4</a:t>
            </a:r>
            <a:r>
              <a:rPr lang="ja-JP" altLang="en-US" sz="2400" smtClean="0"/>
              <a:t>割にのぼり、これら体がかたい、バランスが悪い状態を運動器機能不全としました。</a:t>
            </a:r>
            <a:endParaRPr lang="en-US" altLang="ja-JP" sz="2400" smtClean="0"/>
          </a:p>
          <a:p>
            <a:pPr>
              <a:spcBef>
                <a:spcPct val="0"/>
              </a:spcBef>
            </a:pPr>
            <a:endParaRPr lang="ja-JP" altLang="en-US" sz="2400" smtClean="0"/>
          </a:p>
          <a:p>
            <a:pPr>
              <a:spcBef>
                <a:spcPct val="0"/>
              </a:spcBef>
            </a:pPr>
            <a:endParaRPr lang="en-US" altLang="ja-JP" sz="2400" smtClean="0"/>
          </a:p>
        </p:txBody>
      </p:sp>
      <p:sp>
        <p:nvSpPr>
          <p:cNvPr id="2355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E62103-1AF2-4FBE-9400-1EC514517314}" type="slidenum">
              <a:rPr lang="ja-JP" altLang="en-US"/>
              <a:pPr fontAlgn="base">
                <a:spcBef>
                  <a:spcPct val="0"/>
                </a:spcBef>
                <a:spcAft>
                  <a:spcPct val="0"/>
                </a:spcAft>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560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幼稚園～中学まで</a:t>
            </a:r>
            <a:endParaRPr lang="en-US" altLang="ja-JP" sz="2400" smtClean="0"/>
          </a:p>
          <a:p>
            <a:pPr>
              <a:spcBef>
                <a:spcPct val="0"/>
              </a:spcBef>
            </a:pPr>
            <a:r>
              <a:rPr lang="ja-JP" altLang="en-US" sz="2400" smtClean="0"/>
              <a:t>運動器機能不全を学年全体でみると</a:t>
            </a:r>
            <a:endParaRPr lang="en-US" altLang="ja-JP" sz="2400" smtClean="0"/>
          </a:p>
          <a:p>
            <a:pPr>
              <a:spcBef>
                <a:spcPct val="0"/>
              </a:spcBef>
            </a:pPr>
            <a:r>
              <a:rPr lang="ja-JP" altLang="en-US" sz="2400" smtClean="0"/>
              <a:t>片足立ち・しゃがみ込みに問題あるもの</a:t>
            </a:r>
            <a:endParaRPr lang="en-US" altLang="ja-JP" sz="2400" smtClean="0"/>
          </a:p>
          <a:p>
            <a:pPr>
              <a:spcBef>
                <a:spcPct val="0"/>
              </a:spcBef>
            </a:pPr>
            <a:r>
              <a:rPr lang="ja-JP" altLang="en-US" sz="2400" smtClean="0"/>
              <a:t>のうち、一番頻度が高いのは、体前屈</a:t>
            </a:r>
            <a:r>
              <a:rPr lang="en-US" altLang="ja-JP" sz="2400" smtClean="0"/>
              <a:t>23%</a:t>
            </a:r>
            <a:r>
              <a:rPr lang="ja-JP" altLang="en-US" sz="2400" smtClean="0"/>
              <a:t>であり、次いで片足立ち・しゃがみ込みが</a:t>
            </a:r>
            <a:r>
              <a:rPr lang="en-US" altLang="ja-JP" sz="2400" smtClean="0"/>
              <a:t> 15%</a:t>
            </a:r>
            <a:r>
              <a:rPr lang="ja-JP" altLang="en-US" sz="2400" smtClean="0"/>
              <a:t>前後、上肢拳上が</a:t>
            </a:r>
            <a:r>
              <a:rPr lang="en-US" altLang="ja-JP" sz="2400" smtClean="0"/>
              <a:t>7%</a:t>
            </a:r>
            <a:r>
              <a:rPr lang="ja-JP" altLang="en-US" sz="2400" smtClean="0"/>
              <a:t>であり、これら一つでも問題あるものは、実に</a:t>
            </a:r>
            <a:r>
              <a:rPr lang="en-US" altLang="ja-JP" sz="2400" smtClean="0"/>
              <a:t>40%</a:t>
            </a:r>
            <a:r>
              <a:rPr lang="ja-JP" altLang="en-US" sz="2400" smtClean="0"/>
              <a:t>強でした。</a:t>
            </a:r>
          </a:p>
          <a:p>
            <a:pPr>
              <a:spcBef>
                <a:spcPct val="0"/>
              </a:spcBef>
            </a:pPr>
            <a:endParaRPr lang="ja-JP" altLang="en-US" sz="2400" smtClean="0"/>
          </a:p>
        </p:txBody>
      </p:sp>
      <p:sp>
        <p:nvSpPr>
          <p:cNvPr id="2560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EE9749-9BCE-49E7-B67A-3C23D212839C}" type="slidenum">
              <a:rPr lang="ja-JP" altLang="en-US"/>
              <a:pPr fontAlgn="base">
                <a:spcBef>
                  <a:spcPct val="0"/>
                </a:spcBef>
                <a:spcAft>
                  <a:spcPct val="0"/>
                </a:spcAft>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a:xfrm>
            <a:off x="765175" y="4613275"/>
            <a:ext cx="5486400" cy="4475163"/>
          </a:xfrm>
        </p:spPr>
        <p:txBody>
          <a:bodyPr/>
          <a:lstStyle/>
          <a:p>
            <a:pPr fontAlgn="auto">
              <a:spcBef>
                <a:spcPts val="0"/>
              </a:spcBef>
              <a:spcAft>
                <a:spcPts val="0"/>
              </a:spcAft>
              <a:defRPr/>
            </a:pPr>
            <a:r>
              <a:rPr lang="ja-JP" altLang="en-US" sz="2400" dirty="0"/>
              <a:t>幼稚園～中学</a:t>
            </a:r>
            <a:r>
              <a:rPr lang="ja-JP" altLang="en-US" sz="2400" dirty="0" smtClean="0"/>
              <a:t>まで</a:t>
            </a:r>
            <a:r>
              <a:rPr lang="ja-JP" altLang="en-US" sz="2400" dirty="0" smtClean="0">
                <a:latin typeface="+mj-ea"/>
                <a:ea typeface="+mj-ea"/>
              </a:rPr>
              <a:t>学年別にみると、</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片足立ちは、学年が上がるにつれ静的</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バランスがしっかりしてきて、ふらつき</a:t>
            </a:r>
            <a:r>
              <a:rPr lang="ja-JP" altLang="en-US" sz="2400" dirty="0">
                <a:latin typeface="+mj-ea"/>
                <a:ea typeface="+mj-ea"/>
              </a:rPr>
              <a:t>は</a:t>
            </a:r>
            <a:r>
              <a:rPr lang="ja-JP" altLang="en-US" sz="2400" dirty="0" smtClean="0">
                <a:latin typeface="+mj-ea"/>
                <a:ea typeface="+mj-ea"/>
              </a:rPr>
              <a:t>改善する。但し、中学でもふらつく子が</a:t>
            </a:r>
            <a:endParaRPr lang="en-US" altLang="ja-JP" sz="2400" dirty="0" smtClean="0">
              <a:latin typeface="+mj-ea"/>
              <a:ea typeface="+mj-ea"/>
            </a:endParaRPr>
          </a:p>
          <a:p>
            <a:pPr fontAlgn="auto">
              <a:spcBef>
                <a:spcPts val="0"/>
              </a:spcBef>
              <a:spcAft>
                <a:spcPts val="0"/>
              </a:spcAft>
              <a:defRPr/>
            </a:pPr>
            <a:r>
              <a:rPr lang="en-US" altLang="ja-JP" sz="2400" dirty="0" smtClean="0">
                <a:latin typeface="+mj-ea"/>
                <a:ea typeface="+mj-ea"/>
              </a:rPr>
              <a:t>7</a:t>
            </a:r>
            <a:r>
              <a:rPr lang="ja-JP" altLang="en-US" sz="2400" dirty="0" err="1">
                <a:latin typeface="+mj-ea"/>
                <a:ea typeface="+mj-ea"/>
              </a:rPr>
              <a:t>～</a:t>
            </a:r>
            <a:r>
              <a:rPr lang="en-US" altLang="ja-JP" sz="2400" dirty="0" smtClean="0">
                <a:latin typeface="+mj-ea"/>
                <a:ea typeface="+mj-ea"/>
              </a:rPr>
              <a:t>8%</a:t>
            </a:r>
            <a:r>
              <a:rPr lang="ja-JP" altLang="en-US" sz="2400" dirty="0" smtClean="0">
                <a:latin typeface="+mj-ea"/>
                <a:ea typeface="+mj-ea"/>
              </a:rPr>
              <a:t>います。</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一方、しゃがみ込みや体前屈は学年が上がるにつれ、出来ない子が増え、かたさが増します。</a:t>
            </a:r>
            <a:endParaRPr lang="en-US" altLang="ja-JP" sz="2400" dirty="0">
              <a:latin typeface="+mj-ea"/>
              <a:ea typeface="+mj-ea"/>
            </a:endParaRPr>
          </a:p>
          <a:p>
            <a:pPr fontAlgn="auto">
              <a:spcBef>
                <a:spcPts val="0"/>
              </a:spcBef>
              <a:spcAft>
                <a:spcPts val="0"/>
              </a:spcAft>
              <a:defRPr/>
            </a:pPr>
            <a:r>
              <a:rPr lang="ja-JP" altLang="en-US" sz="2400" dirty="0" smtClean="0">
                <a:latin typeface="+mj-ea"/>
                <a:ea typeface="+mj-ea"/>
              </a:rPr>
              <a:t>また</a:t>
            </a:r>
            <a:r>
              <a:rPr lang="ja-JP" altLang="en-US" sz="2400" dirty="0">
                <a:latin typeface="+mj-ea"/>
                <a:ea typeface="+mj-ea"/>
              </a:rPr>
              <a:t>上肢</a:t>
            </a:r>
            <a:r>
              <a:rPr lang="ja-JP" altLang="en-US" sz="2400" dirty="0" smtClean="0">
                <a:latin typeface="+mj-ea"/>
                <a:ea typeface="+mj-ea"/>
              </a:rPr>
              <a:t>拳上は、学年を通じて出来ない子が数％にみられました。</a:t>
            </a:r>
            <a:endParaRPr lang="en-US" altLang="ja-JP" sz="2400" dirty="0" smtClean="0">
              <a:latin typeface="+mj-ea"/>
              <a:ea typeface="+mj-ea"/>
            </a:endParaRPr>
          </a:p>
          <a:p>
            <a:pPr fontAlgn="auto">
              <a:spcBef>
                <a:spcPts val="0"/>
              </a:spcBef>
              <a:spcAft>
                <a:spcPts val="0"/>
              </a:spcAft>
              <a:defRPr/>
            </a:pPr>
            <a:r>
              <a:rPr lang="ja-JP" altLang="en-US" sz="2400" dirty="0" smtClean="0">
                <a:latin typeface="+mj-ea"/>
                <a:ea typeface="+mj-ea"/>
              </a:rPr>
              <a:t>結局、これらが一つでも出来ない子は、</a:t>
            </a:r>
            <a:r>
              <a:rPr lang="en-US" altLang="ja-JP" sz="2400" dirty="0" smtClean="0">
                <a:latin typeface="+mj-ea"/>
                <a:ea typeface="+mj-ea"/>
              </a:rPr>
              <a:t>4</a:t>
            </a:r>
            <a:r>
              <a:rPr lang="ja-JP" altLang="en-US" sz="2400" dirty="0" smtClean="0">
                <a:latin typeface="+mj-ea"/>
                <a:ea typeface="+mj-ea"/>
              </a:rPr>
              <a:t>割を占めました。</a:t>
            </a:r>
            <a:endParaRPr lang="ja-JP" altLang="en-US" sz="1800" dirty="0">
              <a:latin typeface="+mj-ea"/>
              <a:ea typeface="+mj-ea"/>
            </a:endParaRPr>
          </a:p>
        </p:txBody>
      </p:sp>
      <p:sp>
        <p:nvSpPr>
          <p:cNvPr id="2765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7C2AB0-0E42-42E8-8009-AF6AB9BC5BE3}" type="slidenum">
              <a:rPr lang="ja-JP" altLang="en-US"/>
              <a:pPr fontAlgn="base">
                <a:spcBef>
                  <a:spcPct val="0"/>
                </a:spcBef>
                <a:spcAft>
                  <a:spcPct val="0"/>
                </a:spcAft>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96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z="2400" smtClean="0"/>
              <a:t>これら子どもの体の異変の背景には</a:t>
            </a:r>
            <a:endParaRPr lang="en-US" altLang="ja-JP" sz="2400" smtClean="0"/>
          </a:p>
          <a:p>
            <a:pPr>
              <a:spcBef>
                <a:spcPct val="0"/>
              </a:spcBef>
            </a:pPr>
            <a:r>
              <a:rPr lang="ja-JP" altLang="en-US" sz="2400" smtClean="0"/>
              <a:t>社会的要因があると考えます。</a:t>
            </a:r>
            <a:endParaRPr lang="en-US" altLang="ja-JP" sz="2400" smtClean="0"/>
          </a:p>
          <a:p>
            <a:pPr>
              <a:spcBef>
                <a:spcPct val="0"/>
              </a:spcBef>
            </a:pPr>
            <a:endParaRPr lang="en-US" altLang="ja-JP" sz="2400" smtClean="0"/>
          </a:p>
          <a:p>
            <a:pPr>
              <a:spcBef>
                <a:spcPct val="0"/>
              </a:spcBef>
            </a:pPr>
            <a:r>
              <a:rPr lang="ja-JP" altLang="en-US" sz="2400" smtClean="0"/>
              <a:t>一つは、超便利社会になりトイレに行っても蛇口をひねらず、手首や上肢を使う必要がなくなっています。</a:t>
            </a:r>
            <a:endParaRPr lang="en-US" altLang="ja-JP" sz="2400" smtClean="0"/>
          </a:p>
          <a:p>
            <a:pPr>
              <a:spcBef>
                <a:spcPct val="0"/>
              </a:spcBef>
            </a:pPr>
            <a:endParaRPr lang="en-US" altLang="ja-JP" sz="2400" smtClean="0"/>
          </a:p>
          <a:p>
            <a:pPr>
              <a:spcBef>
                <a:spcPct val="0"/>
              </a:spcBef>
            </a:pPr>
            <a:r>
              <a:rPr lang="ja-JP" altLang="en-US" sz="2400" smtClean="0"/>
              <a:t>車社会で送り迎えで、足首や下肢全体を使う機会も減ってきました。</a:t>
            </a:r>
            <a:endParaRPr lang="en-US" altLang="ja-JP" sz="2400" smtClean="0"/>
          </a:p>
          <a:p>
            <a:pPr>
              <a:spcBef>
                <a:spcPct val="0"/>
              </a:spcBef>
            </a:pPr>
            <a:endParaRPr lang="en-US" altLang="ja-JP" sz="2400" smtClean="0"/>
          </a:p>
          <a:p>
            <a:pPr>
              <a:spcBef>
                <a:spcPct val="0"/>
              </a:spcBef>
            </a:pPr>
            <a:r>
              <a:rPr lang="ja-JP" altLang="en-US" sz="2400" smtClean="0"/>
              <a:t>また外遊び場がなくなり、小さなケガもしなくなり危険回避能力が衰えています。</a:t>
            </a:r>
            <a:endParaRPr lang="en-US" altLang="ja-JP" sz="2400" smtClean="0"/>
          </a:p>
          <a:p>
            <a:pPr>
              <a:spcBef>
                <a:spcPct val="0"/>
              </a:spcBef>
            </a:pPr>
            <a:endParaRPr lang="ja-JP" altLang="en-US" sz="2400" smtClean="0"/>
          </a:p>
        </p:txBody>
      </p:sp>
      <p:sp>
        <p:nvSpPr>
          <p:cNvPr id="2969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317C51-18F6-4865-A24B-17BAB4F84284}" type="slidenum">
              <a:rPr lang="ja-JP" altLang="en-US"/>
              <a:pPr fontAlgn="base">
                <a:spcBef>
                  <a:spcPct val="0"/>
                </a:spcBef>
                <a:spcAft>
                  <a:spcPct val="0"/>
                </a:spcAft>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1746" name="ノート プレースホルダー 2"/>
          <p:cNvSpPr>
            <a:spLocks noGrp="1"/>
          </p:cNvSpPr>
          <p:nvPr>
            <p:ph type="body" idx="1"/>
          </p:nvPr>
        </p:nvSpPr>
        <p:spPr bwMode="auto">
          <a:xfrm>
            <a:off x="685800" y="4724400"/>
            <a:ext cx="5486400" cy="4713288"/>
          </a:xfrm>
          <a:noFill/>
        </p:spPr>
        <p:txBody>
          <a:bodyPr wrap="square" numCol="1" anchor="t" anchorCtr="0" compatLnSpc="1">
            <a:prstTxWarp prst="textNoShape">
              <a:avLst/>
            </a:prstTxWarp>
          </a:bodyPr>
          <a:lstStyle/>
          <a:p>
            <a:pPr>
              <a:spcBef>
                <a:spcPct val="0"/>
              </a:spcBef>
            </a:pPr>
            <a:endParaRPr lang="en-US" altLang="ja-JP" sz="2400" smtClean="0"/>
          </a:p>
          <a:p>
            <a:pPr>
              <a:spcBef>
                <a:spcPct val="0"/>
              </a:spcBef>
            </a:pPr>
            <a:r>
              <a:rPr lang="ja-JP" altLang="en-US" sz="2400" smtClean="0"/>
              <a:t>さらに追い打ちをかけるのが</a:t>
            </a:r>
            <a:endParaRPr lang="en-US" altLang="ja-JP" sz="2400" smtClean="0"/>
          </a:p>
          <a:p>
            <a:pPr>
              <a:spcBef>
                <a:spcPct val="0"/>
              </a:spcBef>
            </a:pPr>
            <a:r>
              <a:rPr lang="ja-JP" altLang="en-US" sz="2400" smtClean="0"/>
              <a:t>スマホ・ゲームの普及と、利用者の低年齢化です。</a:t>
            </a:r>
            <a:endParaRPr lang="en-US" altLang="ja-JP" sz="2400" smtClean="0"/>
          </a:p>
          <a:p>
            <a:pPr>
              <a:spcBef>
                <a:spcPct val="0"/>
              </a:spcBef>
            </a:pPr>
            <a:endParaRPr lang="en-US" altLang="ja-JP" sz="2400" smtClean="0"/>
          </a:p>
          <a:p>
            <a:pPr>
              <a:spcBef>
                <a:spcPct val="0"/>
              </a:spcBef>
            </a:pPr>
            <a:r>
              <a:rPr lang="ja-JP" altLang="en-US" sz="2400" smtClean="0"/>
              <a:t>室内では、皆が集まっているのに、</a:t>
            </a:r>
            <a:endParaRPr lang="en-US" altLang="ja-JP" sz="2400" smtClean="0"/>
          </a:p>
          <a:p>
            <a:pPr>
              <a:spcBef>
                <a:spcPct val="0"/>
              </a:spcBef>
            </a:pPr>
            <a:r>
              <a:rPr lang="ja-JP" altLang="en-US" sz="2400" smtClean="0"/>
              <a:t>隣の子と会話もせず、ゲームに没頭し、</a:t>
            </a:r>
            <a:endParaRPr lang="en-US" altLang="ja-JP" sz="2400" smtClean="0"/>
          </a:p>
          <a:p>
            <a:pPr>
              <a:spcBef>
                <a:spcPct val="0"/>
              </a:spcBef>
            </a:pPr>
            <a:r>
              <a:rPr lang="ja-JP" altLang="en-US" sz="2400" smtClean="0"/>
              <a:t>また外でも、内遊びしています。</a:t>
            </a:r>
            <a:endParaRPr lang="en-US" altLang="ja-JP" sz="2400" smtClean="0"/>
          </a:p>
          <a:p>
            <a:pPr>
              <a:spcBef>
                <a:spcPct val="0"/>
              </a:spcBef>
            </a:pPr>
            <a:endParaRPr lang="en-US" altLang="ja-JP" sz="2400" smtClean="0"/>
          </a:p>
          <a:p>
            <a:pPr>
              <a:spcBef>
                <a:spcPct val="0"/>
              </a:spcBef>
            </a:pPr>
            <a:r>
              <a:rPr lang="ja-JP" altLang="en-US" sz="2400" smtClean="0"/>
              <a:t>残念ながらこうした光景が決して珍しくないのが現実です。</a:t>
            </a:r>
            <a:endParaRPr lang="en-US" altLang="ja-JP" sz="2400" smtClean="0"/>
          </a:p>
          <a:p>
            <a:pPr>
              <a:spcBef>
                <a:spcPct val="0"/>
              </a:spcBef>
            </a:pPr>
            <a:endParaRPr lang="en-US" altLang="ja-JP" sz="2400" smtClean="0"/>
          </a:p>
          <a:p>
            <a:pPr>
              <a:spcBef>
                <a:spcPct val="0"/>
              </a:spcBef>
            </a:pPr>
            <a:r>
              <a:rPr lang="ja-JP" altLang="en-US" sz="2400" smtClean="0"/>
              <a:t>韓国も同じ状況ではありませんか。</a:t>
            </a:r>
          </a:p>
        </p:txBody>
      </p:sp>
      <p:sp>
        <p:nvSpPr>
          <p:cNvPr id="3174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7E3464-B3D6-4F59-A2D9-39919658EC16}" type="slidenum">
              <a:rPr lang="ja-JP" altLang="en-US"/>
              <a:pPr fontAlgn="base">
                <a:spcBef>
                  <a:spcPct val="0"/>
                </a:spcBef>
                <a:spcAft>
                  <a:spcPct val="0"/>
                </a:spcAft>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4F80DF9-276E-4E23-AA93-10E5D43FF0E4}" type="datetimeFigureOut">
              <a:rPr lang="ja-JP" altLang="en-US"/>
              <a:pPr>
                <a:defRPr/>
              </a:pPr>
              <a:t>2015/5/22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9A5270B-1799-4F07-86C2-6819DFA64E24}"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857F117-F150-4C91-92BB-6A73D56D17B9}" type="datetimeFigureOut">
              <a:rPr lang="ja-JP" altLang="en-US"/>
              <a:pPr>
                <a:defRPr/>
              </a:pPr>
              <a:t>2015/5/22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419C08F-A04B-40BA-AE0E-06B08751B0AD}"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B6C28DC-5C1A-4B74-ABB1-E5BE06B405E9}" type="datetimeFigureOut">
              <a:rPr lang="ja-JP" altLang="en-US"/>
              <a:pPr>
                <a:defRPr/>
              </a:pPr>
              <a:t>2015/5/22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2FCB215-0219-4F87-AFF1-DF63F3A65214}"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8889D8C-C0F5-4351-B5AB-691C14761CEE}" type="datetimeFigureOut">
              <a:rPr lang="ja-JP" altLang="en-US"/>
              <a:pPr>
                <a:defRPr/>
              </a:pPr>
              <a:t>2015/5/22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1B16A44-ECAE-424E-BF58-416D0F0C402F}"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8193404-4ABB-4919-B856-B1E61F6F97F8}" type="datetimeFigureOut">
              <a:rPr lang="ja-JP" altLang="en-US"/>
              <a:pPr>
                <a:defRPr/>
              </a:pPr>
              <a:t>2015/5/22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0D097A2-0831-45FD-AB36-3C5D79079B85}"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E334648C-8C9E-469E-9122-E5AE4058A644}" type="datetimeFigureOut">
              <a:rPr lang="ja-JP" altLang="en-US"/>
              <a:pPr>
                <a:defRPr/>
              </a:pPr>
              <a:t>2015/5/22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2222275-B225-4FAD-94C0-3078F4761C4F}"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C4B487B0-FD5C-4A38-96A5-5A94972F686A}" type="datetimeFigureOut">
              <a:rPr lang="ja-JP" altLang="en-US"/>
              <a:pPr>
                <a:defRPr/>
              </a:pPr>
              <a:t>2015/5/22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B7AB9C56-4FF3-4486-BCF0-4143E173BD54}"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FE6A0D9F-A124-429B-A206-91620B3BF2BF}" type="datetimeFigureOut">
              <a:rPr lang="ja-JP" altLang="en-US"/>
              <a:pPr>
                <a:defRPr/>
              </a:pPr>
              <a:t>2015/5/22</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B345B40B-A964-462B-8D55-DA308ACB1006}"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D459C007-9719-4674-8C4A-37D01AF669F6}" type="datetimeFigureOut">
              <a:rPr lang="ja-JP" altLang="en-US"/>
              <a:pPr>
                <a:defRPr/>
              </a:pPr>
              <a:t>2015/5/22</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9CAECF0-7C0C-45E0-957E-088B92A17B1C}"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F6278F1-B52B-409C-BE82-ABCF307DFDB3}" type="datetimeFigureOut">
              <a:rPr lang="ja-JP" altLang="en-US"/>
              <a:pPr>
                <a:defRPr/>
              </a:pPr>
              <a:t>2015/5/22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2DF6D4AA-B72C-420C-AFFA-55E9CCE5DEFB}"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5508146-7AFE-441C-B4AB-4A21DA71E79E}" type="datetimeFigureOut">
              <a:rPr lang="ja-JP" altLang="en-US"/>
              <a:pPr>
                <a:defRPr/>
              </a:pPr>
              <a:t>2015/5/22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1F5999A-61A6-4937-856E-937966FC019D}"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8AABC929-852A-4C16-A118-D953E1A7680B}" type="datetimeFigureOut">
              <a:rPr lang="ja-JP" altLang="en-US"/>
              <a:pPr>
                <a:defRPr/>
              </a:pPr>
              <a:t>2015/5/22</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49A2267-69C6-4E04-A995-24ABDC7D0736}" type="slidenum">
              <a:rPr lang="ja-JP" altLang="en-US"/>
              <a:pPr>
                <a:defRPr/>
              </a:pPr>
              <a:t>&lt;#&gt;</a:t>
            </a:fld>
            <a:endParaRPr lang="ja-JP" altLang="en-US"/>
          </a:p>
        </p:txBody>
      </p:sp>
    </p:spTree>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Excel_Chart3.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Excel_Chart4.xls"/></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Microsoft_Excel_Chart5.xls"/></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Excel_Chart1.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Excel_Chart2.xls"/></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388" y="115888"/>
            <a:ext cx="8870950" cy="1152525"/>
          </a:xfrm>
          <a:solidFill>
            <a:srgbClr val="002060"/>
          </a:solidFill>
        </p:spPr>
        <p:txBody>
          <a:bodyPr rtlCol="0">
            <a:normAutofit fontScale="90000"/>
          </a:bodyPr>
          <a:lstStyle/>
          <a:p>
            <a:pPr fontAlgn="auto">
              <a:spcAft>
                <a:spcPts val="0"/>
              </a:spcAft>
              <a:defRPr/>
            </a:pPr>
            <a:r>
              <a:rPr lang="en-US" altLang="ja-JP" dirty="0" smtClean="0">
                <a:solidFill>
                  <a:srgbClr val="FFFF00"/>
                </a:solidFill>
              </a:rPr>
              <a:t/>
            </a:r>
            <a:br>
              <a:rPr lang="en-US" altLang="ja-JP" dirty="0" smtClean="0">
                <a:solidFill>
                  <a:srgbClr val="FFFF00"/>
                </a:solidFill>
              </a:rPr>
            </a:br>
            <a:r>
              <a:rPr lang="en-US" altLang="ja-JP" sz="4000" dirty="0" smtClean="0">
                <a:solidFill>
                  <a:srgbClr val="FFFF00"/>
                </a:solidFill>
              </a:rPr>
              <a:t>Posture and child locomotive syndrome</a:t>
            </a:r>
            <a:r>
              <a:rPr lang="en-US" altLang="ja-JP" dirty="0" smtClean="0">
                <a:solidFill>
                  <a:srgbClr val="FFFF00"/>
                </a:solidFill>
              </a:rPr>
              <a:t/>
            </a:r>
            <a:br>
              <a:rPr lang="en-US" altLang="ja-JP" dirty="0" smtClean="0">
                <a:solidFill>
                  <a:srgbClr val="FFFF00"/>
                </a:solidFill>
              </a:rPr>
            </a:br>
            <a:endParaRPr lang="ja-JP" altLang="en-US" sz="2700" dirty="0" smtClean="0">
              <a:solidFill>
                <a:srgbClr val="FFFF00"/>
              </a:solidFill>
            </a:endParaRPr>
          </a:p>
        </p:txBody>
      </p:sp>
      <p:sp>
        <p:nvSpPr>
          <p:cNvPr id="2051" name="Rectangle 3"/>
          <p:cNvSpPr>
            <a:spLocks noGrp="1" noChangeArrowheads="1"/>
          </p:cNvSpPr>
          <p:nvPr>
            <p:ph type="subTitle" idx="1"/>
          </p:nvPr>
        </p:nvSpPr>
        <p:spPr>
          <a:xfrm>
            <a:off x="3563938" y="5589588"/>
            <a:ext cx="5040312" cy="1395412"/>
          </a:xfrm>
        </p:spPr>
        <p:txBody>
          <a:bodyPr rtlCol="0">
            <a:normAutofit fontScale="40000" lnSpcReduction="20000"/>
          </a:bodyPr>
          <a:lstStyle/>
          <a:p>
            <a:pPr fontAlgn="auto">
              <a:lnSpc>
                <a:spcPct val="80000"/>
              </a:lnSpc>
              <a:spcAft>
                <a:spcPts val="0"/>
              </a:spcAft>
              <a:buFont typeface="Arial" panose="020B0604020202020204" pitchFamily="34" charset="0"/>
              <a:buNone/>
              <a:defRPr/>
            </a:pPr>
            <a:r>
              <a:rPr lang="ja-JP" altLang="en-US" sz="2400" b="1" dirty="0" smtClean="0">
                <a:solidFill>
                  <a:schemeClr val="tx1"/>
                </a:solidFill>
                <a:latin typeface="ＭＳ Ｐゴシック" pitchFamily="50" charset="-128"/>
              </a:rPr>
              <a:t>　　　　　　　　　　　　　　　　　</a:t>
            </a:r>
            <a:r>
              <a:rPr lang="ja-JP" altLang="en-US" sz="2400" b="1" dirty="0">
                <a:solidFill>
                  <a:schemeClr val="tx1"/>
                </a:solidFill>
                <a:latin typeface="+mj-ea"/>
              </a:rPr>
              <a:t>　</a:t>
            </a:r>
            <a:endParaRPr lang="en-US" altLang="ja-JP" sz="2400" b="1" dirty="0" smtClean="0">
              <a:solidFill>
                <a:schemeClr val="tx1"/>
              </a:solidFill>
              <a:latin typeface="ＭＳ Ｐゴシック" pitchFamily="50" charset="-128"/>
            </a:endParaRPr>
          </a:p>
          <a:p>
            <a:pPr fontAlgn="auto">
              <a:lnSpc>
                <a:spcPct val="80000"/>
              </a:lnSpc>
              <a:spcAft>
                <a:spcPts val="0"/>
              </a:spcAft>
              <a:buFont typeface="Arial" panose="020B0604020202020204" pitchFamily="34" charset="0"/>
              <a:buNone/>
              <a:defRPr/>
            </a:pPr>
            <a:r>
              <a:rPr lang="ja-JP" altLang="en-US" sz="2400" b="1" dirty="0" smtClean="0">
                <a:solidFill>
                  <a:schemeClr val="tx1"/>
                </a:solidFill>
                <a:latin typeface="ＭＳ Ｐゴシック" pitchFamily="50" charset="-128"/>
              </a:rPr>
              <a:t>　　　　　　　　　　　　　　　　</a:t>
            </a:r>
            <a:r>
              <a:rPr lang="ja-JP" altLang="en-US" sz="2600" b="1" dirty="0" smtClean="0">
                <a:solidFill>
                  <a:schemeClr val="tx1"/>
                </a:solidFill>
                <a:latin typeface="ＭＳ Ｐゴシック" pitchFamily="50" charset="-128"/>
              </a:rPr>
              <a:t>          </a:t>
            </a:r>
            <a:r>
              <a:rPr lang="ja-JP" altLang="en-US" sz="2800" b="1" dirty="0" smtClean="0">
                <a:solidFill>
                  <a:schemeClr val="tx1"/>
                </a:solidFill>
                <a:latin typeface="+mj-ea"/>
                <a:ea typeface="+mj-ea"/>
              </a:rPr>
              <a:t>　　</a:t>
            </a:r>
            <a:endParaRPr lang="en-US" altLang="ja-JP" sz="6000" b="1" dirty="0" smtClean="0">
              <a:solidFill>
                <a:schemeClr val="tx1"/>
              </a:solidFill>
              <a:latin typeface="+mj-ea"/>
              <a:ea typeface="+mj-ea"/>
            </a:endParaRPr>
          </a:p>
          <a:p>
            <a:pPr fontAlgn="auto">
              <a:lnSpc>
                <a:spcPct val="80000"/>
              </a:lnSpc>
              <a:spcAft>
                <a:spcPts val="0"/>
              </a:spcAft>
              <a:buFont typeface="Arial" panose="020B0604020202020204" pitchFamily="34" charset="0"/>
              <a:buNone/>
              <a:defRPr/>
            </a:pPr>
            <a:r>
              <a:rPr lang="ja-JP" altLang="en-US" sz="6000" b="1" dirty="0" smtClean="0">
                <a:solidFill>
                  <a:schemeClr val="tx1"/>
                </a:solidFill>
                <a:latin typeface="+mj-ea"/>
                <a:ea typeface="+mj-ea"/>
              </a:rPr>
              <a:t>　</a:t>
            </a:r>
            <a:r>
              <a:rPr lang="ja-JP" altLang="en-US" sz="7400" b="1" dirty="0" smtClean="0">
                <a:solidFill>
                  <a:schemeClr val="tx1"/>
                </a:solidFill>
                <a:latin typeface="+mj-ea"/>
                <a:ea typeface="+mj-ea"/>
              </a:rPr>
              <a:t>　</a:t>
            </a:r>
            <a:r>
              <a:rPr lang="en-US" altLang="ja-JP" sz="6000" b="1" dirty="0" err="1" smtClean="0">
                <a:solidFill>
                  <a:schemeClr val="tx1"/>
                </a:solidFill>
                <a:latin typeface="+mj-ea"/>
                <a:ea typeface="+mj-ea"/>
              </a:rPr>
              <a:t>Shohiro</a:t>
            </a:r>
            <a:r>
              <a:rPr lang="en-US" altLang="ja-JP" sz="6000" b="1" dirty="0" smtClean="0">
                <a:solidFill>
                  <a:schemeClr val="tx1"/>
                </a:solidFill>
                <a:latin typeface="+mj-ea"/>
                <a:ea typeface="+mj-ea"/>
              </a:rPr>
              <a:t>  Hayashi</a:t>
            </a:r>
          </a:p>
          <a:p>
            <a:pPr fontAlgn="auto">
              <a:lnSpc>
                <a:spcPct val="80000"/>
              </a:lnSpc>
              <a:spcAft>
                <a:spcPts val="0"/>
              </a:spcAft>
              <a:buFont typeface="Arial" panose="020B0604020202020204" pitchFamily="34" charset="0"/>
              <a:buNone/>
              <a:defRPr/>
            </a:pPr>
            <a:r>
              <a:rPr lang="en-US" altLang="ja-JP" sz="6000" b="1" dirty="0">
                <a:solidFill>
                  <a:schemeClr val="tx1"/>
                </a:solidFill>
                <a:latin typeface="+mj-ea"/>
              </a:rPr>
              <a:t>Hayashi  </a:t>
            </a:r>
            <a:r>
              <a:rPr lang="en-US" altLang="ja-JP" sz="6000" b="1" dirty="0" err="1" smtClean="0">
                <a:solidFill>
                  <a:schemeClr val="tx1"/>
                </a:solidFill>
                <a:latin typeface="+mj-ea"/>
              </a:rPr>
              <a:t>Orthopaedic</a:t>
            </a:r>
            <a:r>
              <a:rPr lang="en-US" altLang="ja-JP" sz="6000" b="1" dirty="0" smtClean="0">
                <a:solidFill>
                  <a:schemeClr val="tx1"/>
                </a:solidFill>
                <a:latin typeface="+mj-ea"/>
              </a:rPr>
              <a:t>  </a:t>
            </a:r>
            <a:r>
              <a:rPr lang="en-US" altLang="ja-JP" sz="6000" b="1" dirty="0">
                <a:solidFill>
                  <a:schemeClr val="tx1"/>
                </a:solidFill>
                <a:latin typeface="+mj-ea"/>
              </a:rPr>
              <a:t>Clinic</a:t>
            </a:r>
            <a:endParaRPr lang="ja-JP" altLang="en-US" sz="6000" b="1" dirty="0" smtClean="0">
              <a:solidFill>
                <a:schemeClr val="tx1"/>
              </a:solidFill>
              <a:latin typeface="+mj-ea"/>
              <a:ea typeface="+mj-ea"/>
            </a:endParaRPr>
          </a:p>
          <a:p>
            <a:pPr fontAlgn="auto">
              <a:lnSpc>
                <a:spcPct val="80000"/>
              </a:lnSpc>
              <a:spcAft>
                <a:spcPts val="0"/>
              </a:spcAft>
              <a:buFont typeface="Arial" panose="020B0604020202020204" pitchFamily="34" charset="0"/>
              <a:buNone/>
              <a:defRPr/>
            </a:pPr>
            <a:r>
              <a:rPr lang="ja-JP" altLang="en-US" sz="6000" b="1" dirty="0" smtClean="0">
                <a:solidFill>
                  <a:schemeClr val="tx1"/>
                </a:solidFill>
                <a:latin typeface="+mj-ea"/>
                <a:ea typeface="+mj-ea"/>
              </a:rPr>
              <a:t>　　　　　　　</a:t>
            </a:r>
          </a:p>
          <a:p>
            <a:pPr fontAlgn="auto">
              <a:lnSpc>
                <a:spcPct val="80000"/>
              </a:lnSpc>
              <a:spcAft>
                <a:spcPts val="0"/>
              </a:spcAft>
              <a:buFont typeface="Arial" panose="020B0604020202020204" pitchFamily="34" charset="0"/>
              <a:buNone/>
              <a:defRPr/>
            </a:pPr>
            <a:r>
              <a:rPr lang="ja-JP" altLang="en-US" sz="2600" b="1" dirty="0" smtClean="0">
                <a:solidFill>
                  <a:schemeClr val="tx1"/>
                </a:solidFill>
                <a:latin typeface="+mj-ea"/>
                <a:ea typeface="+mj-ea"/>
              </a:rPr>
              <a:t>　　　　　　　　　　　　</a:t>
            </a:r>
          </a:p>
        </p:txBody>
      </p:sp>
      <p:pic>
        <p:nvPicPr>
          <p:cNvPr id="14339" name="Picture 2"/>
          <p:cNvPicPr>
            <a:picLocks noChangeAspect="1" noChangeArrowheads="1"/>
          </p:cNvPicPr>
          <p:nvPr/>
        </p:nvPicPr>
        <p:blipFill>
          <a:blip r:embed="rId3"/>
          <a:srcRect/>
          <a:stretch>
            <a:fillRect/>
          </a:stretch>
        </p:blipFill>
        <p:spPr bwMode="auto">
          <a:xfrm>
            <a:off x="1547813" y="1773238"/>
            <a:ext cx="42926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74638"/>
            <a:ext cx="8229600" cy="922337"/>
          </a:xfrm>
          <a:solidFill>
            <a:srgbClr val="002060"/>
          </a:solidFill>
        </p:spPr>
        <p:txBody>
          <a:bodyPr/>
          <a:lstStyle/>
          <a:p>
            <a:pPr algn="l"/>
            <a:r>
              <a:rPr lang="ja-JP" altLang="en-US" smtClean="0">
                <a:solidFill>
                  <a:srgbClr val="FFFF00"/>
                </a:solidFill>
              </a:rPr>
              <a:t>　　　　　　     </a:t>
            </a:r>
            <a:r>
              <a:rPr lang="en-US" altLang="ja-JP" smtClean="0">
                <a:solidFill>
                  <a:srgbClr val="FFFF00"/>
                </a:solidFill>
              </a:rPr>
              <a:t>Posture</a:t>
            </a:r>
            <a:r>
              <a:rPr lang="ja-JP" altLang="en-US" smtClean="0">
                <a:solidFill>
                  <a:srgbClr val="FFFF00"/>
                </a:solidFill>
              </a:rPr>
              <a:t> </a:t>
            </a:r>
          </a:p>
        </p:txBody>
      </p:sp>
      <p:pic>
        <p:nvPicPr>
          <p:cNvPr id="32770" name="Picture 2" descr="C:\Users\NEC\Desktop\DSC01429.JPG"/>
          <p:cNvPicPr>
            <a:picLocks noChangeAspect="1" noChangeArrowheads="1"/>
          </p:cNvPicPr>
          <p:nvPr/>
        </p:nvPicPr>
        <p:blipFill>
          <a:blip r:embed="rId3"/>
          <a:srcRect/>
          <a:stretch>
            <a:fillRect/>
          </a:stretch>
        </p:blipFill>
        <p:spPr bwMode="auto">
          <a:xfrm>
            <a:off x="1960563" y="2035175"/>
            <a:ext cx="2411412" cy="4286250"/>
          </a:xfrm>
          <a:prstGeom prst="rect">
            <a:avLst/>
          </a:prstGeom>
          <a:noFill/>
          <a:ln w="9525">
            <a:noFill/>
            <a:miter lim="800000"/>
            <a:headEnd/>
            <a:tailEnd/>
          </a:ln>
        </p:spPr>
      </p:pic>
      <p:sp>
        <p:nvSpPr>
          <p:cNvPr id="7" name="Text Box 7"/>
          <p:cNvSpPr txBox="1">
            <a:spLocks noChangeArrowheads="1"/>
          </p:cNvSpPr>
          <p:nvPr/>
        </p:nvSpPr>
        <p:spPr bwMode="auto">
          <a:xfrm>
            <a:off x="4572000" y="3116263"/>
            <a:ext cx="4122738" cy="1200150"/>
          </a:xfrm>
          <a:prstGeom prst="rect">
            <a:avLst/>
          </a:prstGeom>
          <a:noFill/>
          <a:ln w="9525">
            <a:noFill/>
            <a:miter lim="800000"/>
            <a:headEnd/>
            <a:tailEnd/>
          </a:ln>
        </p:spPr>
        <p:txBody>
          <a:bodyPr>
            <a:spAutoFit/>
          </a:bodyPr>
          <a:lstStyle/>
          <a:p>
            <a:r>
              <a:rPr lang="en-US" altLang="ja-JP" sz="2400" b="1"/>
              <a:t>1  year</a:t>
            </a:r>
            <a:r>
              <a:rPr lang="ja-JP" altLang="en-US" sz="2400" b="1"/>
              <a:t> </a:t>
            </a:r>
            <a:r>
              <a:rPr lang="en-US" altLang="ja-JP" sz="2400" b="1"/>
              <a:t>old girl</a:t>
            </a:r>
          </a:p>
          <a:p>
            <a:r>
              <a:rPr lang="en-US" altLang="ja-JP" sz="2400" b="1"/>
              <a:t>good posture without</a:t>
            </a:r>
          </a:p>
          <a:p>
            <a:r>
              <a:rPr lang="en-US" altLang="ja-JP" sz="2400" b="1"/>
              <a:t>particular instruction</a:t>
            </a:r>
            <a:endParaRPr lang="ja-JP" altLang="en-US" sz="2400" b="1"/>
          </a:p>
        </p:txBody>
      </p:sp>
      <p:sp>
        <p:nvSpPr>
          <p:cNvPr id="8" name="上下矢印 7"/>
          <p:cNvSpPr/>
          <p:nvPr/>
        </p:nvSpPr>
        <p:spPr>
          <a:xfrm>
            <a:off x="3779838" y="3716338"/>
            <a:ext cx="360362" cy="1368425"/>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a:spLocks noGrp="1"/>
          </p:cNvSpPr>
          <p:nvPr>
            <p:ph type="title"/>
          </p:nvPr>
        </p:nvSpPr>
        <p:spPr>
          <a:xfrm>
            <a:off x="468313" y="188913"/>
            <a:ext cx="8229600" cy="792162"/>
          </a:xfrm>
          <a:solidFill>
            <a:srgbClr val="002060"/>
          </a:solidFill>
        </p:spPr>
        <p:txBody>
          <a:bodyPr/>
          <a:lstStyle/>
          <a:p>
            <a:r>
              <a:rPr lang="en-US" altLang="ja-JP" smtClean="0">
                <a:solidFill>
                  <a:srgbClr val="FFFF00"/>
                </a:solidFill>
              </a:rPr>
              <a:t>When does posture worsen from?</a:t>
            </a:r>
            <a:endParaRPr lang="ja-JP" altLang="en-US" smtClean="0">
              <a:solidFill>
                <a:srgbClr val="FFFF00"/>
              </a:solidFill>
            </a:endParaRPr>
          </a:p>
        </p:txBody>
      </p:sp>
      <p:sp>
        <p:nvSpPr>
          <p:cNvPr id="3" name="正方形/長方形 2"/>
          <p:cNvSpPr>
            <a:spLocks noChangeArrowheads="1"/>
          </p:cNvSpPr>
          <p:nvPr/>
        </p:nvSpPr>
        <p:spPr bwMode="auto">
          <a:xfrm>
            <a:off x="849313" y="1214438"/>
            <a:ext cx="7361237" cy="523875"/>
          </a:xfrm>
          <a:prstGeom prst="rect">
            <a:avLst/>
          </a:prstGeom>
          <a:noFill/>
          <a:ln w="9525">
            <a:noFill/>
            <a:miter lim="800000"/>
            <a:headEnd/>
            <a:tailEnd/>
          </a:ln>
        </p:spPr>
        <p:txBody>
          <a:bodyPr wrap="none">
            <a:spAutoFit/>
          </a:bodyPr>
          <a:lstStyle/>
          <a:p>
            <a:r>
              <a:rPr lang="en-US" altLang="ja-JP" sz="2800">
                <a:latin typeface="Calibri" pitchFamily="34" charset="0"/>
              </a:rPr>
              <a:t> Around 7 years old because of long-time study?  </a:t>
            </a:r>
            <a:endParaRPr lang="ja-JP" altLang="en-US" sz="2800">
              <a:latin typeface="Calibri" pitchFamily="34" charset="0"/>
            </a:endParaRPr>
          </a:p>
        </p:txBody>
      </p:sp>
      <p:sp>
        <p:nvSpPr>
          <p:cNvPr id="5" name="下矢印 4"/>
          <p:cNvSpPr/>
          <p:nvPr/>
        </p:nvSpPr>
        <p:spPr>
          <a:xfrm>
            <a:off x="3859213" y="2278063"/>
            <a:ext cx="503237" cy="863600"/>
          </a:xfrm>
          <a:prstGeom prst="down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テキスト ボックス 5"/>
          <p:cNvSpPr txBox="1">
            <a:spLocks noChangeArrowheads="1"/>
          </p:cNvSpPr>
          <p:nvPr/>
        </p:nvSpPr>
        <p:spPr bwMode="auto">
          <a:xfrm>
            <a:off x="755650" y="3738563"/>
            <a:ext cx="7788275" cy="1384300"/>
          </a:xfrm>
          <a:prstGeom prst="rect">
            <a:avLst/>
          </a:prstGeom>
          <a:noFill/>
          <a:ln w="9525">
            <a:noFill/>
            <a:miter lim="800000"/>
            <a:headEnd/>
            <a:tailEnd/>
          </a:ln>
        </p:spPr>
        <p:txBody>
          <a:bodyPr wrap="none">
            <a:spAutoFit/>
          </a:bodyPr>
          <a:lstStyle/>
          <a:p>
            <a:r>
              <a:rPr lang="ja-JP" altLang="en-US" sz="2800">
                <a:latin typeface="Calibri" pitchFamily="34" charset="0"/>
              </a:rPr>
              <a:t> </a:t>
            </a:r>
            <a:r>
              <a:rPr lang="en-US" altLang="ja-JP" sz="2800">
                <a:latin typeface="Calibri" pitchFamily="34" charset="0"/>
              </a:rPr>
              <a:t>Mobile devices such as smartphones have become</a:t>
            </a:r>
          </a:p>
          <a:p>
            <a:r>
              <a:rPr lang="en-US" altLang="ja-JP" sz="2800">
                <a:latin typeface="Calibri" pitchFamily="34" charset="0"/>
              </a:rPr>
              <a:t> widespread among young children, inducing poor</a:t>
            </a:r>
          </a:p>
          <a:p>
            <a:r>
              <a:rPr lang="en-US" altLang="ja-JP" sz="2800">
                <a:latin typeface="Calibri" pitchFamily="34" charset="0"/>
              </a:rPr>
              <a:t> posture at an early age</a:t>
            </a:r>
            <a:endParaRPr lang="ja-JP" altLang="en-US" sz="2800">
              <a:latin typeface="Calibri" pitchFamily="34" charset="0"/>
            </a:endParaRPr>
          </a:p>
        </p:txBody>
      </p:sp>
      <p:pic>
        <p:nvPicPr>
          <p:cNvPr id="1026" name="Picture 2"/>
          <p:cNvPicPr>
            <a:picLocks noChangeAspect="1" noChangeArrowheads="1"/>
          </p:cNvPicPr>
          <p:nvPr/>
        </p:nvPicPr>
        <p:blipFill>
          <a:blip r:embed="rId3"/>
          <a:srcRect/>
          <a:stretch>
            <a:fillRect/>
          </a:stretch>
        </p:blipFill>
        <p:spPr bwMode="auto">
          <a:xfrm>
            <a:off x="5767388" y="1738313"/>
            <a:ext cx="2452687" cy="183832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5794375" y="4906963"/>
            <a:ext cx="2425700" cy="1812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3"/>
          <p:cNvPicPr>
            <a:picLocks noChangeAspect="1" noChangeArrowheads="1"/>
          </p:cNvPicPr>
          <p:nvPr/>
        </p:nvPicPr>
        <p:blipFill>
          <a:blip r:embed="rId3"/>
          <a:srcRect/>
          <a:stretch>
            <a:fillRect/>
          </a:stretch>
        </p:blipFill>
        <p:spPr bwMode="auto">
          <a:xfrm>
            <a:off x="2827338" y="1717675"/>
            <a:ext cx="1517650" cy="4816475"/>
          </a:xfrm>
          <a:prstGeom prst="rect">
            <a:avLst/>
          </a:prstGeom>
          <a:noFill/>
          <a:ln w="9525">
            <a:noFill/>
            <a:miter lim="800000"/>
            <a:headEnd/>
            <a:tailEnd/>
          </a:ln>
        </p:spPr>
      </p:pic>
      <p:sp>
        <p:nvSpPr>
          <p:cNvPr id="36866" name="タイトル 1"/>
          <p:cNvSpPr>
            <a:spLocks noGrp="1"/>
          </p:cNvSpPr>
          <p:nvPr>
            <p:ph type="title"/>
          </p:nvPr>
        </p:nvSpPr>
        <p:spPr>
          <a:xfrm>
            <a:off x="684213" y="0"/>
            <a:ext cx="8229600" cy="792163"/>
          </a:xfrm>
          <a:solidFill>
            <a:srgbClr val="002060"/>
          </a:solidFill>
        </p:spPr>
        <p:txBody>
          <a:bodyPr/>
          <a:lstStyle/>
          <a:p>
            <a:r>
              <a:rPr lang="en-US" altLang="ja-JP" smtClean="0">
                <a:solidFill>
                  <a:srgbClr val="FFFF00"/>
                </a:solidFill>
              </a:rPr>
              <a:t>Good posture</a:t>
            </a:r>
            <a:endParaRPr lang="ja-JP" altLang="en-US" smtClean="0">
              <a:solidFill>
                <a:srgbClr val="FFFF00"/>
              </a:solidFill>
            </a:endParaRPr>
          </a:p>
        </p:txBody>
      </p:sp>
      <p:cxnSp>
        <p:nvCxnSpPr>
          <p:cNvPr id="7" name="直線矢印コネクタ 6"/>
          <p:cNvCxnSpPr/>
          <p:nvPr/>
        </p:nvCxnSpPr>
        <p:spPr>
          <a:xfrm flipH="1">
            <a:off x="3756025" y="2330450"/>
            <a:ext cx="787400" cy="20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3854450" y="4081463"/>
            <a:ext cx="7445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3851275" y="6091238"/>
            <a:ext cx="6746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4562475" y="1997075"/>
            <a:ext cx="1304925" cy="431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dirty="0">
                <a:solidFill>
                  <a:srgbClr val="FFFF00"/>
                </a:solidFill>
              </a:rPr>
              <a:t>Ear </a:t>
            </a:r>
            <a:r>
              <a:rPr lang="en-US" altLang="ja-JP" sz="2000" dirty="0">
                <a:solidFill>
                  <a:srgbClr val="FFFF00"/>
                </a:solidFill>
              </a:rPr>
              <a:t>lobe</a:t>
            </a:r>
            <a:endParaRPr lang="ja-JP" altLang="en-US" sz="2000" b="1" dirty="0">
              <a:solidFill>
                <a:srgbClr val="FFFF00"/>
              </a:solidFill>
            </a:endParaRPr>
          </a:p>
        </p:txBody>
      </p:sp>
      <p:sp>
        <p:nvSpPr>
          <p:cNvPr id="24" name="角丸四角形 23"/>
          <p:cNvSpPr/>
          <p:nvPr/>
        </p:nvSpPr>
        <p:spPr>
          <a:xfrm>
            <a:off x="4554538" y="3856038"/>
            <a:ext cx="2278062" cy="5762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rgbClr val="FFFF00"/>
                </a:solidFill>
              </a:rPr>
              <a:t>G</a:t>
            </a:r>
            <a:r>
              <a:rPr lang="en-US" altLang="ja-JP" b="1" dirty="0">
                <a:solidFill>
                  <a:srgbClr val="FFFF00"/>
                </a:solidFill>
              </a:rPr>
              <a:t>reat  trochanter</a:t>
            </a:r>
            <a:endParaRPr lang="ja-JP" altLang="en-US" b="1" dirty="0">
              <a:solidFill>
                <a:srgbClr val="FFFF00"/>
              </a:solidFill>
            </a:endParaRPr>
          </a:p>
        </p:txBody>
      </p:sp>
      <p:sp>
        <p:nvSpPr>
          <p:cNvPr id="26" name="角丸四角形 25"/>
          <p:cNvSpPr/>
          <p:nvPr/>
        </p:nvSpPr>
        <p:spPr>
          <a:xfrm>
            <a:off x="4505325" y="5873750"/>
            <a:ext cx="1938338" cy="433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err="1">
                <a:solidFill>
                  <a:srgbClr val="FFFF00"/>
                </a:solidFill>
              </a:rPr>
              <a:t>Lareral</a:t>
            </a:r>
            <a:r>
              <a:rPr lang="en-US" altLang="ja-JP" b="1" dirty="0">
                <a:solidFill>
                  <a:srgbClr val="FFFF00"/>
                </a:solidFill>
              </a:rPr>
              <a:t> malleolus</a:t>
            </a:r>
            <a:endParaRPr lang="ja-JP" altLang="en-US" b="1" dirty="0">
              <a:solidFill>
                <a:srgbClr val="FFFF00"/>
              </a:solidFill>
            </a:endParaRPr>
          </a:p>
        </p:txBody>
      </p:sp>
      <p:sp>
        <p:nvSpPr>
          <p:cNvPr id="2" name="星 7 1"/>
          <p:cNvSpPr/>
          <p:nvPr/>
        </p:nvSpPr>
        <p:spPr>
          <a:xfrm flipH="1">
            <a:off x="3767138" y="3998913"/>
            <a:ext cx="46037" cy="1793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8" name="直線矢印コネクタ 17"/>
          <p:cNvCxnSpPr/>
          <p:nvPr/>
        </p:nvCxnSpPr>
        <p:spPr>
          <a:xfrm flipH="1">
            <a:off x="3765550" y="2795588"/>
            <a:ext cx="792163"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4562475" y="2601913"/>
            <a:ext cx="1463675" cy="43338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rgbClr val="FFFF00"/>
                </a:solidFill>
              </a:rPr>
              <a:t>Acromion</a:t>
            </a:r>
            <a:endParaRPr lang="ja-JP" altLang="en-US" b="1" dirty="0">
              <a:solidFill>
                <a:srgbClr val="FFFF00"/>
              </a:solidFill>
            </a:endParaRPr>
          </a:p>
        </p:txBody>
      </p:sp>
      <p:sp>
        <p:nvSpPr>
          <p:cNvPr id="28" name="星 6 27"/>
          <p:cNvSpPr/>
          <p:nvPr/>
        </p:nvSpPr>
        <p:spPr>
          <a:xfrm flipH="1">
            <a:off x="3683000" y="2713038"/>
            <a:ext cx="168275" cy="211137"/>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星 6 28"/>
          <p:cNvSpPr/>
          <p:nvPr/>
        </p:nvSpPr>
        <p:spPr>
          <a:xfrm flipH="1">
            <a:off x="3663950" y="3933825"/>
            <a:ext cx="168275" cy="20955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星 6 30"/>
          <p:cNvSpPr/>
          <p:nvPr/>
        </p:nvSpPr>
        <p:spPr>
          <a:xfrm flipH="1">
            <a:off x="3644900" y="6042025"/>
            <a:ext cx="168275" cy="211138"/>
          </a:xfrm>
          <a:prstGeom prst="star6">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星 6 31"/>
          <p:cNvSpPr/>
          <p:nvPr/>
        </p:nvSpPr>
        <p:spPr>
          <a:xfrm flipH="1">
            <a:off x="3686175" y="2246313"/>
            <a:ext cx="168275" cy="20955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880" name="テキスト ボックス 3"/>
          <p:cNvSpPr txBox="1">
            <a:spLocks noChangeArrowheads="1"/>
          </p:cNvSpPr>
          <p:nvPr/>
        </p:nvSpPr>
        <p:spPr bwMode="auto">
          <a:xfrm>
            <a:off x="1619250" y="841375"/>
            <a:ext cx="4897438" cy="831850"/>
          </a:xfrm>
          <a:prstGeom prst="rect">
            <a:avLst/>
          </a:prstGeom>
          <a:noFill/>
          <a:ln w="9525">
            <a:noFill/>
            <a:miter lim="800000"/>
            <a:headEnd/>
            <a:tailEnd/>
          </a:ln>
        </p:spPr>
        <p:txBody>
          <a:bodyPr>
            <a:spAutoFit/>
          </a:bodyPr>
          <a:lstStyle/>
          <a:p>
            <a:r>
              <a:rPr lang="en-US" altLang="ja-JP" sz="2400">
                <a:latin typeface="Calibri" pitchFamily="34" charset="0"/>
              </a:rPr>
              <a:t>Top  of the head - human trunk - foot</a:t>
            </a:r>
          </a:p>
          <a:p>
            <a:r>
              <a:rPr lang="en-US" altLang="ja-JP" sz="2400">
                <a:latin typeface="Calibri" pitchFamily="34" charset="0"/>
              </a:rPr>
              <a:t>     gravity line becomes straight</a:t>
            </a:r>
            <a:endParaRPr lang="ja-JP" altLang="en-US" sz="2400">
              <a:latin typeface="Calibri" pitchFamily="34" charset="0"/>
            </a:endParaRPr>
          </a:p>
        </p:txBody>
      </p:sp>
      <p:sp>
        <p:nvSpPr>
          <p:cNvPr id="14" name="正方形/長方形 13"/>
          <p:cNvSpPr/>
          <p:nvPr/>
        </p:nvSpPr>
        <p:spPr>
          <a:xfrm>
            <a:off x="2525713" y="1600200"/>
            <a:ext cx="2528887"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400" dirty="0"/>
          </a:p>
        </p:txBody>
      </p:sp>
      <p:cxnSp>
        <p:nvCxnSpPr>
          <p:cNvPr id="17" name="直線コネクタ 16"/>
          <p:cNvCxnSpPr/>
          <p:nvPr/>
        </p:nvCxnSpPr>
        <p:spPr>
          <a:xfrm flipH="1">
            <a:off x="3813175" y="1573213"/>
            <a:ext cx="3175" cy="2000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6"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a:xfrm>
            <a:off x="468313" y="115888"/>
            <a:ext cx="8229600" cy="1009650"/>
          </a:xfrm>
          <a:solidFill>
            <a:srgbClr val="002060"/>
          </a:solidFill>
        </p:spPr>
        <p:txBody>
          <a:bodyPr/>
          <a:lstStyle/>
          <a:p>
            <a:r>
              <a:rPr lang="en-US" altLang="ja-JP" smtClean="0">
                <a:solidFill>
                  <a:srgbClr val="FFFF00"/>
                </a:solidFill>
              </a:rPr>
              <a:t>Bad</a:t>
            </a:r>
            <a:r>
              <a:rPr lang="ja-JP" altLang="en-US" smtClean="0">
                <a:solidFill>
                  <a:srgbClr val="FFFF00"/>
                </a:solidFill>
              </a:rPr>
              <a:t>　</a:t>
            </a:r>
            <a:r>
              <a:rPr lang="en-US" altLang="ja-JP" smtClean="0">
                <a:solidFill>
                  <a:srgbClr val="FFFF00"/>
                </a:solidFill>
              </a:rPr>
              <a:t>posture</a:t>
            </a:r>
            <a:endParaRPr lang="ja-JP" altLang="en-US" smtClean="0"/>
          </a:p>
        </p:txBody>
      </p:sp>
      <p:pic>
        <p:nvPicPr>
          <p:cNvPr id="38914" name="Picture 3"/>
          <p:cNvPicPr>
            <a:picLocks noChangeAspect="1" noChangeArrowheads="1"/>
          </p:cNvPicPr>
          <p:nvPr/>
        </p:nvPicPr>
        <p:blipFill>
          <a:blip r:embed="rId3"/>
          <a:srcRect/>
          <a:stretch>
            <a:fillRect/>
          </a:stretch>
        </p:blipFill>
        <p:spPr bwMode="auto">
          <a:xfrm>
            <a:off x="611188" y="1171575"/>
            <a:ext cx="1419225" cy="4389438"/>
          </a:xfrm>
          <a:prstGeom prst="rect">
            <a:avLst/>
          </a:prstGeom>
          <a:noFill/>
          <a:ln w="9525">
            <a:noFill/>
            <a:miter lim="800000"/>
            <a:headEnd/>
            <a:tailEnd/>
          </a:ln>
        </p:spPr>
      </p:pic>
      <p:pic>
        <p:nvPicPr>
          <p:cNvPr id="38915" name="Picture 4"/>
          <p:cNvPicPr>
            <a:picLocks noChangeAspect="1" noChangeArrowheads="1"/>
          </p:cNvPicPr>
          <p:nvPr/>
        </p:nvPicPr>
        <p:blipFill>
          <a:blip r:embed="rId4"/>
          <a:srcRect/>
          <a:stretch>
            <a:fillRect/>
          </a:stretch>
        </p:blipFill>
        <p:spPr bwMode="auto">
          <a:xfrm>
            <a:off x="2935288" y="1171575"/>
            <a:ext cx="1557337" cy="4341813"/>
          </a:xfrm>
          <a:prstGeom prst="rect">
            <a:avLst/>
          </a:prstGeom>
          <a:noFill/>
          <a:ln w="9525">
            <a:noFill/>
            <a:miter lim="800000"/>
            <a:headEnd/>
            <a:tailEnd/>
          </a:ln>
        </p:spPr>
      </p:pic>
      <p:pic>
        <p:nvPicPr>
          <p:cNvPr id="38916" name="Picture 5"/>
          <p:cNvPicPr>
            <a:picLocks noChangeAspect="1" noChangeArrowheads="1"/>
          </p:cNvPicPr>
          <p:nvPr/>
        </p:nvPicPr>
        <p:blipFill>
          <a:blip r:embed="rId5"/>
          <a:srcRect/>
          <a:stretch>
            <a:fillRect/>
          </a:stretch>
        </p:blipFill>
        <p:spPr bwMode="auto">
          <a:xfrm>
            <a:off x="5292725" y="1171575"/>
            <a:ext cx="1517650" cy="4435475"/>
          </a:xfrm>
          <a:prstGeom prst="rect">
            <a:avLst/>
          </a:prstGeom>
          <a:noFill/>
          <a:ln w="9525">
            <a:noFill/>
            <a:miter lim="800000"/>
            <a:headEnd/>
            <a:tailEnd/>
          </a:ln>
        </p:spPr>
      </p:pic>
      <p:sp>
        <p:nvSpPr>
          <p:cNvPr id="7" name="角丸四角形 6"/>
          <p:cNvSpPr/>
          <p:nvPr/>
        </p:nvSpPr>
        <p:spPr>
          <a:xfrm>
            <a:off x="2049463" y="1771650"/>
            <a:ext cx="1250950" cy="704850"/>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1600" dirty="0">
                <a:solidFill>
                  <a:schemeClr val="tx1"/>
                </a:solidFill>
              </a:rPr>
              <a:t>Pushed out</a:t>
            </a:r>
          </a:p>
          <a:p>
            <a:pPr fontAlgn="auto">
              <a:spcBef>
                <a:spcPts val="0"/>
              </a:spcBef>
              <a:spcAft>
                <a:spcPts val="0"/>
              </a:spcAft>
              <a:defRPr/>
            </a:pPr>
            <a:r>
              <a:rPr lang="en-US" altLang="ja-JP" sz="1600" dirty="0">
                <a:solidFill>
                  <a:schemeClr val="tx1"/>
                </a:solidFill>
              </a:rPr>
              <a:t>jaw</a:t>
            </a:r>
            <a:endParaRPr lang="ja-JP" altLang="en-US" sz="1600" dirty="0">
              <a:solidFill>
                <a:schemeClr val="tx1"/>
              </a:solidFill>
            </a:endParaRPr>
          </a:p>
        </p:txBody>
      </p:sp>
      <p:sp>
        <p:nvSpPr>
          <p:cNvPr id="8" name="角丸四角形 7"/>
          <p:cNvSpPr/>
          <p:nvPr/>
        </p:nvSpPr>
        <p:spPr>
          <a:xfrm>
            <a:off x="4243388" y="2205038"/>
            <a:ext cx="1012825" cy="542925"/>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dirty="0">
                <a:solidFill>
                  <a:schemeClr val="tx1"/>
                </a:solidFill>
              </a:rPr>
              <a:t>Round back</a:t>
            </a:r>
            <a:endParaRPr lang="ja-JP" altLang="en-US" dirty="0">
              <a:solidFill>
                <a:schemeClr val="tx1"/>
              </a:solidFill>
            </a:endParaRPr>
          </a:p>
        </p:txBody>
      </p:sp>
      <p:sp>
        <p:nvSpPr>
          <p:cNvPr id="9" name="角丸四角形 8"/>
          <p:cNvSpPr/>
          <p:nvPr/>
        </p:nvSpPr>
        <p:spPr>
          <a:xfrm>
            <a:off x="6365875" y="1181100"/>
            <a:ext cx="1871663" cy="720725"/>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dirty="0"/>
          </a:p>
          <a:p>
            <a:pPr algn="ctr" fontAlgn="auto">
              <a:spcBef>
                <a:spcPts val="0"/>
              </a:spcBef>
              <a:spcAft>
                <a:spcPts val="0"/>
              </a:spcAft>
              <a:defRPr/>
            </a:pPr>
            <a:r>
              <a:rPr lang="en-US" altLang="ja-JP" dirty="0"/>
              <a:t>Passing away</a:t>
            </a:r>
          </a:p>
          <a:p>
            <a:pPr algn="ctr" fontAlgn="auto">
              <a:spcBef>
                <a:spcPts val="0"/>
              </a:spcBef>
              <a:spcAft>
                <a:spcPts val="0"/>
              </a:spcAft>
              <a:defRPr/>
            </a:pPr>
            <a:r>
              <a:rPr lang="en-US" altLang="ja-JP" dirty="0">
                <a:solidFill>
                  <a:schemeClr val="tx1"/>
                </a:solidFill>
              </a:rPr>
              <a:t>Round back</a:t>
            </a:r>
            <a:endParaRPr lang="ja-JP" altLang="en-US" dirty="0">
              <a:solidFill>
                <a:schemeClr val="tx1"/>
              </a:solidFill>
            </a:endParaRPr>
          </a:p>
          <a:p>
            <a:pPr algn="ctr" fontAlgn="auto">
              <a:spcBef>
                <a:spcPts val="0"/>
              </a:spcBef>
              <a:spcAft>
                <a:spcPts val="0"/>
              </a:spcAft>
              <a:defRPr/>
            </a:pPr>
            <a:endParaRPr lang="ja-JP" altLang="en-US" dirty="0"/>
          </a:p>
        </p:txBody>
      </p:sp>
      <p:sp>
        <p:nvSpPr>
          <p:cNvPr id="10" name="角丸四角形 9"/>
          <p:cNvSpPr/>
          <p:nvPr/>
        </p:nvSpPr>
        <p:spPr>
          <a:xfrm>
            <a:off x="2935288" y="5659438"/>
            <a:ext cx="1630362" cy="649287"/>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solidFill>
                  <a:schemeClr val="tx1"/>
                </a:solidFill>
              </a:rPr>
              <a:t>Pushed out</a:t>
            </a:r>
          </a:p>
          <a:p>
            <a:pPr fontAlgn="auto">
              <a:spcBef>
                <a:spcPts val="0"/>
              </a:spcBef>
              <a:spcAft>
                <a:spcPts val="0"/>
              </a:spcAft>
              <a:defRPr/>
            </a:pPr>
            <a:r>
              <a:rPr lang="en-US" altLang="ja-JP" sz="2400" dirty="0">
                <a:solidFill>
                  <a:schemeClr val="tx1"/>
                </a:solidFill>
              </a:rPr>
              <a:t>stomach</a:t>
            </a:r>
            <a:endParaRPr lang="ja-JP" altLang="en-US" sz="2400" dirty="0">
              <a:solidFill>
                <a:schemeClr val="tx1"/>
              </a:solidFill>
            </a:endParaRPr>
          </a:p>
        </p:txBody>
      </p:sp>
      <p:sp>
        <p:nvSpPr>
          <p:cNvPr id="11" name="角丸四角形 10"/>
          <p:cNvSpPr/>
          <p:nvPr/>
        </p:nvSpPr>
        <p:spPr>
          <a:xfrm>
            <a:off x="5292725" y="5659438"/>
            <a:ext cx="1871663" cy="7223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solidFill>
                  <a:schemeClr val="tx1"/>
                </a:solidFill>
              </a:rPr>
              <a:t>Pushed out</a:t>
            </a:r>
          </a:p>
          <a:p>
            <a:pPr fontAlgn="auto">
              <a:spcBef>
                <a:spcPts val="0"/>
              </a:spcBef>
              <a:spcAft>
                <a:spcPts val="0"/>
              </a:spcAft>
              <a:defRPr/>
            </a:pPr>
            <a:r>
              <a:rPr lang="en-US" altLang="ja-JP" sz="2400" dirty="0">
                <a:solidFill>
                  <a:schemeClr val="tx1"/>
                </a:solidFill>
              </a:rPr>
              <a:t>chest</a:t>
            </a:r>
            <a:endParaRPr lang="ja-JP" altLang="en-US" sz="2400" dirty="0">
              <a:solidFill>
                <a:schemeClr val="tx1"/>
              </a:solidFill>
            </a:endParaRPr>
          </a:p>
        </p:txBody>
      </p:sp>
      <p:sp>
        <p:nvSpPr>
          <p:cNvPr id="12" name="角丸四角形 11"/>
          <p:cNvSpPr/>
          <p:nvPr/>
        </p:nvSpPr>
        <p:spPr>
          <a:xfrm>
            <a:off x="733425" y="5659438"/>
            <a:ext cx="1362075" cy="365125"/>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t>normal</a:t>
            </a:r>
            <a:endParaRPr lang="ja-JP" altLang="en-US" sz="2400" dirty="0"/>
          </a:p>
        </p:txBody>
      </p:sp>
      <p:pic>
        <p:nvPicPr>
          <p:cNvPr id="38923" name="Picture 2"/>
          <p:cNvPicPr>
            <a:picLocks noChangeAspect="1" noChangeArrowheads="1"/>
          </p:cNvPicPr>
          <p:nvPr/>
        </p:nvPicPr>
        <p:blipFill>
          <a:blip r:embed="rId6"/>
          <a:srcRect/>
          <a:stretch>
            <a:fillRect/>
          </a:stretch>
        </p:blipFill>
        <p:spPr bwMode="auto">
          <a:xfrm>
            <a:off x="6810375" y="2100263"/>
            <a:ext cx="1727200" cy="1520825"/>
          </a:xfrm>
          <a:prstGeom prst="rect">
            <a:avLst/>
          </a:prstGeom>
          <a:noFill/>
          <a:ln w="9525">
            <a:noFill/>
            <a:miter lim="800000"/>
            <a:headEnd/>
            <a:tailEnd/>
          </a:ln>
        </p:spPr>
      </p:pic>
      <p:sp>
        <p:nvSpPr>
          <p:cNvPr id="14" name="角丸四角形 13"/>
          <p:cNvSpPr/>
          <p:nvPr/>
        </p:nvSpPr>
        <p:spPr>
          <a:xfrm>
            <a:off x="3914775" y="3651250"/>
            <a:ext cx="1520825" cy="714375"/>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Pelvic </a:t>
            </a:r>
            <a:r>
              <a:rPr lang="en-US" altLang="ja-JP" dirty="0"/>
              <a:t>retroversion</a:t>
            </a:r>
            <a:endParaRPr lang="ja-JP" altLang="en-US" dirty="0"/>
          </a:p>
        </p:txBody>
      </p:sp>
      <p:sp>
        <p:nvSpPr>
          <p:cNvPr id="15" name="左カーブ矢印 14"/>
          <p:cNvSpPr/>
          <p:nvPr/>
        </p:nvSpPr>
        <p:spPr>
          <a:xfrm rot="1420319">
            <a:off x="3986213" y="3065463"/>
            <a:ext cx="212725" cy="600075"/>
          </a:xfrm>
          <a:prstGeom prst="curvedLef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3" name="左矢印 2"/>
          <p:cNvSpPr/>
          <p:nvPr/>
        </p:nvSpPr>
        <p:spPr>
          <a:xfrm>
            <a:off x="5486400" y="2349500"/>
            <a:ext cx="215900" cy="1270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269875" y="1322388"/>
            <a:ext cx="8423275" cy="4865687"/>
          </a:xfrm>
          <a:prstGeom prst="rect">
            <a:avLst/>
          </a:prstGeom>
          <a:solidFill>
            <a:srgbClr val="002060"/>
          </a:solidFill>
          <a:ln w="9525">
            <a:noFill/>
            <a:miter lim="800000"/>
            <a:headEnd/>
            <a:tailEnd/>
          </a:ln>
        </p:spPr>
      </p:pic>
      <p:sp>
        <p:nvSpPr>
          <p:cNvPr id="2" name="正方形/長方形 1"/>
          <p:cNvSpPr/>
          <p:nvPr/>
        </p:nvSpPr>
        <p:spPr>
          <a:xfrm>
            <a:off x="4284663" y="5603875"/>
            <a:ext cx="4405312" cy="584200"/>
          </a:xfrm>
          <a:prstGeom prst="rect">
            <a:avLst/>
          </a:prstGeom>
        </p:spPr>
        <p:txBody>
          <a:bodyPr>
            <a:spAutoFit/>
          </a:bodyPr>
          <a:lstStyle/>
          <a:p>
            <a:pPr fontAlgn="auto">
              <a:spcBef>
                <a:spcPts val="0"/>
              </a:spcBef>
              <a:spcAft>
                <a:spcPts val="0"/>
              </a:spcAft>
              <a:defRPr/>
            </a:pPr>
            <a:r>
              <a:rPr lang="en-US" altLang="ja-JP" dirty="0">
                <a:solidFill>
                  <a:schemeClr val="bg1"/>
                </a:solidFill>
                <a:latin typeface="+mj-ea"/>
                <a:ea typeface="+mj-ea"/>
              </a:rPr>
              <a:t> Kenneth </a:t>
            </a:r>
            <a:r>
              <a:rPr lang="en-US" altLang="ja-JP" dirty="0">
                <a:solidFill>
                  <a:schemeClr val="bg1"/>
                </a:solidFill>
                <a:latin typeface="+mj-ea"/>
                <a:ea typeface="+mj-ea"/>
              </a:rPr>
              <a:t>K. </a:t>
            </a:r>
            <a:r>
              <a:rPr lang="en-US" altLang="ja-JP" dirty="0" err="1">
                <a:solidFill>
                  <a:schemeClr val="bg1"/>
                </a:solidFill>
                <a:latin typeface="+mj-ea"/>
                <a:ea typeface="+mj-ea"/>
              </a:rPr>
              <a:t>Hansraj</a:t>
            </a:r>
            <a:r>
              <a:rPr lang="en-US" altLang="ja-JP" dirty="0">
                <a:solidFill>
                  <a:schemeClr val="bg1"/>
                </a:solidFill>
                <a:latin typeface="+mj-ea"/>
                <a:ea typeface="+mj-ea"/>
              </a:rPr>
              <a:t>, </a:t>
            </a:r>
            <a:r>
              <a:rPr lang="en-US" altLang="ja-JP" sz="1400" dirty="0">
                <a:solidFill>
                  <a:schemeClr val="bg1"/>
                </a:solidFill>
                <a:latin typeface="+mj-ea"/>
                <a:ea typeface="+mj-ea"/>
              </a:rPr>
              <a:t>SURGICAL TECHNOLOGY</a:t>
            </a:r>
          </a:p>
          <a:p>
            <a:pPr fontAlgn="auto">
              <a:spcBef>
                <a:spcPts val="0"/>
              </a:spcBef>
              <a:spcAft>
                <a:spcPts val="0"/>
              </a:spcAft>
              <a:defRPr/>
            </a:pPr>
            <a:r>
              <a:rPr lang="en-US" altLang="ja-JP" sz="1400" dirty="0">
                <a:solidFill>
                  <a:schemeClr val="bg1"/>
                </a:solidFill>
                <a:latin typeface="+mj-ea"/>
                <a:ea typeface="+mj-ea"/>
              </a:rPr>
              <a:t> </a:t>
            </a:r>
            <a:r>
              <a:rPr lang="en-US" altLang="ja-JP" sz="1400" dirty="0">
                <a:solidFill>
                  <a:schemeClr val="bg1"/>
                </a:solidFill>
                <a:latin typeface="+mj-ea"/>
                <a:ea typeface="+mj-ea"/>
              </a:rPr>
              <a:t>INTERNATIONAL </a:t>
            </a:r>
            <a:r>
              <a:rPr lang="en-US" altLang="ja-JP" sz="1400" dirty="0">
                <a:solidFill>
                  <a:schemeClr val="bg1"/>
                </a:solidFill>
                <a:latin typeface="+mj-ea"/>
                <a:ea typeface="+mj-ea"/>
              </a:rPr>
              <a:t>25th </a:t>
            </a:r>
            <a:r>
              <a:rPr lang="en-US" altLang="ja-JP" sz="1400" dirty="0">
                <a:solidFill>
                  <a:schemeClr val="bg1"/>
                </a:solidFill>
                <a:latin typeface="+mj-ea"/>
                <a:ea typeface="+mj-ea"/>
              </a:rPr>
              <a:t>EDITION </a:t>
            </a:r>
            <a:r>
              <a:rPr lang="en-US" altLang="ja-JP" sz="1400" dirty="0">
                <a:solidFill>
                  <a:schemeClr val="bg1"/>
                </a:solidFill>
                <a:latin typeface="+mj-ea"/>
                <a:ea typeface="+mj-ea"/>
              </a:rPr>
              <a:t>Oct</a:t>
            </a:r>
            <a:r>
              <a:rPr lang="en-US" altLang="ja-JP" sz="1400" dirty="0">
                <a:solidFill>
                  <a:schemeClr val="bg1"/>
                </a:solidFill>
                <a:latin typeface="+mj-ea"/>
                <a:ea typeface="+mj-ea"/>
              </a:rPr>
              <a:t>, </a:t>
            </a:r>
            <a:r>
              <a:rPr lang="en-US" altLang="ja-JP" sz="1400" dirty="0">
                <a:solidFill>
                  <a:schemeClr val="bg1"/>
                </a:solidFill>
                <a:latin typeface="+mj-ea"/>
                <a:ea typeface="+mj-ea"/>
              </a:rPr>
              <a:t>2014 </a:t>
            </a:r>
            <a:r>
              <a:rPr lang="ja-JP" altLang="en-US" sz="1400" dirty="0">
                <a:solidFill>
                  <a:schemeClr val="bg1"/>
                </a:solidFill>
                <a:latin typeface="+mj-ea"/>
                <a:ea typeface="+mj-ea"/>
              </a:rPr>
              <a:t>一部改変</a:t>
            </a:r>
            <a:endParaRPr lang="ja-JP" altLang="en-US" sz="1400" dirty="0">
              <a:solidFill>
                <a:schemeClr val="bg1"/>
              </a:solidFill>
              <a:latin typeface="+mj-ea"/>
              <a:ea typeface="+mj-ea"/>
            </a:endParaRPr>
          </a:p>
        </p:txBody>
      </p:sp>
      <p:sp>
        <p:nvSpPr>
          <p:cNvPr id="4" name="タイトル 3"/>
          <p:cNvSpPr>
            <a:spLocks noGrp="1"/>
          </p:cNvSpPr>
          <p:nvPr>
            <p:ph type="title"/>
          </p:nvPr>
        </p:nvSpPr>
        <p:spPr>
          <a:xfrm>
            <a:off x="468313" y="188913"/>
            <a:ext cx="8229600" cy="863600"/>
          </a:xfrm>
          <a:solidFill>
            <a:srgbClr val="002060"/>
          </a:solidFill>
        </p:spPr>
        <p:txBody>
          <a:bodyPr rtlCol="0">
            <a:normAutofit fontScale="90000"/>
          </a:bodyPr>
          <a:lstStyle/>
          <a:p>
            <a:pPr fontAlgn="auto">
              <a:spcAft>
                <a:spcPts val="0"/>
              </a:spcAft>
              <a:defRPr/>
            </a:pPr>
            <a:r>
              <a:rPr lang="en-US" altLang="ja-JP" sz="3600" dirty="0">
                <a:solidFill>
                  <a:srgbClr val="FFFF00"/>
                </a:solidFill>
              </a:rPr>
              <a:t>Force To Cervical </a:t>
            </a:r>
            <a:r>
              <a:rPr lang="en-US" altLang="ja-JP" sz="3600" dirty="0" smtClean="0">
                <a:solidFill>
                  <a:srgbClr val="FFFF00"/>
                </a:solidFill>
              </a:rPr>
              <a:t>Spine</a:t>
            </a:r>
            <a:br>
              <a:rPr lang="en-US" altLang="ja-JP" sz="3600" dirty="0" smtClean="0">
                <a:solidFill>
                  <a:srgbClr val="FFFF00"/>
                </a:solidFill>
              </a:rPr>
            </a:br>
            <a:r>
              <a:rPr lang="en-US" altLang="ja-JP" sz="2700" b="1" dirty="0">
                <a:solidFill>
                  <a:srgbClr val="FFFF00"/>
                </a:solidFill>
              </a:rPr>
              <a:t>by Posture </a:t>
            </a:r>
            <a:r>
              <a:rPr lang="en-US" altLang="ja-JP" sz="2700" b="1" dirty="0" smtClean="0">
                <a:solidFill>
                  <a:srgbClr val="FFFF00"/>
                </a:solidFill>
              </a:rPr>
              <a:t>and Position </a:t>
            </a:r>
            <a:r>
              <a:rPr lang="en-US" altLang="ja-JP" sz="2700" b="1" dirty="0">
                <a:solidFill>
                  <a:srgbClr val="FFFF00"/>
                </a:solidFill>
              </a:rPr>
              <a:t>of the Head</a:t>
            </a:r>
            <a:endParaRPr lang="ja-JP" altLang="en-US" sz="2700" dirty="0">
              <a:solidFill>
                <a:srgbClr val="FFFF00"/>
              </a:solidFill>
            </a:endParaRPr>
          </a:p>
        </p:txBody>
      </p:sp>
      <p:sp>
        <p:nvSpPr>
          <p:cNvPr id="3" name="角丸四角形 2"/>
          <p:cNvSpPr/>
          <p:nvPr/>
        </p:nvSpPr>
        <p:spPr>
          <a:xfrm>
            <a:off x="2373313" y="1400175"/>
            <a:ext cx="1289050" cy="50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sz="2400" dirty="0">
              <a:latin typeface="+mj-ea"/>
              <a:ea typeface="+mj-ea"/>
            </a:endParaRPr>
          </a:p>
          <a:p>
            <a:pPr algn="ctr" fontAlgn="auto">
              <a:spcBef>
                <a:spcPts val="0"/>
              </a:spcBef>
              <a:spcAft>
                <a:spcPts val="0"/>
              </a:spcAft>
              <a:defRPr/>
            </a:pPr>
            <a:r>
              <a:rPr lang="en-US" altLang="ja-JP" sz="2400" dirty="0">
                <a:latin typeface="+mj-ea"/>
                <a:ea typeface="+mj-ea"/>
              </a:rPr>
              <a:t>15</a:t>
            </a:r>
            <a:r>
              <a:rPr lang="en-US" altLang="ja-JP" sz="1600" dirty="0">
                <a:latin typeface="+mj-ea"/>
              </a:rPr>
              <a:t>degrees</a:t>
            </a:r>
            <a:endParaRPr lang="en-US" altLang="ja-JP" sz="2400" dirty="0">
              <a:latin typeface="+mj-ea"/>
            </a:endParaRPr>
          </a:p>
          <a:p>
            <a:pPr algn="ctr" fontAlgn="auto">
              <a:spcBef>
                <a:spcPts val="0"/>
              </a:spcBef>
              <a:spcAft>
                <a:spcPts val="0"/>
              </a:spcAft>
              <a:defRPr/>
            </a:pPr>
            <a:endParaRPr lang="ja-JP" altLang="en-US" sz="2400" dirty="0">
              <a:latin typeface="+mj-ea"/>
              <a:ea typeface="+mj-ea"/>
            </a:endParaRPr>
          </a:p>
        </p:txBody>
      </p:sp>
      <p:sp>
        <p:nvSpPr>
          <p:cNvPr id="8" name="角丸四角形 7"/>
          <p:cNvSpPr/>
          <p:nvPr/>
        </p:nvSpPr>
        <p:spPr>
          <a:xfrm>
            <a:off x="3838575" y="1384300"/>
            <a:ext cx="1312863" cy="474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sz="1600" dirty="0">
              <a:latin typeface="+mj-ea"/>
              <a:ea typeface="+mj-ea"/>
            </a:endParaRPr>
          </a:p>
          <a:p>
            <a:pPr algn="ctr" fontAlgn="auto">
              <a:spcBef>
                <a:spcPts val="0"/>
              </a:spcBef>
              <a:spcAft>
                <a:spcPts val="0"/>
              </a:spcAft>
              <a:defRPr/>
            </a:pPr>
            <a:endParaRPr lang="en-US" altLang="ja-JP" sz="1600" dirty="0">
              <a:latin typeface="+mj-ea"/>
              <a:ea typeface="+mj-ea"/>
            </a:endParaRPr>
          </a:p>
          <a:p>
            <a:pPr algn="ctr" fontAlgn="auto">
              <a:spcBef>
                <a:spcPts val="0"/>
              </a:spcBef>
              <a:spcAft>
                <a:spcPts val="0"/>
              </a:spcAft>
              <a:defRPr/>
            </a:pPr>
            <a:r>
              <a:rPr lang="en-US" altLang="ja-JP" sz="2400" dirty="0">
                <a:latin typeface="+mj-ea"/>
                <a:ea typeface="+mj-ea"/>
              </a:rPr>
              <a:t>30</a:t>
            </a:r>
            <a:r>
              <a:rPr lang="en-US" altLang="ja-JP" sz="1600" dirty="0">
                <a:latin typeface="+mj-ea"/>
              </a:rPr>
              <a:t>degrees</a:t>
            </a:r>
            <a:endParaRPr lang="en-US" altLang="ja-JP" sz="1600" dirty="0">
              <a:latin typeface="+mj-ea"/>
            </a:endParaRPr>
          </a:p>
          <a:p>
            <a:pPr algn="ctr" fontAlgn="auto">
              <a:spcBef>
                <a:spcPts val="0"/>
              </a:spcBef>
              <a:spcAft>
                <a:spcPts val="0"/>
              </a:spcAft>
              <a:defRPr/>
            </a:pPr>
            <a:endParaRPr lang="ja-JP" altLang="en-US" sz="2400" dirty="0">
              <a:latin typeface="+mj-ea"/>
              <a:ea typeface="+mj-ea"/>
            </a:endParaRPr>
          </a:p>
        </p:txBody>
      </p:sp>
      <p:sp>
        <p:nvSpPr>
          <p:cNvPr id="9" name="角丸四角形 8"/>
          <p:cNvSpPr/>
          <p:nvPr/>
        </p:nvSpPr>
        <p:spPr>
          <a:xfrm>
            <a:off x="5313363" y="1414463"/>
            <a:ext cx="1200150" cy="474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sz="2400" dirty="0">
              <a:latin typeface="+mj-ea"/>
              <a:ea typeface="+mj-ea"/>
            </a:endParaRPr>
          </a:p>
          <a:p>
            <a:pPr algn="ctr" fontAlgn="auto">
              <a:spcBef>
                <a:spcPts val="0"/>
              </a:spcBef>
              <a:spcAft>
                <a:spcPts val="0"/>
              </a:spcAft>
              <a:defRPr/>
            </a:pPr>
            <a:r>
              <a:rPr lang="en-US" altLang="ja-JP" sz="2400" dirty="0">
                <a:latin typeface="+mj-ea"/>
                <a:ea typeface="+mj-ea"/>
              </a:rPr>
              <a:t>45</a:t>
            </a:r>
            <a:r>
              <a:rPr lang="en-US" altLang="ja-JP" sz="1600" dirty="0">
                <a:latin typeface="+mj-ea"/>
              </a:rPr>
              <a:t>degrees</a:t>
            </a:r>
            <a:endParaRPr lang="en-US" altLang="ja-JP" sz="1600" dirty="0">
              <a:latin typeface="+mj-ea"/>
            </a:endParaRPr>
          </a:p>
          <a:p>
            <a:pPr algn="ctr" fontAlgn="auto">
              <a:spcBef>
                <a:spcPts val="0"/>
              </a:spcBef>
              <a:spcAft>
                <a:spcPts val="0"/>
              </a:spcAft>
              <a:defRPr/>
            </a:pPr>
            <a:endParaRPr lang="ja-JP" altLang="en-US" sz="2400" dirty="0">
              <a:latin typeface="+mj-ea"/>
              <a:ea typeface="+mj-ea"/>
            </a:endParaRPr>
          </a:p>
        </p:txBody>
      </p:sp>
      <p:sp>
        <p:nvSpPr>
          <p:cNvPr id="10" name="角丸四角形 9"/>
          <p:cNvSpPr/>
          <p:nvPr/>
        </p:nvSpPr>
        <p:spPr>
          <a:xfrm>
            <a:off x="6670675" y="1398588"/>
            <a:ext cx="1293813" cy="474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sz="2400" dirty="0">
              <a:latin typeface="+mj-ea"/>
              <a:ea typeface="+mj-ea"/>
            </a:endParaRPr>
          </a:p>
          <a:p>
            <a:pPr algn="ctr" fontAlgn="auto">
              <a:spcBef>
                <a:spcPts val="0"/>
              </a:spcBef>
              <a:spcAft>
                <a:spcPts val="0"/>
              </a:spcAft>
              <a:defRPr/>
            </a:pPr>
            <a:r>
              <a:rPr lang="en-US" altLang="ja-JP" sz="2400" dirty="0">
                <a:latin typeface="+mj-ea"/>
                <a:ea typeface="+mj-ea"/>
              </a:rPr>
              <a:t>60</a:t>
            </a:r>
            <a:r>
              <a:rPr lang="en-US" altLang="ja-JP" sz="1600" dirty="0">
                <a:latin typeface="+mj-ea"/>
              </a:rPr>
              <a:t>degrees</a:t>
            </a:r>
            <a:endParaRPr lang="en-US" altLang="ja-JP" sz="1600" dirty="0">
              <a:latin typeface="+mj-ea"/>
            </a:endParaRPr>
          </a:p>
          <a:p>
            <a:pPr algn="ctr" fontAlgn="auto">
              <a:spcBef>
                <a:spcPts val="0"/>
              </a:spcBef>
              <a:spcAft>
                <a:spcPts val="0"/>
              </a:spcAft>
              <a:defRPr/>
            </a:pPr>
            <a:endParaRPr lang="ja-JP" altLang="en-US" sz="2400" dirty="0">
              <a:latin typeface="+mj-ea"/>
              <a:ea typeface="+mj-ea"/>
            </a:endParaRPr>
          </a:p>
        </p:txBody>
      </p:sp>
      <p:sp>
        <p:nvSpPr>
          <p:cNvPr id="11" name="角丸四角形 10"/>
          <p:cNvSpPr/>
          <p:nvPr/>
        </p:nvSpPr>
        <p:spPr>
          <a:xfrm>
            <a:off x="977900" y="1400175"/>
            <a:ext cx="1157288" cy="51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sz="2400" dirty="0">
              <a:latin typeface="+mj-ea"/>
              <a:ea typeface="+mj-ea"/>
            </a:endParaRPr>
          </a:p>
          <a:p>
            <a:pPr algn="ctr" fontAlgn="auto">
              <a:spcBef>
                <a:spcPts val="0"/>
              </a:spcBef>
              <a:spcAft>
                <a:spcPts val="0"/>
              </a:spcAft>
              <a:defRPr/>
            </a:pPr>
            <a:r>
              <a:rPr lang="en-US" altLang="ja-JP" sz="2000" b="1" dirty="0"/>
              <a:t>Neutral</a:t>
            </a:r>
            <a:endParaRPr lang="en-US" altLang="ja-JP" sz="2000" dirty="0">
              <a:latin typeface="+mj-ea"/>
              <a:ea typeface="+mj-ea"/>
            </a:endParaRPr>
          </a:p>
          <a:p>
            <a:pPr algn="ctr" fontAlgn="auto">
              <a:spcBef>
                <a:spcPts val="0"/>
              </a:spcBef>
              <a:spcAft>
                <a:spcPts val="0"/>
              </a:spcAft>
              <a:defRPr/>
            </a:pPr>
            <a:endParaRPr lang="ja-JP" altLang="en-US" sz="2400" dirty="0">
              <a:latin typeface="+mj-ea"/>
              <a:ea typeface="+mj-ea"/>
            </a:endParaRPr>
          </a:p>
        </p:txBody>
      </p:sp>
      <p:sp>
        <p:nvSpPr>
          <p:cNvPr id="6" name="下矢印 5"/>
          <p:cNvSpPr/>
          <p:nvPr/>
        </p:nvSpPr>
        <p:spPr>
          <a:xfrm>
            <a:off x="1995488" y="3059113"/>
            <a:ext cx="279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下矢印 11"/>
          <p:cNvSpPr/>
          <p:nvPr/>
        </p:nvSpPr>
        <p:spPr>
          <a:xfrm>
            <a:off x="3692525" y="3040063"/>
            <a:ext cx="287338" cy="554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下矢印 12"/>
          <p:cNvSpPr/>
          <p:nvPr/>
        </p:nvSpPr>
        <p:spPr>
          <a:xfrm>
            <a:off x="4892675" y="3040063"/>
            <a:ext cx="358775" cy="822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下矢印 13"/>
          <p:cNvSpPr/>
          <p:nvPr/>
        </p:nvSpPr>
        <p:spPr>
          <a:xfrm>
            <a:off x="6307138" y="3059113"/>
            <a:ext cx="363537" cy="111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下矢印 14"/>
          <p:cNvSpPr/>
          <p:nvPr/>
        </p:nvSpPr>
        <p:spPr>
          <a:xfrm>
            <a:off x="7673975" y="3103563"/>
            <a:ext cx="333375" cy="1336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0974" name="テキスト ボックス 6"/>
          <p:cNvSpPr txBox="1">
            <a:spLocks noChangeArrowheads="1"/>
          </p:cNvSpPr>
          <p:nvPr/>
        </p:nvSpPr>
        <p:spPr bwMode="auto">
          <a:xfrm>
            <a:off x="3571875" y="4824413"/>
            <a:ext cx="860425" cy="369887"/>
          </a:xfrm>
          <a:prstGeom prst="rect">
            <a:avLst/>
          </a:prstGeom>
          <a:solidFill>
            <a:srgbClr val="002060"/>
          </a:solidFill>
          <a:ln w="9525">
            <a:solidFill>
              <a:schemeClr val="tx1"/>
            </a:solidFill>
            <a:miter lim="800000"/>
            <a:headEnd/>
            <a:tailEnd/>
          </a:ln>
        </p:spPr>
        <p:txBody>
          <a:bodyPr wrap="none">
            <a:spAutoFit/>
          </a:bodyPr>
          <a:lstStyle/>
          <a:p>
            <a:r>
              <a:rPr lang="ja-JP" altLang="en-US">
                <a:latin typeface="Calibri" pitchFamily="34" charset="0"/>
              </a:rPr>
              <a:t>２</a:t>
            </a:r>
            <a:r>
              <a:rPr lang="en-US" altLang="ja-JP">
                <a:latin typeface="Calibri" pitchFamily="34" charset="0"/>
              </a:rPr>
              <a:t>times</a:t>
            </a:r>
            <a:endParaRPr lang="ja-JP" altLang="en-US">
              <a:latin typeface="Calibri" pitchFamily="34" charset="0"/>
            </a:endParaRPr>
          </a:p>
        </p:txBody>
      </p:sp>
      <p:sp>
        <p:nvSpPr>
          <p:cNvPr id="40975" name="テキスト ボックス 16"/>
          <p:cNvSpPr txBox="1">
            <a:spLocks noChangeArrowheads="1"/>
          </p:cNvSpPr>
          <p:nvPr/>
        </p:nvSpPr>
        <p:spPr bwMode="auto">
          <a:xfrm>
            <a:off x="4892675" y="4829175"/>
            <a:ext cx="903288" cy="369888"/>
          </a:xfrm>
          <a:prstGeom prst="rect">
            <a:avLst/>
          </a:prstGeom>
          <a:solidFill>
            <a:srgbClr val="002060"/>
          </a:solidFill>
          <a:ln w="9525">
            <a:solidFill>
              <a:schemeClr val="tx1"/>
            </a:solidFill>
            <a:miter lim="800000"/>
            <a:headEnd/>
            <a:tailEnd/>
          </a:ln>
        </p:spPr>
        <p:txBody>
          <a:bodyPr>
            <a:spAutoFit/>
          </a:bodyPr>
          <a:lstStyle/>
          <a:p>
            <a:r>
              <a:rPr lang="ja-JP" altLang="en-US">
                <a:latin typeface="Calibri" pitchFamily="34" charset="0"/>
              </a:rPr>
              <a:t>３</a:t>
            </a:r>
            <a:r>
              <a:rPr lang="en-US" altLang="ja-JP">
                <a:latin typeface="Calibri" pitchFamily="34" charset="0"/>
              </a:rPr>
              <a:t>times</a:t>
            </a:r>
            <a:endParaRPr lang="ja-JP" altLang="en-US">
              <a:latin typeface="Calibri" pitchFamily="34" charset="0"/>
            </a:endParaRPr>
          </a:p>
        </p:txBody>
      </p:sp>
      <p:sp>
        <p:nvSpPr>
          <p:cNvPr id="40976" name="テキスト ボックス 17"/>
          <p:cNvSpPr txBox="1">
            <a:spLocks noChangeArrowheads="1"/>
          </p:cNvSpPr>
          <p:nvPr/>
        </p:nvSpPr>
        <p:spPr bwMode="auto">
          <a:xfrm>
            <a:off x="6315075" y="4838700"/>
            <a:ext cx="860425" cy="369888"/>
          </a:xfrm>
          <a:prstGeom prst="rect">
            <a:avLst/>
          </a:prstGeom>
          <a:solidFill>
            <a:srgbClr val="002060"/>
          </a:solidFill>
          <a:ln w="9525">
            <a:solidFill>
              <a:schemeClr val="tx1"/>
            </a:solidFill>
            <a:miter lim="800000"/>
            <a:headEnd/>
            <a:tailEnd/>
          </a:ln>
        </p:spPr>
        <p:txBody>
          <a:bodyPr wrap="none">
            <a:spAutoFit/>
          </a:bodyPr>
          <a:lstStyle/>
          <a:p>
            <a:r>
              <a:rPr lang="ja-JP" altLang="en-US">
                <a:latin typeface="Calibri" pitchFamily="34" charset="0"/>
              </a:rPr>
              <a:t>４</a:t>
            </a:r>
            <a:r>
              <a:rPr lang="en-US" altLang="ja-JP">
                <a:latin typeface="Calibri" pitchFamily="34" charset="0"/>
              </a:rPr>
              <a:t>times</a:t>
            </a:r>
            <a:endParaRPr lang="ja-JP" altLang="en-US">
              <a:latin typeface="Calibri" pitchFamily="34" charset="0"/>
            </a:endParaRPr>
          </a:p>
        </p:txBody>
      </p:sp>
      <p:sp>
        <p:nvSpPr>
          <p:cNvPr id="40977" name="テキスト ボックス 18"/>
          <p:cNvSpPr txBox="1">
            <a:spLocks noChangeArrowheads="1"/>
          </p:cNvSpPr>
          <p:nvPr/>
        </p:nvSpPr>
        <p:spPr bwMode="auto">
          <a:xfrm>
            <a:off x="7583488" y="4838700"/>
            <a:ext cx="949325" cy="369888"/>
          </a:xfrm>
          <a:prstGeom prst="rect">
            <a:avLst/>
          </a:prstGeom>
          <a:solidFill>
            <a:srgbClr val="002060"/>
          </a:solidFill>
          <a:ln w="9525">
            <a:solidFill>
              <a:schemeClr val="tx1"/>
            </a:solidFill>
            <a:miter lim="800000"/>
            <a:headEnd/>
            <a:tailEnd/>
          </a:ln>
        </p:spPr>
        <p:txBody>
          <a:bodyPr>
            <a:spAutoFit/>
          </a:bodyPr>
          <a:lstStyle/>
          <a:p>
            <a:r>
              <a:rPr lang="ja-JP" altLang="en-US">
                <a:latin typeface="Calibri" pitchFamily="34" charset="0"/>
              </a:rPr>
              <a:t>５</a:t>
            </a:r>
            <a:r>
              <a:rPr lang="en-US" altLang="ja-JP">
                <a:latin typeface="Calibri" pitchFamily="34" charset="0"/>
              </a:rPr>
              <a:t>times</a:t>
            </a:r>
            <a:endParaRPr lang="ja-JP" altLang="en-US">
              <a:latin typeface="Calibri" pitchFamily="34" charset="0"/>
            </a:endParaRPr>
          </a:p>
        </p:txBody>
      </p:sp>
      <p:sp>
        <p:nvSpPr>
          <p:cNvPr id="40978" name="テキスト ボックス 19"/>
          <p:cNvSpPr txBox="1">
            <a:spLocks noChangeArrowheads="1"/>
          </p:cNvSpPr>
          <p:nvPr/>
        </p:nvSpPr>
        <p:spPr bwMode="auto">
          <a:xfrm>
            <a:off x="1987550" y="4824413"/>
            <a:ext cx="771525" cy="369887"/>
          </a:xfrm>
          <a:prstGeom prst="rect">
            <a:avLst/>
          </a:prstGeom>
          <a:solidFill>
            <a:srgbClr val="002060"/>
          </a:solidFill>
          <a:ln w="9525">
            <a:solidFill>
              <a:schemeClr val="tx1"/>
            </a:solidFill>
            <a:miter lim="800000"/>
            <a:headEnd/>
            <a:tailEnd/>
          </a:ln>
        </p:spPr>
        <p:txBody>
          <a:bodyPr wrap="none">
            <a:spAutoFit/>
          </a:bodyPr>
          <a:lstStyle/>
          <a:p>
            <a:r>
              <a:rPr lang="ja-JP" altLang="en-US">
                <a:latin typeface="Calibri" pitchFamily="34" charset="0"/>
              </a:rPr>
              <a:t>１</a:t>
            </a:r>
            <a:r>
              <a:rPr lang="en-US" altLang="ja-JP">
                <a:latin typeface="Calibri" pitchFamily="34" charset="0"/>
              </a:rPr>
              <a:t>time</a:t>
            </a:r>
            <a:endParaRPr lang="ja-JP" altLang="en-US">
              <a:latin typeface="Calibri" pitchFamily="34" charset="0"/>
            </a:endParaRPr>
          </a:p>
        </p:txBody>
      </p:sp>
      <p:sp>
        <p:nvSpPr>
          <p:cNvPr id="40979" name="正方形/長方形 15"/>
          <p:cNvSpPr>
            <a:spLocks noChangeArrowheads="1"/>
          </p:cNvSpPr>
          <p:nvPr/>
        </p:nvSpPr>
        <p:spPr bwMode="auto">
          <a:xfrm>
            <a:off x="1778000" y="3402013"/>
            <a:ext cx="1212850" cy="369887"/>
          </a:xfrm>
          <a:prstGeom prst="rect">
            <a:avLst/>
          </a:prstGeom>
          <a:noFill/>
          <a:ln w="9525">
            <a:noFill/>
            <a:miter lim="800000"/>
            <a:headEnd/>
            <a:tailEnd/>
          </a:ln>
        </p:spPr>
        <p:txBody>
          <a:bodyPr wrap="none">
            <a:spAutoFit/>
          </a:bodyPr>
          <a:lstStyle/>
          <a:p>
            <a:pPr algn="ctr"/>
            <a:r>
              <a:rPr lang="en-US" altLang="ja-JP">
                <a:latin typeface="Calibri" pitchFamily="34" charset="0"/>
              </a:rPr>
              <a:t>4.5</a:t>
            </a:r>
            <a:r>
              <a:rPr lang="ja-JP" altLang="en-US">
                <a:latin typeface="Calibri" pitchFamily="34" charset="0"/>
              </a:rPr>
              <a:t>～</a:t>
            </a:r>
            <a:r>
              <a:rPr lang="en-US" altLang="ja-JP">
                <a:latin typeface="Calibri" pitchFamily="34" charset="0"/>
              </a:rPr>
              <a:t>5.5kg</a:t>
            </a:r>
          </a:p>
        </p:txBody>
      </p:sp>
      <p:sp>
        <p:nvSpPr>
          <p:cNvPr id="40980" name="正方形/長方形 20"/>
          <p:cNvSpPr>
            <a:spLocks noChangeArrowheads="1"/>
          </p:cNvSpPr>
          <p:nvPr/>
        </p:nvSpPr>
        <p:spPr bwMode="auto">
          <a:xfrm>
            <a:off x="3603625" y="3678238"/>
            <a:ext cx="631825" cy="368300"/>
          </a:xfrm>
          <a:prstGeom prst="rect">
            <a:avLst/>
          </a:prstGeom>
          <a:noFill/>
          <a:ln w="9525">
            <a:noFill/>
            <a:miter lim="800000"/>
            <a:headEnd/>
            <a:tailEnd/>
          </a:ln>
        </p:spPr>
        <p:txBody>
          <a:bodyPr wrap="none">
            <a:spAutoFit/>
          </a:bodyPr>
          <a:lstStyle/>
          <a:p>
            <a:pPr algn="ctr"/>
            <a:r>
              <a:rPr lang="en-US" altLang="ja-JP">
                <a:latin typeface="Calibri" pitchFamily="34" charset="0"/>
              </a:rPr>
              <a:t>12kg</a:t>
            </a:r>
          </a:p>
        </p:txBody>
      </p:sp>
      <p:sp>
        <p:nvSpPr>
          <p:cNvPr id="40981" name="正方形/長方形 21"/>
          <p:cNvSpPr>
            <a:spLocks noChangeArrowheads="1"/>
          </p:cNvSpPr>
          <p:nvPr/>
        </p:nvSpPr>
        <p:spPr bwMode="auto">
          <a:xfrm>
            <a:off x="4997450" y="3886200"/>
            <a:ext cx="631825" cy="368300"/>
          </a:xfrm>
          <a:prstGeom prst="rect">
            <a:avLst/>
          </a:prstGeom>
          <a:noFill/>
          <a:ln w="9525">
            <a:noFill/>
            <a:miter lim="800000"/>
            <a:headEnd/>
            <a:tailEnd/>
          </a:ln>
        </p:spPr>
        <p:txBody>
          <a:bodyPr wrap="none">
            <a:spAutoFit/>
          </a:bodyPr>
          <a:lstStyle/>
          <a:p>
            <a:pPr algn="ctr"/>
            <a:r>
              <a:rPr lang="en-US" altLang="ja-JP">
                <a:latin typeface="Calibri" pitchFamily="34" charset="0"/>
              </a:rPr>
              <a:t>18kg</a:t>
            </a:r>
            <a:endParaRPr lang="ja-JP" altLang="en-US">
              <a:latin typeface="Calibri" pitchFamily="34" charset="0"/>
            </a:endParaRPr>
          </a:p>
        </p:txBody>
      </p:sp>
      <p:sp>
        <p:nvSpPr>
          <p:cNvPr id="40982" name="正方形/長方形 22"/>
          <p:cNvSpPr>
            <a:spLocks noChangeArrowheads="1"/>
          </p:cNvSpPr>
          <p:nvPr/>
        </p:nvSpPr>
        <p:spPr bwMode="auto">
          <a:xfrm>
            <a:off x="6307138" y="4254500"/>
            <a:ext cx="631825" cy="369888"/>
          </a:xfrm>
          <a:prstGeom prst="rect">
            <a:avLst/>
          </a:prstGeom>
          <a:noFill/>
          <a:ln w="9525">
            <a:noFill/>
            <a:miter lim="800000"/>
            <a:headEnd/>
            <a:tailEnd/>
          </a:ln>
        </p:spPr>
        <p:txBody>
          <a:bodyPr wrap="none">
            <a:spAutoFit/>
          </a:bodyPr>
          <a:lstStyle/>
          <a:p>
            <a:pPr algn="ctr"/>
            <a:r>
              <a:rPr lang="en-US" altLang="ja-JP">
                <a:latin typeface="Calibri" pitchFamily="34" charset="0"/>
              </a:rPr>
              <a:t>22kg</a:t>
            </a:r>
            <a:endParaRPr lang="ja-JP" altLang="en-US">
              <a:latin typeface="Calibri" pitchFamily="34" charset="0"/>
            </a:endParaRPr>
          </a:p>
        </p:txBody>
      </p:sp>
      <p:sp>
        <p:nvSpPr>
          <p:cNvPr id="40983" name="正方形/長方形 23"/>
          <p:cNvSpPr>
            <a:spLocks noChangeArrowheads="1"/>
          </p:cNvSpPr>
          <p:nvPr/>
        </p:nvSpPr>
        <p:spPr bwMode="auto">
          <a:xfrm>
            <a:off x="7524750" y="4454525"/>
            <a:ext cx="631825" cy="369888"/>
          </a:xfrm>
          <a:prstGeom prst="rect">
            <a:avLst/>
          </a:prstGeom>
          <a:noFill/>
          <a:ln w="9525">
            <a:noFill/>
            <a:miter lim="800000"/>
            <a:headEnd/>
            <a:tailEnd/>
          </a:ln>
        </p:spPr>
        <p:txBody>
          <a:bodyPr wrap="none">
            <a:spAutoFit/>
          </a:bodyPr>
          <a:lstStyle/>
          <a:p>
            <a:pPr algn="ctr"/>
            <a:r>
              <a:rPr lang="en-US" altLang="ja-JP">
                <a:latin typeface="Calibri" pitchFamily="34" charset="0"/>
              </a:rPr>
              <a:t>27kg</a:t>
            </a:r>
            <a:endParaRPr lang="ja-JP" altLang="en-US">
              <a:latin typeface="Calibri" pitchFamily="34" charset="0"/>
            </a:endParaRPr>
          </a:p>
        </p:txBody>
      </p:sp>
      <p:sp>
        <p:nvSpPr>
          <p:cNvPr id="5" name="角丸四角形 4"/>
          <p:cNvSpPr/>
          <p:nvPr/>
        </p:nvSpPr>
        <p:spPr>
          <a:xfrm>
            <a:off x="7345363" y="2043113"/>
            <a:ext cx="1555750" cy="5826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bg1"/>
                </a:solidFill>
              </a:rPr>
              <a:t>27kg</a:t>
            </a:r>
          </a:p>
          <a:p>
            <a:pPr algn="ctr" fontAlgn="auto">
              <a:spcBef>
                <a:spcPts val="0"/>
              </a:spcBef>
              <a:spcAft>
                <a:spcPts val="0"/>
              </a:spcAft>
              <a:defRPr/>
            </a:pPr>
            <a:r>
              <a:rPr lang="en-US" altLang="ja-JP" sz="1200" dirty="0">
                <a:solidFill>
                  <a:schemeClr val="bg1"/>
                </a:solidFill>
              </a:rPr>
              <a:t>BW: </a:t>
            </a:r>
            <a:r>
              <a:rPr lang="en-US" altLang="ja-JP" sz="1200" dirty="0">
                <a:solidFill>
                  <a:schemeClr val="bg1"/>
                </a:solidFill>
              </a:rPr>
              <a:t>8 year </a:t>
            </a:r>
            <a:r>
              <a:rPr lang="en-US" altLang="ja-JP" sz="1200" dirty="0">
                <a:solidFill>
                  <a:schemeClr val="bg1"/>
                </a:solidFill>
              </a:rPr>
              <a:t>old</a:t>
            </a:r>
            <a:r>
              <a:rPr lang="ja-JP" altLang="en-US" sz="1200" dirty="0">
                <a:solidFill>
                  <a:schemeClr val="bg1"/>
                </a:solidFill>
              </a:rPr>
              <a:t> </a:t>
            </a:r>
            <a:r>
              <a:rPr lang="en-US" altLang="ja-JP" sz="1200" dirty="0">
                <a:solidFill>
                  <a:schemeClr val="bg1"/>
                </a:solidFill>
              </a:rPr>
              <a:t>child</a:t>
            </a:r>
          </a:p>
        </p:txBody>
      </p:sp>
      <p:sp>
        <p:nvSpPr>
          <p:cNvPr id="27" name="角丸四角形 26"/>
          <p:cNvSpPr/>
          <p:nvPr/>
        </p:nvSpPr>
        <p:spPr>
          <a:xfrm>
            <a:off x="1778000" y="2124075"/>
            <a:ext cx="1212850" cy="5476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dirty="0">
              <a:solidFill>
                <a:schemeClr val="bg1"/>
              </a:solidFill>
            </a:endParaRPr>
          </a:p>
          <a:p>
            <a:pPr algn="ctr" fontAlgn="auto">
              <a:spcBef>
                <a:spcPts val="0"/>
              </a:spcBef>
              <a:spcAft>
                <a:spcPts val="0"/>
              </a:spcAft>
              <a:defRPr/>
            </a:pPr>
            <a:r>
              <a:rPr lang="en-US" altLang="ja-JP" dirty="0">
                <a:solidFill>
                  <a:schemeClr val="bg1"/>
                </a:solidFill>
              </a:rPr>
              <a:t>5kg</a:t>
            </a:r>
          </a:p>
          <a:p>
            <a:pPr algn="ctr" fontAlgn="auto">
              <a:spcBef>
                <a:spcPts val="0"/>
              </a:spcBef>
              <a:spcAft>
                <a:spcPts val="0"/>
              </a:spcAft>
              <a:defRPr/>
            </a:pPr>
            <a:r>
              <a:rPr lang="en-US" altLang="ja-JP" sz="1400" dirty="0">
                <a:solidFill>
                  <a:schemeClr val="bg1"/>
                </a:solidFill>
              </a:rPr>
              <a:t>Adult head</a:t>
            </a:r>
          </a:p>
          <a:p>
            <a:pPr algn="ctr" fontAlgn="auto">
              <a:spcBef>
                <a:spcPts val="0"/>
              </a:spcBef>
              <a:spcAft>
                <a:spcPts val="0"/>
              </a:spcAft>
              <a:defRPr/>
            </a:pPr>
            <a:endParaRPr lang="ja-JP" altLang="en-US" dirty="0">
              <a:solidFill>
                <a:schemeClr val="bg1"/>
              </a:solidFill>
            </a:endParaRPr>
          </a:p>
        </p:txBody>
      </p:sp>
      <p:sp>
        <p:nvSpPr>
          <p:cNvPr id="28" name="角丸四角形 27"/>
          <p:cNvSpPr/>
          <p:nvPr/>
        </p:nvSpPr>
        <p:spPr>
          <a:xfrm>
            <a:off x="3443288" y="2127250"/>
            <a:ext cx="782637" cy="492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dirty="0">
              <a:solidFill>
                <a:schemeClr val="bg1"/>
              </a:solidFill>
            </a:endParaRPr>
          </a:p>
          <a:p>
            <a:pPr algn="ctr" fontAlgn="auto">
              <a:spcBef>
                <a:spcPts val="0"/>
              </a:spcBef>
              <a:spcAft>
                <a:spcPts val="0"/>
              </a:spcAft>
              <a:defRPr/>
            </a:pPr>
            <a:r>
              <a:rPr lang="en-US" altLang="ja-JP" dirty="0">
                <a:solidFill>
                  <a:schemeClr val="bg1"/>
                </a:solidFill>
              </a:rPr>
              <a:t>12kg</a:t>
            </a:r>
          </a:p>
          <a:p>
            <a:pPr algn="ctr" fontAlgn="auto">
              <a:spcBef>
                <a:spcPts val="0"/>
              </a:spcBef>
              <a:spcAft>
                <a:spcPts val="0"/>
              </a:spcAft>
              <a:defRPr/>
            </a:pPr>
            <a:endParaRPr lang="ja-JP" altLang="en-US" dirty="0">
              <a:solidFill>
                <a:schemeClr val="bg1"/>
              </a:solidFill>
            </a:endParaRPr>
          </a:p>
        </p:txBody>
      </p:sp>
      <p:sp>
        <p:nvSpPr>
          <p:cNvPr id="29" name="角丸四角形 28"/>
          <p:cNvSpPr/>
          <p:nvPr/>
        </p:nvSpPr>
        <p:spPr>
          <a:xfrm>
            <a:off x="4700588" y="2127250"/>
            <a:ext cx="782637" cy="492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dirty="0">
              <a:solidFill>
                <a:schemeClr val="bg1"/>
              </a:solidFill>
            </a:endParaRPr>
          </a:p>
          <a:p>
            <a:pPr algn="ctr" fontAlgn="auto">
              <a:spcBef>
                <a:spcPts val="0"/>
              </a:spcBef>
              <a:spcAft>
                <a:spcPts val="0"/>
              </a:spcAft>
              <a:defRPr/>
            </a:pPr>
            <a:r>
              <a:rPr lang="en-US" altLang="ja-JP" dirty="0">
                <a:solidFill>
                  <a:schemeClr val="bg1"/>
                </a:solidFill>
              </a:rPr>
              <a:t>18kg</a:t>
            </a:r>
          </a:p>
          <a:p>
            <a:pPr algn="ctr" fontAlgn="auto">
              <a:spcBef>
                <a:spcPts val="0"/>
              </a:spcBef>
              <a:spcAft>
                <a:spcPts val="0"/>
              </a:spcAft>
              <a:defRPr/>
            </a:pPr>
            <a:endParaRPr lang="ja-JP" altLang="en-US" dirty="0">
              <a:solidFill>
                <a:schemeClr val="bg1"/>
              </a:solidFill>
            </a:endParaRPr>
          </a:p>
        </p:txBody>
      </p:sp>
      <p:sp>
        <p:nvSpPr>
          <p:cNvPr id="30" name="角丸四角形 29"/>
          <p:cNvSpPr/>
          <p:nvPr/>
        </p:nvSpPr>
        <p:spPr>
          <a:xfrm>
            <a:off x="6038850" y="2106613"/>
            <a:ext cx="782638" cy="492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dirty="0">
              <a:solidFill>
                <a:schemeClr val="bg1"/>
              </a:solidFill>
            </a:endParaRPr>
          </a:p>
          <a:p>
            <a:pPr algn="ctr" fontAlgn="auto">
              <a:spcBef>
                <a:spcPts val="0"/>
              </a:spcBef>
              <a:spcAft>
                <a:spcPts val="0"/>
              </a:spcAft>
              <a:defRPr/>
            </a:pPr>
            <a:r>
              <a:rPr lang="en-US" altLang="ja-JP" dirty="0">
                <a:solidFill>
                  <a:schemeClr val="bg1"/>
                </a:solidFill>
              </a:rPr>
              <a:t>22kg</a:t>
            </a:r>
          </a:p>
          <a:p>
            <a:pPr algn="ctr" fontAlgn="auto">
              <a:spcBef>
                <a:spcPts val="0"/>
              </a:spcBef>
              <a:spcAft>
                <a:spcPts val="0"/>
              </a:spcAft>
              <a:defRPr/>
            </a:pPr>
            <a:endParaRPr lang="ja-JP"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115888"/>
            <a:ext cx="8497888" cy="792162"/>
          </a:xfrm>
          <a:solidFill>
            <a:srgbClr val="002060"/>
          </a:solidFill>
        </p:spPr>
        <p:txBody>
          <a:bodyPr/>
          <a:lstStyle/>
          <a:p>
            <a:r>
              <a:rPr lang="en-US" altLang="ja-JP" smtClean="0">
                <a:solidFill>
                  <a:srgbClr val="FFFF00"/>
                </a:solidFill>
              </a:rPr>
              <a:t>Educational training</a:t>
            </a:r>
            <a:endParaRPr lang="ja-JP" altLang="en-US" smtClean="0">
              <a:solidFill>
                <a:srgbClr val="FFFF00"/>
              </a:solidFill>
            </a:endParaRPr>
          </a:p>
        </p:txBody>
      </p:sp>
      <p:sp>
        <p:nvSpPr>
          <p:cNvPr id="3" name="コンテンツ プレースホルダー 2"/>
          <p:cNvSpPr>
            <a:spLocks noGrp="1"/>
          </p:cNvSpPr>
          <p:nvPr>
            <p:ph idx="1"/>
          </p:nvPr>
        </p:nvSpPr>
        <p:spPr>
          <a:xfrm>
            <a:off x="107950" y="954088"/>
            <a:ext cx="8412163" cy="6075362"/>
          </a:xfrm>
        </p:spPr>
        <p:txBody>
          <a:bodyPr rtlCol="0">
            <a:normAutofit fontScale="85000" lnSpcReduction="20000"/>
          </a:bodyPr>
          <a:lstStyle/>
          <a:p>
            <a:pPr marL="0" indent="0" fontAlgn="auto">
              <a:spcAft>
                <a:spcPts val="0"/>
              </a:spcAft>
              <a:buFont typeface="Arial" panose="020B0604020202020204" pitchFamily="34" charset="0"/>
              <a:buNone/>
              <a:defRPr/>
            </a:pPr>
            <a:r>
              <a:rPr lang="en-US" altLang="ja-JP" dirty="0" smtClean="0"/>
              <a:t>【</a:t>
            </a:r>
            <a:r>
              <a:rPr lang="ja-JP" altLang="en-US" dirty="0"/>
              <a:t>躾</a:t>
            </a:r>
            <a:r>
              <a:rPr lang="ja-JP" altLang="en-US" dirty="0" smtClean="0"/>
              <a:t>３原則： ３ </a:t>
            </a:r>
            <a:r>
              <a:rPr lang="en-US" altLang="ja-JP" dirty="0" smtClean="0"/>
              <a:t>principles of educational training】</a:t>
            </a:r>
          </a:p>
          <a:p>
            <a:pPr marL="0" indent="0" fontAlgn="auto">
              <a:spcAft>
                <a:spcPts val="0"/>
              </a:spcAft>
              <a:buFont typeface="Arial" panose="020B0604020202020204" pitchFamily="34" charset="0"/>
              <a:buNone/>
              <a:defRPr/>
            </a:pPr>
            <a:r>
              <a:rPr lang="ja-JP" altLang="en-US" dirty="0" smtClean="0"/>
              <a:t>　　</a:t>
            </a:r>
            <a:endParaRPr lang="en-US" altLang="ja-JP" dirty="0" smtClean="0"/>
          </a:p>
          <a:p>
            <a:pPr marL="0" indent="0" fontAlgn="auto">
              <a:spcAft>
                <a:spcPts val="0"/>
              </a:spcAft>
              <a:buFont typeface="Arial" panose="020B0604020202020204" pitchFamily="34" charset="0"/>
              <a:buNone/>
              <a:defRPr/>
            </a:pPr>
            <a:r>
              <a:rPr lang="ja-JP" altLang="en-US" dirty="0"/>
              <a:t>　</a:t>
            </a:r>
            <a:r>
              <a:rPr lang="ja-JP" altLang="en-US" dirty="0" smtClean="0"/>
              <a:t>　　　　 　</a:t>
            </a:r>
            <a:endParaRPr lang="en-US" altLang="ja-JP" dirty="0" smtClean="0"/>
          </a:p>
          <a:p>
            <a:pPr marL="0" indent="0" fontAlgn="auto">
              <a:spcAft>
                <a:spcPts val="0"/>
              </a:spcAft>
              <a:buFont typeface="Arial" panose="020B0604020202020204" pitchFamily="34" charset="0"/>
              <a:buNone/>
              <a:defRPr/>
            </a:pPr>
            <a:r>
              <a:rPr lang="ja-JP" altLang="en-US" dirty="0" smtClean="0"/>
              <a:t>　</a:t>
            </a:r>
            <a:r>
              <a:rPr lang="ja-JP" altLang="en-US" dirty="0"/>
              <a:t>　</a:t>
            </a:r>
            <a:r>
              <a:rPr lang="ja-JP" altLang="en-US" dirty="0" smtClean="0"/>
              <a:t>　　　　</a:t>
            </a:r>
            <a:endParaRPr lang="en-US" altLang="ja-JP" dirty="0" smtClean="0"/>
          </a:p>
          <a:p>
            <a:pPr marL="0" indent="0" fontAlgn="auto">
              <a:spcAft>
                <a:spcPts val="0"/>
              </a:spcAft>
              <a:buFont typeface="Arial" panose="020B0604020202020204" pitchFamily="34" charset="0"/>
              <a:buNone/>
              <a:defRPr/>
            </a:pPr>
            <a:r>
              <a:rPr lang="ja-JP" altLang="en-US" dirty="0" smtClean="0"/>
              <a:t>　　</a:t>
            </a:r>
            <a:r>
              <a:rPr lang="ja-JP" altLang="en-US" b="1" dirty="0"/>
              <a:t>　</a:t>
            </a:r>
            <a:endParaRPr lang="en-US" altLang="ja-JP" b="1" dirty="0" smtClean="0"/>
          </a:p>
          <a:p>
            <a:pPr marL="0" indent="0" fontAlgn="auto">
              <a:spcAft>
                <a:spcPts val="0"/>
              </a:spcAft>
              <a:buFont typeface="Arial" panose="020B0604020202020204" pitchFamily="34" charset="0"/>
              <a:buNone/>
              <a:defRPr/>
            </a:pPr>
            <a:r>
              <a:rPr lang="ja-JP" altLang="en-US" b="1" dirty="0" smtClean="0"/>
              <a:t>　</a:t>
            </a:r>
            <a:endParaRPr lang="en-US" altLang="ja-JP" b="1" dirty="0" smtClean="0"/>
          </a:p>
          <a:p>
            <a:pPr marL="0" indent="0" fontAlgn="auto">
              <a:spcAft>
                <a:spcPts val="0"/>
              </a:spcAft>
              <a:buFont typeface="Arial" panose="020B0604020202020204" pitchFamily="34" charset="0"/>
              <a:buNone/>
              <a:defRPr/>
            </a:pPr>
            <a:r>
              <a:rPr lang="ja-JP" altLang="en-US" b="1" dirty="0" smtClean="0"/>
              <a:t>　　　　　　　　</a:t>
            </a:r>
            <a:endParaRPr lang="en-US" altLang="ja-JP" b="1" dirty="0" smtClean="0"/>
          </a:p>
          <a:p>
            <a:pPr marL="0" indent="0" fontAlgn="auto">
              <a:spcAft>
                <a:spcPts val="0"/>
              </a:spcAft>
              <a:buFont typeface="Arial" panose="020B0604020202020204" pitchFamily="34" charset="0"/>
              <a:buNone/>
              <a:defRPr/>
            </a:pPr>
            <a:r>
              <a:rPr lang="ja-JP" altLang="en-US" sz="2400" b="1" dirty="0" smtClean="0">
                <a:latin typeface="+mj-ea"/>
                <a:ea typeface="+mj-ea"/>
              </a:rPr>
              <a:t>　　　　　　　　</a:t>
            </a:r>
            <a:endParaRPr lang="en-US" altLang="ja-JP" sz="2400" b="1" dirty="0" smtClean="0">
              <a:latin typeface="+mj-ea"/>
              <a:ea typeface="+mj-ea"/>
            </a:endParaRPr>
          </a:p>
          <a:p>
            <a:pPr marL="0" indent="0" fontAlgn="auto">
              <a:spcAft>
                <a:spcPts val="0"/>
              </a:spcAft>
              <a:buFont typeface="Arial" panose="020B0604020202020204" pitchFamily="34" charset="0"/>
              <a:buNone/>
              <a:defRPr/>
            </a:pPr>
            <a:r>
              <a:rPr lang="ja-JP" altLang="en-US" sz="2400" b="1" dirty="0">
                <a:latin typeface="+mj-ea"/>
                <a:ea typeface="+mj-ea"/>
              </a:rPr>
              <a:t>　</a:t>
            </a:r>
            <a:r>
              <a:rPr lang="ja-JP" altLang="en-US" sz="2400" b="1" dirty="0" smtClean="0">
                <a:latin typeface="+mj-ea"/>
                <a:ea typeface="+mj-ea"/>
              </a:rPr>
              <a:t>　　　　　　　　　　　　　　</a:t>
            </a:r>
            <a:endParaRPr lang="en-US" altLang="ja-JP" sz="2400" b="1" dirty="0" smtClean="0">
              <a:latin typeface="+mj-ea"/>
              <a:ea typeface="+mj-ea"/>
            </a:endParaRPr>
          </a:p>
          <a:p>
            <a:pPr marL="0" indent="0" fontAlgn="auto">
              <a:spcAft>
                <a:spcPts val="0"/>
              </a:spcAft>
              <a:buFont typeface="Arial" panose="020B0604020202020204" pitchFamily="34" charset="0"/>
              <a:buNone/>
              <a:defRPr/>
            </a:pPr>
            <a:r>
              <a:rPr lang="ja-JP" altLang="en-US" sz="2400" b="1" dirty="0">
                <a:latin typeface="+mj-ea"/>
                <a:ea typeface="+mj-ea"/>
              </a:rPr>
              <a:t>　</a:t>
            </a:r>
            <a:r>
              <a:rPr lang="ja-JP" altLang="en-US" sz="2400" b="1" dirty="0" smtClean="0">
                <a:latin typeface="+mj-ea"/>
                <a:ea typeface="+mj-ea"/>
              </a:rPr>
              <a:t>　　　　　　　　　　　　　　</a:t>
            </a:r>
            <a:endParaRPr lang="en-US" altLang="ja-JP" sz="2400" b="1" dirty="0" smtClean="0">
              <a:latin typeface="+mj-ea"/>
              <a:ea typeface="+mj-ea"/>
            </a:endParaRPr>
          </a:p>
          <a:p>
            <a:pPr marL="0" indent="0" fontAlgn="auto">
              <a:spcAft>
                <a:spcPts val="0"/>
              </a:spcAft>
              <a:buFont typeface="Arial" panose="020B0604020202020204" pitchFamily="34" charset="0"/>
              <a:buNone/>
              <a:defRPr/>
            </a:pPr>
            <a:r>
              <a:rPr lang="ja-JP" altLang="en-US" sz="2400" b="1" dirty="0" smtClean="0">
                <a:latin typeface="+mj-ea"/>
                <a:ea typeface="+mj-ea"/>
              </a:rPr>
              <a:t>　　　</a:t>
            </a:r>
            <a:endParaRPr lang="en-US" altLang="ja-JP" sz="2400" b="1" dirty="0" smtClean="0">
              <a:latin typeface="+mj-ea"/>
              <a:ea typeface="+mj-ea"/>
            </a:endParaRPr>
          </a:p>
          <a:p>
            <a:pPr marL="0" indent="0" fontAlgn="auto">
              <a:spcAft>
                <a:spcPts val="0"/>
              </a:spcAft>
              <a:buFont typeface="Arial" panose="020B0604020202020204" pitchFamily="34" charset="0"/>
              <a:buNone/>
              <a:defRPr/>
            </a:pPr>
            <a:r>
              <a:rPr lang="ja-JP" altLang="en-US" sz="2400" b="1" dirty="0">
                <a:latin typeface="+mj-ea"/>
                <a:ea typeface="+mj-ea"/>
              </a:rPr>
              <a:t>　</a:t>
            </a:r>
            <a:r>
              <a:rPr lang="ja-JP" altLang="en-US" sz="2400" b="1" dirty="0" smtClean="0">
                <a:latin typeface="+mj-ea"/>
                <a:ea typeface="+mj-ea"/>
              </a:rPr>
              <a:t>　　　　　　　　　　　　　</a:t>
            </a:r>
            <a:endParaRPr lang="en-US" altLang="ja-JP" sz="2400" b="1" dirty="0" smtClean="0">
              <a:latin typeface="+mj-ea"/>
              <a:ea typeface="+mj-ea"/>
            </a:endParaRPr>
          </a:p>
          <a:p>
            <a:pPr marL="0" indent="0" fontAlgn="auto">
              <a:spcAft>
                <a:spcPts val="0"/>
              </a:spcAft>
              <a:buFont typeface="Arial" panose="020B0604020202020204" pitchFamily="34" charset="0"/>
              <a:buNone/>
              <a:defRPr/>
            </a:pPr>
            <a:r>
              <a:rPr lang="en-US" altLang="ja-JP" sz="2400" b="1" dirty="0">
                <a:latin typeface="+mj-ea"/>
                <a:ea typeface="+mj-ea"/>
              </a:rPr>
              <a:t> </a:t>
            </a:r>
            <a:r>
              <a:rPr lang="en-US" altLang="ja-JP" sz="2400" b="1" dirty="0" smtClean="0">
                <a:latin typeface="+mj-ea"/>
                <a:ea typeface="+mj-ea"/>
              </a:rPr>
              <a:t>                         </a:t>
            </a:r>
          </a:p>
          <a:p>
            <a:pPr marL="0" indent="0" fontAlgn="auto">
              <a:spcAft>
                <a:spcPts val="0"/>
              </a:spcAft>
              <a:buFont typeface="Arial" panose="020B0604020202020204" pitchFamily="34" charset="0"/>
              <a:buNone/>
              <a:defRPr/>
            </a:pPr>
            <a:r>
              <a:rPr lang="en-US" altLang="ja-JP" sz="2400" b="1" dirty="0">
                <a:latin typeface="+mj-ea"/>
                <a:ea typeface="+mj-ea"/>
              </a:rPr>
              <a:t> </a:t>
            </a:r>
            <a:r>
              <a:rPr lang="en-US" altLang="ja-JP" sz="2400" b="1" dirty="0" smtClean="0">
                <a:latin typeface="+mj-ea"/>
                <a:ea typeface="+mj-ea"/>
              </a:rPr>
              <a:t>                        </a:t>
            </a:r>
          </a:p>
          <a:p>
            <a:pPr marL="0" indent="0" fontAlgn="auto">
              <a:spcAft>
                <a:spcPts val="0"/>
              </a:spcAft>
              <a:buFont typeface="Arial" panose="020B0604020202020204" pitchFamily="34" charset="0"/>
              <a:buNone/>
              <a:defRPr/>
            </a:pPr>
            <a:r>
              <a:rPr lang="en-US" altLang="ja-JP" sz="2400" b="1" dirty="0">
                <a:latin typeface="+mj-ea"/>
                <a:ea typeface="+mj-ea"/>
              </a:rPr>
              <a:t> </a:t>
            </a:r>
            <a:r>
              <a:rPr lang="en-US" altLang="ja-JP" sz="2400" b="1" dirty="0" smtClean="0">
                <a:latin typeface="+mj-ea"/>
                <a:ea typeface="+mj-ea"/>
              </a:rPr>
              <a:t>                               </a:t>
            </a:r>
            <a:r>
              <a:rPr lang="ja-JP" altLang="en-US" sz="2400" b="1" dirty="0" smtClean="0">
                <a:latin typeface="+mj-ea"/>
                <a:ea typeface="+mj-ea"/>
              </a:rPr>
              <a:t>森</a:t>
            </a:r>
            <a:r>
              <a:rPr lang="ja-JP" altLang="en-US" sz="2400" b="1" dirty="0">
                <a:latin typeface="+mj-ea"/>
                <a:ea typeface="+mj-ea"/>
              </a:rPr>
              <a:t>　信三（</a:t>
            </a:r>
            <a:r>
              <a:rPr lang="en-US" altLang="ja-JP" sz="2400" b="1" dirty="0">
                <a:latin typeface="+mj-ea"/>
                <a:ea typeface="+mj-ea"/>
              </a:rPr>
              <a:t>1896</a:t>
            </a:r>
            <a:r>
              <a:rPr lang="ja-JP" altLang="en-US" sz="2400" b="1" dirty="0">
                <a:latin typeface="+mj-ea"/>
                <a:ea typeface="+mj-ea"/>
              </a:rPr>
              <a:t>～</a:t>
            </a:r>
            <a:r>
              <a:rPr lang="en-US" altLang="ja-JP" sz="2400" b="1" dirty="0">
                <a:latin typeface="+mj-ea"/>
                <a:ea typeface="+mj-ea"/>
              </a:rPr>
              <a:t>1992</a:t>
            </a:r>
            <a:r>
              <a:rPr lang="ja-JP" altLang="en-US" sz="2400" b="1" dirty="0">
                <a:latin typeface="+mj-ea"/>
                <a:ea typeface="+mj-ea"/>
              </a:rPr>
              <a:t>）</a:t>
            </a:r>
            <a:r>
              <a:rPr lang="ja-JP" altLang="en-US" sz="2400" b="1" dirty="0" smtClean="0">
                <a:latin typeface="+mj-ea"/>
                <a:ea typeface="+mj-ea"/>
              </a:rPr>
              <a:t>哲学者・教育者</a:t>
            </a:r>
            <a:endParaRPr lang="en-US" altLang="ja-JP" sz="2400" b="1" dirty="0" smtClean="0">
              <a:latin typeface="+mj-ea"/>
              <a:ea typeface="+mj-ea"/>
            </a:endParaRPr>
          </a:p>
          <a:p>
            <a:pPr marL="0" indent="0" fontAlgn="auto">
              <a:spcAft>
                <a:spcPts val="0"/>
              </a:spcAft>
              <a:buFont typeface="Arial" panose="020B0604020202020204" pitchFamily="34" charset="0"/>
              <a:buNone/>
              <a:defRPr/>
            </a:pPr>
            <a:r>
              <a:rPr lang="en-US" altLang="ja-JP" sz="2400" b="1" dirty="0" smtClean="0">
                <a:latin typeface="+mj-ea"/>
                <a:ea typeface="+mj-ea"/>
              </a:rPr>
              <a:t>                               Mori</a:t>
            </a:r>
            <a:r>
              <a:rPr lang="ja-JP" altLang="en-US" sz="2400" b="1" dirty="0" smtClean="0">
                <a:latin typeface="+mj-ea"/>
                <a:ea typeface="+mj-ea"/>
              </a:rPr>
              <a:t>　</a:t>
            </a:r>
            <a:r>
              <a:rPr lang="en-US" altLang="ja-JP" sz="2400" b="1" dirty="0" err="1">
                <a:latin typeface="+mj-ea"/>
                <a:ea typeface="+mj-ea"/>
              </a:rPr>
              <a:t>S</a:t>
            </a:r>
            <a:r>
              <a:rPr lang="en-US" altLang="ja-JP" sz="2400" b="1" dirty="0" err="1" smtClean="0">
                <a:latin typeface="+mj-ea"/>
                <a:ea typeface="+mj-ea"/>
              </a:rPr>
              <a:t>hinzo</a:t>
            </a:r>
            <a:r>
              <a:rPr lang="en-US" altLang="ja-JP" sz="2400" b="1" dirty="0" smtClean="0">
                <a:latin typeface="+mj-ea"/>
                <a:ea typeface="+mj-ea"/>
              </a:rPr>
              <a:t>               </a:t>
            </a:r>
            <a:r>
              <a:rPr lang="en-US" altLang="ja-JP" sz="2400" b="1" dirty="0">
                <a:latin typeface="+mj-ea"/>
                <a:ea typeface="+mj-ea"/>
              </a:rPr>
              <a:t>Philosopher</a:t>
            </a:r>
            <a:r>
              <a:rPr lang="en-US" altLang="ja-JP" sz="2400" b="1" dirty="0" smtClean="0">
                <a:latin typeface="+mj-ea"/>
                <a:ea typeface="+mj-ea"/>
              </a:rPr>
              <a:t> </a:t>
            </a:r>
            <a:r>
              <a:rPr lang="ja-JP" altLang="en-US" sz="2400" b="1" dirty="0" smtClean="0">
                <a:latin typeface="+mj-ea"/>
                <a:ea typeface="+mj-ea"/>
              </a:rPr>
              <a:t>・</a:t>
            </a:r>
            <a:r>
              <a:rPr lang="en-US" altLang="ja-JP" sz="2400" b="1" dirty="0">
                <a:latin typeface="+mj-ea"/>
                <a:ea typeface="+mj-ea"/>
              </a:rPr>
              <a:t>E</a:t>
            </a:r>
            <a:r>
              <a:rPr lang="en-US" altLang="ja-JP" sz="2400" b="1" dirty="0" smtClean="0">
                <a:latin typeface="+mj-ea"/>
                <a:ea typeface="+mj-ea"/>
              </a:rPr>
              <a:t>ducator</a:t>
            </a:r>
          </a:p>
          <a:p>
            <a:pPr marL="0" indent="0" fontAlgn="auto">
              <a:spcAft>
                <a:spcPts val="0"/>
              </a:spcAft>
              <a:buFont typeface="Arial" panose="020B0604020202020204" pitchFamily="34" charset="0"/>
              <a:buNone/>
              <a:defRPr/>
            </a:pPr>
            <a:r>
              <a:rPr lang="en-US" altLang="ja-JP" sz="2400" b="1" dirty="0">
                <a:latin typeface="+mj-ea"/>
                <a:ea typeface="+mj-ea"/>
              </a:rPr>
              <a:t> </a:t>
            </a:r>
          </a:p>
        </p:txBody>
      </p:sp>
      <p:pic>
        <p:nvPicPr>
          <p:cNvPr id="17410" name="Picture 2"/>
          <p:cNvPicPr>
            <a:picLocks noChangeAspect="1" noChangeArrowheads="1"/>
          </p:cNvPicPr>
          <p:nvPr/>
        </p:nvPicPr>
        <p:blipFill>
          <a:blip r:embed="rId3"/>
          <a:srcRect/>
          <a:stretch>
            <a:fillRect/>
          </a:stretch>
        </p:blipFill>
        <p:spPr bwMode="auto">
          <a:xfrm>
            <a:off x="6503988" y="2057400"/>
            <a:ext cx="2016125" cy="3414713"/>
          </a:xfrm>
          <a:prstGeom prst="rect">
            <a:avLst/>
          </a:prstGeom>
          <a:noFill/>
          <a:ln w="9525">
            <a:noFill/>
            <a:miter lim="800000"/>
            <a:headEnd/>
            <a:tailEnd/>
          </a:ln>
        </p:spPr>
      </p:pic>
      <p:sp>
        <p:nvSpPr>
          <p:cNvPr id="5" name="上下矢印 4"/>
          <p:cNvSpPr/>
          <p:nvPr/>
        </p:nvSpPr>
        <p:spPr>
          <a:xfrm>
            <a:off x="7948613" y="3125788"/>
            <a:ext cx="285750" cy="647700"/>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8" name="Picture 5"/>
          <p:cNvPicPr>
            <a:picLocks noChangeAspect="1" noChangeArrowheads="1"/>
          </p:cNvPicPr>
          <p:nvPr/>
        </p:nvPicPr>
        <p:blipFill>
          <a:blip r:embed="rId4"/>
          <a:srcRect/>
          <a:stretch>
            <a:fillRect/>
          </a:stretch>
        </p:blipFill>
        <p:spPr bwMode="auto">
          <a:xfrm>
            <a:off x="3635375" y="3633788"/>
            <a:ext cx="2606675" cy="1838325"/>
          </a:xfrm>
          <a:prstGeom prst="rect">
            <a:avLst/>
          </a:prstGeom>
          <a:noFill/>
          <a:ln w="9525">
            <a:noFill/>
            <a:miter lim="800000"/>
            <a:headEnd/>
            <a:tailEnd/>
          </a:ln>
        </p:spPr>
      </p:pic>
      <p:sp>
        <p:nvSpPr>
          <p:cNvPr id="4" name="角丸四角形 3"/>
          <p:cNvSpPr/>
          <p:nvPr/>
        </p:nvSpPr>
        <p:spPr>
          <a:xfrm>
            <a:off x="384175" y="1587500"/>
            <a:ext cx="3657600" cy="50482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1"/>
                </a:solidFill>
                <a:latin typeface="+mj-ea"/>
                <a:ea typeface="+mj-ea"/>
              </a:rPr>
              <a:t>①</a:t>
            </a:r>
            <a:r>
              <a:rPr lang="en-US" altLang="ja-JP" sz="2400" dirty="0">
                <a:solidFill>
                  <a:schemeClr val="tx1"/>
                </a:solidFill>
                <a:latin typeface="+mj-ea"/>
                <a:ea typeface="+mj-ea"/>
              </a:rPr>
              <a:t>Greeting [How are you!]</a:t>
            </a:r>
            <a:endParaRPr lang="ja-JP" altLang="en-US" sz="2400" dirty="0">
              <a:solidFill>
                <a:schemeClr val="tx1"/>
              </a:solidFill>
              <a:latin typeface="+mj-ea"/>
              <a:ea typeface="+mj-ea"/>
            </a:endParaRPr>
          </a:p>
        </p:txBody>
      </p:sp>
      <p:sp>
        <p:nvSpPr>
          <p:cNvPr id="9" name="角丸四角形 8"/>
          <p:cNvSpPr/>
          <p:nvPr/>
        </p:nvSpPr>
        <p:spPr>
          <a:xfrm>
            <a:off x="406400" y="4814888"/>
            <a:ext cx="3035300" cy="80168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dirty="0">
                <a:solidFill>
                  <a:schemeClr val="tx1"/>
                </a:solidFill>
                <a:latin typeface="+mj-ea"/>
                <a:ea typeface="+mj-ea"/>
              </a:rPr>
              <a:t> </a:t>
            </a:r>
            <a:r>
              <a:rPr lang="ja-JP" altLang="en-US" sz="2400" dirty="0">
                <a:solidFill>
                  <a:schemeClr val="tx1"/>
                </a:solidFill>
                <a:latin typeface="+mj-ea"/>
                <a:ea typeface="+mj-ea"/>
              </a:rPr>
              <a:t>         立腰</a:t>
            </a:r>
            <a:endParaRPr lang="en-US" altLang="ja-JP" sz="2400" dirty="0">
              <a:solidFill>
                <a:schemeClr val="tx1"/>
              </a:solidFill>
              <a:latin typeface="+mj-ea"/>
              <a:ea typeface="+mj-ea"/>
            </a:endParaRPr>
          </a:p>
          <a:p>
            <a:pPr fontAlgn="auto">
              <a:spcBef>
                <a:spcPts val="0"/>
              </a:spcBef>
              <a:spcAft>
                <a:spcPts val="0"/>
              </a:spcAft>
              <a:defRPr/>
            </a:pPr>
            <a:r>
              <a:rPr lang="en-US" altLang="ja-JP" sz="2400" dirty="0"/>
              <a:t> </a:t>
            </a:r>
            <a:r>
              <a:rPr lang="en-US" altLang="ja-JP" sz="2400" dirty="0" err="1"/>
              <a:t>A</a:t>
            </a:r>
            <a:r>
              <a:rPr lang="en-US" altLang="ja-JP" sz="2400" dirty="0" err="1"/>
              <a:t>nteversion</a:t>
            </a:r>
            <a:r>
              <a:rPr lang="en-US" altLang="ja-JP" sz="2400" dirty="0"/>
              <a:t> of  pelvis</a:t>
            </a:r>
            <a:endParaRPr lang="en-US" altLang="ja-JP" sz="2400" dirty="0">
              <a:solidFill>
                <a:schemeClr val="tx1"/>
              </a:solidFill>
              <a:latin typeface="+mj-ea"/>
              <a:ea typeface="+mj-ea"/>
            </a:endParaRPr>
          </a:p>
        </p:txBody>
      </p:sp>
      <p:sp>
        <p:nvSpPr>
          <p:cNvPr id="10" name="角丸四角形 9"/>
          <p:cNvSpPr/>
          <p:nvPr/>
        </p:nvSpPr>
        <p:spPr>
          <a:xfrm>
            <a:off x="406400" y="2746375"/>
            <a:ext cx="4597400" cy="53657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1"/>
                </a:solidFill>
                <a:latin typeface="+mj-ea"/>
                <a:ea typeface="+mj-ea"/>
              </a:rPr>
              <a:t>③</a:t>
            </a:r>
            <a:r>
              <a:rPr lang="en-US" altLang="ja-JP" sz="2400" dirty="0"/>
              <a:t>Settlement</a:t>
            </a:r>
            <a:r>
              <a:rPr lang="ja-JP" altLang="en-US" sz="2400" dirty="0">
                <a:solidFill>
                  <a:schemeClr val="tx1"/>
                </a:solidFill>
                <a:latin typeface="+mj-ea"/>
                <a:ea typeface="+mj-ea"/>
              </a:rPr>
              <a:t>　「</a:t>
            </a:r>
            <a:r>
              <a:rPr lang="en-US" altLang="ja-JP" sz="2400" dirty="0">
                <a:solidFill>
                  <a:schemeClr val="tx1"/>
                </a:solidFill>
                <a:latin typeface="+mj-ea"/>
                <a:ea typeface="+mj-ea"/>
              </a:rPr>
              <a:t>prepare footwear</a:t>
            </a:r>
            <a:r>
              <a:rPr lang="ja-JP" altLang="en-US" sz="2400" dirty="0">
                <a:solidFill>
                  <a:schemeClr val="tx1"/>
                </a:solidFill>
                <a:latin typeface="+mj-ea"/>
                <a:ea typeface="+mj-ea"/>
              </a:rPr>
              <a:t>」</a:t>
            </a:r>
            <a:endParaRPr lang="ja-JP" altLang="en-US" sz="2400" dirty="0">
              <a:solidFill>
                <a:schemeClr val="tx1"/>
              </a:solidFill>
              <a:latin typeface="+mj-ea"/>
              <a:ea typeface="+mj-ea"/>
            </a:endParaRPr>
          </a:p>
        </p:txBody>
      </p:sp>
      <p:sp>
        <p:nvSpPr>
          <p:cNvPr id="11" name="角丸四角形 10"/>
          <p:cNvSpPr/>
          <p:nvPr/>
        </p:nvSpPr>
        <p:spPr>
          <a:xfrm>
            <a:off x="384175" y="2190750"/>
            <a:ext cx="3251200" cy="468313"/>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1"/>
                </a:solidFill>
                <a:latin typeface="+mj-ea"/>
                <a:ea typeface="+mj-ea"/>
              </a:rPr>
              <a:t>②</a:t>
            </a:r>
            <a:r>
              <a:rPr lang="en-US" altLang="ja-JP" sz="2400" dirty="0">
                <a:solidFill>
                  <a:schemeClr val="tx1"/>
                </a:solidFill>
                <a:latin typeface="+mj-ea"/>
                <a:ea typeface="+mj-ea"/>
              </a:rPr>
              <a:t>Response</a:t>
            </a:r>
            <a:r>
              <a:rPr lang="ja-JP" altLang="en-US" sz="2400" dirty="0">
                <a:solidFill>
                  <a:schemeClr val="tx1"/>
                </a:solidFill>
                <a:latin typeface="+mj-ea"/>
                <a:ea typeface="+mj-ea"/>
              </a:rPr>
              <a:t>　　　</a:t>
            </a:r>
            <a:r>
              <a:rPr lang="ja-JP" altLang="en-US" sz="2400" dirty="0">
                <a:solidFill>
                  <a:schemeClr val="tx1"/>
                </a:solidFill>
                <a:latin typeface="+mj-ea"/>
                <a:ea typeface="+mj-ea"/>
              </a:rPr>
              <a:t>「</a:t>
            </a:r>
            <a:r>
              <a:rPr lang="en-US" altLang="ja-JP" sz="2400" dirty="0">
                <a:solidFill>
                  <a:schemeClr val="tx1"/>
                </a:solidFill>
                <a:latin typeface="+mj-ea"/>
                <a:ea typeface="+mj-ea"/>
              </a:rPr>
              <a:t>Yes!]</a:t>
            </a:r>
            <a:r>
              <a:rPr lang="ja-JP" altLang="en-US" sz="2400" dirty="0">
                <a:solidFill>
                  <a:schemeClr val="tx1"/>
                </a:solidFill>
                <a:latin typeface="+mj-ea"/>
                <a:ea typeface="+mj-ea"/>
              </a:rPr>
              <a:t>　　</a:t>
            </a:r>
          </a:p>
        </p:txBody>
      </p:sp>
      <p:sp>
        <p:nvSpPr>
          <p:cNvPr id="6" name="角丸四角形 5"/>
          <p:cNvSpPr/>
          <p:nvPr/>
        </p:nvSpPr>
        <p:spPr>
          <a:xfrm>
            <a:off x="1512888" y="3833813"/>
            <a:ext cx="777875" cy="4619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4000" dirty="0">
                <a:solidFill>
                  <a:schemeClr val="tx1"/>
                </a:solidFill>
                <a:latin typeface="+mj-ea"/>
                <a:ea typeface="+mj-ea"/>
              </a:rPr>
              <a:t>+</a:t>
            </a:r>
            <a:endParaRPr lang="ja-JP" altLang="en-US" sz="40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10"/>
                                        </p:tgtEl>
                                        <p:attrNameLst>
                                          <p:attrName>style.visibility</p:attrName>
                                        </p:attrNameLst>
                                      </p:cBhvr>
                                      <p:to>
                                        <p:strVal val="visible"/>
                                      </p:to>
                                    </p:set>
                                    <p:animEffect transition="in" filter="fade">
                                      <p:cBhvr>
                                        <p:cTn id="3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475" y="211138"/>
            <a:ext cx="8229600" cy="1057275"/>
          </a:xfrm>
          <a:solidFill>
            <a:srgbClr val="002060"/>
          </a:solidFill>
        </p:spPr>
        <p:txBody>
          <a:bodyPr rtlCol="0">
            <a:normAutofit fontScale="90000"/>
          </a:bodyPr>
          <a:lstStyle/>
          <a:p>
            <a:pPr fontAlgn="auto">
              <a:spcAft>
                <a:spcPts val="0"/>
              </a:spcAft>
              <a:defRPr/>
            </a:pPr>
            <a:r>
              <a:rPr lang="en-US" altLang="ja-JP" dirty="0" smtClean="0">
                <a:solidFill>
                  <a:srgbClr val="FFFF00"/>
                </a:solidFill>
              </a:rPr>
              <a:t>Correction of posture</a:t>
            </a:r>
            <a:r>
              <a:rPr lang="ja-JP" altLang="en-US" dirty="0" smtClean="0">
                <a:solidFill>
                  <a:srgbClr val="FFFF00"/>
                </a:solidFill>
              </a:rPr>
              <a:t>　</a:t>
            </a:r>
            <a:r>
              <a:rPr lang="ja-JP" altLang="en-US" sz="3200" dirty="0" err="1" smtClean="0">
                <a:solidFill>
                  <a:srgbClr val="FFFF00"/>
                </a:solidFill>
              </a:rPr>
              <a:t>ー</a:t>
            </a:r>
            <a:r>
              <a:rPr lang="en-US" altLang="ja-JP" sz="3200" dirty="0" smtClean="0">
                <a:solidFill>
                  <a:srgbClr val="FFFF00"/>
                </a:solidFill>
              </a:rPr>
              <a:t>by sitting device</a:t>
            </a:r>
            <a:r>
              <a:rPr lang="ja-JP" altLang="en-US" sz="3200" dirty="0" err="1" smtClean="0">
                <a:solidFill>
                  <a:srgbClr val="FFFF00"/>
                </a:solidFill>
              </a:rPr>
              <a:t>ー</a:t>
            </a:r>
            <a:endParaRPr lang="ja-JP" altLang="en-US" sz="3200" dirty="0">
              <a:solidFill>
                <a:srgbClr val="FFFF00"/>
              </a:solidFill>
            </a:endParaRPr>
          </a:p>
        </p:txBody>
      </p:sp>
      <p:pic>
        <p:nvPicPr>
          <p:cNvPr id="45058" name="Picture 5"/>
          <p:cNvPicPr>
            <a:picLocks noChangeAspect="1" noChangeArrowheads="1"/>
          </p:cNvPicPr>
          <p:nvPr/>
        </p:nvPicPr>
        <p:blipFill>
          <a:blip r:embed="rId3"/>
          <a:srcRect/>
          <a:stretch>
            <a:fillRect/>
          </a:stretch>
        </p:blipFill>
        <p:spPr bwMode="auto">
          <a:xfrm>
            <a:off x="4859338" y="1793875"/>
            <a:ext cx="3175000" cy="2238375"/>
          </a:xfrm>
          <a:prstGeom prst="rect">
            <a:avLst/>
          </a:prstGeom>
          <a:noFill/>
          <a:ln w="9525">
            <a:noFill/>
            <a:miter lim="800000"/>
            <a:headEnd/>
            <a:tailEnd/>
          </a:ln>
        </p:spPr>
      </p:pic>
      <p:sp>
        <p:nvSpPr>
          <p:cNvPr id="6" name="左矢印 5"/>
          <p:cNvSpPr/>
          <p:nvPr/>
        </p:nvSpPr>
        <p:spPr>
          <a:xfrm>
            <a:off x="6124575" y="2913063"/>
            <a:ext cx="993775"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 name="テキスト ボックス 2"/>
          <p:cNvSpPr txBox="1"/>
          <p:nvPr/>
        </p:nvSpPr>
        <p:spPr>
          <a:xfrm>
            <a:off x="4284663" y="4405313"/>
            <a:ext cx="4608512" cy="830262"/>
          </a:xfrm>
          <a:prstGeom prst="rect">
            <a:avLst/>
          </a:prstGeom>
          <a:noFill/>
        </p:spPr>
        <p:txBody>
          <a:bodyPr>
            <a:spAutoFit/>
          </a:bodyPr>
          <a:lstStyle/>
          <a:p>
            <a:pPr fontAlgn="auto">
              <a:spcBef>
                <a:spcPts val="0"/>
              </a:spcBef>
              <a:spcAft>
                <a:spcPts val="0"/>
              </a:spcAft>
              <a:defRPr/>
            </a:pPr>
            <a:r>
              <a:rPr lang="en-US" altLang="ja-JP" sz="2400" dirty="0">
                <a:latin typeface="+mj-ea"/>
                <a:ea typeface="+mj-ea"/>
              </a:rPr>
              <a:t>Easily</a:t>
            </a:r>
            <a:r>
              <a:rPr lang="ja-JP" altLang="en-US" sz="2400" dirty="0">
                <a:latin typeface="+mj-ea"/>
                <a:ea typeface="+mj-ea"/>
              </a:rPr>
              <a:t> </a:t>
            </a:r>
            <a:r>
              <a:rPr lang="en-US" altLang="ja-JP" sz="2400" dirty="0">
                <a:latin typeface="+mj-ea"/>
                <a:ea typeface="+mj-ea"/>
              </a:rPr>
              <a:t>corrected by sitting device</a:t>
            </a:r>
          </a:p>
          <a:p>
            <a:pPr fontAlgn="auto">
              <a:spcBef>
                <a:spcPts val="0"/>
              </a:spcBef>
              <a:spcAft>
                <a:spcPts val="0"/>
              </a:spcAft>
              <a:defRPr/>
            </a:pPr>
            <a:r>
              <a:rPr lang="en-US" altLang="ja-JP" sz="2400" dirty="0">
                <a:latin typeface="+mj-ea"/>
                <a:ea typeface="+mj-ea"/>
              </a:rPr>
              <a:t>To keep good posture without it </a:t>
            </a:r>
            <a:endParaRPr lang="en-US" altLang="ja-JP" sz="2400" dirty="0">
              <a:latin typeface="+mj-ea"/>
              <a:ea typeface="+mn-ea"/>
            </a:endParaRPr>
          </a:p>
        </p:txBody>
      </p:sp>
      <p:sp>
        <p:nvSpPr>
          <p:cNvPr id="7" name="角丸四角形 6"/>
          <p:cNvSpPr/>
          <p:nvPr/>
        </p:nvSpPr>
        <p:spPr>
          <a:xfrm>
            <a:off x="900113" y="2349500"/>
            <a:ext cx="2663825" cy="2886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動画</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07950" y="115888"/>
            <a:ext cx="9036050" cy="865187"/>
          </a:xfrm>
          <a:solidFill>
            <a:srgbClr val="002060"/>
          </a:solidFill>
        </p:spPr>
        <p:txBody>
          <a:bodyPr rtlCol="0">
            <a:normAutofit/>
          </a:bodyPr>
          <a:lstStyle/>
          <a:p>
            <a:pPr fontAlgn="auto">
              <a:spcAft>
                <a:spcPts val="0"/>
              </a:spcAft>
              <a:defRPr/>
            </a:pPr>
            <a:r>
              <a:rPr lang="ja-JP" altLang="en-US" dirty="0" smtClean="0">
                <a:solidFill>
                  <a:srgbClr val="FFFF00"/>
                </a:solidFill>
              </a:rPr>
              <a:t>立腰</a:t>
            </a:r>
            <a:r>
              <a:rPr lang="ja-JP" altLang="en-US" sz="3600" dirty="0" smtClean="0">
                <a:solidFill>
                  <a:srgbClr val="FFFF00"/>
                </a:solidFill>
                <a:latin typeface="+mj-ea"/>
              </a:rPr>
              <a:t>（</a:t>
            </a:r>
            <a:r>
              <a:rPr lang="en-US" altLang="ja-JP" sz="3600" dirty="0" err="1" smtClean="0">
                <a:solidFill>
                  <a:srgbClr val="FFFF00"/>
                </a:solidFill>
                <a:latin typeface="+mj-ea"/>
              </a:rPr>
              <a:t>Anteversion</a:t>
            </a:r>
            <a:r>
              <a:rPr lang="en-US" altLang="ja-JP" sz="3600" dirty="0" smtClean="0">
                <a:solidFill>
                  <a:srgbClr val="FFFF00"/>
                </a:solidFill>
                <a:latin typeface="+mj-ea"/>
              </a:rPr>
              <a:t> </a:t>
            </a:r>
            <a:r>
              <a:rPr lang="en-US" altLang="ja-JP" sz="3600" dirty="0">
                <a:solidFill>
                  <a:srgbClr val="FFFF00"/>
                </a:solidFill>
                <a:latin typeface="+mj-ea"/>
              </a:rPr>
              <a:t>of  </a:t>
            </a:r>
            <a:r>
              <a:rPr lang="en-US" altLang="ja-JP" sz="3600" dirty="0" smtClean="0">
                <a:solidFill>
                  <a:srgbClr val="FFFF00"/>
                </a:solidFill>
                <a:latin typeface="+mj-ea"/>
              </a:rPr>
              <a:t>pelvis</a:t>
            </a:r>
            <a:r>
              <a:rPr lang="ja-JP" altLang="en-US" sz="3600" dirty="0" smtClean="0">
                <a:solidFill>
                  <a:srgbClr val="FFFF00"/>
                </a:solidFill>
                <a:latin typeface="+mj-ea"/>
              </a:rPr>
              <a:t>）</a:t>
            </a:r>
            <a:endParaRPr lang="ja-JP" altLang="en-US" sz="3600" dirty="0">
              <a:solidFill>
                <a:srgbClr val="FFFF00"/>
              </a:solidFill>
              <a:latin typeface="+mj-ea"/>
            </a:endParaRPr>
          </a:p>
        </p:txBody>
      </p:sp>
      <p:pic>
        <p:nvPicPr>
          <p:cNvPr id="47106" name="Picture 4" descr="クリックすると新しいウィンドウで開きます"/>
          <p:cNvPicPr>
            <a:picLocks noChangeAspect="1" noChangeArrowheads="1"/>
          </p:cNvPicPr>
          <p:nvPr/>
        </p:nvPicPr>
        <p:blipFill>
          <a:blip r:embed="rId3"/>
          <a:srcRect/>
          <a:stretch>
            <a:fillRect/>
          </a:stretch>
        </p:blipFill>
        <p:spPr bwMode="auto">
          <a:xfrm>
            <a:off x="2971800" y="1087438"/>
            <a:ext cx="3435350" cy="1981200"/>
          </a:xfrm>
          <a:prstGeom prst="rect">
            <a:avLst/>
          </a:prstGeom>
          <a:noFill/>
          <a:ln w="9525">
            <a:noFill/>
            <a:miter lim="800000"/>
            <a:headEnd/>
            <a:tailEnd/>
          </a:ln>
        </p:spPr>
      </p:pic>
      <p:pic>
        <p:nvPicPr>
          <p:cNvPr id="47107" name="Picture 2"/>
          <p:cNvPicPr>
            <a:picLocks noGrp="1" noChangeAspect="1" noChangeArrowheads="1"/>
          </p:cNvPicPr>
          <p:nvPr>
            <p:ph idx="1"/>
          </p:nvPr>
        </p:nvPicPr>
        <p:blipFill>
          <a:blip r:embed="rId4"/>
          <a:srcRect/>
          <a:stretch>
            <a:fillRect/>
          </a:stretch>
        </p:blipFill>
        <p:spPr>
          <a:xfrm>
            <a:off x="547688" y="3860800"/>
            <a:ext cx="3163887" cy="2376488"/>
          </a:xfrm>
        </p:spPr>
      </p:pic>
      <p:sp>
        <p:nvSpPr>
          <p:cNvPr id="6" name="角丸四角形 5"/>
          <p:cNvSpPr/>
          <p:nvPr/>
        </p:nvSpPr>
        <p:spPr>
          <a:xfrm>
            <a:off x="684213" y="1425575"/>
            <a:ext cx="2016125" cy="576263"/>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chemeClr val="tx1"/>
                </a:solidFill>
              </a:rPr>
              <a:t>Old </a:t>
            </a:r>
            <a:r>
              <a:rPr lang="en-US" altLang="ja-JP" sz="2400" dirty="0">
                <a:solidFill>
                  <a:schemeClr val="tx1"/>
                </a:solidFill>
                <a:latin typeface="+mj-ea"/>
                <a:ea typeface="+mj-ea"/>
              </a:rPr>
              <a:t>children</a:t>
            </a:r>
            <a:endParaRPr lang="ja-JP" altLang="en-US" sz="2400" dirty="0">
              <a:solidFill>
                <a:schemeClr val="tx1"/>
              </a:solidFill>
              <a:latin typeface="+mj-ea"/>
              <a:ea typeface="+mj-ea"/>
            </a:endParaRPr>
          </a:p>
        </p:txBody>
      </p:sp>
      <p:sp>
        <p:nvSpPr>
          <p:cNvPr id="11" name="角丸四角形 10"/>
          <p:cNvSpPr/>
          <p:nvPr/>
        </p:nvSpPr>
        <p:spPr>
          <a:xfrm>
            <a:off x="547688" y="3243263"/>
            <a:ext cx="2944812" cy="5508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chemeClr val="tx1"/>
                </a:solidFill>
                <a:latin typeface="+mj-ea"/>
                <a:ea typeface="+mj-ea"/>
              </a:rPr>
              <a:t>Present children</a:t>
            </a:r>
            <a:endParaRPr lang="ja-JP" altLang="en-US" sz="2400" dirty="0">
              <a:solidFill>
                <a:schemeClr val="tx1"/>
              </a:solidFill>
              <a:latin typeface="+mj-ea"/>
              <a:ea typeface="+mj-ea"/>
            </a:endParaRPr>
          </a:p>
        </p:txBody>
      </p:sp>
      <p:sp>
        <p:nvSpPr>
          <p:cNvPr id="7" name="右矢印 6"/>
          <p:cNvSpPr/>
          <p:nvPr/>
        </p:nvSpPr>
        <p:spPr>
          <a:xfrm>
            <a:off x="4167188" y="4797425"/>
            <a:ext cx="690562" cy="431800"/>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角丸四角形 12"/>
          <p:cNvSpPr/>
          <p:nvPr/>
        </p:nvSpPr>
        <p:spPr>
          <a:xfrm>
            <a:off x="4560888" y="3243263"/>
            <a:ext cx="4057650" cy="5762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chemeClr val="tx1"/>
                </a:solidFill>
              </a:rPr>
              <a:t>Children after the instruction</a:t>
            </a:r>
            <a:endParaRPr lang="ja-JP" altLang="en-US" sz="2400" dirty="0">
              <a:solidFill>
                <a:schemeClr val="tx1"/>
              </a:solidFill>
            </a:endParaRPr>
          </a:p>
        </p:txBody>
      </p:sp>
      <p:pic>
        <p:nvPicPr>
          <p:cNvPr id="47112" name="Picture 2"/>
          <p:cNvPicPr>
            <a:picLocks noChangeAspect="1" noChangeArrowheads="1"/>
          </p:cNvPicPr>
          <p:nvPr/>
        </p:nvPicPr>
        <p:blipFill>
          <a:blip r:embed="rId5"/>
          <a:srcRect/>
          <a:stretch>
            <a:fillRect/>
          </a:stretch>
        </p:blipFill>
        <p:spPr bwMode="auto">
          <a:xfrm>
            <a:off x="5076825" y="3860800"/>
            <a:ext cx="3025775" cy="237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EC\Desktop\谷　松洋5歳\CIMG4141.JPG"/>
          <p:cNvPicPr>
            <a:picLocks noChangeAspect="1" noChangeArrowheads="1"/>
          </p:cNvPicPr>
          <p:nvPr/>
        </p:nvPicPr>
        <p:blipFill>
          <a:blip r:embed="rId3"/>
          <a:srcRect/>
          <a:stretch>
            <a:fillRect/>
          </a:stretch>
        </p:blipFill>
        <p:spPr bwMode="auto">
          <a:xfrm>
            <a:off x="6372225" y="2236788"/>
            <a:ext cx="2546350" cy="3395662"/>
          </a:xfrm>
          <a:prstGeom prst="rect">
            <a:avLst/>
          </a:prstGeom>
          <a:noFill/>
          <a:ln w="9525">
            <a:noFill/>
            <a:miter lim="800000"/>
            <a:headEnd/>
            <a:tailEnd/>
          </a:ln>
        </p:spPr>
      </p:pic>
      <p:sp>
        <p:nvSpPr>
          <p:cNvPr id="49154" name="テキスト ボックス 4"/>
          <p:cNvSpPr txBox="1">
            <a:spLocks noChangeArrowheads="1"/>
          </p:cNvSpPr>
          <p:nvPr/>
        </p:nvSpPr>
        <p:spPr bwMode="auto">
          <a:xfrm>
            <a:off x="1582738" y="6396038"/>
            <a:ext cx="1004887" cy="461962"/>
          </a:xfrm>
          <a:prstGeom prst="rect">
            <a:avLst/>
          </a:prstGeom>
          <a:noFill/>
          <a:ln w="9525">
            <a:noFill/>
            <a:miter lim="800000"/>
            <a:headEnd/>
            <a:tailEnd/>
          </a:ln>
        </p:spPr>
        <p:txBody>
          <a:bodyPr wrap="none">
            <a:spAutoFit/>
          </a:bodyPr>
          <a:lstStyle/>
          <a:p>
            <a:r>
              <a:rPr lang="en-US" altLang="ja-JP" sz="2400">
                <a:latin typeface="Calibri" pitchFamily="34" charset="0"/>
              </a:rPr>
              <a:t>before</a:t>
            </a:r>
            <a:endParaRPr lang="ja-JP" altLang="en-US" sz="2400">
              <a:latin typeface="Calibri" pitchFamily="34" charset="0"/>
            </a:endParaRPr>
          </a:p>
        </p:txBody>
      </p:sp>
      <p:sp>
        <p:nvSpPr>
          <p:cNvPr id="49155" name="テキスト ボックス 5"/>
          <p:cNvSpPr txBox="1">
            <a:spLocks noChangeArrowheads="1"/>
          </p:cNvSpPr>
          <p:nvPr/>
        </p:nvSpPr>
        <p:spPr bwMode="auto">
          <a:xfrm>
            <a:off x="6732588" y="6308725"/>
            <a:ext cx="785812" cy="461963"/>
          </a:xfrm>
          <a:prstGeom prst="rect">
            <a:avLst/>
          </a:prstGeom>
          <a:noFill/>
          <a:ln w="9525">
            <a:noFill/>
            <a:miter lim="800000"/>
            <a:headEnd/>
            <a:tailEnd/>
          </a:ln>
        </p:spPr>
        <p:txBody>
          <a:bodyPr wrap="none">
            <a:spAutoFit/>
          </a:bodyPr>
          <a:lstStyle/>
          <a:p>
            <a:r>
              <a:rPr lang="en-US" altLang="ja-JP" sz="2400">
                <a:latin typeface="Calibri" pitchFamily="34" charset="0"/>
              </a:rPr>
              <a:t>after</a:t>
            </a:r>
            <a:endParaRPr lang="ja-JP" altLang="en-US" sz="2400">
              <a:latin typeface="Calibri" pitchFamily="34" charset="0"/>
            </a:endParaRPr>
          </a:p>
        </p:txBody>
      </p:sp>
      <p:sp>
        <p:nvSpPr>
          <p:cNvPr id="8" name="タイトル 3"/>
          <p:cNvSpPr>
            <a:spLocks noGrp="1"/>
          </p:cNvSpPr>
          <p:nvPr>
            <p:ph type="title"/>
          </p:nvPr>
        </p:nvSpPr>
        <p:spPr>
          <a:xfrm>
            <a:off x="534988" y="188913"/>
            <a:ext cx="8229600" cy="1143000"/>
          </a:xfrm>
          <a:solidFill>
            <a:srgbClr val="002060"/>
          </a:solidFill>
        </p:spPr>
        <p:txBody>
          <a:bodyPr rtlCol="0">
            <a:normAutofit fontScale="90000"/>
          </a:bodyPr>
          <a:lstStyle/>
          <a:p>
            <a:pPr fontAlgn="auto">
              <a:spcAft>
                <a:spcPts val="0"/>
              </a:spcAft>
              <a:defRPr/>
            </a:pPr>
            <a:r>
              <a:rPr lang="en-US" altLang="ja-JP" dirty="0" smtClean="0"/>
              <a:t/>
            </a:r>
            <a:br>
              <a:rPr lang="en-US" altLang="ja-JP" dirty="0" smtClean="0"/>
            </a:br>
            <a:r>
              <a:rPr lang="en-US" altLang="ja-JP" dirty="0" smtClean="0"/>
              <a:t/>
            </a:r>
            <a:br>
              <a:rPr lang="en-US" altLang="ja-JP" dirty="0" smtClean="0"/>
            </a:br>
            <a:r>
              <a:rPr lang="ja-JP" altLang="en-US" dirty="0" smtClean="0">
                <a:solidFill>
                  <a:srgbClr val="FFFF00"/>
                </a:solidFill>
              </a:rPr>
              <a:t>５ </a:t>
            </a:r>
            <a:r>
              <a:rPr lang="en-US" altLang="ja-JP" dirty="0" smtClean="0">
                <a:solidFill>
                  <a:srgbClr val="FFFF00"/>
                </a:solidFill>
              </a:rPr>
              <a:t>year old boy,</a:t>
            </a:r>
            <a:r>
              <a:rPr lang="ja-JP" altLang="en-US" dirty="0" smtClean="0">
                <a:solidFill>
                  <a:srgbClr val="FFFF00"/>
                </a:solidFill>
              </a:rPr>
              <a:t>　</a:t>
            </a:r>
            <a:r>
              <a:rPr lang="en-US" altLang="ja-JP" dirty="0" smtClean="0">
                <a:solidFill>
                  <a:srgbClr val="FFFF00"/>
                </a:solidFill>
              </a:rPr>
              <a:t>low back pain</a:t>
            </a:r>
            <a:br>
              <a:rPr lang="en-US" altLang="ja-JP" dirty="0" smtClean="0">
                <a:solidFill>
                  <a:srgbClr val="FFFF00"/>
                </a:solidFill>
              </a:rPr>
            </a:br>
            <a:r>
              <a:rPr lang="en-US" altLang="ja-JP" sz="2700" dirty="0" smtClean="0"/>
              <a:t>He is </a:t>
            </a:r>
            <a:r>
              <a:rPr lang="en-US" altLang="ja-JP" sz="2700" dirty="0"/>
              <a:t>addicted to a game on </a:t>
            </a:r>
            <a:r>
              <a:rPr lang="en-US" altLang="ja-JP" sz="2700" dirty="0" smtClean="0"/>
              <a:t>his smartphone.</a:t>
            </a:r>
            <a:r>
              <a:rPr lang="en-US" altLang="ja-JP" dirty="0" smtClean="0">
                <a:solidFill>
                  <a:srgbClr val="FFFF00"/>
                </a:solidFill>
              </a:rPr>
              <a:t/>
            </a:r>
            <a:br>
              <a:rPr lang="en-US" altLang="ja-JP" dirty="0" smtClean="0">
                <a:solidFill>
                  <a:srgbClr val="FFFF00"/>
                </a:solidFill>
              </a:rPr>
            </a:br>
            <a:r>
              <a:rPr lang="ja-JP" altLang="en-US" dirty="0" smtClean="0"/>
              <a:t>　</a:t>
            </a:r>
            <a:r>
              <a:rPr lang="en-US" altLang="ja-JP" dirty="0"/>
              <a:t/>
            </a:r>
            <a:br>
              <a:rPr lang="en-US" altLang="ja-JP" dirty="0"/>
            </a:br>
            <a:endParaRPr lang="ja-JP" altLang="en-US" dirty="0"/>
          </a:p>
        </p:txBody>
      </p:sp>
      <p:sp>
        <p:nvSpPr>
          <p:cNvPr id="9" name="右矢印 8"/>
          <p:cNvSpPr/>
          <p:nvPr/>
        </p:nvSpPr>
        <p:spPr>
          <a:xfrm>
            <a:off x="4221163" y="2655888"/>
            <a:ext cx="1223962" cy="431800"/>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49158" name="Picture 3" descr="C:\Users\NEC\Desktop\谷　松洋5歳\CIMG4142.JPG"/>
          <p:cNvPicPr>
            <a:picLocks noChangeAspect="1" noChangeArrowheads="1"/>
          </p:cNvPicPr>
          <p:nvPr/>
        </p:nvPicPr>
        <p:blipFill>
          <a:blip r:embed="rId4"/>
          <a:srcRect/>
          <a:stretch>
            <a:fillRect/>
          </a:stretch>
        </p:blipFill>
        <p:spPr bwMode="auto">
          <a:xfrm>
            <a:off x="119063" y="1622425"/>
            <a:ext cx="3568700" cy="4760913"/>
          </a:xfrm>
          <a:prstGeom prst="rect">
            <a:avLst/>
          </a:prstGeom>
          <a:noFill/>
          <a:ln w="9525">
            <a:noFill/>
            <a:miter lim="800000"/>
            <a:headEnd/>
            <a:tailEnd/>
          </a:ln>
        </p:spPr>
      </p:pic>
      <p:sp>
        <p:nvSpPr>
          <p:cNvPr id="11" name="左矢印 10"/>
          <p:cNvSpPr/>
          <p:nvPr/>
        </p:nvSpPr>
        <p:spPr>
          <a:xfrm>
            <a:off x="1157288" y="2932113"/>
            <a:ext cx="371475"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アーチ 11"/>
          <p:cNvSpPr/>
          <p:nvPr/>
        </p:nvSpPr>
        <p:spPr>
          <a:xfrm rot="4332186">
            <a:off x="2087563" y="3086100"/>
            <a:ext cx="660400" cy="4318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3" name="左矢印 12"/>
          <p:cNvSpPr/>
          <p:nvPr/>
        </p:nvSpPr>
        <p:spPr>
          <a:xfrm>
            <a:off x="1209675" y="3935413"/>
            <a:ext cx="373063" cy="25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162" name="テキスト ボックス 15"/>
          <p:cNvSpPr txBox="1">
            <a:spLocks noChangeArrowheads="1"/>
          </p:cNvSpPr>
          <p:nvPr/>
        </p:nvSpPr>
        <p:spPr bwMode="auto">
          <a:xfrm>
            <a:off x="2413000" y="3556000"/>
            <a:ext cx="1279525" cy="368300"/>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Round back</a:t>
            </a:r>
            <a:endParaRPr lang="ja-JP" altLang="en-US">
              <a:solidFill>
                <a:schemeClr val="bg1"/>
              </a:solidFill>
              <a:latin typeface="Calibri" pitchFamily="34" charset="0"/>
            </a:endParaRPr>
          </a:p>
        </p:txBody>
      </p:sp>
      <p:sp>
        <p:nvSpPr>
          <p:cNvPr id="49163" name="テキスト ボックス 16"/>
          <p:cNvSpPr txBox="1">
            <a:spLocks noChangeArrowheads="1"/>
          </p:cNvSpPr>
          <p:nvPr/>
        </p:nvSpPr>
        <p:spPr bwMode="auto">
          <a:xfrm>
            <a:off x="339725" y="4189413"/>
            <a:ext cx="1247775" cy="646112"/>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Pushed out</a:t>
            </a:r>
          </a:p>
          <a:p>
            <a:r>
              <a:rPr lang="en-US" altLang="ja-JP">
                <a:solidFill>
                  <a:schemeClr val="bg1"/>
                </a:solidFill>
                <a:latin typeface="Calibri" pitchFamily="34" charset="0"/>
              </a:rPr>
              <a:t>stomach</a:t>
            </a:r>
            <a:endParaRPr lang="ja-JP" altLang="en-US">
              <a:solidFill>
                <a:schemeClr val="bg1"/>
              </a:solidFill>
              <a:latin typeface="Calibri" pitchFamily="34" charset="0"/>
            </a:endParaRPr>
          </a:p>
        </p:txBody>
      </p:sp>
      <p:sp>
        <p:nvSpPr>
          <p:cNvPr id="49164" name="テキスト ボックス 17"/>
          <p:cNvSpPr txBox="1">
            <a:spLocks noChangeArrowheads="1"/>
          </p:cNvSpPr>
          <p:nvPr/>
        </p:nvSpPr>
        <p:spPr bwMode="auto">
          <a:xfrm>
            <a:off x="3797300" y="3390900"/>
            <a:ext cx="2547938" cy="2308225"/>
          </a:xfrm>
          <a:prstGeom prst="rect">
            <a:avLst/>
          </a:prstGeom>
          <a:noFill/>
          <a:ln w="9525">
            <a:noFill/>
            <a:miter lim="800000"/>
            <a:headEnd/>
            <a:tailEnd/>
          </a:ln>
        </p:spPr>
        <p:txBody>
          <a:bodyPr wrap="none">
            <a:spAutoFit/>
          </a:bodyPr>
          <a:lstStyle/>
          <a:p>
            <a:r>
              <a:rPr lang="en-US" altLang="ja-JP" sz="2400">
                <a:latin typeface="Calibri" pitchFamily="34" charset="0"/>
              </a:rPr>
              <a:t>Posture corrected</a:t>
            </a:r>
          </a:p>
          <a:p>
            <a:r>
              <a:rPr lang="en-US" altLang="ja-JP" sz="2400">
                <a:latin typeface="Calibri" pitchFamily="34" charset="0"/>
              </a:rPr>
              <a:t>by knee standing</a:t>
            </a:r>
          </a:p>
          <a:p>
            <a:r>
              <a:rPr lang="en-US" altLang="ja-JP" sz="2400">
                <a:latin typeface="Calibri" pitchFamily="34" charset="0"/>
              </a:rPr>
              <a:t>position.</a:t>
            </a:r>
          </a:p>
          <a:p>
            <a:endParaRPr lang="en-US" altLang="ja-JP" sz="2400">
              <a:latin typeface="Calibri" pitchFamily="34" charset="0"/>
            </a:endParaRPr>
          </a:p>
          <a:p>
            <a:r>
              <a:rPr lang="en-US" altLang="ja-JP" sz="2400">
                <a:latin typeface="Calibri" pitchFamily="34" charset="0"/>
              </a:rPr>
              <a:t> But restored  after</a:t>
            </a:r>
          </a:p>
          <a:p>
            <a:r>
              <a:rPr lang="en-US" altLang="ja-JP" sz="2400">
                <a:latin typeface="Calibri" pitchFamily="34" charset="0"/>
              </a:rPr>
              <a:t> standing up again </a:t>
            </a:r>
          </a:p>
        </p:txBody>
      </p:sp>
      <p:sp>
        <p:nvSpPr>
          <p:cNvPr id="19" name="アーチ 18"/>
          <p:cNvSpPr/>
          <p:nvPr/>
        </p:nvSpPr>
        <p:spPr>
          <a:xfrm rot="6896054">
            <a:off x="2092325" y="4322763"/>
            <a:ext cx="660400" cy="3810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49166" name="テキスト ボックス 19"/>
          <p:cNvSpPr txBox="1">
            <a:spLocks noChangeArrowheads="1"/>
          </p:cNvSpPr>
          <p:nvPr/>
        </p:nvSpPr>
        <p:spPr bwMode="auto">
          <a:xfrm>
            <a:off x="238125" y="2655888"/>
            <a:ext cx="1247775" cy="646112"/>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Pushed out</a:t>
            </a:r>
          </a:p>
          <a:p>
            <a:r>
              <a:rPr lang="en-US" altLang="ja-JP">
                <a:solidFill>
                  <a:schemeClr val="bg1"/>
                </a:solidFill>
                <a:latin typeface="Calibri" pitchFamily="34" charset="0"/>
              </a:rPr>
              <a:t>jaw</a:t>
            </a:r>
            <a:endParaRPr lang="ja-JP" altLang="en-US">
              <a:solidFill>
                <a:schemeClr val="bg1"/>
              </a:solidFill>
              <a:latin typeface="Calibri" pitchFamily="34" charset="0"/>
            </a:endParaRPr>
          </a:p>
        </p:txBody>
      </p:sp>
      <p:sp>
        <p:nvSpPr>
          <p:cNvPr id="49167" name="テキスト ボックス 1"/>
          <p:cNvSpPr txBox="1">
            <a:spLocks noChangeArrowheads="1"/>
          </p:cNvSpPr>
          <p:nvPr/>
        </p:nvSpPr>
        <p:spPr bwMode="auto">
          <a:xfrm>
            <a:off x="2387600" y="4683125"/>
            <a:ext cx="1330325" cy="647700"/>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Pelvic</a:t>
            </a:r>
          </a:p>
          <a:p>
            <a:r>
              <a:rPr lang="en-US" altLang="ja-JP">
                <a:solidFill>
                  <a:schemeClr val="bg1"/>
                </a:solidFill>
                <a:latin typeface="Calibri" pitchFamily="34" charset="0"/>
              </a:rPr>
              <a:t>retroversion</a:t>
            </a:r>
            <a:endParaRPr lang="ja-JP" altLang="en-US">
              <a:solidFill>
                <a:schemeClr val="bg1"/>
              </a:solidFill>
              <a:latin typeface="Calibri" pitchFamily="34" charset="0"/>
            </a:endParaRPr>
          </a:p>
        </p:txBody>
      </p:sp>
      <p:sp>
        <p:nvSpPr>
          <p:cNvPr id="7" name="環状矢印 6"/>
          <p:cNvSpPr/>
          <p:nvPr/>
        </p:nvSpPr>
        <p:spPr>
          <a:xfrm rot="10800000">
            <a:off x="4140200" y="5100638"/>
            <a:ext cx="1935163" cy="1439862"/>
          </a:xfrm>
          <a:prstGeom prst="circularArrow">
            <a:avLst>
              <a:gd name="adj1" fmla="val 12500"/>
              <a:gd name="adj2" fmla="val 1142319"/>
              <a:gd name="adj3" fmla="val 20457681"/>
              <a:gd name="adj4" fmla="val 10800000"/>
              <a:gd name="adj5" fmla="val 1135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22" name="フローチャート: 処理 21"/>
          <p:cNvSpPr/>
          <p:nvPr/>
        </p:nvSpPr>
        <p:spPr>
          <a:xfrm>
            <a:off x="1541463" y="2566988"/>
            <a:ext cx="138112" cy="90487"/>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フローチャート: 処理 22"/>
          <p:cNvSpPr/>
          <p:nvPr/>
        </p:nvSpPr>
        <p:spPr>
          <a:xfrm>
            <a:off x="7308850" y="3005138"/>
            <a:ext cx="139700" cy="92075"/>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タイトル 1"/>
          <p:cNvSpPr>
            <a:spLocks noGrp="1"/>
          </p:cNvSpPr>
          <p:nvPr>
            <p:ph type="title"/>
          </p:nvPr>
        </p:nvSpPr>
        <p:spPr>
          <a:xfrm>
            <a:off x="403225" y="68263"/>
            <a:ext cx="8229600" cy="1143000"/>
          </a:xfrm>
        </p:spPr>
        <p:txBody>
          <a:bodyPr/>
          <a:lstStyle/>
          <a:p>
            <a:endParaRPr lang="ja-JP" altLang="en-US" smtClean="0"/>
          </a:p>
        </p:txBody>
      </p:sp>
      <p:sp>
        <p:nvSpPr>
          <p:cNvPr id="3" name="タイトル 3"/>
          <p:cNvSpPr txBox="1">
            <a:spLocks/>
          </p:cNvSpPr>
          <p:nvPr/>
        </p:nvSpPr>
        <p:spPr>
          <a:xfrm>
            <a:off x="346075" y="115888"/>
            <a:ext cx="8345488" cy="1296987"/>
          </a:xfrm>
          <a:prstGeom prst="rect">
            <a:avLst/>
          </a:prstGeom>
          <a:solidFill>
            <a:srgbClr val="002060"/>
          </a:solidFill>
        </p:spPr>
        <p:txBody>
          <a:bodyPr anchor="ctr">
            <a:normAutofit fontScale="4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9600" dirty="0">
                <a:solidFill>
                  <a:srgbClr val="FFFF00"/>
                </a:solidFill>
              </a:rPr>
              <a:t>５ </a:t>
            </a:r>
            <a:r>
              <a:rPr lang="en-US" altLang="ja-JP" sz="9600" dirty="0">
                <a:solidFill>
                  <a:srgbClr val="FFFF00"/>
                </a:solidFill>
              </a:rPr>
              <a:t>year old boy,</a:t>
            </a:r>
            <a:r>
              <a:rPr lang="ja-JP" altLang="en-US" sz="9600" dirty="0">
                <a:solidFill>
                  <a:srgbClr val="FFFF00"/>
                </a:solidFill>
              </a:rPr>
              <a:t>　</a:t>
            </a:r>
            <a:r>
              <a:rPr lang="en-US" altLang="ja-JP" sz="9600" dirty="0">
                <a:solidFill>
                  <a:srgbClr val="FFFF00"/>
                </a:solidFill>
              </a:rPr>
              <a:t>low back pain</a:t>
            </a:r>
            <a:r>
              <a:rPr lang="en-US" altLang="ja-JP" dirty="0">
                <a:solidFill>
                  <a:srgbClr val="FFFF00"/>
                </a:solidFill>
              </a:rPr>
              <a:t/>
            </a:r>
            <a:br>
              <a:rPr lang="en-US" altLang="ja-JP" dirty="0">
                <a:solidFill>
                  <a:srgbClr val="FFFF00"/>
                </a:solidFill>
              </a:rPr>
            </a:br>
            <a:r>
              <a:rPr lang="en-US" altLang="ja-JP" sz="5900" dirty="0">
                <a:solidFill>
                  <a:srgbClr val="FFFF00"/>
                </a:solidFill>
              </a:rPr>
              <a:t>bend a body forward</a:t>
            </a:r>
            <a:endParaRPr lang="ja-JP" altLang="en-US" sz="5900" dirty="0">
              <a:solidFill>
                <a:srgbClr val="FFFF00"/>
              </a:solidFill>
            </a:endParaRPr>
          </a:p>
        </p:txBody>
      </p:sp>
      <p:pic>
        <p:nvPicPr>
          <p:cNvPr id="51203" name="Picture 4" descr="C:\Users\NEC\Desktop\谷　松洋5歳\CIMG4138.JPG"/>
          <p:cNvPicPr>
            <a:picLocks noChangeAspect="1" noChangeArrowheads="1"/>
          </p:cNvPicPr>
          <p:nvPr/>
        </p:nvPicPr>
        <p:blipFill>
          <a:blip r:embed="rId3"/>
          <a:srcRect/>
          <a:stretch>
            <a:fillRect/>
          </a:stretch>
        </p:blipFill>
        <p:spPr bwMode="auto">
          <a:xfrm>
            <a:off x="246063" y="1844675"/>
            <a:ext cx="2808287" cy="3744913"/>
          </a:xfrm>
          <a:prstGeom prst="rect">
            <a:avLst/>
          </a:prstGeom>
          <a:noFill/>
          <a:ln w="9525">
            <a:noFill/>
            <a:miter lim="800000"/>
            <a:headEnd/>
            <a:tailEnd/>
          </a:ln>
        </p:spPr>
      </p:pic>
      <p:pic>
        <p:nvPicPr>
          <p:cNvPr id="51204" name="Picture 5" descr="C:\Users\NEC\Desktop\谷　松洋5歳\CIMG4147.JPG"/>
          <p:cNvPicPr>
            <a:picLocks noChangeAspect="1" noChangeArrowheads="1"/>
          </p:cNvPicPr>
          <p:nvPr/>
        </p:nvPicPr>
        <p:blipFill>
          <a:blip r:embed="rId4"/>
          <a:srcRect/>
          <a:stretch>
            <a:fillRect/>
          </a:stretch>
        </p:blipFill>
        <p:spPr bwMode="auto">
          <a:xfrm>
            <a:off x="5872163" y="1844675"/>
            <a:ext cx="2819400" cy="3757613"/>
          </a:xfrm>
          <a:prstGeom prst="rect">
            <a:avLst/>
          </a:prstGeom>
          <a:noFill/>
          <a:ln w="9525">
            <a:noFill/>
            <a:miter lim="800000"/>
            <a:headEnd/>
            <a:tailEnd/>
          </a:ln>
        </p:spPr>
      </p:pic>
      <p:sp>
        <p:nvSpPr>
          <p:cNvPr id="8" name="右矢印 7"/>
          <p:cNvSpPr/>
          <p:nvPr/>
        </p:nvSpPr>
        <p:spPr>
          <a:xfrm>
            <a:off x="3708400" y="2492375"/>
            <a:ext cx="1223963" cy="431800"/>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206" name="テキスト ボックス 9"/>
          <p:cNvSpPr txBox="1">
            <a:spLocks noChangeArrowheads="1"/>
          </p:cNvSpPr>
          <p:nvPr/>
        </p:nvSpPr>
        <p:spPr bwMode="auto">
          <a:xfrm>
            <a:off x="1651000" y="5794375"/>
            <a:ext cx="1004888" cy="461963"/>
          </a:xfrm>
          <a:prstGeom prst="rect">
            <a:avLst/>
          </a:prstGeom>
          <a:noFill/>
          <a:ln w="9525">
            <a:noFill/>
            <a:miter lim="800000"/>
            <a:headEnd/>
            <a:tailEnd/>
          </a:ln>
        </p:spPr>
        <p:txBody>
          <a:bodyPr wrap="none">
            <a:spAutoFit/>
          </a:bodyPr>
          <a:lstStyle/>
          <a:p>
            <a:r>
              <a:rPr lang="en-US" altLang="ja-JP" sz="2400">
                <a:latin typeface="Calibri" pitchFamily="34" charset="0"/>
              </a:rPr>
              <a:t>before</a:t>
            </a:r>
            <a:endParaRPr lang="ja-JP" altLang="en-US" sz="2400">
              <a:latin typeface="Calibri" pitchFamily="34" charset="0"/>
            </a:endParaRPr>
          </a:p>
        </p:txBody>
      </p:sp>
      <p:sp>
        <p:nvSpPr>
          <p:cNvPr id="51207" name="テキスト ボックス 10"/>
          <p:cNvSpPr txBox="1">
            <a:spLocks noChangeArrowheads="1"/>
          </p:cNvSpPr>
          <p:nvPr/>
        </p:nvSpPr>
        <p:spPr bwMode="auto">
          <a:xfrm>
            <a:off x="6289675" y="5794375"/>
            <a:ext cx="785813" cy="461963"/>
          </a:xfrm>
          <a:prstGeom prst="rect">
            <a:avLst/>
          </a:prstGeom>
          <a:noFill/>
          <a:ln w="9525">
            <a:noFill/>
            <a:miter lim="800000"/>
            <a:headEnd/>
            <a:tailEnd/>
          </a:ln>
        </p:spPr>
        <p:txBody>
          <a:bodyPr wrap="none">
            <a:spAutoFit/>
          </a:bodyPr>
          <a:lstStyle/>
          <a:p>
            <a:r>
              <a:rPr lang="en-US" altLang="ja-JP" sz="2400">
                <a:latin typeface="Calibri" pitchFamily="34" charset="0"/>
              </a:rPr>
              <a:t>after</a:t>
            </a:r>
            <a:endParaRPr lang="ja-JP" altLang="en-US" sz="2400">
              <a:latin typeface="Calibri" pitchFamily="34" charset="0"/>
            </a:endParaRPr>
          </a:p>
        </p:txBody>
      </p:sp>
      <p:sp>
        <p:nvSpPr>
          <p:cNvPr id="4" name="アーチ 3"/>
          <p:cNvSpPr/>
          <p:nvPr/>
        </p:nvSpPr>
        <p:spPr>
          <a:xfrm rot="1123725">
            <a:off x="1865313" y="2143125"/>
            <a:ext cx="576262" cy="360363"/>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3" name="アーチ 12"/>
          <p:cNvSpPr/>
          <p:nvPr/>
        </p:nvSpPr>
        <p:spPr>
          <a:xfrm rot="2310458">
            <a:off x="7824788" y="2655888"/>
            <a:ext cx="519112" cy="4191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51210" name="テキスト ボックス 11"/>
          <p:cNvSpPr txBox="1">
            <a:spLocks noChangeArrowheads="1"/>
          </p:cNvSpPr>
          <p:nvPr/>
        </p:nvSpPr>
        <p:spPr bwMode="auto">
          <a:xfrm>
            <a:off x="3148013" y="3508375"/>
            <a:ext cx="2755900" cy="1754188"/>
          </a:xfrm>
          <a:prstGeom prst="rect">
            <a:avLst/>
          </a:prstGeom>
          <a:noFill/>
          <a:ln w="9525">
            <a:noFill/>
            <a:miter lim="800000"/>
            <a:headEnd/>
            <a:tailEnd/>
          </a:ln>
        </p:spPr>
        <p:txBody>
          <a:bodyPr wrap="none">
            <a:spAutoFit/>
          </a:bodyPr>
          <a:lstStyle/>
          <a:p>
            <a:endParaRPr lang="en-US" altLang="ja-JP" sz="2400">
              <a:latin typeface="Calibri" pitchFamily="34" charset="0"/>
            </a:endParaRPr>
          </a:p>
          <a:p>
            <a:r>
              <a:rPr lang="en-US" altLang="ja-JP" sz="2800">
                <a:latin typeface="Calibri" pitchFamily="34" charset="0"/>
              </a:rPr>
              <a:t>bend </a:t>
            </a:r>
            <a:r>
              <a:rPr lang="ja-JP" altLang="en-US" sz="2800">
                <a:latin typeface="Calibri" pitchFamily="34" charset="0"/>
              </a:rPr>
              <a:t> </a:t>
            </a:r>
            <a:r>
              <a:rPr lang="en-US" altLang="ja-JP" sz="2800">
                <a:latin typeface="Calibri" pitchFamily="34" charset="0"/>
              </a:rPr>
              <a:t>a  body </a:t>
            </a:r>
          </a:p>
          <a:p>
            <a:r>
              <a:rPr lang="en-US" altLang="ja-JP" sz="2800">
                <a:latin typeface="Calibri" pitchFamily="34" charset="0"/>
              </a:rPr>
              <a:t>with a hip joint </a:t>
            </a:r>
          </a:p>
          <a:p>
            <a:r>
              <a:rPr lang="en-US" altLang="ja-JP" sz="2800">
                <a:latin typeface="Calibri" pitchFamily="34" charset="0"/>
              </a:rPr>
              <a:t>not the backbone</a:t>
            </a:r>
            <a:endParaRPr lang="ja-JP" altLang="en-US" sz="2800">
              <a:latin typeface="Calibri" pitchFamily="34" charset="0"/>
            </a:endParaRPr>
          </a:p>
        </p:txBody>
      </p:sp>
      <p:sp>
        <p:nvSpPr>
          <p:cNvPr id="16" name="左右矢印 15"/>
          <p:cNvSpPr/>
          <p:nvPr/>
        </p:nvSpPr>
        <p:spPr>
          <a:xfrm rot="7607820">
            <a:off x="7229475" y="3389313"/>
            <a:ext cx="785813" cy="261937"/>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212" name="テキスト ボックス 4"/>
          <p:cNvSpPr txBox="1">
            <a:spLocks noChangeArrowheads="1"/>
          </p:cNvSpPr>
          <p:nvPr/>
        </p:nvSpPr>
        <p:spPr bwMode="auto">
          <a:xfrm>
            <a:off x="1822450" y="2124075"/>
            <a:ext cx="661988" cy="584200"/>
          </a:xfrm>
          <a:prstGeom prst="rect">
            <a:avLst/>
          </a:prstGeom>
          <a:noFill/>
          <a:ln w="9525">
            <a:noFill/>
            <a:miter lim="800000"/>
            <a:headEnd/>
            <a:tailEnd/>
          </a:ln>
        </p:spPr>
        <p:txBody>
          <a:bodyPr>
            <a:spAutoFit/>
          </a:bodyPr>
          <a:lstStyle/>
          <a:p>
            <a:r>
              <a:rPr lang="en-US" altLang="ja-JP" sz="3200">
                <a:solidFill>
                  <a:schemeClr val="bg1"/>
                </a:solidFill>
                <a:latin typeface="Calibri" pitchFamily="34" charset="0"/>
              </a:rPr>
              <a:t>×</a:t>
            </a:r>
            <a:endParaRPr lang="ja-JP" altLang="en-US" sz="3200">
              <a:solidFill>
                <a:schemeClr val="bg1"/>
              </a:solidFill>
              <a:latin typeface="Calibri" pitchFamily="34" charset="0"/>
            </a:endParaRPr>
          </a:p>
        </p:txBody>
      </p:sp>
      <p:sp>
        <p:nvSpPr>
          <p:cNvPr id="51213" name="テキスト ボックス 5"/>
          <p:cNvSpPr txBox="1">
            <a:spLocks noChangeArrowheads="1"/>
          </p:cNvSpPr>
          <p:nvPr/>
        </p:nvSpPr>
        <p:spPr bwMode="auto">
          <a:xfrm>
            <a:off x="7740650" y="2728913"/>
            <a:ext cx="492125" cy="461962"/>
          </a:xfrm>
          <a:prstGeom prst="rect">
            <a:avLst/>
          </a:prstGeom>
          <a:noFill/>
          <a:ln w="9525">
            <a:noFill/>
            <a:miter lim="800000"/>
            <a:headEnd/>
            <a:tailEnd/>
          </a:ln>
        </p:spPr>
        <p:txBody>
          <a:bodyPr wrap="none">
            <a:spAutoFit/>
          </a:bodyPr>
          <a:lstStyle/>
          <a:p>
            <a:r>
              <a:rPr lang="ja-JP" altLang="en-US" sz="2400">
                <a:solidFill>
                  <a:schemeClr val="bg1"/>
                </a:solidFill>
                <a:latin typeface="Calibri" pitchFamily="34" charset="0"/>
              </a:rPr>
              <a:t>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a:xfrm>
            <a:off x="368300" y="34925"/>
            <a:ext cx="8229600" cy="836613"/>
          </a:xfrm>
          <a:solidFill>
            <a:srgbClr val="002060"/>
          </a:solidFill>
        </p:spPr>
        <p:txBody>
          <a:bodyPr/>
          <a:lstStyle/>
          <a:p>
            <a:r>
              <a:rPr lang="en-US" altLang="ja-JP" smtClean="0">
                <a:solidFill>
                  <a:srgbClr val="FFFF00"/>
                </a:solidFill>
              </a:rPr>
              <a:t>Children nowadays </a:t>
            </a:r>
            <a:endParaRPr lang="ja-JP" altLang="en-US" smtClean="0">
              <a:solidFill>
                <a:srgbClr val="FFFF00"/>
              </a:solidFill>
            </a:endParaRPr>
          </a:p>
        </p:txBody>
      </p:sp>
      <p:sp>
        <p:nvSpPr>
          <p:cNvPr id="5" name="テキスト ボックス 4"/>
          <p:cNvSpPr txBox="1"/>
          <p:nvPr/>
        </p:nvSpPr>
        <p:spPr>
          <a:xfrm>
            <a:off x="909638" y="1079500"/>
            <a:ext cx="2187575" cy="461963"/>
          </a:xfrm>
          <a:prstGeom prst="rect">
            <a:avLst/>
          </a:prstGeom>
          <a:solidFill>
            <a:srgbClr val="002060"/>
          </a:solidFill>
        </p:spPr>
        <p:txBody>
          <a:bodyPr>
            <a:spAutoFit/>
          </a:bodyPr>
          <a:lstStyle/>
          <a:p>
            <a:pPr fontAlgn="auto">
              <a:spcBef>
                <a:spcPts val="0"/>
              </a:spcBef>
              <a:spcAft>
                <a:spcPts val="0"/>
              </a:spcAft>
              <a:defRPr/>
            </a:pPr>
            <a:r>
              <a:rPr lang="en-US" altLang="ja-JP" sz="2400" dirty="0">
                <a:latin typeface="+mj-ea"/>
                <a:ea typeface="+mj-ea"/>
              </a:rPr>
              <a:t>  </a:t>
            </a:r>
            <a:r>
              <a:rPr lang="en-US" altLang="ja-JP" sz="2400" dirty="0">
                <a:latin typeface="+mn-lt"/>
                <a:ea typeface="+mn-ea"/>
              </a:rPr>
              <a:t>well-balanced </a:t>
            </a:r>
            <a:endParaRPr lang="en-US" altLang="ja-JP" sz="2400" dirty="0">
              <a:latin typeface="+mj-ea"/>
              <a:ea typeface="+mj-ea"/>
            </a:endParaRPr>
          </a:p>
        </p:txBody>
      </p:sp>
      <p:sp>
        <p:nvSpPr>
          <p:cNvPr id="6" name="テキスト ボックス 5"/>
          <p:cNvSpPr txBox="1"/>
          <p:nvPr/>
        </p:nvSpPr>
        <p:spPr>
          <a:xfrm>
            <a:off x="911225" y="2349500"/>
            <a:ext cx="2527300" cy="460375"/>
          </a:xfrm>
          <a:prstGeom prst="rect">
            <a:avLst/>
          </a:prstGeom>
          <a:solidFill>
            <a:srgbClr val="002060"/>
          </a:solidFill>
        </p:spPr>
        <p:txBody>
          <a:bodyPr>
            <a:spAutoFit/>
          </a:bodyPr>
          <a:lstStyle/>
          <a:p>
            <a:pPr fontAlgn="auto">
              <a:spcBef>
                <a:spcPts val="0"/>
              </a:spcBef>
              <a:spcAft>
                <a:spcPts val="0"/>
              </a:spcAft>
              <a:defRPr/>
            </a:pPr>
            <a:r>
              <a:rPr lang="en-US" altLang="ja-JP" sz="2400" dirty="0">
                <a:latin typeface="+mj-ea"/>
                <a:ea typeface="+mj-ea"/>
              </a:rPr>
              <a:t> </a:t>
            </a:r>
            <a:r>
              <a:rPr lang="en-US" altLang="ja-JP" sz="2400" dirty="0">
                <a:latin typeface="+mj-ea"/>
                <a:ea typeface="+mj-ea"/>
              </a:rPr>
              <a:t>physically flexible </a:t>
            </a:r>
            <a:endParaRPr lang="en-US" altLang="ja-JP" sz="2400" dirty="0">
              <a:latin typeface="+mj-ea"/>
              <a:ea typeface="+mj-ea"/>
            </a:endParaRPr>
          </a:p>
        </p:txBody>
      </p:sp>
      <p:sp>
        <p:nvSpPr>
          <p:cNvPr id="9" name="テキスト ボックス 8"/>
          <p:cNvSpPr txBox="1"/>
          <p:nvPr/>
        </p:nvSpPr>
        <p:spPr>
          <a:xfrm>
            <a:off x="911225" y="3619500"/>
            <a:ext cx="2736850" cy="460375"/>
          </a:xfrm>
          <a:prstGeom prst="rect">
            <a:avLst/>
          </a:prstGeom>
          <a:solidFill>
            <a:srgbClr val="002060"/>
          </a:solidFill>
        </p:spPr>
        <p:txBody>
          <a:bodyPr>
            <a:spAutoFit/>
          </a:bodyPr>
          <a:lstStyle/>
          <a:p>
            <a:pPr fontAlgn="auto">
              <a:spcBef>
                <a:spcPts val="0"/>
              </a:spcBef>
              <a:spcAft>
                <a:spcPts val="0"/>
              </a:spcAft>
              <a:defRPr/>
            </a:pPr>
            <a:r>
              <a:rPr lang="en-US" altLang="ja-JP" sz="2400" dirty="0">
                <a:latin typeface="+mj-ea"/>
                <a:ea typeface="+mj-ea"/>
              </a:rPr>
              <a:t> have good reflexes </a:t>
            </a:r>
            <a:endParaRPr lang="en-US" altLang="ja-JP" sz="2400" dirty="0">
              <a:latin typeface="+mj-ea"/>
              <a:ea typeface="+mj-ea"/>
            </a:endParaRPr>
          </a:p>
        </p:txBody>
      </p:sp>
      <p:sp>
        <p:nvSpPr>
          <p:cNvPr id="10" name="テキスト ボックス 9"/>
          <p:cNvSpPr txBox="1"/>
          <p:nvPr/>
        </p:nvSpPr>
        <p:spPr>
          <a:xfrm>
            <a:off x="909638" y="4578350"/>
            <a:ext cx="3490912" cy="461963"/>
          </a:xfrm>
          <a:prstGeom prst="rect">
            <a:avLst/>
          </a:prstGeom>
          <a:solidFill>
            <a:srgbClr val="002060"/>
          </a:solidFill>
        </p:spPr>
        <p:txBody>
          <a:bodyPr>
            <a:spAutoFit/>
          </a:bodyPr>
          <a:lstStyle/>
          <a:p>
            <a:pPr fontAlgn="auto">
              <a:spcBef>
                <a:spcPts val="0"/>
              </a:spcBef>
              <a:spcAft>
                <a:spcPts val="0"/>
              </a:spcAft>
              <a:defRPr/>
            </a:pPr>
            <a:r>
              <a:rPr lang="en-US" altLang="ja-JP" sz="2400" dirty="0">
                <a:latin typeface="+mj-ea"/>
                <a:ea typeface="+mj-ea"/>
              </a:rPr>
              <a:t>always cheerful ,not tired</a:t>
            </a:r>
            <a:endParaRPr lang="en-US" altLang="ja-JP" sz="2400" dirty="0">
              <a:latin typeface="+mj-ea"/>
              <a:ea typeface="+mj-ea"/>
            </a:endParaRPr>
          </a:p>
        </p:txBody>
      </p:sp>
      <p:sp>
        <p:nvSpPr>
          <p:cNvPr id="12" name="テキスト ボックス 11"/>
          <p:cNvSpPr txBox="1"/>
          <p:nvPr/>
        </p:nvSpPr>
        <p:spPr>
          <a:xfrm>
            <a:off x="6916738" y="6113463"/>
            <a:ext cx="1703387" cy="585787"/>
          </a:xfrm>
          <a:prstGeom prst="rect">
            <a:avLst/>
          </a:prstGeom>
          <a:solidFill>
            <a:srgbClr val="002060"/>
          </a:solidFill>
        </p:spPr>
        <p:txBody>
          <a:bodyPr>
            <a:spAutoFit/>
          </a:bodyPr>
          <a:lstStyle/>
          <a:p>
            <a:pPr fontAlgn="auto">
              <a:spcBef>
                <a:spcPts val="0"/>
              </a:spcBef>
              <a:spcAft>
                <a:spcPts val="0"/>
              </a:spcAft>
              <a:defRPr/>
            </a:pPr>
            <a:r>
              <a:rPr lang="en-US" altLang="ja-JP" sz="3200" dirty="0">
                <a:latin typeface="+mj-ea"/>
                <a:ea typeface="+mj-ea"/>
              </a:rPr>
              <a:t>Really</a:t>
            </a:r>
            <a:r>
              <a:rPr lang="ja-JP" altLang="en-US" sz="3200" dirty="0">
                <a:latin typeface="+mj-ea"/>
                <a:ea typeface="+mj-ea"/>
              </a:rPr>
              <a:t>？</a:t>
            </a:r>
            <a:endParaRPr lang="en-US" altLang="ja-JP" sz="3200" dirty="0">
              <a:latin typeface="+mj-ea"/>
              <a:ea typeface="+mj-ea"/>
            </a:endParaRPr>
          </a:p>
        </p:txBody>
      </p:sp>
      <p:pic>
        <p:nvPicPr>
          <p:cNvPr id="16391" name="Picture 2"/>
          <p:cNvPicPr>
            <a:picLocks noChangeAspect="1" noChangeArrowheads="1"/>
          </p:cNvPicPr>
          <p:nvPr/>
        </p:nvPicPr>
        <p:blipFill>
          <a:blip r:embed="rId3"/>
          <a:srcRect/>
          <a:stretch>
            <a:fillRect/>
          </a:stretch>
        </p:blipFill>
        <p:spPr bwMode="auto">
          <a:xfrm>
            <a:off x="3852863" y="1827213"/>
            <a:ext cx="1095375" cy="1646237"/>
          </a:xfrm>
          <a:prstGeom prst="rect">
            <a:avLst/>
          </a:prstGeom>
          <a:noFill/>
          <a:ln w="9525">
            <a:noFill/>
            <a:miter lim="800000"/>
            <a:headEnd/>
            <a:tailEnd/>
          </a:ln>
        </p:spPr>
      </p:pic>
      <p:pic>
        <p:nvPicPr>
          <p:cNvPr id="16392" name="Picture 4"/>
          <p:cNvPicPr>
            <a:picLocks noChangeAspect="1" noChangeArrowheads="1"/>
          </p:cNvPicPr>
          <p:nvPr/>
        </p:nvPicPr>
        <p:blipFill>
          <a:blip r:embed="rId4"/>
          <a:srcRect/>
          <a:stretch>
            <a:fillRect/>
          </a:stretch>
        </p:blipFill>
        <p:spPr bwMode="auto">
          <a:xfrm>
            <a:off x="5233988" y="996950"/>
            <a:ext cx="1997075" cy="1316038"/>
          </a:xfrm>
          <a:prstGeom prst="rect">
            <a:avLst/>
          </a:prstGeom>
          <a:noFill/>
          <a:ln w="9525">
            <a:noFill/>
            <a:miter lim="800000"/>
            <a:headEnd/>
            <a:tailEnd/>
          </a:ln>
        </p:spPr>
      </p:pic>
      <p:pic>
        <p:nvPicPr>
          <p:cNvPr id="16393" name="Picture 10" descr="C:\Users\NEC\Desktop\CIMG3490.JPG"/>
          <p:cNvPicPr>
            <a:picLocks noChangeAspect="1" noChangeArrowheads="1"/>
          </p:cNvPicPr>
          <p:nvPr/>
        </p:nvPicPr>
        <p:blipFill>
          <a:blip r:embed="rId5"/>
          <a:srcRect/>
          <a:stretch>
            <a:fillRect/>
          </a:stretch>
        </p:blipFill>
        <p:spPr bwMode="auto">
          <a:xfrm>
            <a:off x="3222625" y="5195888"/>
            <a:ext cx="2030413" cy="1522412"/>
          </a:xfrm>
          <a:prstGeom prst="rect">
            <a:avLst/>
          </a:prstGeom>
          <a:noFill/>
          <a:ln w="9525">
            <a:noFill/>
            <a:miter lim="800000"/>
            <a:headEnd/>
            <a:tailEnd/>
          </a:ln>
        </p:spPr>
      </p:pic>
      <p:pic>
        <p:nvPicPr>
          <p:cNvPr id="16394" name="Picture 8"/>
          <p:cNvPicPr>
            <a:picLocks noChangeAspect="1" noChangeArrowheads="1"/>
          </p:cNvPicPr>
          <p:nvPr/>
        </p:nvPicPr>
        <p:blipFill>
          <a:blip r:embed="rId6"/>
          <a:srcRect/>
          <a:stretch>
            <a:fillRect/>
          </a:stretch>
        </p:blipFill>
        <p:spPr bwMode="auto">
          <a:xfrm>
            <a:off x="5535613" y="3340100"/>
            <a:ext cx="1638300"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Users\NEC\Desktop\谷　松洋5歳\CIMG4135.JPG"/>
          <p:cNvPicPr>
            <a:picLocks noChangeAspect="1" noChangeArrowheads="1"/>
          </p:cNvPicPr>
          <p:nvPr/>
        </p:nvPicPr>
        <p:blipFill>
          <a:blip r:embed="rId3"/>
          <a:srcRect/>
          <a:stretch>
            <a:fillRect/>
          </a:stretch>
        </p:blipFill>
        <p:spPr bwMode="auto">
          <a:xfrm>
            <a:off x="215900" y="1717675"/>
            <a:ext cx="2843213" cy="3790950"/>
          </a:xfrm>
          <a:prstGeom prst="rect">
            <a:avLst/>
          </a:prstGeom>
          <a:noFill/>
          <a:ln w="9525">
            <a:noFill/>
            <a:miter lim="800000"/>
            <a:headEnd/>
            <a:tailEnd/>
          </a:ln>
        </p:spPr>
      </p:pic>
      <p:pic>
        <p:nvPicPr>
          <p:cNvPr id="53250" name="Picture 3" descr="C:\Users\NEC\Desktop\谷　松洋5歳\CIMG4137.JPG"/>
          <p:cNvPicPr>
            <a:picLocks noChangeAspect="1" noChangeArrowheads="1"/>
          </p:cNvPicPr>
          <p:nvPr/>
        </p:nvPicPr>
        <p:blipFill>
          <a:blip r:embed="rId4"/>
          <a:srcRect/>
          <a:stretch>
            <a:fillRect/>
          </a:stretch>
        </p:blipFill>
        <p:spPr bwMode="auto">
          <a:xfrm>
            <a:off x="6170613" y="1677988"/>
            <a:ext cx="2754312" cy="3673475"/>
          </a:xfrm>
          <a:prstGeom prst="rect">
            <a:avLst/>
          </a:prstGeom>
          <a:noFill/>
          <a:ln w="9525">
            <a:noFill/>
            <a:miter lim="800000"/>
            <a:headEnd/>
            <a:tailEnd/>
          </a:ln>
        </p:spPr>
      </p:pic>
      <p:sp>
        <p:nvSpPr>
          <p:cNvPr id="53251" name="テキスト ボックス 6"/>
          <p:cNvSpPr txBox="1">
            <a:spLocks noChangeArrowheads="1"/>
          </p:cNvSpPr>
          <p:nvPr/>
        </p:nvSpPr>
        <p:spPr bwMode="auto">
          <a:xfrm>
            <a:off x="1258888" y="5508625"/>
            <a:ext cx="1006475" cy="461963"/>
          </a:xfrm>
          <a:prstGeom prst="rect">
            <a:avLst/>
          </a:prstGeom>
          <a:noFill/>
          <a:ln w="9525">
            <a:noFill/>
            <a:miter lim="800000"/>
            <a:headEnd/>
            <a:tailEnd/>
          </a:ln>
        </p:spPr>
        <p:txBody>
          <a:bodyPr wrap="none">
            <a:spAutoFit/>
          </a:bodyPr>
          <a:lstStyle/>
          <a:p>
            <a:r>
              <a:rPr lang="en-US" altLang="ja-JP" sz="2400">
                <a:latin typeface="Calibri" pitchFamily="34" charset="0"/>
              </a:rPr>
              <a:t>before</a:t>
            </a:r>
            <a:endParaRPr lang="ja-JP" altLang="en-US" sz="2400">
              <a:latin typeface="Calibri" pitchFamily="34" charset="0"/>
            </a:endParaRPr>
          </a:p>
        </p:txBody>
      </p:sp>
      <p:sp>
        <p:nvSpPr>
          <p:cNvPr id="53252" name="テキスト ボックス 7"/>
          <p:cNvSpPr txBox="1">
            <a:spLocks noChangeArrowheads="1"/>
          </p:cNvSpPr>
          <p:nvPr/>
        </p:nvSpPr>
        <p:spPr bwMode="auto">
          <a:xfrm>
            <a:off x="7053263" y="5497513"/>
            <a:ext cx="785812" cy="461962"/>
          </a:xfrm>
          <a:prstGeom prst="rect">
            <a:avLst/>
          </a:prstGeom>
          <a:noFill/>
          <a:ln w="9525">
            <a:noFill/>
            <a:miter lim="800000"/>
            <a:headEnd/>
            <a:tailEnd/>
          </a:ln>
        </p:spPr>
        <p:txBody>
          <a:bodyPr wrap="none">
            <a:spAutoFit/>
          </a:bodyPr>
          <a:lstStyle/>
          <a:p>
            <a:r>
              <a:rPr lang="en-US" altLang="ja-JP" sz="2400">
                <a:latin typeface="Calibri" pitchFamily="34" charset="0"/>
              </a:rPr>
              <a:t>after</a:t>
            </a:r>
            <a:endParaRPr lang="ja-JP" altLang="en-US" sz="2400">
              <a:latin typeface="Calibri" pitchFamily="34" charset="0"/>
            </a:endParaRPr>
          </a:p>
        </p:txBody>
      </p:sp>
      <p:sp>
        <p:nvSpPr>
          <p:cNvPr id="9" name="右矢印 8"/>
          <p:cNvSpPr/>
          <p:nvPr/>
        </p:nvSpPr>
        <p:spPr>
          <a:xfrm>
            <a:off x="3635375" y="2492375"/>
            <a:ext cx="1223963" cy="431800"/>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3254" name="テキスト ボックス 9"/>
          <p:cNvSpPr txBox="1">
            <a:spLocks noChangeArrowheads="1"/>
          </p:cNvSpPr>
          <p:nvPr/>
        </p:nvSpPr>
        <p:spPr bwMode="auto">
          <a:xfrm>
            <a:off x="3027363" y="3225800"/>
            <a:ext cx="3279775" cy="1814513"/>
          </a:xfrm>
          <a:prstGeom prst="rect">
            <a:avLst/>
          </a:prstGeom>
          <a:noFill/>
          <a:ln w="9525">
            <a:noFill/>
            <a:miter lim="800000"/>
            <a:headEnd/>
            <a:tailEnd/>
          </a:ln>
        </p:spPr>
        <p:txBody>
          <a:bodyPr wrap="none">
            <a:spAutoFit/>
          </a:bodyPr>
          <a:lstStyle/>
          <a:p>
            <a:r>
              <a:rPr lang="en-US" altLang="ja-JP" sz="2800">
                <a:latin typeface="Calibri" pitchFamily="34" charset="0"/>
              </a:rPr>
              <a:t>Vertically</a:t>
            </a:r>
            <a:r>
              <a:rPr lang="ja-JP" altLang="en-US" sz="2800">
                <a:latin typeface="Calibri" pitchFamily="34" charset="0"/>
              </a:rPr>
              <a:t> </a:t>
            </a:r>
            <a:r>
              <a:rPr lang="en-US" altLang="ja-JP" sz="2800">
                <a:latin typeface="Calibri" pitchFamily="34" charset="0"/>
              </a:rPr>
              <a:t>extended </a:t>
            </a:r>
          </a:p>
          <a:p>
            <a:r>
              <a:rPr lang="en-US" altLang="ja-JP" sz="2800">
                <a:latin typeface="Calibri" pitchFamily="34" charset="0"/>
              </a:rPr>
              <a:t>arm, after instructing</a:t>
            </a:r>
          </a:p>
          <a:p>
            <a:r>
              <a:rPr lang="en-US" altLang="ja-JP" sz="2800">
                <a:latin typeface="Calibri" pitchFamily="34" charset="0"/>
              </a:rPr>
              <a:t>him to move  scapula</a:t>
            </a:r>
          </a:p>
          <a:p>
            <a:endParaRPr lang="ja-JP" altLang="en-US" sz="2800">
              <a:latin typeface="Calibri" pitchFamily="34" charset="0"/>
            </a:endParaRPr>
          </a:p>
        </p:txBody>
      </p:sp>
      <p:sp>
        <p:nvSpPr>
          <p:cNvPr id="53255" name="タイトル 1"/>
          <p:cNvSpPr>
            <a:spLocks noGrp="1"/>
          </p:cNvSpPr>
          <p:nvPr>
            <p:ph type="title"/>
          </p:nvPr>
        </p:nvSpPr>
        <p:spPr/>
        <p:txBody>
          <a:bodyPr/>
          <a:lstStyle/>
          <a:p>
            <a:endParaRPr lang="ja-JP" altLang="en-US" smtClean="0"/>
          </a:p>
        </p:txBody>
      </p:sp>
      <p:sp>
        <p:nvSpPr>
          <p:cNvPr id="11" name="タイトル 3"/>
          <p:cNvSpPr txBox="1">
            <a:spLocks/>
          </p:cNvSpPr>
          <p:nvPr/>
        </p:nvSpPr>
        <p:spPr>
          <a:xfrm>
            <a:off x="346075" y="115888"/>
            <a:ext cx="8345488" cy="1296987"/>
          </a:xfrm>
          <a:prstGeom prst="rect">
            <a:avLst/>
          </a:prstGeom>
          <a:solidFill>
            <a:srgbClr val="002060"/>
          </a:solidFill>
        </p:spPr>
        <p:txBody>
          <a:bodyPr anchor="ctr">
            <a:normAutofit fontScale="4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9600" dirty="0">
                <a:solidFill>
                  <a:srgbClr val="FFFF00"/>
                </a:solidFill>
              </a:rPr>
              <a:t>５ </a:t>
            </a:r>
            <a:r>
              <a:rPr lang="en-US" altLang="ja-JP" sz="9600" dirty="0">
                <a:solidFill>
                  <a:srgbClr val="FFFF00"/>
                </a:solidFill>
              </a:rPr>
              <a:t>year old boy,</a:t>
            </a:r>
            <a:r>
              <a:rPr lang="ja-JP" altLang="en-US" sz="9600" dirty="0">
                <a:solidFill>
                  <a:srgbClr val="FFFF00"/>
                </a:solidFill>
              </a:rPr>
              <a:t>　</a:t>
            </a:r>
            <a:r>
              <a:rPr lang="en-US" altLang="ja-JP" sz="9600" dirty="0">
                <a:solidFill>
                  <a:srgbClr val="FFFF00"/>
                </a:solidFill>
              </a:rPr>
              <a:t>low back pain</a:t>
            </a:r>
            <a:r>
              <a:rPr lang="en-US" altLang="ja-JP" dirty="0">
                <a:solidFill>
                  <a:srgbClr val="FFFF00"/>
                </a:solidFill>
              </a:rPr>
              <a:t/>
            </a:r>
            <a:br>
              <a:rPr lang="en-US" altLang="ja-JP" dirty="0">
                <a:solidFill>
                  <a:srgbClr val="FFFF00"/>
                </a:solidFill>
              </a:rPr>
            </a:br>
            <a:r>
              <a:rPr lang="ja-JP" altLang="en-US" dirty="0" smtClean="0">
                <a:solidFill>
                  <a:srgbClr val="FFFF00"/>
                </a:solidFill>
              </a:rPr>
              <a:t>　</a:t>
            </a:r>
            <a:r>
              <a:rPr lang="en-US" altLang="ja-JP" sz="6700" dirty="0" smtClean="0">
                <a:solidFill>
                  <a:srgbClr val="FFFF00"/>
                </a:solidFill>
              </a:rPr>
              <a:t>extend </a:t>
            </a:r>
            <a:r>
              <a:rPr lang="en-US" altLang="ja-JP" sz="6700" dirty="0">
                <a:solidFill>
                  <a:srgbClr val="FFFF00"/>
                </a:solidFill>
              </a:rPr>
              <a:t>a</a:t>
            </a:r>
            <a:r>
              <a:rPr lang="en-US" altLang="ja-JP" sz="6700" dirty="0" smtClean="0">
                <a:solidFill>
                  <a:srgbClr val="FFFF00"/>
                </a:solidFill>
              </a:rPr>
              <a:t>rm vertically </a:t>
            </a:r>
            <a:endParaRPr lang="ja-JP" altLang="en-US" sz="6700" dirty="0">
              <a:solidFill>
                <a:srgbClr val="FFFF00"/>
              </a:solidFill>
            </a:endParaRPr>
          </a:p>
        </p:txBody>
      </p:sp>
      <p:sp>
        <p:nvSpPr>
          <p:cNvPr id="4" name="左矢印 3"/>
          <p:cNvSpPr/>
          <p:nvPr/>
        </p:nvSpPr>
        <p:spPr>
          <a:xfrm>
            <a:off x="2051050" y="3305175"/>
            <a:ext cx="379413" cy="2841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フローチャート: 処理 12"/>
          <p:cNvSpPr/>
          <p:nvPr/>
        </p:nvSpPr>
        <p:spPr>
          <a:xfrm>
            <a:off x="7261225" y="2924175"/>
            <a:ext cx="184150" cy="1143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noGrp="1"/>
          </p:cNvSpPr>
          <p:nvPr>
            <p:ph type="title"/>
          </p:nvPr>
        </p:nvSpPr>
        <p:spPr>
          <a:solidFill>
            <a:srgbClr val="002060"/>
          </a:solidFill>
        </p:spPr>
        <p:txBody>
          <a:bodyPr rtlCol="0">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3200" dirty="0" smtClean="0">
                <a:solidFill>
                  <a:srgbClr val="FFFF00"/>
                </a:solidFill>
              </a:rPr>
              <a:t/>
            </a:r>
            <a:br>
              <a:rPr lang="en-US" altLang="ja-JP" sz="3200" dirty="0" smtClean="0">
                <a:solidFill>
                  <a:srgbClr val="FFFF00"/>
                </a:solidFill>
              </a:rPr>
            </a:br>
            <a:r>
              <a:rPr lang="ja-JP" altLang="en-US" sz="3200" dirty="0" smtClean="0">
                <a:solidFill>
                  <a:srgbClr val="FFFF00"/>
                </a:solidFill>
              </a:rPr>
              <a:t>６ </a:t>
            </a:r>
            <a:r>
              <a:rPr lang="en-US" altLang="ja-JP" sz="3200" dirty="0">
                <a:solidFill>
                  <a:srgbClr val="FFFF00"/>
                </a:solidFill>
              </a:rPr>
              <a:t>year old </a:t>
            </a:r>
            <a:r>
              <a:rPr lang="en-US" altLang="ja-JP" sz="3200" dirty="0" smtClean="0">
                <a:solidFill>
                  <a:srgbClr val="FFFF00"/>
                </a:solidFill>
              </a:rPr>
              <a:t>boy,</a:t>
            </a:r>
            <a:r>
              <a:rPr lang="en-US" altLang="ja-JP" sz="3200" dirty="0"/>
              <a:t> </a:t>
            </a:r>
            <a:r>
              <a:rPr lang="en-US" altLang="ja-JP" sz="3200" dirty="0">
                <a:solidFill>
                  <a:srgbClr val="FFFF00"/>
                </a:solidFill>
              </a:rPr>
              <a:t>shoulder discomfort</a:t>
            </a:r>
            <a:br>
              <a:rPr lang="en-US" altLang="ja-JP" sz="3200" dirty="0">
                <a:solidFill>
                  <a:srgbClr val="FFFF00"/>
                </a:solidFill>
              </a:rPr>
            </a:br>
            <a:r>
              <a:rPr lang="en-US" altLang="ja-JP" sz="2700" dirty="0"/>
              <a:t>He is addicted to a game on his </a:t>
            </a:r>
            <a:r>
              <a:rPr lang="en-US" altLang="ja-JP" sz="2700" dirty="0" err="1" smtClean="0"/>
              <a:t>smartphone,too</a:t>
            </a:r>
            <a:r>
              <a:rPr lang="en-US" altLang="ja-JP" sz="2700" dirty="0">
                <a:solidFill>
                  <a:srgbClr val="FFFF00"/>
                </a:solidFill>
              </a:rPr>
              <a:t/>
            </a:r>
            <a:br>
              <a:rPr lang="en-US" altLang="ja-JP" sz="2700" dirty="0">
                <a:solidFill>
                  <a:srgbClr val="FFFF00"/>
                </a:solidFill>
              </a:rPr>
            </a:br>
            <a:r>
              <a:rPr lang="ja-JP" altLang="en-US" sz="3200" dirty="0" smtClean="0">
                <a:solidFill>
                  <a:srgbClr val="FFFF00"/>
                </a:solidFill>
              </a:rPr>
              <a:t>　</a:t>
            </a:r>
            <a:endParaRPr lang="ja-JP" altLang="en-US" sz="3200" dirty="0">
              <a:solidFill>
                <a:srgbClr val="FFFF00"/>
              </a:solidFill>
            </a:endParaRPr>
          </a:p>
        </p:txBody>
      </p:sp>
      <p:pic>
        <p:nvPicPr>
          <p:cNvPr id="55298" name="Picture 2" descr="C:\Users\NEC\Desktop\肩こり６才男子・吉田伊吹\CIMG4155.JPG"/>
          <p:cNvPicPr>
            <a:picLocks noChangeAspect="1" noChangeArrowheads="1"/>
          </p:cNvPicPr>
          <p:nvPr/>
        </p:nvPicPr>
        <p:blipFill>
          <a:blip r:embed="rId3"/>
          <a:srcRect/>
          <a:stretch>
            <a:fillRect/>
          </a:stretch>
        </p:blipFill>
        <p:spPr bwMode="auto">
          <a:xfrm>
            <a:off x="2535238" y="1952625"/>
            <a:ext cx="3168650" cy="4224338"/>
          </a:xfrm>
          <a:prstGeom prst="rect">
            <a:avLst/>
          </a:prstGeom>
          <a:noFill/>
          <a:ln w="9525">
            <a:noFill/>
            <a:miter lim="800000"/>
            <a:headEnd/>
            <a:tailEnd/>
          </a:ln>
        </p:spPr>
      </p:pic>
      <p:sp>
        <p:nvSpPr>
          <p:cNvPr id="55299" name="テキスト ボックス 6"/>
          <p:cNvSpPr txBox="1">
            <a:spLocks noChangeArrowheads="1"/>
          </p:cNvSpPr>
          <p:nvPr/>
        </p:nvSpPr>
        <p:spPr bwMode="auto">
          <a:xfrm>
            <a:off x="2552700" y="3838575"/>
            <a:ext cx="1247775" cy="646113"/>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Pushed out</a:t>
            </a:r>
          </a:p>
          <a:p>
            <a:r>
              <a:rPr lang="en-US" altLang="ja-JP">
                <a:solidFill>
                  <a:schemeClr val="bg1"/>
                </a:solidFill>
                <a:latin typeface="Calibri" pitchFamily="34" charset="0"/>
              </a:rPr>
              <a:t>stomach</a:t>
            </a:r>
            <a:endParaRPr lang="ja-JP" altLang="en-US">
              <a:solidFill>
                <a:schemeClr val="bg1"/>
              </a:solidFill>
              <a:latin typeface="Calibri" pitchFamily="34" charset="0"/>
            </a:endParaRPr>
          </a:p>
        </p:txBody>
      </p:sp>
      <p:sp>
        <p:nvSpPr>
          <p:cNvPr id="8" name="アーチ 7"/>
          <p:cNvSpPr/>
          <p:nvPr/>
        </p:nvSpPr>
        <p:spPr>
          <a:xfrm rot="4332186">
            <a:off x="4073525" y="3173413"/>
            <a:ext cx="660400" cy="4318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55301" name="テキスト ボックス 8"/>
          <p:cNvSpPr txBox="1">
            <a:spLocks noChangeArrowheads="1"/>
          </p:cNvSpPr>
          <p:nvPr/>
        </p:nvSpPr>
        <p:spPr bwMode="auto">
          <a:xfrm>
            <a:off x="4356100" y="3654425"/>
            <a:ext cx="1279525" cy="368300"/>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rPr>
              <a:t>Round back</a:t>
            </a:r>
            <a:endParaRPr lang="ja-JP" altLang="en-US">
              <a:solidFill>
                <a:schemeClr val="bg1"/>
              </a:solidFill>
              <a:latin typeface="Calibri" pitchFamily="34" charset="0"/>
            </a:endParaRPr>
          </a:p>
        </p:txBody>
      </p:sp>
      <p:sp>
        <p:nvSpPr>
          <p:cNvPr id="11" name="フローチャート: 処理 10"/>
          <p:cNvSpPr/>
          <p:nvPr/>
        </p:nvSpPr>
        <p:spPr>
          <a:xfrm flipH="1">
            <a:off x="3708400" y="2882900"/>
            <a:ext cx="107950" cy="635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Users\NEC\Desktop\肩こり６才男子・吉田伊吹\CIMG4158.JPG"/>
          <p:cNvPicPr>
            <a:picLocks noChangeAspect="1" noChangeArrowheads="1"/>
          </p:cNvPicPr>
          <p:nvPr/>
        </p:nvPicPr>
        <p:blipFill>
          <a:blip r:embed="rId3"/>
          <a:srcRect/>
          <a:stretch>
            <a:fillRect/>
          </a:stretch>
        </p:blipFill>
        <p:spPr bwMode="auto">
          <a:xfrm>
            <a:off x="1258888" y="2527300"/>
            <a:ext cx="2513012" cy="3349625"/>
          </a:xfrm>
          <a:prstGeom prst="rect">
            <a:avLst/>
          </a:prstGeom>
          <a:noFill/>
          <a:ln w="9525">
            <a:noFill/>
            <a:miter lim="800000"/>
            <a:headEnd/>
            <a:tailEnd/>
          </a:ln>
        </p:spPr>
      </p:pic>
      <p:pic>
        <p:nvPicPr>
          <p:cNvPr id="57346" name="Picture 3" descr="C:\Users\NEC\Desktop\肩こり６才男子・吉田伊吹\CIMG4160.JPG"/>
          <p:cNvPicPr>
            <a:picLocks noChangeAspect="1" noChangeArrowheads="1"/>
          </p:cNvPicPr>
          <p:nvPr/>
        </p:nvPicPr>
        <p:blipFill>
          <a:blip r:embed="rId4"/>
          <a:srcRect/>
          <a:stretch>
            <a:fillRect/>
          </a:stretch>
        </p:blipFill>
        <p:spPr bwMode="auto">
          <a:xfrm>
            <a:off x="5343525" y="2516188"/>
            <a:ext cx="2519363" cy="3360737"/>
          </a:xfrm>
          <a:prstGeom prst="rect">
            <a:avLst/>
          </a:prstGeom>
          <a:noFill/>
          <a:ln w="9525">
            <a:noFill/>
            <a:miter lim="800000"/>
            <a:headEnd/>
            <a:tailEnd/>
          </a:ln>
        </p:spPr>
      </p:pic>
      <p:sp>
        <p:nvSpPr>
          <p:cNvPr id="5" name="タイトル 3"/>
          <p:cNvSpPr txBox="1">
            <a:spLocks noGrp="1"/>
          </p:cNvSpPr>
          <p:nvPr>
            <p:ph type="title"/>
          </p:nvPr>
        </p:nvSpPr>
        <p:spPr>
          <a:solidFill>
            <a:srgbClr val="002060"/>
          </a:solidFill>
        </p:spPr>
        <p:txBody>
          <a:bodyPr rtlCol="0">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3200" dirty="0" smtClean="0">
                <a:solidFill>
                  <a:srgbClr val="FFFF00"/>
                </a:solidFill>
              </a:rPr>
              <a:t/>
            </a:r>
            <a:br>
              <a:rPr lang="en-US" altLang="ja-JP" sz="3200" dirty="0" smtClean="0">
                <a:solidFill>
                  <a:srgbClr val="FFFF00"/>
                </a:solidFill>
              </a:rPr>
            </a:br>
            <a:r>
              <a:rPr lang="ja-JP" altLang="en-US" sz="3200" dirty="0" smtClean="0">
                <a:solidFill>
                  <a:srgbClr val="FFFF00"/>
                </a:solidFill>
              </a:rPr>
              <a:t>６ </a:t>
            </a:r>
            <a:r>
              <a:rPr lang="en-US" altLang="ja-JP" sz="3200" dirty="0">
                <a:solidFill>
                  <a:srgbClr val="FFFF00"/>
                </a:solidFill>
              </a:rPr>
              <a:t>year old </a:t>
            </a:r>
            <a:r>
              <a:rPr lang="en-US" altLang="ja-JP" sz="3200" dirty="0" smtClean="0">
                <a:solidFill>
                  <a:srgbClr val="FFFF00"/>
                </a:solidFill>
              </a:rPr>
              <a:t>boy,</a:t>
            </a:r>
            <a:r>
              <a:rPr lang="en-US" altLang="ja-JP" sz="3200" dirty="0"/>
              <a:t> </a:t>
            </a:r>
            <a:r>
              <a:rPr lang="en-US" altLang="ja-JP" sz="3200" dirty="0">
                <a:solidFill>
                  <a:srgbClr val="FFFF00"/>
                </a:solidFill>
              </a:rPr>
              <a:t>shoulder discomfort</a:t>
            </a:r>
            <a:br>
              <a:rPr lang="en-US" altLang="ja-JP" sz="3200" dirty="0">
                <a:solidFill>
                  <a:srgbClr val="FFFF00"/>
                </a:solidFill>
              </a:rPr>
            </a:br>
            <a:r>
              <a:rPr lang="en-US" altLang="ja-JP" sz="2700" dirty="0"/>
              <a:t>He is addicted to a game on his </a:t>
            </a:r>
            <a:r>
              <a:rPr lang="en-US" altLang="ja-JP" sz="2700" dirty="0" err="1" smtClean="0"/>
              <a:t>smartphone,too</a:t>
            </a:r>
            <a:r>
              <a:rPr lang="en-US" altLang="ja-JP" sz="2700" dirty="0">
                <a:solidFill>
                  <a:srgbClr val="FFFF00"/>
                </a:solidFill>
              </a:rPr>
              <a:t/>
            </a:r>
            <a:br>
              <a:rPr lang="en-US" altLang="ja-JP" sz="2700" dirty="0">
                <a:solidFill>
                  <a:srgbClr val="FFFF00"/>
                </a:solidFill>
              </a:rPr>
            </a:br>
            <a:r>
              <a:rPr lang="ja-JP" altLang="en-US" sz="3200" dirty="0" smtClean="0">
                <a:solidFill>
                  <a:srgbClr val="FFFF00"/>
                </a:solidFill>
              </a:rPr>
              <a:t>　</a:t>
            </a:r>
            <a:endParaRPr lang="ja-JP" altLang="en-US" sz="3200" dirty="0">
              <a:solidFill>
                <a:srgbClr val="FFFF00"/>
              </a:solidFill>
            </a:endParaRPr>
          </a:p>
        </p:txBody>
      </p:sp>
      <p:sp>
        <p:nvSpPr>
          <p:cNvPr id="6" name="右矢印 5"/>
          <p:cNvSpPr/>
          <p:nvPr/>
        </p:nvSpPr>
        <p:spPr>
          <a:xfrm>
            <a:off x="4356100" y="3878263"/>
            <a:ext cx="431800" cy="290512"/>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7349" name="テキスト ボックス 6"/>
          <p:cNvSpPr txBox="1">
            <a:spLocks noChangeArrowheads="1"/>
          </p:cNvSpPr>
          <p:nvPr/>
        </p:nvSpPr>
        <p:spPr bwMode="auto">
          <a:xfrm>
            <a:off x="1835150" y="5876925"/>
            <a:ext cx="1004888" cy="461963"/>
          </a:xfrm>
          <a:prstGeom prst="rect">
            <a:avLst/>
          </a:prstGeom>
          <a:noFill/>
          <a:ln w="9525">
            <a:noFill/>
            <a:miter lim="800000"/>
            <a:headEnd/>
            <a:tailEnd/>
          </a:ln>
        </p:spPr>
        <p:txBody>
          <a:bodyPr wrap="none">
            <a:spAutoFit/>
          </a:bodyPr>
          <a:lstStyle/>
          <a:p>
            <a:r>
              <a:rPr lang="en-US" altLang="ja-JP" sz="2400">
                <a:latin typeface="Calibri" pitchFamily="34" charset="0"/>
              </a:rPr>
              <a:t>before</a:t>
            </a:r>
            <a:endParaRPr lang="ja-JP" altLang="en-US" sz="2400">
              <a:latin typeface="Calibri" pitchFamily="34" charset="0"/>
            </a:endParaRPr>
          </a:p>
        </p:txBody>
      </p:sp>
      <p:sp>
        <p:nvSpPr>
          <p:cNvPr id="57350" name="テキスト ボックス 7"/>
          <p:cNvSpPr txBox="1">
            <a:spLocks noChangeArrowheads="1"/>
          </p:cNvSpPr>
          <p:nvPr/>
        </p:nvSpPr>
        <p:spPr bwMode="auto">
          <a:xfrm>
            <a:off x="6516688" y="5876925"/>
            <a:ext cx="784225" cy="461963"/>
          </a:xfrm>
          <a:prstGeom prst="rect">
            <a:avLst/>
          </a:prstGeom>
          <a:noFill/>
          <a:ln w="9525">
            <a:noFill/>
            <a:miter lim="800000"/>
            <a:headEnd/>
            <a:tailEnd/>
          </a:ln>
        </p:spPr>
        <p:txBody>
          <a:bodyPr wrap="none">
            <a:spAutoFit/>
          </a:bodyPr>
          <a:lstStyle/>
          <a:p>
            <a:r>
              <a:rPr lang="en-US" altLang="ja-JP" sz="2400">
                <a:latin typeface="Calibri" pitchFamily="34" charset="0"/>
              </a:rPr>
              <a:t>after</a:t>
            </a:r>
            <a:endParaRPr lang="ja-JP" altLang="en-US" sz="2400">
              <a:latin typeface="Calibri" pitchFamily="34" charset="0"/>
            </a:endParaRPr>
          </a:p>
        </p:txBody>
      </p:sp>
      <p:sp>
        <p:nvSpPr>
          <p:cNvPr id="10" name="フローチャート: 処理 9"/>
          <p:cNvSpPr/>
          <p:nvPr/>
        </p:nvSpPr>
        <p:spPr>
          <a:xfrm>
            <a:off x="6300788" y="3716338"/>
            <a:ext cx="138112" cy="92075"/>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C:\Users\NEC\Desktop\肩こり６才男子・吉田伊吹\CIMG4157.JPG"/>
          <p:cNvPicPr>
            <a:picLocks noChangeAspect="1" noChangeArrowheads="1"/>
          </p:cNvPicPr>
          <p:nvPr/>
        </p:nvPicPr>
        <p:blipFill>
          <a:blip r:embed="rId3"/>
          <a:srcRect/>
          <a:stretch>
            <a:fillRect/>
          </a:stretch>
        </p:blipFill>
        <p:spPr bwMode="auto">
          <a:xfrm>
            <a:off x="468313" y="2749550"/>
            <a:ext cx="2087562" cy="2784475"/>
          </a:xfrm>
          <a:prstGeom prst="rect">
            <a:avLst/>
          </a:prstGeom>
          <a:noFill/>
          <a:ln w="9525">
            <a:noFill/>
            <a:miter lim="800000"/>
            <a:headEnd/>
            <a:tailEnd/>
          </a:ln>
        </p:spPr>
      </p:pic>
      <p:pic>
        <p:nvPicPr>
          <p:cNvPr id="59394" name="Picture 3" descr="C:\Users\NEC\Desktop\肩こり６才男子・吉田伊吹\CIMG4163.JPG"/>
          <p:cNvPicPr>
            <a:picLocks noChangeAspect="1" noChangeArrowheads="1"/>
          </p:cNvPicPr>
          <p:nvPr/>
        </p:nvPicPr>
        <p:blipFill>
          <a:blip r:embed="rId4"/>
          <a:srcRect/>
          <a:stretch>
            <a:fillRect/>
          </a:stretch>
        </p:blipFill>
        <p:spPr bwMode="auto">
          <a:xfrm>
            <a:off x="3241675" y="2794000"/>
            <a:ext cx="2144713" cy="2859088"/>
          </a:xfrm>
          <a:prstGeom prst="rect">
            <a:avLst/>
          </a:prstGeom>
          <a:noFill/>
          <a:ln w="9525">
            <a:noFill/>
            <a:miter lim="800000"/>
            <a:headEnd/>
            <a:tailEnd/>
          </a:ln>
        </p:spPr>
      </p:pic>
      <p:pic>
        <p:nvPicPr>
          <p:cNvPr id="59395" name="Picture 4" descr="C:\Users\NEC\Desktop\肩こり６才男子・吉田伊吹\CIMG4165.JPG"/>
          <p:cNvPicPr>
            <a:picLocks noChangeAspect="1" noChangeArrowheads="1"/>
          </p:cNvPicPr>
          <p:nvPr/>
        </p:nvPicPr>
        <p:blipFill>
          <a:blip r:embed="rId5"/>
          <a:srcRect/>
          <a:stretch>
            <a:fillRect/>
          </a:stretch>
        </p:blipFill>
        <p:spPr bwMode="auto">
          <a:xfrm>
            <a:off x="6176963" y="2749550"/>
            <a:ext cx="2211387" cy="2947988"/>
          </a:xfrm>
          <a:prstGeom prst="rect">
            <a:avLst/>
          </a:prstGeom>
          <a:noFill/>
          <a:ln w="9525">
            <a:noFill/>
            <a:miter lim="800000"/>
            <a:headEnd/>
            <a:tailEnd/>
          </a:ln>
        </p:spPr>
      </p:pic>
      <p:sp>
        <p:nvSpPr>
          <p:cNvPr id="6" name="タイトル 3"/>
          <p:cNvSpPr txBox="1">
            <a:spLocks noGrp="1"/>
          </p:cNvSpPr>
          <p:nvPr>
            <p:ph type="title"/>
          </p:nvPr>
        </p:nvSpPr>
        <p:spPr>
          <a:solidFill>
            <a:srgbClr val="002060"/>
          </a:solidFill>
        </p:spPr>
        <p:txBody>
          <a:bodyPr rtlCol="0">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3200" dirty="0" smtClean="0">
                <a:solidFill>
                  <a:srgbClr val="FFFF00"/>
                </a:solidFill>
              </a:rPr>
              <a:t/>
            </a:r>
            <a:br>
              <a:rPr lang="en-US" altLang="ja-JP" sz="3200" dirty="0" smtClean="0">
                <a:solidFill>
                  <a:srgbClr val="FFFF00"/>
                </a:solidFill>
              </a:rPr>
            </a:br>
            <a:r>
              <a:rPr lang="ja-JP" altLang="en-US" sz="3200" dirty="0" smtClean="0">
                <a:solidFill>
                  <a:srgbClr val="FFFF00"/>
                </a:solidFill>
              </a:rPr>
              <a:t>６ </a:t>
            </a:r>
            <a:r>
              <a:rPr lang="en-US" altLang="ja-JP" sz="3200" dirty="0">
                <a:solidFill>
                  <a:srgbClr val="FFFF00"/>
                </a:solidFill>
              </a:rPr>
              <a:t>year old </a:t>
            </a:r>
            <a:r>
              <a:rPr lang="en-US" altLang="ja-JP" sz="3200" dirty="0" smtClean="0">
                <a:solidFill>
                  <a:srgbClr val="FFFF00"/>
                </a:solidFill>
              </a:rPr>
              <a:t>boy,</a:t>
            </a:r>
            <a:r>
              <a:rPr lang="en-US" altLang="ja-JP" sz="3200" dirty="0"/>
              <a:t> </a:t>
            </a:r>
            <a:r>
              <a:rPr lang="en-US" altLang="ja-JP" sz="3200" dirty="0">
                <a:solidFill>
                  <a:srgbClr val="FFFF00"/>
                </a:solidFill>
              </a:rPr>
              <a:t>shoulder discomfort</a:t>
            </a:r>
            <a:br>
              <a:rPr lang="en-US" altLang="ja-JP" sz="3200" dirty="0">
                <a:solidFill>
                  <a:srgbClr val="FFFF00"/>
                </a:solidFill>
              </a:rPr>
            </a:br>
            <a:r>
              <a:rPr lang="en-US" altLang="ja-JP" sz="2700" dirty="0"/>
              <a:t>He is addicted to a game on his </a:t>
            </a:r>
            <a:r>
              <a:rPr lang="en-US" altLang="ja-JP" sz="2700" dirty="0" err="1" smtClean="0"/>
              <a:t>smartphone,too</a:t>
            </a:r>
            <a:r>
              <a:rPr lang="en-US" altLang="ja-JP" sz="2700" dirty="0">
                <a:solidFill>
                  <a:srgbClr val="FFFF00"/>
                </a:solidFill>
              </a:rPr>
              <a:t/>
            </a:r>
            <a:br>
              <a:rPr lang="en-US" altLang="ja-JP" sz="2700" dirty="0">
                <a:solidFill>
                  <a:srgbClr val="FFFF00"/>
                </a:solidFill>
              </a:rPr>
            </a:br>
            <a:r>
              <a:rPr lang="ja-JP" altLang="en-US" sz="3200" dirty="0" smtClean="0">
                <a:solidFill>
                  <a:srgbClr val="FFFF00"/>
                </a:solidFill>
              </a:rPr>
              <a:t>　</a:t>
            </a:r>
            <a:endParaRPr lang="ja-JP" altLang="en-US" sz="3200" dirty="0">
              <a:solidFill>
                <a:srgbClr val="FFFF00"/>
              </a:solidFill>
            </a:endParaRPr>
          </a:p>
        </p:txBody>
      </p:sp>
      <p:sp>
        <p:nvSpPr>
          <p:cNvPr id="3" name="右矢印 2"/>
          <p:cNvSpPr/>
          <p:nvPr/>
        </p:nvSpPr>
        <p:spPr>
          <a:xfrm>
            <a:off x="5508625" y="4006850"/>
            <a:ext cx="431800" cy="290513"/>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右矢印 7"/>
          <p:cNvSpPr/>
          <p:nvPr/>
        </p:nvSpPr>
        <p:spPr>
          <a:xfrm>
            <a:off x="2809875" y="4016375"/>
            <a:ext cx="431800" cy="290513"/>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9399" name="テキスト ボックス 8"/>
          <p:cNvSpPr txBox="1">
            <a:spLocks noChangeArrowheads="1"/>
          </p:cNvSpPr>
          <p:nvPr/>
        </p:nvSpPr>
        <p:spPr bwMode="auto">
          <a:xfrm>
            <a:off x="1285875" y="5740400"/>
            <a:ext cx="1004888" cy="460375"/>
          </a:xfrm>
          <a:prstGeom prst="rect">
            <a:avLst/>
          </a:prstGeom>
          <a:noFill/>
          <a:ln w="9525">
            <a:noFill/>
            <a:miter lim="800000"/>
            <a:headEnd/>
            <a:tailEnd/>
          </a:ln>
        </p:spPr>
        <p:txBody>
          <a:bodyPr wrap="none">
            <a:spAutoFit/>
          </a:bodyPr>
          <a:lstStyle/>
          <a:p>
            <a:r>
              <a:rPr lang="en-US" altLang="ja-JP" sz="2400">
                <a:latin typeface="Calibri" pitchFamily="34" charset="0"/>
              </a:rPr>
              <a:t>before</a:t>
            </a:r>
            <a:endParaRPr lang="ja-JP" altLang="en-US" sz="2400">
              <a:latin typeface="Calibri" pitchFamily="34" charset="0"/>
            </a:endParaRPr>
          </a:p>
        </p:txBody>
      </p:sp>
      <p:sp>
        <p:nvSpPr>
          <p:cNvPr id="59400" name="テキスト ボックス 9"/>
          <p:cNvSpPr txBox="1">
            <a:spLocks noChangeArrowheads="1"/>
          </p:cNvSpPr>
          <p:nvPr/>
        </p:nvSpPr>
        <p:spPr bwMode="auto">
          <a:xfrm>
            <a:off x="7078663" y="5729288"/>
            <a:ext cx="785812" cy="461962"/>
          </a:xfrm>
          <a:prstGeom prst="rect">
            <a:avLst/>
          </a:prstGeom>
          <a:noFill/>
          <a:ln w="9525">
            <a:noFill/>
            <a:miter lim="800000"/>
            <a:headEnd/>
            <a:tailEnd/>
          </a:ln>
        </p:spPr>
        <p:txBody>
          <a:bodyPr wrap="none">
            <a:spAutoFit/>
          </a:bodyPr>
          <a:lstStyle/>
          <a:p>
            <a:r>
              <a:rPr lang="en-US" altLang="ja-JP" sz="2400">
                <a:latin typeface="Calibri" pitchFamily="34" charset="0"/>
              </a:rPr>
              <a:t>after</a:t>
            </a:r>
            <a:endParaRPr lang="ja-JP" altLang="en-US" sz="240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401638" y="26988"/>
            <a:ext cx="8229600" cy="733425"/>
          </a:xfrm>
          <a:solidFill>
            <a:srgbClr val="002060"/>
          </a:solidFill>
        </p:spPr>
        <p:txBody>
          <a:bodyPr rtlCol="0">
            <a:normAutofit fontScale="90000"/>
          </a:bodyPr>
          <a:lstStyle/>
          <a:p>
            <a:pPr fontAlgn="auto">
              <a:spcAft>
                <a:spcPts val="0"/>
              </a:spcAft>
              <a:defRPr/>
            </a:pPr>
            <a:r>
              <a:rPr lang="en-US" altLang="ja-JP" dirty="0" smtClean="0">
                <a:solidFill>
                  <a:srgbClr val="FFFF00"/>
                </a:solidFill>
              </a:rPr>
              <a:t>Fracture of wrist</a:t>
            </a:r>
            <a:endParaRPr lang="ja-JP" altLang="en-US" dirty="0">
              <a:solidFill>
                <a:srgbClr val="FFFF00"/>
              </a:solidFill>
            </a:endParaRPr>
          </a:p>
        </p:txBody>
      </p:sp>
      <p:sp>
        <p:nvSpPr>
          <p:cNvPr id="11" name="テキスト プレースホルダー 10"/>
          <p:cNvSpPr>
            <a:spLocks noGrp="1"/>
          </p:cNvSpPr>
          <p:nvPr>
            <p:ph type="body" idx="1"/>
          </p:nvPr>
        </p:nvSpPr>
        <p:spPr>
          <a:xfrm>
            <a:off x="1835150" y="6054725"/>
            <a:ext cx="4349750" cy="989013"/>
          </a:xfrm>
        </p:spPr>
        <p:txBody>
          <a:bodyPr rtlCol="0">
            <a:normAutofit/>
          </a:bodyPr>
          <a:lstStyle/>
          <a:p>
            <a:pPr fontAlgn="auto">
              <a:spcAft>
                <a:spcPts val="0"/>
              </a:spcAft>
              <a:buFont typeface="Arial" panose="020B0604020202020204" pitchFamily="34" charset="0"/>
              <a:buNone/>
              <a:defRPr/>
            </a:pPr>
            <a:r>
              <a:rPr lang="ja-JP" altLang="en-US" sz="2800" dirty="0" smtClean="0">
                <a:latin typeface="+mj-ea"/>
                <a:ea typeface="+mj-ea"/>
              </a:rPr>
              <a:t>　</a:t>
            </a:r>
            <a:r>
              <a:rPr lang="ja-JP" altLang="en-US" sz="2800" dirty="0">
                <a:latin typeface="+mj-ea"/>
              </a:rPr>
              <a:t>　</a:t>
            </a:r>
            <a:endParaRPr lang="ja-JP" altLang="en-US" sz="2800" dirty="0">
              <a:latin typeface="+mj-ea"/>
              <a:ea typeface="+mj-ea"/>
            </a:endParaRPr>
          </a:p>
        </p:txBody>
      </p:sp>
      <p:sp>
        <p:nvSpPr>
          <p:cNvPr id="61443" name="コンテンツ プレースホルダー 11"/>
          <p:cNvSpPr>
            <a:spLocks noGrp="1"/>
          </p:cNvSpPr>
          <p:nvPr>
            <p:ph sz="half" idx="2"/>
          </p:nvPr>
        </p:nvSpPr>
        <p:spPr>
          <a:xfrm>
            <a:off x="465138" y="2347913"/>
            <a:ext cx="4040187" cy="3951287"/>
          </a:xfrm>
        </p:spPr>
        <p:txBody>
          <a:bodyPr/>
          <a:lstStyle/>
          <a:p>
            <a:pPr marL="0" indent="0">
              <a:buFont typeface="Arial" charset="0"/>
              <a:buNone/>
            </a:pPr>
            <a:endParaRPr lang="en-US" altLang="ja-JP" smtClean="0"/>
          </a:p>
          <a:p>
            <a:pPr marL="0" indent="0">
              <a:buFont typeface="Arial" charset="0"/>
              <a:buNone/>
            </a:pPr>
            <a:endParaRPr lang="en-US" altLang="ja-JP" smtClean="0"/>
          </a:p>
          <a:p>
            <a:pPr marL="0" indent="0">
              <a:buFont typeface="Arial" charset="0"/>
              <a:buNone/>
            </a:pPr>
            <a:endParaRPr lang="en-US" altLang="ja-JP" smtClean="0"/>
          </a:p>
          <a:p>
            <a:pPr marL="0" indent="0">
              <a:buFont typeface="Arial" charset="0"/>
              <a:buNone/>
            </a:pPr>
            <a:endParaRPr lang="en-US" altLang="ja-JP" smtClean="0"/>
          </a:p>
          <a:p>
            <a:pPr marL="0" indent="0">
              <a:buFont typeface="Arial" charset="0"/>
              <a:buNone/>
            </a:pPr>
            <a:endParaRPr lang="en-US" altLang="ja-JP" smtClean="0"/>
          </a:p>
          <a:p>
            <a:pPr marL="0" indent="0">
              <a:buFont typeface="Arial" charset="0"/>
              <a:buNone/>
            </a:pPr>
            <a:endParaRPr lang="en-US" altLang="ja-JP" smtClean="0"/>
          </a:p>
          <a:p>
            <a:pPr marL="0" indent="0">
              <a:buFont typeface="Arial" charset="0"/>
              <a:buNone/>
            </a:pPr>
            <a:r>
              <a:rPr lang="ja-JP" altLang="en-US" smtClean="0"/>
              <a:t>　　　</a:t>
            </a:r>
            <a:r>
              <a:rPr lang="en-US" altLang="ja-JP" smtClean="0"/>
              <a:t>2013.6.25</a:t>
            </a:r>
            <a:endParaRPr lang="ja-JP" altLang="en-US" smtClean="0"/>
          </a:p>
        </p:txBody>
      </p:sp>
      <p:sp>
        <p:nvSpPr>
          <p:cNvPr id="13" name="テキスト プレースホルダー 12"/>
          <p:cNvSpPr>
            <a:spLocks noGrp="1"/>
          </p:cNvSpPr>
          <p:nvPr>
            <p:ph type="body" sz="quarter" idx="3"/>
          </p:nvPr>
        </p:nvSpPr>
        <p:spPr>
          <a:xfrm>
            <a:off x="3492500" y="5691188"/>
            <a:ext cx="4756150" cy="1000125"/>
          </a:xfrm>
        </p:spPr>
        <p:txBody>
          <a:bodyPr rtlCol="0">
            <a:noAutofit/>
          </a:bodyPr>
          <a:lstStyle/>
          <a:p>
            <a:pPr fontAlgn="auto">
              <a:spcAft>
                <a:spcPts val="0"/>
              </a:spcAft>
              <a:buFont typeface="Arial" panose="020B0604020202020204" pitchFamily="34" charset="0"/>
              <a:buNone/>
              <a:defRPr/>
            </a:pPr>
            <a:r>
              <a:rPr lang="ja-JP" altLang="en-US" sz="2800" dirty="0" smtClean="0">
                <a:latin typeface="+mj-ea"/>
                <a:ea typeface="+mj-ea"/>
              </a:rPr>
              <a:t>　</a:t>
            </a:r>
            <a:r>
              <a:rPr lang="ja-JP" altLang="en-US" sz="2800" dirty="0">
                <a:latin typeface="+mj-ea"/>
              </a:rPr>
              <a:t>　</a:t>
            </a:r>
            <a:endParaRPr lang="ja-JP" altLang="en-US" sz="2800" dirty="0">
              <a:latin typeface="+mj-ea"/>
              <a:ea typeface="+mj-ea"/>
            </a:endParaRPr>
          </a:p>
        </p:txBody>
      </p:sp>
      <p:sp>
        <p:nvSpPr>
          <p:cNvPr id="61445" name="コンテンツ プレースホルダー 13"/>
          <p:cNvSpPr>
            <a:spLocks noGrp="1"/>
          </p:cNvSpPr>
          <p:nvPr>
            <p:ph sz="quarter" idx="4"/>
          </p:nvPr>
        </p:nvSpPr>
        <p:spPr>
          <a:xfrm>
            <a:off x="4602163" y="2401888"/>
            <a:ext cx="4041775" cy="3951287"/>
          </a:xfrm>
        </p:spPr>
        <p:txBody>
          <a:bodyPr/>
          <a:lstStyle/>
          <a:p>
            <a:pPr marL="0" indent="0">
              <a:buFont typeface="Arial" charset="0"/>
              <a:buNone/>
            </a:pPr>
            <a:endParaRPr lang="en-US" altLang="ja-JP" smtClean="0"/>
          </a:p>
          <a:p>
            <a:pPr marL="0" indent="0">
              <a:buFont typeface="Arial" charset="0"/>
              <a:buNone/>
            </a:pPr>
            <a:endParaRPr lang="en-US" altLang="ja-JP" smtClean="0"/>
          </a:p>
          <a:p>
            <a:pPr marL="0" indent="0">
              <a:buFont typeface="Arial" charset="0"/>
              <a:buNone/>
            </a:pPr>
            <a:endParaRPr lang="en-US" altLang="ja-JP" smtClean="0"/>
          </a:p>
          <a:p>
            <a:pPr marL="0" indent="0">
              <a:buFont typeface="Arial" charset="0"/>
              <a:buNone/>
            </a:pPr>
            <a:endParaRPr lang="en-US" altLang="ja-JP" smtClean="0"/>
          </a:p>
          <a:p>
            <a:pPr marL="0" indent="0">
              <a:buFont typeface="Arial" charset="0"/>
              <a:buNone/>
            </a:pPr>
            <a:endParaRPr lang="en-US" altLang="ja-JP" smtClean="0"/>
          </a:p>
          <a:p>
            <a:pPr marL="0" indent="0">
              <a:buFont typeface="Arial" charset="0"/>
              <a:buNone/>
            </a:pPr>
            <a:endParaRPr lang="en-US" altLang="ja-JP" smtClean="0"/>
          </a:p>
          <a:p>
            <a:pPr marL="0" indent="0">
              <a:buFont typeface="Arial" charset="0"/>
              <a:buNone/>
            </a:pPr>
            <a:r>
              <a:rPr lang="ja-JP" altLang="en-US" smtClean="0"/>
              <a:t>　　　      </a:t>
            </a:r>
            <a:r>
              <a:rPr lang="en-US" altLang="ja-JP" smtClean="0"/>
              <a:t>2013.11.19</a:t>
            </a:r>
            <a:endParaRPr lang="ja-JP" altLang="en-US" smtClean="0"/>
          </a:p>
          <a:p>
            <a:pPr marL="0" indent="0">
              <a:buFont typeface="Arial" charset="0"/>
              <a:buNone/>
            </a:pPr>
            <a:endParaRPr lang="ja-JP" altLang="en-US" smtClean="0"/>
          </a:p>
        </p:txBody>
      </p:sp>
      <p:sp>
        <p:nvSpPr>
          <p:cNvPr id="15" name="正方形/長方形 14"/>
          <p:cNvSpPr/>
          <p:nvPr/>
        </p:nvSpPr>
        <p:spPr>
          <a:xfrm>
            <a:off x="684213" y="5657850"/>
            <a:ext cx="7488237" cy="8667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chemeClr val="tx1"/>
                </a:solidFill>
                <a:latin typeface="+mj-ea"/>
                <a:ea typeface="+mj-ea"/>
              </a:rPr>
              <a:t>No </a:t>
            </a:r>
            <a:r>
              <a:rPr lang="en-US" altLang="ja-JP" sz="2400" dirty="0">
                <a:solidFill>
                  <a:schemeClr val="tx1"/>
                </a:solidFill>
                <a:latin typeface="+mj-ea"/>
                <a:ea typeface="+mj-ea"/>
              </a:rPr>
              <a:t>injury </a:t>
            </a:r>
            <a:r>
              <a:rPr lang="en-US" altLang="ja-JP" sz="2400" dirty="0">
                <a:solidFill>
                  <a:schemeClr val="tx1"/>
                </a:solidFill>
                <a:latin typeface="+mj-ea"/>
                <a:ea typeface="+mj-ea"/>
              </a:rPr>
              <a:t>career</a:t>
            </a:r>
            <a:r>
              <a:rPr lang="ja-JP" altLang="en-US" sz="2400" dirty="0">
                <a:solidFill>
                  <a:schemeClr val="tx1"/>
                </a:solidFill>
                <a:latin typeface="+mj-ea"/>
                <a:ea typeface="+mj-ea"/>
              </a:rPr>
              <a:t>　→　</a:t>
            </a:r>
            <a:r>
              <a:rPr lang="en-US" altLang="ja-JP" sz="2400" dirty="0">
                <a:solidFill>
                  <a:schemeClr val="tx1"/>
                </a:solidFill>
                <a:latin typeface="+mj-ea"/>
                <a:ea typeface="+mj-ea"/>
              </a:rPr>
              <a:t>loss </a:t>
            </a:r>
            <a:r>
              <a:rPr lang="en-US" altLang="ja-JP" sz="2400" dirty="0">
                <a:solidFill>
                  <a:schemeClr val="tx1"/>
                </a:solidFill>
                <a:latin typeface="+mj-ea"/>
                <a:ea typeface="+mj-ea"/>
              </a:rPr>
              <a:t>of ability for </a:t>
            </a:r>
            <a:r>
              <a:rPr lang="en-US" altLang="ja-JP" sz="2400" dirty="0">
                <a:solidFill>
                  <a:schemeClr val="tx1"/>
                </a:solidFill>
                <a:latin typeface="+mj-ea"/>
                <a:ea typeface="+mj-ea"/>
              </a:rPr>
              <a:t>danger</a:t>
            </a:r>
            <a:r>
              <a:rPr lang="ja-JP" altLang="en-US" sz="2400" dirty="0">
                <a:solidFill>
                  <a:schemeClr val="tx1"/>
                </a:solidFill>
                <a:latin typeface="+mj-ea"/>
                <a:ea typeface="+mj-ea"/>
              </a:rPr>
              <a:t> </a:t>
            </a:r>
            <a:r>
              <a:rPr lang="en-US" altLang="ja-JP" sz="2400" dirty="0">
                <a:solidFill>
                  <a:schemeClr val="tx1"/>
                </a:solidFill>
                <a:latin typeface="+mj-ea"/>
                <a:ea typeface="+mj-ea"/>
              </a:rPr>
              <a:t> evasion</a:t>
            </a:r>
            <a:r>
              <a:rPr lang="ja-JP" altLang="en-US" sz="2400" dirty="0">
                <a:solidFill>
                  <a:schemeClr val="tx1"/>
                </a:solidFill>
                <a:latin typeface="+mj-ea"/>
                <a:ea typeface="+mj-ea"/>
              </a:rPr>
              <a:t>　</a:t>
            </a:r>
            <a:endParaRPr lang="ja-JP" altLang="en-US" sz="2400" dirty="0">
              <a:solidFill>
                <a:schemeClr val="tx1"/>
              </a:solidFill>
              <a:latin typeface="+mj-ea"/>
              <a:ea typeface="+mj-ea"/>
            </a:endParaRPr>
          </a:p>
        </p:txBody>
      </p:sp>
      <p:pic>
        <p:nvPicPr>
          <p:cNvPr id="61447" name="Picture 7" descr="C:\Users\NEC\Desktop\CIMG2629.JPG"/>
          <p:cNvPicPr>
            <a:picLocks noChangeAspect="1" noChangeArrowheads="1"/>
          </p:cNvPicPr>
          <p:nvPr/>
        </p:nvPicPr>
        <p:blipFill>
          <a:blip r:embed="rId3"/>
          <a:srcRect/>
          <a:stretch>
            <a:fillRect/>
          </a:stretch>
        </p:blipFill>
        <p:spPr bwMode="auto">
          <a:xfrm>
            <a:off x="4735513" y="1928813"/>
            <a:ext cx="4124325" cy="3094037"/>
          </a:xfrm>
          <a:prstGeom prst="rect">
            <a:avLst/>
          </a:prstGeom>
          <a:noFill/>
          <a:ln w="9525">
            <a:noFill/>
            <a:miter lim="800000"/>
            <a:headEnd/>
            <a:tailEnd/>
          </a:ln>
        </p:spPr>
      </p:pic>
      <p:pic>
        <p:nvPicPr>
          <p:cNvPr id="61448" name="Picture 3" descr="C:\Users\NEC\Desktop\CIMG2704.JPG"/>
          <p:cNvPicPr>
            <a:picLocks noChangeAspect="1" noChangeArrowheads="1"/>
          </p:cNvPicPr>
          <p:nvPr/>
        </p:nvPicPr>
        <p:blipFill>
          <a:blip r:embed="rId4"/>
          <a:srcRect/>
          <a:stretch>
            <a:fillRect/>
          </a:stretch>
        </p:blipFill>
        <p:spPr bwMode="auto">
          <a:xfrm>
            <a:off x="266700" y="1928813"/>
            <a:ext cx="4248150" cy="3095625"/>
          </a:xfrm>
          <a:prstGeom prst="rect">
            <a:avLst/>
          </a:prstGeom>
          <a:noFill/>
          <a:ln w="9525">
            <a:noFill/>
            <a:miter lim="800000"/>
            <a:headEnd/>
            <a:tailEnd/>
          </a:ln>
        </p:spPr>
      </p:pic>
      <p:sp>
        <p:nvSpPr>
          <p:cNvPr id="4" name="正方形/長方形 3"/>
          <p:cNvSpPr/>
          <p:nvPr/>
        </p:nvSpPr>
        <p:spPr>
          <a:xfrm>
            <a:off x="266700" y="793750"/>
            <a:ext cx="4248150" cy="1079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solidFill>
                  <a:schemeClr val="tx1"/>
                </a:solidFill>
                <a:latin typeface="+mj-ea"/>
                <a:ea typeface="+mj-ea"/>
              </a:rPr>
              <a:t> 15</a:t>
            </a:r>
            <a:r>
              <a:rPr lang="ja-JP" altLang="en-US" sz="2400" dirty="0">
                <a:solidFill>
                  <a:schemeClr val="tx1"/>
                </a:solidFill>
                <a:latin typeface="+mj-ea"/>
                <a:ea typeface="+mj-ea"/>
              </a:rPr>
              <a:t> </a:t>
            </a:r>
            <a:r>
              <a:rPr lang="en-US" altLang="ja-JP" sz="2400" dirty="0">
                <a:solidFill>
                  <a:schemeClr val="tx1"/>
                </a:solidFill>
                <a:latin typeface="+mj-ea"/>
                <a:ea typeface="+mj-ea"/>
              </a:rPr>
              <a:t>year old boy</a:t>
            </a:r>
            <a:endParaRPr lang="en-US" altLang="ja-JP" sz="2400" dirty="0">
              <a:solidFill>
                <a:schemeClr val="tx1"/>
              </a:solidFill>
              <a:latin typeface="+mj-ea"/>
              <a:ea typeface="+mj-ea"/>
            </a:endParaRPr>
          </a:p>
          <a:p>
            <a:pPr fontAlgn="auto">
              <a:spcBef>
                <a:spcPts val="0"/>
              </a:spcBef>
              <a:spcAft>
                <a:spcPts val="0"/>
              </a:spcAft>
              <a:defRPr/>
            </a:pPr>
            <a:r>
              <a:rPr lang="ja-JP" altLang="en-US" sz="2400" dirty="0">
                <a:solidFill>
                  <a:schemeClr val="tx1"/>
                </a:solidFill>
                <a:latin typeface="+mj-ea"/>
                <a:ea typeface="+mj-ea"/>
              </a:rPr>
              <a:t>跳箱</a:t>
            </a:r>
            <a:r>
              <a:rPr lang="en-US" altLang="ja-JP" sz="2400" dirty="0">
                <a:solidFill>
                  <a:schemeClr val="tx1"/>
                </a:solidFill>
                <a:latin typeface="+mj-ea"/>
              </a:rPr>
              <a:t>Vaulting horse </a:t>
            </a:r>
            <a:r>
              <a:rPr lang="ja-JP" altLang="en-US" sz="2400" dirty="0">
                <a:solidFill>
                  <a:schemeClr val="tx1"/>
                </a:solidFill>
                <a:latin typeface="+mj-ea"/>
                <a:ea typeface="+mj-ea"/>
              </a:rPr>
              <a:t>→</a:t>
            </a:r>
            <a:r>
              <a:rPr lang="en-US" altLang="ja-JP" sz="2400" dirty="0" err="1">
                <a:solidFill>
                  <a:schemeClr val="tx1"/>
                </a:solidFill>
                <a:latin typeface="+mj-ea"/>
                <a:ea typeface="+mj-ea"/>
              </a:rPr>
              <a:t>Colles</a:t>
            </a:r>
            <a:r>
              <a:rPr lang="en-US" altLang="ja-JP" sz="2400" dirty="0">
                <a:solidFill>
                  <a:schemeClr val="tx1"/>
                </a:solidFill>
                <a:latin typeface="+mj-ea"/>
                <a:ea typeface="+mj-ea"/>
              </a:rPr>
              <a:t> </a:t>
            </a:r>
            <a:r>
              <a:rPr lang="en-US" altLang="ja-JP" sz="2400" dirty="0" err="1">
                <a:solidFill>
                  <a:schemeClr val="tx1"/>
                </a:solidFill>
                <a:latin typeface="+mj-ea"/>
                <a:ea typeface="+mj-ea"/>
              </a:rPr>
              <a:t>Fx</a:t>
            </a:r>
            <a:r>
              <a:rPr lang="en-US" altLang="ja-JP" sz="2400" dirty="0">
                <a:solidFill>
                  <a:schemeClr val="tx1"/>
                </a:solidFill>
                <a:latin typeface="+mj-ea"/>
                <a:ea typeface="+mj-ea"/>
              </a:rPr>
              <a:t> </a:t>
            </a:r>
            <a:endParaRPr lang="ja-JP" altLang="en-US" sz="2400" dirty="0">
              <a:solidFill>
                <a:schemeClr val="tx1"/>
              </a:solidFill>
              <a:latin typeface="+mj-ea"/>
              <a:ea typeface="+mj-ea"/>
            </a:endParaRPr>
          </a:p>
        </p:txBody>
      </p:sp>
      <p:sp>
        <p:nvSpPr>
          <p:cNvPr id="20" name="正方形/長方形 19"/>
          <p:cNvSpPr/>
          <p:nvPr/>
        </p:nvSpPr>
        <p:spPr>
          <a:xfrm>
            <a:off x="4703763" y="782638"/>
            <a:ext cx="4156075" cy="1079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dirty="0">
                <a:solidFill>
                  <a:schemeClr val="tx1"/>
                </a:solidFill>
                <a:latin typeface="+mj-ea"/>
              </a:rPr>
              <a:t>　</a:t>
            </a:r>
            <a:r>
              <a:rPr lang="en-US" altLang="ja-JP" sz="2400" dirty="0">
                <a:solidFill>
                  <a:schemeClr val="tx1"/>
                </a:solidFill>
                <a:latin typeface="+mj-ea"/>
              </a:rPr>
              <a:t>10</a:t>
            </a:r>
            <a:r>
              <a:rPr lang="ja-JP" altLang="en-US" sz="2400" dirty="0">
                <a:solidFill>
                  <a:schemeClr val="tx1"/>
                </a:solidFill>
                <a:latin typeface="+mj-ea"/>
              </a:rPr>
              <a:t> </a:t>
            </a:r>
            <a:r>
              <a:rPr lang="en-US" altLang="ja-JP" sz="2400" dirty="0">
                <a:solidFill>
                  <a:schemeClr val="tx1"/>
                </a:solidFill>
                <a:latin typeface="+mj-ea"/>
              </a:rPr>
              <a:t>year old girl</a:t>
            </a:r>
            <a:endParaRPr lang="en-US" altLang="ja-JP" sz="2400" dirty="0">
              <a:solidFill>
                <a:schemeClr val="tx1"/>
              </a:solidFill>
              <a:latin typeface="+mj-ea"/>
            </a:endParaRPr>
          </a:p>
          <a:p>
            <a:pPr fontAlgn="auto">
              <a:spcBef>
                <a:spcPts val="0"/>
              </a:spcBef>
              <a:spcAft>
                <a:spcPts val="0"/>
              </a:spcAft>
              <a:defRPr/>
            </a:pPr>
            <a:r>
              <a:rPr lang="ja-JP" altLang="en-US" sz="2400" dirty="0">
                <a:solidFill>
                  <a:schemeClr val="tx1"/>
                </a:solidFill>
                <a:latin typeface="+mj-ea"/>
              </a:rPr>
              <a:t>　</a:t>
            </a:r>
            <a:r>
              <a:rPr lang="ja-JP" altLang="en-US" sz="2400" dirty="0">
                <a:solidFill>
                  <a:schemeClr val="tx1"/>
                </a:solidFill>
                <a:latin typeface="+mj-ea"/>
              </a:rPr>
              <a:t>馬跳</a:t>
            </a:r>
            <a:r>
              <a:rPr lang="en-US" altLang="ja-JP" sz="2400" dirty="0">
                <a:solidFill>
                  <a:schemeClr val="tx1"/>
                </a:solidFill>
                <a:latin typeface="+mj-ea"/>
              </a:rPr>
              <a:t>Leapfrog</a:t>
            </a:r>
            <a:r>
              <a:rPr lang="ja-JP" altLang="en-US" sz="2400" dirty="0">
                <a:solidFill>
                  <a:schemeClr val="tx1"/>
                </a:solidFill>
                <a:latin typeface="+mj-ea"/>
              </a:rPr>
              <a:t>→</a:t>
            </a:r>
            <a:r>
              <a:rPr lang="en-US" altLang="ja-JP" sz="2400" dirty="0">
                <a:solidFill>
                  <a:schemeClr val="tx1"/>
                </a:solidFill>
                <a:latin typeface="+mj-ea"/>
              </a:rPr>
              <a:t>Smith</a:t>
            </a:r>
            <a:r>
              <a:rPr lang="ja-JP" altLang="en-US" sz="2400" dirty="0">
                <a:solidFill>
                  <a:schemeClr val="tx1"/>
                </a:solidFill>
                <a:latin typeface="+mj-ea"/>
              </a:rPr>
              <a:t> </a:t>
            </a:r>
            <a:r>
              <a:rPr lang="en-US" altLang="ja-JP" sz="2400" dirty="0" err="1">
                <a:solidFill>
                  <a:schemeClr val="tx1"/>
                </a:solidFill>
                <a:latin typeface="+mj-ea"/>
              </a:rPr>
              <a:t>Fx</a:t>
            </a:r>
            <a:r>
              <a:rPr lang="en-US" altLang="ja-JP" sz="2400" dirty="0">
                <a:solidFill>
                  <a:schemeClr val="tx1"/>
                </a:solidFill>
                <a:latin typeface="+mj-ea"/>
              </a:rPr>
              <a:t> </a:t>
            </a:r>
            <a:r>
              <a:rPr lang="ja-JP" altLang="en-US" sz="2400" dirty="0">
                <a:solidFill>
                  <a:schemeClr val="tx1"/>
                </a:solidFill>
                <a:latin typeface="+mj-ea"/>
              </a:rPr>
              <a:t>　</a:t>
            </a:r>
            <a:r>
              <a:rPr lang="en-US" altLang="ja-JP" sz="2400" dirty="0">
                <a:solidFill>
                  <a:schemeClr val="tx1"/>
                </a:solidFill>
                <a:latin typeface="+mj-ea"/>
              </a:rPr>
              <a:t> </a:t>
            </a:r>
            <a:endParaRPr lang="ja-JP" altLang="en-US" sz="24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a:xfrm>
            <a:off x="466725" y="188913"/>
            <a:ext cx="8229600" cy="1008062"/>
          </a:xfrm>
          <a:solidFill>
            <a:srgbClr val="002060"/>
          </a:solidFill>
        </p:spPr>
        <p:txBody>
          <a:bodyPr/>
          <a:lstStyle/>
          <a:p>
            <a:r>
              <a:rPr lang="en-US" altLang="ja-JP" smtClean="0">
                <a:solidFill>
                  <a:srgbClr val="FFFF00"/>
                </a:solidFill>
              </a:rPr>
              <a:t>Check 4 basic movements</a:t>
            </a:r>
            <a:endParaRPr lang="ja-JP" altLang="en-US" smtClean="0">
              <a:solidFill>
                <a:srgbClr val="FFFF00"/>
              </a:solidFill>
            </a:endParaRPr>
          </a:p>
        </p:txBody>
      </p:sp>
      <p:sp>
        <p:nvSpPr>
          <p:cNvPr id="3" name="正方形/長方形 2"/>
          <p:cNvSpPr/>
          <p:nvPr/>
        </p:nvSpPr>
        <p:spPr>
          <a:xfrm>
            <a:off x="395288" y="1628775"/>
            <a:ext cx="4537075" cy="4524375"/>
          </a:xfrm>
          <a:prstGeom prst="rect">
            <a:avLst/>
          </a:prstGeom>
        </p:spPr>
        <p:txBody>
          <a:bodyPr>
            <a:spAutoFit/>
          </a:bodyPr>
          <a:lstStyle/>
          <a:p>
            <a:pPr fontAlgn="auto">
              <a:spcBef>
                <a:spcPts val="0"/>
              </a:spcBef>
              <a:spcAft>
                <a:spcPts val="0"/>
              </a:spcAft>
              <a:defRPr/>
            </a:pPr>
            <a:r>
              <a:rPr lang="ja-JP" altLang="en-US" sz="2400" dirty="0">
                <a:latin typeface="+mj-ea"/>
                <a:ea typeface="+mn-ea"/>
              </a:rPr>
              <a:t>①</a:t>
            </a:r>
            <a:r>
              <a:rPr lang="en-US" altLang="ja-JP" sz="2400" dirty="0">
                <a:latin typeface="+mj-ea"/>
                <a:ea typeface="+mn-ea"/>
              </a:rPr>
              <a:t> standing on one  leg</a:t>
            </a:r>
            <a:r>
              <a:rPr lang="ja-JP" altLang="en-US" sz="2400" dirty="0">
                <a:latin typeface="+mj-ea"/>
                <a:ea typeface="+mn-ea"/>
              </a:rPr>
              <a:t>　</a:t>
            </a:r>
            <a:endParaRPr lang="en-US" altLang="ja-JP" sz="2400" dirty="0">
              <a:latin typeface="+mj-ea"/>
              <a:ea typeface="+mn-ea"/>
            </a:endParaRPr>
          </a:p>
          <a:p>
            <a:pPr fontAlgn="auto">
              <a:spcBef>
                <a:spcPts val="0"/>
              </a:spcBef>
              <a:spcAft>
                <a:spcPts val="0"/>
              </a:spcAft>
              <a:defRPr/>
            </a:pPr>
            <a:r>
              <a:rPr lang="en-US" altLang="ja-JP" sz="2400" dirty="0">
                <a:latin typeface="+mj-ea"/>
                <a:ea typeface="+mn-ea"/>
              </a:rPr>
              <a:t>   (for more than 5 seconds</a:t>
            </a:r>
          </a:p>
          <a:p>
            <a:pPr fontAlgn="auto">
              <a:spcBef>
                <a:spcPts val="0"/>
              </a:spcBef>
              <a:spcAft>
                <a:spcPts val="0"/>
              </a:spcAft>
              <a:defRPr/>
            </a:pPr>
            <a:r>
              <a:rPr lang="en-US" altLang="ja-JP" sz="2400" dirty="0">
                <a:latin typeface="+mj-ea"/>
                <a:ea typeface="+mn-ea"/>
              </a:rPr>
              <a:t>     without swaying)</a:t>
            </a:r>
          </a:p>
          <a:p>
            <a:pPr fontAlgn="auto">
              <a:spcBef>
                <a:spcPts val="0"/>
              </a:spcBef>
              <a:spcAft>
                <a:spcPts val="0"/>
              </a:spcAft>
              <a:defRPr/>
            </a:pPr>
            <a:endParaRPr lang="en-US" altLang="ja-JP" sz="2400" dirty="0">
              <a:latin typeface="+mj-ea"/>
              <a:ea typeface="+mn-ea"/>
            </a:endParaRPr>
          </a:p>
          <a:p>
            <a:pPr fontAlgn="auto">
              <a:spcBef>
                <a:spcPts val="0"/>
              </a:spcBef>
              <a:spcAft>
                <a:spcPts val="0"/>
              </a:spcAft>
              <a:defRPr/>
            </a:pPr>
            <a:r>
              <a:rPr lang="ja-JP" altLang="en-US" sz="2400" dirty="0">
                <a:latin typeface="+mj-ea"/>
                <a:ea typeface="+mn-ea"/>
              </a:rPr>
              <a:t>②</a:t>
            </a:r>
            <a:r>
              <a:rPr lang="en-US" altLang="ja-JP" sz="2400" dirty="0">
                <a:latin typeface="+mj-ea"/>
                <a:ea typeface="+mn-ea"/>
              </a:rPr>
              <a:t> vertical extension of arms</a:t>
            </a:r>
          </a:p>
          <a:p>
            <a:pPr algn="r" fontAlgn="auto">
              <a:spcBef>
                <a:spcPts val="0"/>
              </a:spcBef>
              <a:spcAft>
                <a:spcPts val="0"/>
              </a:spcAft>
              <a:defRPr/>
            </a:pPr>
            <a:endParaRPr lang="en-US" altLang="ja-JP" sz="2400" dirty="0">
              <a:latin typeface="+mj-ea"/>
              <a:ea typeface="+mn-ea"/>
            </a:endParaRPr>
          </a:p>
          <a:p>
            <a:pPr fontAlgn="auto">
              <a:spcBef>
                <a:spcPts val="0"/>
              </a:spcBef>
              <a:spcAft>
                <a:spcPts val="0"/>
              </a:spcAft>
              <a:defRPr/>
            </a:pPr>
            <a:r>
              <a:rPr lang="ja-JP" altLang="en-US" sz="2400" dirty="0">
                <a:latin typeface="+mj-ea"/>
                <a:ea typeface="+mn-ea"/>
              </a:rPr>
              <a:t>③</a:t>
            </a:r>
            <a:r>
              <a:rPr lang="en-US" altLang="ja-JP" sz="2400" dirty="0">
                <a:latin typeface="+mn-lt"/>
                <a:ea typeface="+mn-ea"/>
              </a:rPr>
              <a:t> squatting</a:t>
            </a:r>
          </a:p>
          <a:p>
            <a:pPr fontAlgn="auto">
              <a:spcBef>
                <a:spcPts val="0"/>
              </a:spcBef>
              <a:spcAft>
                <a:spcPts val="0"/>
              </a:spcAft>
              <a:defRPr/>
            </a:pPr>
            <a:r>
              <a:rPr lang="en-US" altLang="ja-JP" sz="2400" dirty="0">
                <a:latin typeface="+mj-ea"/>
                <a:ea typeface="+mn-ea"/>
              </a:rPr>
              <a:t>    (without raising  heels)</a:t>
            </a:r>
          </a:p>
          <a:p>
            <a:pPr fontAlgn="auto">
              <a:spcBef>
                <a:spcPts val="0"/>
              </a:spcBef>
              <a:spcAft>
                <a:spcPts val="0"/>
              </a:spcAft>
              <a:defRPr/>
            </a:pPr>
            <a:endParaRPr lang="en-US" altLang="ja-JP" sz="2400" dirty="0">
              <a:latin typeface="+mj-ea"/>
              <a:ea typeface="+mn-ea"/>
            </a:endParaRPr>
          </a:p>
          <a:p>
            <a:pPr fontAlgn="auto">
              <a:spcBef>
                <a:spcPts val="0"/>
              </a:spcBef>
              <a:spcAft>
                <a:spcPts val="0"/>
              </a:spcAft>
              <a:defRPr/>
            </a:pPr>
            <a:r>
              <a:rPr lang="ja-JP" altLang="en-US" sz="2400" dirty="0">
                <a:latin typeface="+mj-ea"/>
                <a:ea typeface="+mn-ea"/>
              </a:rPr>
              <a:t>④ </a:t>
            </a:r>
            <a:r>
              <a:rPr lang="en-US" altLang="ja-JP" sz="2400" dirty="0">
                <a:latin typeface="+mj-ea"/>
                <a:ea typeface="+mn-ea"/>
              </a:rPr>
              <a:t>bending  over</a:t>
            </a:r>
          </a:p>
          <a:p>
            <a:pPr fontAlgn="auto">
              <a:spcBef>
                <a:spcPts val="0"/>
              </a:spcBef>
              <a:spcAft>
                <a:spcPts val="0"/>
              </a:spcAft>
              <a:defRPr/>
            </a:pPr>
            <a:r>
              <a:rPr lang="en-US" altLang="ja-JP" sz="2400" dirty="0">
                <a:latin typeface="+mj-ea"/>
                <a:ea typeface="+mn-ea"/>
              </a:rPr>
              <a:t> </a:t>
            </a:r>
            <a:r>
              <a:rPr lang="en-US" altLang="ja-JP" sz="2400" dirty="0">
                <a:latin typeface="+mn-lt"/>
                <a:ea typeface="+mn-ea"/>
              </a:rPr>
              <a:t>(until the fingers </a:t>
            </a:r>
            <a:r>
              <a:rPr lang="en-US" altLang="ja-JP" sz="2400" dirty="0">
                <a:latin typeface="+mn-lt"/>
                <a:ea typeface="+mn-ea"/>
              </a:rPr>
              <a:t>reach the floor</a:t>
            </a:r>
            <a:r>
              <a:rPr lang="en-US" altLang="ja-JP" sz="2400" dirty="0">
                <a:latin typeface="+mn-lt"/>
                <a:ea typeface="+mn-ea"/>
              </a:rPr>
              <a:t>)</a:t>
            </a:r>
            <a:endParaRPr lang="ja-JP" altLang="ja-JP" sz="2400" dirty="0">
              <a:latin typeface="+mn-lt"/>
              <a:ea typeface="+mn-ea"/>
            </a:endParaRPr>
          </a:p>
          <a:p>
            <a:pPr fontAlgn="auto">
              <a:spcBef>
                <a:spcPts val="0"/>
              </a:spcBef>
              <a:spcAft>
                <a:spcPts val="0"/>
              </a:spcAft>
              <a:defRPr/>
            </a:pPr>
            <a:endParaRPr lang="en-US" altLang="ja-JP" sz="2400" dirty="0">
              <a:latin typeface="+mn-lt"/>
              <a:ea typeface="+mn-ea"/>
            </a:endParaRPr>
          </a:p>
        </p:txBody>
      </p:sp>
      <p:sp>
        <p:nvSpPr>
          <p:cNvPr id="6" name="角丸四角形 5"/>
          <p:cNvSpPr/>
          <p:nvPr/>
        </p:nvSpPr>
        <p:spPr>
          <a:xfrm>
            <a:off x="5021263" y="1649413"/>
            <a:ext cx="3097212" cy="720725"/>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t>Static  balance</a:t>
            </a:r>
            <a:endParaRPr lang="ja-JP" altLang="en-US" sz="2800" dirty="0"/>
          </a:p>
        </p:txBody>
      </p:sp>
      <p:sp>
        <p:nvSpPr>
          <p:cNvPr id="7" name="角丸四角形 6"/>
          <p:cNvSpPr/>
          <p:nvPr/>
        </p:nvSpPr>
        <p:spPr>
          <a:xfrm>
            <a:off x="5003800" y="2921000"/>
            <a:ext cx="3671888" cy="874713"/>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t>Stiffness of upper limbs</a:t>
            </a:r>
          </a:p>
          <a:p>
            <a:pPr algn="ctr" fontAlgn="auto">
              <a:spcBef>
                <a:spcPts val="0"/>
              </a:spcBef>
              <a:spcAft>
                <a:spcPts val="0"/>
              </a:spcAft>
              <a:defRPr/>
            </a:pPr>
            <a:r>
              <a:rPr lang="en-US" altLang="ja-JP" sz="2800" dirty="0">
                <a:solidFill>
                  <a:srgbClr val="FFC000"/>
                </a:solidFill>
              </a:rPr>
              <a:t>posture</a:t>
            </a:r>
            <a:endParaRPr lang="ja-JP" altLang="en-US" sz="2800" dirty="0">
              <a:solidFill>
                <a:srgbClr val="FFC000"/>
              </a:solidFill>
            </a:endParaRPr>
          </a:p>
        </p:txBody>
      </p:sp>
      <p:sp>
        <p:nvSpPr>
          <p:cNvPr id="8" name="角丸四角形 7"/>
          <p:cNvSpPr/>
          <p:nvPr/>
        </p:nvSpPr>
        <p:spPr>
          <a:xfrm>
            <a:off x="5003800" y="3940175"/>
            <a:ext cx="3816350" cy="784225"/>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t>Stiffness of lower limbs</a:t>
            </a:r>
          </a:p>
        </p:txBody>
      </p:sp>
      <p:sp>
        <p:nvSpPr>
          <p:cNvPr id="9" name="角丸四角形 8"/>
          <p:cNvSpPr/>
          <p:nvPr/>
        </p:nvSpPr>
        <p:spPr>
          <a:xfrm>
            <a:off x="5021263" y="5084763"/>
            <a:ext cx="3798887" cy="874712"/>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sz="2800" dirty="0"/>
          </a:p>
          <a:p>
            <a:pPr algn="ctr" fontAlgn="auto">
              <a:spcBef>
                <a:spcPts val="0"/>
              </a:spcBef>
              <a:spcAft>
                <a:spcPts val="0"/>
              </a:spcAft>
              <a:defRPr/>
            </a:pPr>
            <a:r>
              <a:rPr lang="en-US" altLang="ja-JP" sz="2800" dirty="0"/>
              <a:t>Stiffness of whole body</a:t>
            </a:r>
          </a:p>
          <a:p>
            <a:pPr algn="ctr" fontAlgn="auto">
              <a:spcBef>
                <a:spcPts val="0"/>
              </a:spcBef>
              <a:spcAft>
                <a:spcPts val="0"/>
              </a:spcAft>
              <a:defRPr/>
            </a:pPr>
            <a:r>
              <a:rPr lang="en-US" altLang="ja-JP" sz="2800" dirty="0">
                <a:solidFill>
                  <a:srgbClr val="FFC000"/>
                </a:solidFill>
              </a:rPr>
              <a:t>posture</a:t>
            </a:r>
            <a:endParaRPr lang="ja-JP" altLang="en-US" sz="2800" dirty="0">
              <a:solidFill>
                <a:srgbClr val="FFC000"/>
              </a:solidFill>
            </a:endParaRPr>
          </a:p>
          <a:p>
            <a:pPr algn="ctr" fontAlgn="auto">
              <a:spcBef>
                <a:spcPts val="0"/>
              </a:spcBef>
              <a:spcAft>
                <a:spcPts val="0"/>
              </a:spcAft>
              <a:defRPr/>
            </a:pPr>
            <a:endParaRPr lang="ja-JP" alt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1"/>
          <p:cNvSpPr>
            <a:spLocks noGrp="1"/>
          </p:cNvSpPr>
          <p:nvPr>
            <p:ph type="title"/>
          </p:nvPr>
        </p:nvSpPr>
        <p:spPr>
          <a:xfrm>
            <a:off x="468313" y="188913"/>
            <a:ext cx="8229600" cy="936625"/>
          </a:xfrm>
          <a:solidFill>
            <a:srgbClr val="002060"/>
          </a:solidFill>
        </p:spPr>
        <p:txBody>
          <a:bodyPr/>
          <a:lstStyle/>
          <a:p>
            <a:r>
              <a:rPr lang="en-US" altLang="ja-JP" smtClean="0">
                <a:solidFill>
                  <a:srgbClr val="FFFF00"/>
                </a:solidFill>
              </a:rPr>
              <a:t>Posture and movement function</a:t>
            </a:r>
            <a:endParaRPr lang="ja-JP" altLang="en-US" smtClean="0">
              <a:solidFill>
                <a:srgbClr val="FFFF00"/>
              </a:solidFill>
            </a:endParaRPr>
          </a:p>
        </p:txBody>
      </p:sp>
      <p:sp>
        <p:nvSpPr>
          <p:cNvPr id="4" name="正方形/長方形 3"/>
          <p:cNvSpPr/>
          <p:nvPr/>
        </p:nvSpPr>
        <p:spPr>
          <a:xfrm>
            <a:off x="1087438" y="4056063"/>
            <a:ext cx="3052762" cy="73501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dirty="0"/>
              <a:t> </a:t>
            </a:r>
            <a:r>
              <a:rPr lang="en-US" altLang="ja-JP" sz="3200" dirty="0"/>
              <a:t>get tired easily</a:t>
            </a:r>
          </a:p>
        </p:txBody>
      </p:sp>
      <p:sp>
        <p:nvSpPr>
          <p:cNvPr id="5" name="正方形/長方形 4"/>
          <p:cNvSpPr/>
          <p:nvPr/>
        </p:nvSpPr>
        <p:spPr>
          <a:xfrm>
            <a:off x="5219700" y="3933825"/>
            <a:ext cx="3168650" cy="10207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t>Dysfunction of</a:t>
            </a:r>
          </a:p>
          <a:p>
            <a:pPr algn="ctr" fontAlgn="auto">
              <a:spcBef>
                <a:spcPts val="0"/>
              </a:spcBef>
              <a:spcAft>
                <a:spcPts val="0"/>
              </a:spcAft>
              <a:defRPr/>
            </a:pPr>
            <a:r>
              <a:rPr lang="en-US" altLang="ja-JP" sz="2800" dirty="0"/>
              <a:t>l</a:t>
            </a:r>
            <a:r>
              <a:rPr lang="en-US" altLang="ja-JP" sz="2800" dirty="0"/>
              <a:t>ocomotive organs</a:t>
            </a:r>
            <a:endParaRPr lang="ja-JP" altLang="en-US" sz="2800" dirty="0"/>
          </a:p>
        </p:txBody>
      </p:sp>
      <p:sp>
        <p:nvSpPr>
          <p:cNvPr id="6" name="正方形/長方形 5"/>
          <p:cNvSpPr/>
          <p:nvPr/>
        </p:nvSpPr>
        <p:spPr>
          <a:xfrm>
            <a:off x="2555875" y="2636838"/>
            <a:ext cx="3530600" cy="6508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600" dirty="0"/>
              <a:t>  </a:t>
            </a:r>
            <a:r>
              <a:rPr lang="en-US" altLang="ja-JP" sz="2800" dirty="0"/>
              <a:t>Break of the posture</a:t>
            </a:r>
          </a:p>
        </p:txBody>
      </p:sp>
      <p:sp>
        <p:nvSpPr>
          <p:cNvPr id="7" name="下矢印 6"/>
          <p:cNvSpPr/>
          <p:nvPr/>
        </p:nvSpPr>
        <p:spPr>
          <a:xfrm rot="2495376">
            <a:off x="2652713" y="3317875"/>
            <a:ext cx="360362" cy="7080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下矢印 7"/>
          <p:cNvSpPr/>
          <p:nvPr/>
        </p:nvSpPr>
        <p:spPr>
          <a:xfrm rot="18263465">
            <a:off x="5976145" y="3317081"/>
            <a:ext cx="360362" cy="7080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下矢印 8"/>
          <p:cNvSpPr/>
          <p:nvPr/>
        </p:nvSpPr>
        <p:spPr>
          <a:xfrm rot="18660333">
            <a:off x="2950370" y="4806156"/>
            <a:ext cx="360362" cy="7080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下矢印 9"/>
          <p:cNvSpPr/>
          <p:nvPr/>
        </p:nvSpPr>
        <p:spPr>
          <a:xfrm rot="2425968">
            <a:off x="5907088" y="4987925"/>
            <a:ext cx="360362" cy="7080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正方形/長方形 11"/>
          <p:cNvSpPr/>
          <p:nvPr/>
        </p:nvSpPr>
        <p:spPr>
          <a:xfrm>
            <a:off x="3424238" y="5551488"/>
            <a:ext cx="2295525" cy="647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Injury</a:t>
            </a:r>
            <a:endParaRPr lang="ja-JP" altLang="en-US" sz="3200" dirty="0"/>
          </a:p>
        </p:txBody>
      </p:sp>
      <p:sp>
        <p:nvSpPr>
          <p:cNvPr id="13" name="正方形/長方形 12"/>
          <p:cNvSpPr/>
          <p:nvPr/>
        </p:nvSpPr>
        <p:spPr>
          <a:xfrm>
            <a:off x="2092325" y="1428750"/>
            <a:ext cx="4527550" cy="7207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600" dirty="0"/>
              <a:t> </a:t>
            </a:r>
            <a:r>
              <a:rPr lang="en-US" altLang="ja-JP" sz="3200" dirty="0">
                <a:latin typeface="+mj-ea"/>
                <a:ea typeface="+mj-ea"/>
              </a:rPr>
              <a:t>Disorder of the lifestyle</a:t>
            </a:r>
          </a:p>
        </p:txBody>
      </p:sp>
      <p:sp>
        <p:nvSpPr>
          <p:cNvPr id="3" name="下矢印 2"/>
          <p:cNvSpPr/>
          <p:nvPr/>
        </p:nvSpPr>
        <p:spPr>
          <a:xfrm>
            <a:off x="4140200" y="2209800"/>
            <a:ext cx="431800" cy="431800"/>
          </a:xfrm>
          <a:prstGeom prst="downArrow">
            <a:avLst>
              <a:gd name="adj1" fmla="val 50000"/>
              <a:gd name="adj2" fmla="val 5391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タイトル 1"/>
          <p:cNvSpPr>
            <a:spLocks noGrp="1"/>
          </p:cNvSpPr>
          <p:nvPr>
            <p:ph type="title"/>
          </p:nvPr>
        </p:nvSpPr>
        <p:spPr>
          <a:xfrm>
            <a:off x="395288" y="115888"/>
            <a:ext cx="8229600" cy="792162"/>
          </a:xfrm>
          <a:solidFill>
            <a:srgbClr val="002060"/>
          </a:solidFill>
        </p:spPr>
        <p:txBody>
          <a:bodyPr/>
          <a:lstStyle/>
          <a:p>
            <a:r>
              <a:rPr lang="en-US" altLang="ja-JP" smtClean="0">
                <a:solidFill>
                  <a:srgbClr val="FFFF00"/>
                </a:solidFill>
              </a:rPr>
              <a:t>Locomotive syndrome</a:t>
            </a:r>
            <a:endParaRPr lang="ja-JP" altLang="en-US" smtClean="0">
              <a:solidFill>
                <a:srgbClr val="FFFF00"/>
              </a:solidFill>
            </a:endParaRPr>
          </a:p>
        </p:txBody>
      </p:sp>
      <p:sp>
        <p:nvSpPr>
          <p:cNvPr id="6" name="テキスト プレースホルダー 5"/>
          <p:cNvSpPr>
            <a:spLocks noGrp="1"/>
          </p:cNvSpPr>
          <p:nvPr>
            <p:ph type="body" idx="1"/>
          </p:nvPr>
        </p:nvSpPr>
        <p:spPr>
          <a:xfrm>
            <a:off x="677863" y="908050"/>
            <a:ext cx="2663825" cy="639763"/>
          </a:xfrm>
        </p:spPr>
        <p:txBody>
          <a:bodyPr/>
          <a:lstStyle/>
          <a:p>
            <a:r>
              <a:rPr lang="ja-JP" altLang="en-US" sz="3200" smtClean="0"/>
              <a:t>　　</a:t>
            </a:r>
            <a:r>
              <a:rPr lang="en-US" altLang="ja-JP" sz="3200" smtClean="0"/>
              <a:t> 【Adult】</a:t>
            </a:r>
            <a:endParaRPr lang="ja-JP" altLang="en-US" sz="3200" smtClean="0"/>
          </a:p>
        </p:txBody>
      </p:sp>
      <p:sp>
        <p:nvSpPr>
          <p:cNvPr id="8" name="テキスト プレースホルダー 7"/>
          <p:cNvSpPr>
            <a:spLocks noGrp="1"/>
          </p:cNvSpPr>
          <p:nvPr>
            <p:ph type="body" sz="quarter" idx="3"/>
          </p:nvPr>
        </p:nvSpPr>
        <p:spPr>
          <a:xfrm>
            <a:off x="5221288" y="908050"/>
            <a:ext cx="2517775" cy="639763"/>
          </a:xfrm>
        </p:spPr>
        <p:txBody>
          <a:bodyPr/>
          <a:lstStyle/>
          <a:p>
            <a:r>
              <a:rPr lang="en-US" altLang="ja-JP" sz="3200" smtClean="0"/>
              <a:t> 【Child】</a:t>
            </a:r>
            <a:r>
              <a:rPr lang="ja-JP" altLang="en-US" sz="3200" smtClean="0"/>
              <a:t>　　</a:t>
            </a:r>
          </a:p>
        </p:txBody>
      </p:sp>
      <p:sp>
        <p:nvSpPr>
          <p:cNvPr id="3" name="角丸四角形 2"/>
          <p:cNvSpPr/>
          <p:nvPr/>
        </p:nvSpPr>
        <p:spPr>
          <a:xfrm>
            <a:off x="455613" y="3459163"/>
            <a:ext cx="3224212" cy="9112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800" dirty="0">
                <a:solidFill>
                  <a:srgbClr val="FFFF00"/>
                </a:solidFill>
                <a:latin typeface="+mj-ea"/>
                <a:ea typeface="+mj-ea"/>
              </a:rPr>
              <a:t>Poorly </a:t>
            </a:r>
            <a:r>
              <a:rPr lang="en-US" altLang="ja-JP" sz="2800" dirty="0">
                <a:solidFill>
                  <a:srgbClr val="FFFF00"/>
                </a:solidFill>
                <a:latin typeface="+mj-ea"/>
                <a:ea typeface="+mj-ea"/>
              </a:rPr>
              <a:t>balanced</a:t>
            </a:r>
          </a:p>
          <a:p>
            <a:pPr fontAlgn="auto">
              <a:spcBef>
                <a:spcPts val="0"/>
              </a:spcBef>
              <a:spcAft>
                <a:spcPts val="0"/>
              </a:spcAft>
              <a:defRPr/>
            </a:pPr>
            <a:r>
              <a:rPr lang="en-US" altLang="ja-JP" sz="2800" dirty="0">
                <a:solidFill>
                  <a:srgbClr val="FFFF00"/>
                </a:solidFill>
                <a:latin typeface="+mj-ea"/>
                <a:ea typeface="+mj-ea"/>
              </a:rPr>
              <a:t>Muscle </a:t>
            </a:r>
            <a:r>
              <a:rPr lang="en-US" altLang="ja-JP" sz="2800" dirty="0">
                <a:solidFill>
                  <a:srgbClr val="FFFF00"/>
                </a:solidFill>
                <a:latin typeface="+mj-ea"/>
                <a:ea typeface="+mj-ea"/>
              </a:rPr>
              <a:t>weakness</a:t>
            </a:r>
            <a:endParaRPr lang="en-US" altLang="ja-JP" sz="2800" dirty="0">
              <a:solidFill>
                <a:srgbClr val="FFFF00"/>
              </a:solidFill>
              <a:latin typeface="+mj-ea"/>
              <a:ea typeface="+mj-ea"/>
            </a:endParaRPr>
          </a:p>
        </p:txBody>
      </p:sp>
      <p:sp>
        <p:nvSpPr>
          <p:cNvPr id="10" name="角丸四角形 9"/>
          <p:cNvSpPr/>
          <p:nvPr/>
        </p:nvSpPr>
        <p:spPr>
          <a:xfrm>
            <a:off x="4572000" y="3414713"/>
            <a:ext cx="3744913" cy="9112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sz="2800" dirty="0">
              <a:solidFill>
                <a:srgbClr val="FFFF00"/>
              </a:solidFill>
              <a:latin typeface="+mj-ea"/>
              <a:ea typeface="+mj-ea"/>
            </a:endParaRPr>
          </a:p>
          <a:p>
            <a:pPr fontAlgn="auto">
              <a:spcBef>
                <a:spcPts val="0"/>
              </a:spcBef>
              <a:spcAft>
                <a:spcPts val="0"/>
              </a:spcAft>
              <a:defRPr/>
            </a:pPr>
            <a:r>
              <a:rPr lang="en-US" altLang="ja-JP" sz="2800" dirty="0">
                <a:solidFill>
                  <a:srgbClr val="FFFF00"/>
                </a:solidFill>
                <a:latin typeface="+mj-ea"/>
                <a:ea typeface="+mj-ea"/>
              </a:rPr>
              <a:t>Poorly balanced</a:t>
            </a:r>
          </a:p>
          <a:p>
            <a:pPr fontAlgn="auto">
              <a:spcBef>
                <a:spcPts val="0"/>
              </a:spcBef>
              <a:spcAft>
                <a:spcPts val="0"/>
              </a:spcAft>
              <a:defRPr/>
            </a:pPr>
            <a:r>
              <a:rPr lang="en-US" altLang="ja-JP" sz="2800" dirty="0">
                <a:solidFill>
                  <a:srgbClr val="FFFF00"/>
                </a:solidFill>
                <a:latin typeface="+mj-ea"/>
                <a:ea typeface="+mj-ea"/>
              </a:rPr>
              <a:t>Stiffness </a:t>
            </a:r>
            <a:r>
              <a:rPr lang="en-US" altLang="ja-JP" sz="2800" dirty="0">
                <a:solidFill>
                  <a:srgbClr val="FFFF00"/>
                </a:solidFill>
                <a:latin typeface="+mj-ea"/>
                <a:ea typeface="+mj-ea"/>
              </a:rPr>
              <a:t>of  </a:t>
            </a:r>
            <a:r>
              <a:rPr lang="en-US" altLang="ja-JP" sz="2800" dirty="0">
                <a:solidFill>
                  <a:srgbClr val="FFFF00"/>
                </a:solidFill>
                <a:latin typeface="+mj-ea"/>
                <a:ea typeface="+mj-ea"/>
              </a:rPr>
              <a:t>the  body</a:t>
            </a:r>
            <a:endParaRPr lang="en-US" altLang="ja-JP" sz="2800" dirty="0">
              <a:solidFill>
                <a:srgbClr val="FFFF00"/>
              </a:solidFill>
              <a:latin typeface="+mj-ea"/>
              <a:ea typeface="+mj-ea"/>
            </a:endParaRPr>
          </a:p>
          <a:p>
            <a:pPr fontAlgn="auto">
              <a:spcBef>
                <a:spcPts val="0"/>
              </a:spcBef>
              <a:spcAft>
                <a:spcPts val="0"/>
              </a:spcAft>
              <a:defRPr/>
            </a:pPr>
            <a:endParaRPr lang="en-US" altLang="ja-JP" sz="2800" dirty="0">
              <a:solidFill>
                <a:srgbClr val="FFFF00"/>
              </a:solidFill>
              <a:latin typeface="+mj-ea"/>
              <a:ea typeface="+mj-ea"/>
            </a:endParaRPr>
          </a:p>
        </p:txBody>
      </p:sp>
      <p:sp>
        <p:nvSpPr>
          <p:cNvPr id="4" name="角丸四角形 3"/>
          <p:cNvSpPr/>
          <p:nvPr/>
        </p:nvSpPr>
        <p:spPr>
          <a:xfrm>
            <a:off x="179388" y="1855788"/>
            <a:ext cx="3779837"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dirty="0">
                <a:solidFill>
                  <a:schemeClr val="bg1"/>
                </a:solidFill>
              </a:rPr>
              <a:t>運動器障害　</a:t>
            </a:r>
            <a:r>
              <a:rPr lang="en-US" altLang="ja-JP" sz="2400" dirty="0">
                <a:solidFill>
                  <a:schemeClr val="bg1"/>
                </a:solidFill>
                <a:latin typeface="+mj-ea"/>
              </a:rPr>
              <a:t>disturbance</a:t>
            </a:r>
            <a:endParaRPr lang="en-US" altLang="ja-JP" sz="2400" dirty="0">
              <a:solidFill>
                <a:schemeClr val="bg1"/>
              </a:solidFill>
              <a:latin typeface="+mj-ea"/>
            </a:endParaRPr>
          </a:p>
          <a:p>
            <a:pPr fontAlgn="auto">
              <a:spcBef>
                <a:spcPts val="0"/>
              </a:spcBef>
              <a:spcAft>
                <a:spcPts val="0"/>
              </a:spcAft>
              <a:defRPr/>
            </a:pPr>
            <a:r>
              <a:rPr lang="en-US" altLang="ja-JP" sz="2400" dirty="0">
                <a:solidFill>
                  <a:schemeClr val="bg1"/>
                </a:solidFill>
                <a:latin typeface="+mj-ea"/>
              </a:rPr>
              <a:t>of locomotive organs</a:t>
            </a:r>
          </a:p>
        </p:txBody>
      </p:sp>
      <p:sp>
        <p:nvSpPr>
          <p:cNvPr id="13" name="下矢印 12"/>
          <p:cNvSpPr/>
          <p:nvPr/>
        </p:nvSpPr>
        <p:spPr>
          <a:xfrm>
            <a:off x="1800225" y="2898775"/>
            <a:ext cx="431800" cy="431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角丸四角形 13"/>
          <p:cNvSpPr/>
          <p:nvPr/>
        </p:nvSpPr>
        <p:spPr>
          <a:xfrm>
            <a:off x="519113" y="5038725"/>
            <a:ext cx="3160712" cy="7921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dirty="0">
                <a:solidFill>
                  <a:schemeClr val="bg1"/>
                </a:solidFill>
                <a:latin typeface="+mj-ea"/>
              </a:rPr>
              <a:t>寝たきり　</a:t>
            </a:r>
            <a:r>
              <a:rPr lang="en-US" altLang="ja-JP" sz="2400" dirty="0">
                <a:solidFill>
                  <a:schemeClr val="bg1"/>
                </a:solidFill>
                <a:latin typeface="+mj-ea"/>
              </a:rPr>
              <a:t>more </a:t>
            </a:r>
            <a:r>
              <a:rPr lang="en-US" altLang="ja-JP" sz="2400" dirty="0">
                <a:solidFill>
                  <a:schemeClr val="bg1"/>
                </a:solidFill>
                <a:latin typeface="+mj-ea"/>
              </a:rPr>
              <a:t>likely to become bedridden </a:t>
            </a:r>
          </a:p>
        </p:txBody>
      </p:sp>
      <p:sp>
        <p:nvSpPr>
          <p:cNvPr id="16" name="角丸四角形 15"/>
          <p:cNvSpPr/>
          <p:nvPr/>
        </p:nvSpPr>
        <p:spPr>
          <a:xfrm>
            <a:off x="4460875" y="1854200"/>
            <a:ext cx="4325938" cy="915988"/>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dirty="0">
                <a:solidFill>
                  <a:schemeClr val="bg1"/>
                </a:solidFill>
              </a:rPr>
              <a:t>運動器機能不全</a:t>
            </a:r>
            <a:r>
              <a:rPr lang="ja-JP" altLang="en-US" sz="2400" dirty="0">
                <a:solidFill>
                  <a:schemeClr val="bg1"/>
                </a:solidFill>
              </a:rPr>
              <a:t> </a:t>
            </a:r>
            <a:r>
              <a:rPr lang="en-US" altLang="ja-JP" sz="2400" dirty="0">
                <a:solidFill>
                  <a:schemeClr val="bg1"/>
                </a:solidFill>
              </a:rPr>
              <a:t>dysfunctions</a:t>
            </a:r>
            <a:endParaRPr lang="en-US" altLang="ja-JP" sz="2400" dirty="0">
              <a:solidFill>
                <a:schemeClr val="bg1"/>
              </a:solidFill>
            </a:endParaRPr>
          </a:p>
          <a:p>
            <a:pPr fontAlgn="auto">
              <a:spcBef>
                <a:spcPts val="0"/>
              </a:spcBef>
              <a:spcAft>
                <a:spcPts val="0"/>
              </a:spcAft>
              <a:defRPr/>
            </a:pPr>
            <a:r>
              <a:rPr lang="en-US" altLang="ja-JP" sz="2400" dirty="0">
                <a:solidFill>
                  <a:schemeClr val="bg1"/>
                </a:solidFill>
              </a:rPr>
              <a:t>of </a:t>
            </a:r>
            <a:r>
              <a:rPr lang="en-US" altLang="ja-JP" sz="2400" dirty="0">
                <a:solidFill>
                  <a:schemeClr val="bg1"/>
                </a:solidFill>
              </a:rPr>
              <a:t> </a:t>
            </a:r>
            <a:r>
              <a:rPr lang="en-US" altLang="ja-JP" sz="2400" dirty="0">
                <a:solidFill>
                  <a:schemeClr val="bg1"/>
                </a:solidFill>
              </a:rPr>
              <a:t>locomotive organs </a:t>
            </a:r>
            <a:endParaRPr lang="ja-JP" altLang="en-US" sz="2400" dirty="0"/>
          </a:p>
        </p:txBody>
      </p:sp>
      <p:sp>
        <p:nvSpPr>
          <p:cNvPr id="17" name="角丸四角形 16"/>
          <p:cNvSpPr/>
          <p:nvPr/>
        </p:nvSpPr>
        <p:spPr>
          <a:xfrm>
            <a:off x="4572000" y="4884738"/>
            <a:ext cx="4103688" cy="18923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2400">
                <a:solidFill>
                  <a:schemeClr val="bg1"/>
                </a:solidFill>
              </a:rPr>
              <a:t>ロコモ予備群 </a:t>
            </a:r>
            <a:r>
              <a:rPr lang="en-US" altLang="ja-JP" sz="2400">
                <a:solidFill>
                  <a:schemeClr val="bg1"/>
                </a:solidFill>
              </a:rPr>
              <a:t>prone to injury and may suffer</a:t>
            </a:r>
            <a:r>
              <a:rPr lang="ja-JP" altLang="en-US" sz="2400">
                <a:solidFill>
                  <a:schemeClr val="bg1"/>
                </a:solidFill>
              </a:rPr>
              <a:t> </a:t>
            </a:r>
            <a:r>
              <a:rPr lang="en-US" altLang="ja-JP" sz="2400">
                <a:solidFill>
                  <a:schemeClr val="bg1"/>
                </a:solidFill>
              </a:rPr>
              <a:t>locomotive syndrome in the future</a:t>
            </a:r>
          </a:p>
          <a:p>
            <a:r>
              <a:rPr lang="en-US" altLang="ja-JP" sz="2400">
                <a:solidFill>
                  <a:schemeClr val="bg1"/>
                </a:solidFill>
              </a:rPr>
              <a:t>We name this condition </a:t>
            </a:r>
          </a:p>
          <a:p>
            <a:r>
              <a:rPr lang="en-US" altLang="ja-JP" sz="2400">
                <a:solidFill>
                  <a:schemeClr val="bg1"/>
                </a:solidFill>
              </a:rPr>
              <a:t>child  locomotive syndrome</a:t>
            </a:r>
            <a:endParaRPr lang="ja-JP" altLang="ja-JP" sz="2400">
              <a:solidFill>
                <a:schemeClr val="bg1"/>
              </a:solidFill>
            </a:endParaRPr>
          </a:p>
        </p:txBody>
      </p:sp>
      <p:sp>
        <p:nvSpPr>
          <p:cNvPr id="19" name="下矢印 18"/>
          <p:cNvSpPr/>
          <p:nvPr/>
        </p:nvSpPr>
        <p:spPr>
          <a:xfrm>
            <a:off x="6238875" y="2879725"/>
            <a:ext cx="431800" cy="431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下矢印 19"/>
          <p:cNvSpPr/>
          <p:nvPr/>
        </p:nvSpPr>
        <p:spPr>
          <a:xfrm>
            <a:off x="6238875" y="4411663"/>
            <a:ext cx="431800" cy="431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下矢印 20"/>
          <p:cNvSpPr/>
          <p:nvPr/>
        </p:nvSpPr>
        <p:spPr>
          <a:xfrm>
            <a:off x="1773238" y="4508500"/>
            <a:ext cx="431800" cy="4333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角丸四角形 21"/>
          <p:cNvSpPr/>
          <p:nvPr/>
        </p:nvSpPr>
        <p:spPr>
          <a:xfrm>
            <a:off x="6948488" y="1277938"/>
            <a:ext cx="2074862" cy="5762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t>Poor  posture </a:t>
            </a: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3" grpId="0" animBg="1"/>
      <p:bldP spid="10" grpId="0" animBg="1"/>
      <p:bldP spid="4" grpId="0" animBg="1"/>
      <p:bldP spid="14"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15888"/>
            <a:ext cx="8496300" cy="865187"/>
          </a:xfrm>
          <a:solidFill>
            <a:srgbClr val="002060"/>
          </a:solidFill>
          <a:ln>
            <a:solidFill>
              <a:schemeClr val="tx1"/>
            </a:solidFill>
          </a:ln>
        </p:spPr>
        <p:txBody>
          <a:bodyPr rtlCol="0">
            <a:normAutofit/>
          </a:bodyPr>
          <a:lstStyle/>
          <a:p>
            <a:pPr algn="r" fontAlgn="auto">
              <a:spcAft>
                <a:spcPts val="0"/>
              </a:spcAft>
              <a:defRPr/>
            </a:pPr>
            <a:r>
              <a:rPr lang="en-US" altLang="ja-JP" sz="3600" dirty="0">
                <a:solidFill>
                  <a:srgbClr val="FFFF00"/>
                </a:solidFill>
                <a:latin typeface="+mj-ea"/>
              </a:rPr>
              <a:t>If posture was bad, have you been warned?</a:t>
            </a:r>
            <a:endParaRPr lang="ja-JP" altLang="en-US" sz="3600" dirty="0">
              <a:solidFill>
                <a:srgbClr val="FFFF00"/>
              </a:solidFill>
              <a:latin typeface="+mj-ea"/>
            </a:endParaRPr>
          </a:p>
        </p:txBody>
      </p:sp>
      <p:graphicFrame>
        <p:nvGraphicFramePr>
          <p:cNvPr id="69634" name="Chart 1"/>
          <p:cNvGraphicFramePr>
            <a:graphicFrameLocks noGrp="1"/>
          </p:cNvGraphicFramePr>
          <p:nvPr>
            <p:ph idx="1"/>
          </p:nvPr>
        </p:nvGraphicFramePr>
        <p:xfrm>
          <a:off x="200025" y="1146175"/>
          <a:ext cx="8599488" cy="5026025"/>
        </p:xfrm>
        <a:graphic>
          <a:graphicData uri="http://schemas.openxmlformats.org/presentationml/2006/ole">
            <p:oleObj spid="_x0000_s69634" r:id="rId4" imgW="8596105" imgH="5029636" progId="Excel.Chart.8">
              <p:embed/>
            </p:oleObj>
          </a:graphicData>
        </a:graphic>
      </p:graphicFrame>
      <p:sp>
        <p:nvSpPr>
          <p:cNvPr id="5" name="テキスト ボックス 4"/>
          <p:cNvSpPr txBox="1"/>
          <p:nvPr/>
        </p:nvSpPr>
        <p:spPr>
          <a:xfrm>
            <a:off x="5651500" y="6245225"/>
            <a:ext cx="2881313" cy="307975"/>
          </a:xfrm>
          <a:prstGeom prst="rect">
            <a:avLst/>
          </a:prstGeom>
          <a:noFill/>
        </p:spPr>
        <p:txBody>
          <a:bodyPr>
            <a:spAutoFit/>
          </a:bodyPr>
          <a:lstStyle/>
          <a:p>
            <a:pPr fontAlgn="auto">
              <a:spcBef>
                <a:spcPts val="0"/>
              </a:spcBef>
              <a:spcAft>
                <a:spcPts val="0"/>
              </a:spcAft>
              <a:defRPr/>
            </a:pPr>
            <a:r>
              <a:rPr lang="en-US" altLang="ja-JP" sz="1400" dirty="0">
                <a:latin typeface="+mn-ea"/>
                <a:ea typeface="+mn-ea"/>
              </a:rPr>
              <a:t>Koshigaya elementary school  2012</a:t>
            </a:r>
            <a:endParaRPr lang="ja-JP" altLang="en-US" sz="1400" dirty="0">
              <a:latin typeface="+mn-lt"/>
              <a:ea typeface="+mn-ea"/>
            </a:endParaRPr>
          </a:p>
        </p:txBody>
      </p:sp>
      <p:sp>
        <p:nvSpPr>
          <p:cNvPr id="6" name="テキスト ボックス 5"/>
          <p:cNvSpPr txBox="1"/>
          <p:nvPr/>
        </p:nvSpPr>
        <p:spPr>
          <a:xfrm>
            <a:off x="684213" y="6221413"/>
            <a:ext cx="4630737" cy="338137"/>
          </a:xfrm>
          <a:prstGeom prst="rect">
            <a:avLst/>
          </a:prstGeom>
          <a:noFill/>
        </p:spPr>
        <p:txBody>
          <a:bodyPr wrap="none">
            <a:spAutoFit/>
          </a:bodyPr>
          <a:lstStyle/>
          <a:p>
            <a:pPr fontAlgn="auto">
              <a:spcBef>
                <a:spcPts val="0"/>
              </a:spcBef>
              <a:spcAft>
                <a:spcPts val="0"/>
              </a:spcAft>
              <a:defRPr/>
            </a:pPr>
            <a:r>
              <a:rPr lang="en-US" altLang="ja-JP" sz="1600" dirty="0" err="1">
                <a:solidFill>
                  <a:prstClr val="white"/>
                </a:solidFill>
                <a:latin typeface="+mj-ea"/>
                <a:ea typeface="+mn-ea"/>
              </a:rPr>
              <a:t>Questionary</a:t>
            </a:r>
            <a:r>
              <a:rPr lang="en-US" altLang="ja-JP" sz="1600" dirty="0">
                <a:solidFill>
                  <a:prstClr val="white"/>
                </a:solidFill>
                <a:latin typeface="+mj-ea"/>
                <a:ea typeface="+mn-ea"/>
              </a:rPr>
              <a:t>  survey  </a:t>
            </a:r>
            <a:r>
              <a:rPr lang="en-US" altLang="ja-JP" sz="1600" dirty="0">
                <a:latin typeface="+mj-ea"/>
                <a:ea typeface="+mn-ea"/>
              </a:rPr>
              <a:t>to 495 </a:t>
            </a:r>
            <a:r>
              <a:rPr lang="en-US" altLang="ja-JP" sz="1600" dirty="0">
                <a:latin typeface="+mj-ea"/>
                <a:ea typeface="+mn-ea"/>
              </a:rPr>
              <a:t>primary schoolchildren</a:t>
            </a:r>
            <a:endParaRPr lang="en-US" altLang="ja-JP" sz="1600" dirty="0">
              <a:latin typeface="+mj-ea"/>
              <a:ea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395288" y="188913"/>
            <a:ext cx="8137525" cy="863600"/>
          </a:xfrm>
          <a:solidFill>
            <a:srgbClr val="002060"/>
          </a:solidFill>
          <a:ln>
            <a:solidFill>
              <a:schemeClr val="tx1"/>
            </a:solidFill>
          </a:ln>
        </p:spPr>
        <p:txBody>
          <a:bodyPr/>
          <a:lstStyle/>
          <a:p>
            <a:r>
              <a:rPr lang="en-US" altLang="ja-JP" sz="3600" smtClean="0">
                <a:solidFill>
                  <a:srgbClr val="FFFF00"/>
                </a:solidFill>
              </a:rPr>
              <a:t>Are you unfit  of  body?</a:t>
            </a:r>
            <a:endParaRPr lang="ja-JP" altLang="en-US" sz="3600" smtClean="0">
              <a:solidFill>
                <a:srgbClr val="FFFF00"/>
              </a:solidFill>
            </a:endParaRPr>
          </a:p>
        </p:txBody>
      </p:sp>
      <p:graphicFrame>
        <p:nvGraphicFramePr>
          <p:cNvPr id="71682" name="コンテンツ プレースホルダー 7"/>
          <p:cNvGraphicFramePr>
            <a:graphicFrameLocks noGrp="1"/>
          </p:cNvGraphicFramePr>
          <p:nvPr>
            <p:ph idx="1"/>
          </p:nvPr>
        </p:nvGraphicFramePr>
        <p:xfrm>
          <a:off x="417513" y="1074738"/>
          <a:ext cx="8166100" cy="5213350"/>
        </p:xfrm>
        <a:graphic>
          <a:graphicData uri="http://schemas.openxmlformats.org/presentationml/2006/ole">
            <p:oleObj spid="_x0000_s71682" r:id="rId4" imgW="8169348" imgH="5218628" progId="Excel.Chart.8">
              <p:embed/>
            </p:oleObj>
          </a:graphicData>
        </a:graphic>
      </p:graphicFrame>
      <p:sp>
        <p:nvSpPr>
          <p:cNvPr id="4" name="テキスト ボックス 3"/>
          <p:cNvSpPr txBox="1"/>
          <p:nvPr/>
        </p:nvSpPr>
        <p:spPr>
          <a:xfrm>
            <a:off x="5435600" y="6383338"/>
            <a:ext cx="2881313" cy="307975"/>
          </a:xfrm>
          <a:prstGeom prst="rect">
            <a:avLst/>
          </a:prstGeom>
          <a:noFill/>
        </p:spPr>
        <p:txBody>
          <a:bodyPr>
            <a:spAutoFit/>
          </a:bodyPr>
          <a:lstStyle/>
          <a:p>
            <a:pPr fontAlgn="auto">
              <a:spcBef>
                <a:spcPts val="0"/>
              </a:spcBef>
              <a:spcAft>
                <a:spcPts val="0"/>
              </a:spcAft>
              <a:defRPr/>
            </a:pPr>
            <a:r>
              <a:rPr lang="en-US" altLang="ja-JP" sz="1400" dirty="0">
                <a:latin typeface="+mn-ea"/>
                <a:ea typeface="+mn-ea"/>
              </a:rPr>
              <a:t>Koshigaya elementary school  2012</a:t>
            </a:r>
            <a:endParaRPr lang="ja-JP" altLang="en-US" sz="1400" dirty="0">
              <a:latin typeface="+mn-lt"/>
              <a:ea typeface="+mn-ea"/>
            </a:endParaRPr>
          </a:p>
        </p:txBody>
      </p:sp>
      <p:sp>
        <p:nvSpPr>
          <p:cNvPr id="5" name="テキスト ボックス 4"/>
          <p:cNvSpPr txBox="1"/>
          <p:nvPr/>
        </p:nvSpPr>
        <p:spPr>
          <a:xfrm>
            <a:off x="1506538" y="1196975"/>
            <a:ext cx="6773862" cy="461963"/>
          </a:xfrm>
          <a:prstGeom prst="rect">
            <a:avLst/>
          </a:prstGeom>
          <a:noFill/>
        </p:spPr>
        <p:txBody>
          <a:bodyPr wrap="none">
            <a:spAutoFit/>
          </a:bodyPr>
          <a:lstStyle/>
          <a:p>
            <a:pPr fontAlgn="auto">
              <a:spcBef>
                <a:spcPts val="0"/>
              </a:spcBef>
              <a:spcAft>
                <a:spcPts val="0"/>
              </a:spcAft>
              <a:defRPr/>
            </a:pPr>
            <a:r>
              <a:rPr lang="en-US" altLang="ja-JP" sz="2400" dirty="0" err="1">
                <a:solidFill>
                  <a:prstClr val="white"/>
                </a:solidFill>
                <a:latin typeface="+mj-ea"/>
                <a:ea typeface="+mn-ea"/>
              </a:rPr>
              <a:t>Questionary</a:t>
            </a:r>
            <a:r>
              <a:rPr lang="en-US" altLang="ja-JP" sz="2400" dirty="0">
                <a:solidFill>
                  <a:prstClr val="white"/>
                </a:solidFill>
                <a:latin typeface="+mj-ea"/>
                <a:ea typeface="+mn-ea"/>
              </a:rPr>
              <a:t>  survey  </a:t>
            </a:r>
            <a:r>
              <a:rPr lang="en-US" altLang="ja-JP" sz="2400" dirty="0">
                <a:latin typeface="+mj-ea"/>
                <a:ea typeface="+mn-ea"/>
              </a:rPr>
              <a:t>to 495 </a:t>
            </a:r>
            <a:r>
              <a:rPr lang="en-US" altLang="ja-JP" sz="2400" dirty="0">
                <a:latin typeface="+mj-ea"/>
                <a:ea typeface="+mn-ea"/>
              </a:rPr>
              <a:t>primary schoolchildren</a:t>
            </a:r>
            <a:endParaRPr lang="en-US" altLang="ja-JP" sz="2400" dirty="0">
              <a:latin typeface="+mj-ea"/>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388" y="1412875"/>
            <a:ext cx="4897437" cy="4525963"/>
          </a:xfrm>
        </p:spPr>
        <p:txBody>
          <a:bodyPr rtlCol="0">
            <a:normAutofit/>
          </a:bodyPr>
          <a:lstStyle/>
          <a:p>
            <a:pPr marL="0" indent="0" fontAlgn="auto">
              <a:spcAft>
                <a:spcPts val="0"/>
              </a:spcAft>
              <a:buFont typeface="Arial" panose="020B0604020202020204" pitchFamily="34" charset="0"/>
              <a:buNone/>
              <a:defRPr/>
            </a:pPr>
            <a:r>
              <a:rPr lang="en-US" altLang="ja-JP" sz="2400" dirty="0"/>
              <a:t>tripping and hitting </a:t>
            </a:r>
            <a:r>
              <a:rPr lang="en-US" altLang="ja-JP" sz="2400" dirty="0" smtClean="0"/>
              <a:t>their</a:t>
            </a:r>
          </a:p>
          <a:p>
            <a:pPr marL="0" indent="0" fontAlgn="auto">
              <a:spcAft>
                <a:spcPts val="0"/>
              </a:spcAft>
              <a:buFont typeface="Arial" panose="020B0604020202020204" pitchFamily="34" charset="0"/>
              <a:buNone/>
              <a:defRPr/>
            </a:pPr>
            <a:r>
              <a:rPr lang="en-US" altLang="ja-JP" sz="2400" dirty="0" smtClean="0"/>
              <a:t>faces</a:t>
            </a:r>
            <a:r>
              <a:rPr lang="ja-JP" altLang="en-US" sz="2400" dirty="0"/>
              <a:t>　</a:t>
            </a:r>
            <a:r>
              <a:rPr lang="en-US" altLang="ja-JP" sz="2400" dirty="0" smtClean="0"/>
              <a:t>unable </a:t>
            </a:r>
            <a:r>
              <a:rPr lang="en-US" altLang="ja-JP" sz="2400" dirty="0"/>
              <a:t>to </a:t>
            </a:r>
            <a:r>
              <a:rPr lang="en-US" altLang="ja-JP" sz="2400" dirty="0" smtClean="0"/>
              <a:t>break</a:t>
            </a:r>
          </a:p>
          <a:p>
            <a:pPr marL="0" indent="0" fontAlgn="auto">
              <a:spcAft>
                <a:spcPts val="0"/>
              </a:spcAft>
              <a:buFont typeface="Arial" panose="020B0604020202020204" pitchFamily="34" charset="0"/>
              <a:buNone/>
              <a:defRPr/>
            </a:pPr>
            <a:r>
              <a:rPr lang="en-US" altLang="ja-JP" sz="2400" dirty="0" smtClean="0"/>
              <a:t>the </a:t>
            </a:r>
            <a:r>
              <a:rPr lang="en-US" altLang="ja-JP" sz="2400" dirty="0"/>
              <a:t>fall </a:t>
            </a:r>
            <a:r>
              <a:rPr lang="en-US" altLang="ja-JP" sz="2400" dirty="0" smtClean="0"/>
              <a:t>with</a:t>
            </a:r>
            <a:r>
              <a:rPr lang="ja-JP" altLang="en-US" sz="2400" dirty="0" smtClean="0"/>
              <a:t>　</a:t>
            </a:r>
            <a:r>
              <a:rPr lang="en-US" altLang="ja-JP" sz="2400" dirty="0" smtClean="0"/>
              <a:t>their hands</a:t>
            </a:r>
            <a:endParaRPr lang="en-US" altLang="ja-JP" sz="2400" dirty="0"/>
          </a:p>
          <a:p>
            <a:pPr marL="0" indent="0" fontAlgn="auto">
              <a:spcAft>
                <a:spcPts val="0"/>
              </a:spcAft>
              <a:buFont typeface="Arial" panose="020B0604020202020204" pitchFamily="34" charset="0"/>
              <a:buNone/>
              <a:defRPr/>
            </a:pPr>
            <a:endParaRPr lang="en-US" altLang="ja-JP" sz="2400" dirty="0" smtClean="0"/>
          </a:p>
          <a:p>
            <a:pPr marL="0" indent="0" fontAlgn="auto">
              <a:spcAft>
                <a:spcPts val="0"/>
              </a:spcAft>
              <a:buFont typeface="Arial" panose="020B0604020202020204" pitchFamily="34" charset="0"/>
              <a:buNone/>
              <a:defRPr/>
            </a:pPr>
            <a:endParaRPr lang="en-US" altLang="ja-JP" sz="2400" dirty="0"/>
          </a:p>
          <a:p>
            <a:pPr marL="0" indent="0" fontAlgn="auto">
              <a:spcAft>
                <a:spcPts val="0"/>
              </a:spcAft>
              <a:buFont typeface="Arial" panose="020B0604020202020204" pitchFamily="34" charset="0"/>
              <a:buNone/>
              <a:defRPr/>
            </a:pPr>
            <a:r>
              <a:rPr lang="en-US" altLang="ja-JP" sz="2400" dirty="0" smtClean="0"/>
              <a:t>sitting  on the floor because</a:t>
            </a:r>
            <a:r>
              <a:rPr lang="ja-JP" altLang="en-US" sz="2400" dirty="0" smtClean="0"/>
              <a:t> </a:t>
            </a:r>
            <a:r>
              <a:rPr lang="en-US" altLang="ja-JP" sz="2400" dirty="0" smtClean="0"/>
              <a:t>of</a:t>
            </a:r>
          </a:p>
          <a:p>
            <a:pPr marL="0" indent="0" fontAlgn="auto">
              <a:spcAft>
                <a:spcPts val="0"/>
              </a:spcAft>
              <a:buFont typeface="Arial" panose="020B0604020202020204" pitchFamily="34" charset="0"/>
              <a:buNone/>
              <a:defRPr/>
            </a:pPr>
            <a:r>
              <a:rPr lang="en-US" altLang="ja-JP" sz="2400" dirty="0" smtClean="0"/>
              <a:t>not  being  able to stand for a long</a:t>
            </a:r>
          </a:p>
          <a:p>
            <a:pPr marL="0" indent="0" fontAlgn="auto">
              <a:spcAft>
                <a:spcPts val="0"/>
              </a:spcAft>
              <a:buFont typeface="Arial" panose="020B0604020202020204" pitchFamily="34" charset="0"/>
              <a:buNone/>
              <a:defRPr/>
            </a:pPr>
            <a:r>
              <a:rPr lang="en-US" altLang="ja-JP" sz="2400" dirty="0" smtClean="0"/>
              <a:t>time</a:t>
            </a:r>
            <a:r>
              <a:rPr lang="ja-JP" altLang="en-US" sz="2400" dirty="0" smtClean="0"/>
              <a:t> </a:t>
            </a:r>
            <a:r>
              <a:rPr lang="en-US" altLang="ja-JP" sz="2400" dirty="0" smtClean="0"/>
              <a:t>at </a:t>
            </a:r>
            <a:r>
              <a:rPr lang="en-US" altLang="ja-JP" sz="2400" dirty="0"/>
              <a:t>a morning gathering </a:t>
            </a:r>
            <a:endParaRPr lang="en-US" altLang="ja-JP" sz="2400" dirty="0" smtClean="0"/>
          </a:p>
          <a:p>
            <a:pPr marL="0" indent="0" fontAlgn="auto">
              <a:spcAft>
                <a:spcPts val="0"/>
              </a:spcAft>
              <a:buFont typeface="Arial" panose="020B0604020202020204" pitchFamily="34" charset="0"/>
              <a:buNone/>
              <a:defRPr/>
            </a:pPr>
            <a:r>
              <a:rPr lang="en-US" altLang="ja-JP" sz="2400" dirty="0"/>
              <a:t> </a:t>
            </a:r>
            <a:r>
              <a:rPr lang="en-US" altLang="ja-JP" sz="2400" dirty="0" smtClean="0"/>
              <a:t>  </a:t>
            </a:r>
            <a:endParaRPr lang="en-US" altLang="ja-JP" sz="2400" dirty="0"/>
          </a:p>
          <a:p>
            <a:pPr marL="0" indent="0" fontAlgn="auto">
              <a:spcAft>
                <a:spcPts val="0"/>
              </a:spcAft>
              <a:buFont typeface="Arial" panose="020B0604020202020204" pitchFamily="34" charset="0"/>
              <a:buNone/>
              <a:defRPr/>
            </a:pPr>
            <a:endParaRPr lang="en-US" altLang="ja-JP" sz="2400" dirty="0"/>
          </a:p>
          <a:p>
            <a:pPr marL="0" indent="0" fontAlgn="auto">
              <a:spcAft>
                <a:spcPts val="0"/>
              </a:spcAft>
              <a:buFont typeface="Arial" panose="020B0604020202020204" pitchFamily="34" charset="0"/>
              <a:buNone/>
              <a:defRPr/>
            </a:pPr>
            <a:endParaRPr lang="en-US" altLang="ja-JP" sz="2400" dirty="0" smtClean="0"/>
          </a:p>
          <a:p>
            <a:pPr marL="0" indent="0" fontAlgn="auto">
              <a:spcAft>
                <a:spcPts val="0"/>
              </a:spcAft>
              <a:buFont typeface="Arial" panose="020B0604020202020204" pitchFamily="34" charset="0"/>
              <a:buNone/>
              <a:defRPr/>
            </a:pPr>
            <a:endParaRPr lang="en-US" altLang="ja-JP" sz="2400" dirty="0" smtClean="0"/>
          </a:p>
          <a:p>
            <a:pPr marL="0" indent="0" fontAlgn="auto">
              <a:spcAft>
                <a:spcPts val="0"/>
              </a:spcAft>
              <a:buFont typeface="Arial" panose="020B0604020202020204" pitchFamily="34" charset="0"/>
              <a:buNone/>
              <a:defRPr/>
            </a:pPr>
            <a:endParaRPr lang="en-US" altLang="ja-JP" sz="2400" dirty="0"/>
          </a:p>
          <a:p>
            <a:pPr fontAlgn="auto">
              <a:spcAft>
                <a:spcPts val="0"/>
              </a:spcAft>
              <a:buFont typeface="Arial" panose="020B0604020202020204" pitchFamily="34" charset="0"/>
              <a:buChar char="•"/>
              <a:defRPr/>
            </a:pPr>
            <a:endParaRPr lang="ja-JP" altLang="en-US" sz="2400" dirty="0"/>
          </a:p>
        </p:txBody>
      </p:sp>
      <p:sp>
        <p:nvSpPr>
          <p:cNvPr id="4" name="タイトル 1"/>
          <p:cNvSpPr>
            <a:spLocks noGrp="1"/>
          </p:cNvSpPr>
          <p:nvPr>
            <p:ph type="title"/>
          </p:nvPr>
        </p:nvSpPr>
        <p:spPr>
          <a:xfrm>
            <a:off x="395288" y="115888"/>
            <a:ext cx="8229600" cy="720725"/>
          </a:xfrm>
          <a:solidFill>
            <a:srgbClr val="002060"/>
          </a:solidFill>
        </p:spPr>
        <p:txBody>
          <a:bodyPr rtlCol="0">
            <a:normAutofit fontScale="90000"/>
          </a:bodyPr>
          <a:lstStyle/>
          <a:p>
            <a:pPr fontAlgn="auto">
              <a:spcAft>
                <a:spcPts val="0"/>
              </a:spcAft>
              <a:defRPr/>
            </a:pPr>
            <a:r>
              <a:rPr lang="en-US" altLang="ja-JP" dirty="0" smtClean="0">
                <a:solidFill>
                  <a:srgbClr val="FFFF00"/>
                </a:solidFill>
              </a:rPr>
              <a:t>What happens to children now?</a:t>
            </a:r>
            <a:endParaRPr lang="ja-JP" altLang="en-US" dirty="0">
              <a:solidFill>
                <a:srgbClr val="FFFF00"/>
              </a:solidFill>
            </a:endParaRPr>
          </a:p>
        </p:txBody>
      </p:sp>
      <p:pic>
        <p:nvPicPr>
          <p:cNvPr id="17410" name="Picture 2"/>
          <p:cNvPicPr>
            <a:picLocks noChangeAspect="1" noChangeArrowheads="1"/>
          </p:cNvPicPr>
          <p:nvPr/>
        </p:nvPicPr>
        <p:blipFill>
          <a:blip r:embed="rId3"/>
          <a:srcRect/>
          <a:stretch>
            <a:fillRect/>
          </a:stretch>
        </p:blipFill>
        <p:spPr bwMode="auto">
          <a:xfrm>
            <a:off x="6318250" y="1916113"/>
            <a:ext cx="2160588" cy="1443037"/>
          </a:xfrm>
          <a:prstGeom prst="rect">
            <a:avLst/>
          </a:prstGeom>
          <a:noFill/>
          <a:ln w="9525">
            <a:noFill/>
            <a:miter lim="800000"/>
            <a:headEnd/>
            <a:tailEnd/>
          </a:ln>
        </p:spPr>
      </p:pic>
      <p:pic>
        <p:nvPicPr>
          <p:cNvPr id="15362" name="Picture 2"/>
          <p:cNvPicPr>
            <a:picLocks noChangeAspect="1" noChangeArrowheads="1"/>
          </p:cNvPicPr>
          <p:nvPr/>
        </p:nvPicPr>
        <p:blipFill>
          <a:blip r:embed="rId4"/>
          <a:srcRect/>
          <a:stretch>
            <a:fillRect/>
          </a:stretch>
        </p:blipFill>
        <p:spPr bwMode="auto">
          <a:xfrm>
            <a:off x="6516688" y="5149850"/>
            <a:ext cx="1962150" cy="1471613"/>
          </a:xfrm>
          <a:prstGeom prst="rect">
            <a:avLst/>
          </a:prstGeom>
          <a:noFill/>
          <a:ln w="9525">
            <a:noFill/>
            <a:miter lim="800000"/>
            <a:headEnd/>
            <a:tailEnd/>
          </a:ln>
        </p:spPr>
      </p:pic>
      <p:pic>
        <p:nvPicPr>
          <p:cNvPr id="18437" name="Picture 3"/>
          <p:cNvPicPr>
            <a:picLocks noChangeAspect="1" noChangeArrowheads="1"/>
          </p:cNvPicPr>
          <p:nvPr/>
        </p:nvPicPr>
        <p:blipFill>
          <a:blip r:embed="rId5"/>
          <a:srcRect/>
          <a:stretch>
            <a:fillRect/>
          </a:stretch>
        </p:blipFill>
        <p:spPr bwMode="auto">
          <a:xfrm>
            <a:off x="4570413" y="3576638"/>
            <a:ext cx="1946275" cy="1460500"/>
          </a:xfrm>
          <a:prstGeom prst="rect">
            <a:avLst/>
          </a:prstGeom>
          <a:noFill/>
          <a:ln w="9525">
            <a:noFill/>
            <a:miter lim="800000"/>
            <a:headEnd/>
            <a:tailEnd/>
          </a:ln>
        </p:spPr>
      </p:pic>
      <p:pic>
        <p:nvPicPr>
          <p:cNvPr id="18438" name="Picture 4"/>
          <p:cNvPicPr>
            <a:picLocks noChangeAspect="1" noChangeArrowheads="1"/>
          </p:cNvPicPr>
          <p:nvPr/>
        </p:nvPicPr>
        <p:blipFill>
          <a:blip r:embed="rId6"/>
          <a:srcRect/>
          <a:stretch>
            <a:fillRect/>
          </a:stretch>
        </p:blipFill>
        <p:spPr bwMode="auto">
          <a:xfrm>
            <a:off x="4070350" y="1125538"/>
            <a:ext cx="2136775" cy="1281112"/>
          </a:xfrm>
          <a:prstGeom prst="rect">
            <a:avLst/>
          </a:prstGeom>
          <a:noFill/>
          <a:ln w="9525">
            <a:noFill/>
            <a:miter lim="800000"/>
            <a:headEnd/>
            <a:tailEnd/>
          </a:ln>
        </p:spPr>
      </p:pic>
      <p:sp>
        <p:nvSpPr>
          <p:cNvPr id="5" name="曲折矢印 4"/>
          <p:cNvSpPr/>
          <p:nvPr/>
        </p:nvSpPr>
        <p:spPr>
          <a:xfrm rot="5400000">
            <a:off x="6373813" y="1003300"/>
            <a:ext cx="687387" cy="1020763"/>
          </a:xfrm>
          <a:prstGeom prst="ben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2" name="曲折矢印 11"/>
          <p:cNvSpPr/>
          <p:nvPr/>
        </p:nvSpPr>
        <p:spPr>
          <a:xfrm rot="5400000">
            <a:off x="6916738" y="4094162"/>
            <a:ext cx="687388" cy="1020763"/>
          </a:xfrm>
          <a:prstGeom prst="ben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8313" y="115888"/>
            <a:ext cx="8229600" cy="1009650"/>
          </a:xfrm>
          <a:solidFill>
            <a:srgbClr val="002060"/>
          </a:solidFill>
        </p:spPr>
        <p:txBody>
          <a:bodyPr rtlCol="0">
            <a:normAutofit/>
          </a:bodyPr>
          <a:lstStyle/>
          <a:p>
            <a:pPr fontAlgn="auto">
              <a:spcAft>
                <a:spcPts val="0"/>
              </a:spcAft>
              <a:defRPr/>
            </a:pPr>
            <a:r>
              <a:rPr lang="en-US" altLang="ja-JP" sz="3200" dirty="0">
                <a:solidFill>
                  <a:srgbClr val="FFFF00"/>
                </a:solidFill>
                <a:latin typeface="+mj-ea"/>
              </a:rPr>
              <a:t>Whom do you eat </a:t>
            </a:r>
            <a:r>
              <a:rPr lang="en-US" altLang="ja-JP" sz="3200" dirty="0" smtClean="0">
                <a:solidFill>
                  <a:srgbClr val="FFFF00"/>
                </a:solidFill>
                <a:latin typeface="+mj-ea"/>
              </a:rPr>
              <a:t>breakfast or dinner </a:t>
            </a:r>
            <a:r>
              <a:rPr lang="en-US" altLang="ja-JP" sz="3200" dirty="0">
                <a:solidFill>
                  <a:srgbClr val="FFFF00"/>
                </a:solidFill>
                <a:latin typeface="+mj-ea"/>
              </a:rPr>
              <a:t>with?</a:t>
            </a:r>
            <a:endParaRPr lang="ja-JP" altLang="en-US" sz="3200" dirty="0">
              <a:solidFill>
                <a:srgbClr val="FFFF00"/>
              </a:solidFill>
              <a:latin typeface="+mj-ea"/>
            </a:endParaRPr>
          </a:p>
        </p:txBody>
      </p:sp>
      <p:graphicFrame>
        <p:nvGraphicFramePr>
          <p:cNvPr id="73730" name="コンテンツ プレースホルダー 3"/>
          <p:cNvGraphicFramePr>
            <a:graphicFrameLocks noGrp="1"/>
          </p:cNvGraphicFramePr>
          <p:nvPr>
            <p:ph idx="4294967295"/>
          </p:nvPr>
        </p:nvGraphicFramePr>
        <p:xfrm>
          <a:off x="417513" y="1577975"/>
          <a:ext cx="8331200" cy="4743450"/>
        </p:xfrm>
        <a:graphic>
          <a:graphicData uri="http://schemas.openxmlformats.org/presentationml/2006/ole">
            <p:oleObj spid="_x0000_s73730" r:id="rId4" imgW="8333954" imgH="4743099" progId="Excel.Chart.8">
              <p:embed/>
            </p:oleObj>
          </a:graphicData>
        </a:graphic>
      </p:graphicFrame>
      <p:sp>
        <p:nvSpPr>
          <p:cNvPr id="6" name="テキスト ボックス 5"/>
          <p:cNvSpPr txBox="1"/>
          <p:nvPr/>
        </p:nvSpPr>
        <p:spPr>
          <a:xfrm>
            <a:off x="5435600" y="6383338"/>
            <a:ext cx="2881313" cy="307975"/>
          </a:xfrm>
          <a:prstGeom prst="rect">
            <a:avLst/>
          </a:prstGeom>
          <a:noFill/>
        </p:spPr>
        <p:txBody>
          <a:bodyPr>
            <a:spAutoFit/>
          </a:bodyPr>
          <a:lstStyle/>
          <a:p>
            <a:pPr fontAlgn="auto">
              <a:spcBef>
                <a:spcPts val="0"/>
              </a:spcBef>
              <a:spcAft>
                <a:spcPts val="0"/>
              </a:spcAft>
              <a:defRPr/>
            </a:pPr>
            <a:r>
              <a:rPr lang="en-US" altLang="ja-JP" sz="1400" dirty="0">
                <a:latin typeface="+mn-ea"/>
                <a:ea typeface="+mn-ea"/>
              </a:rPr>
              <a:t>Koshigaya elementary school  2012</a:t>
            </a:r>
            <a:endParaRPr lang="ja-JP" altLang="en-US" sz="1400" dirty="0">
              <a:latin typeface="+mn-lt"/>
              <a:ea typeface="+mn-ea"/>
            </a:endParaRPr>
          </a:p>
        </p:txBody>
      </p:sp>
      <p:sp>
        <p:nvSpPr>
          <p:cNvPr id="10" name="テキスト ボックス 9"/>
          <p:cNvSpPr txBox="1"/>
          <p:nvPr/>
        </p:nvSpPr>
        <p:spPr>
          <a:xfrm>
            <a:off x="684213" y="6353175"/>
            <a:ext cx="4703762" cy="338138"/>
          </a:xfrm>
          <a:prstGeom prst="rect">
            <a:avLst/>
          </a:prstGeom>
          <a:noFill/>
        </p:spPr>
        <p:txBody>
          <a:bodyPr wrap="none">
            <a:spAutoFit/>
          </a:bodyPr>
          <a:lstStyle/>
          <a:p>
            <a:pPr fontAlgn="auto">
              <a:spcBef>
                <a:spcPts val="0"/>
              </a:spcBef>
              <a:spcAft>
                <a:spcPts val="0"/>
              </a:spcAft>
              <a:defRPr/>
            </a:pPr>
            <a:r>
              <a:rPr lang="en-US" altLang="ja-JP" sz="1600" dirty="0" err="1">
                <a:solidFill>
                  <a:prstClr val="white"/>
                </a:solidFill>
                <a:latin typeface="+mj-ea"/>
                <a:ea typeface="+mn-ea"/>
              </a:rPr>
              <a:t>Questionary</a:t>
            </a:r>
            <a:r>
              <a:rPr lang="en-US" altLang="ja-JP" sz="1600" dirty="0">
                <a:solidFill>
                  <a:prstClr val="white"/>
                </a:solidFill>
                <a:latin typeface="+mj-ea"/>
                <a:ea typeface="+mn-ea"/>
              </a:rPr>
              <a:t>  survey  </a:t>
            </a:r>
            <a:r>
              <a:rPr lang="en-US" altLang="ja-JP" sz="1600" dirty="0">
                <a:latin typeface="+mj-ea"/>
                <a:ea typeface="+mn-ea"/>
              </a:rPr>
              <a:t>to 495 </a:t>
            </a:r>
            <a:r>
              <a:rPr lang="en-US" altLang="ja-JP" sz="1600" dirty="0">
                <a:latin typeface="+mj-ea"/>
                <a:ea typeface="+mn-ea"/>
              </a:rPr>
              <a:t>primary</a:t>
            </a:r>
            <a:r>
              <a:rPr lang="ja-JP" altLang="en-US" sz="1600" dirty="0">
                <a:latin typeface="+mj-ea"/>
                <a:ea typeface="+mn-ea"/>
              </a:rPr>
              <a:t> </a:t>
            </a:r>
            <a:r>
              <a:rPr lang="en-US" altLang="ja-JP" sz="1600" dirty="0">
                <a:latin typeface="+mj-ea"/>
                <a:ea typeface="+mn-ea"/>
              </a:rPr>
              <a:t>schoolchildren</a:t>
            </a:r>
            <a:endParaRPr lang="en-US" altLang="ja-JP" sz="1600" dirty="0">
              <a:latin typeface="+mj-ea"/>
              <a:ea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タイトル 1"/>
          <p:cNvSpPr>
            <a:spLocks noGrp="1"/>
          </p:cNvSpPr>
          <p:nvPr>
            <p:ph type="title"/>
          </p:nvPr>
        </p:nvSpPr>
        <p:spPr>
          <a:xfrm>
            <a:off x="539750" y="115888"/>
            <a:ext cx="7777163" cy="792162"/>
          </a:xfrm>
          <a:solidFill>
            <a:srgbClr val="002060"/>
          </a:solidFill>
        </p:spPr>
        <p:txBody>
          <a:bodyPr/>
          <a:lstStyle/>
          <a:p>
            <a:r>
              <a:rPr lang="en-US" altLang="ja-JP" smtClean="0">
                <a:solidFill>
                  <a:srgbClr val="FFFF00"/>
                </a:solidFill>
              </a:rPr>
              <a:t>Locomo measures from a child</a:t>
            </a:r>
            <a:endParaRPr lang="ja-JP" altLang="en-US" smtClean="0">
              <a:solidFill>
                <a:srgbClr val="FFFF00"/>
              </a:solidFill>
            </a:endParaRPr>
          </a:p>
        </p:txBody>
      </p:sp>
      <p:sp>
        <p:nvSpPr>
          <p:cNvPr id="3" name="コンテンツ プレースホルダー 2"/>
          <p:cNvSpPr>
            <a:spLocks noGrp="1"/>
          </p:cNvSpPr>
          <p:nvPr>
            <p:ph idx="1"/>
          </p:nvPr>
        </p:nvSpPr>
        <p:spPr>
          <a:xfrm>
            <a:off x="-107950" y="977900"/>
            <a:ext cx="8964613" cy="5619750"/>
          </a:xfrm>
        </p:spPr>
        <p:txBody>
          <a:bodyPr rtlCol="0">
            <a:normAutofit fontScale="77500" lnSpcReduction="20000"/>
          </a:bodyPr>
          <a:lstStyle/>
          <a:p>
            <a:pPr marL="0" indent="0" fontAlgn="auto">
              <a:spcAft>
                <a:spcPts val="0"/>
              </a:spcAft>
              <a:buFont typeface="Arial" panose="020B0604020202020204" pitchFamily="34" charset="0"/>
              <a:buNone/>
              <a:defRPr/>
            </a:pPr>
            <a:r>
              <a:rPr lang="ja-JP" altLang="en-US" dirty="0"/>
              <a:t>　</a:t>
            </a:r>
            <a:r>
              <a:rPr lang="ja-JP" altLang="en-US" dirty="0" smtClean="0"/>
              <a:t>　　　</a:t>
            </a:r>
            <a:r>
              <a:rPr lang="ja-JP" altLang="en-US" sz="4000" dirty="0">
                <a:latin typeface="+mj-ea"/>
                <a:ea typeface="+mj-ea"/>
              </a:rPr>
              <a:t> </a:t>
            </a:r>
            <a:r>
              <a:rPr lang="en-US" altLang="ja-JP" sz="3600" dirty="0" smtClean="0">
                <a:latin typeface="+mj-ea"/>
                <a:ea typeface="+mj-ea"/>
              </a:rPr>
              <a:t>Enlightenment</a:t>
            </a:r>
            <a:r>
              <a:rPr lang="en-US" altLang="ja-JP" sz="3600" dirty="0">
                <a:latin typeface="+mj-ea"/>
                <a:ea typeface="+mj-ea"/>
              </a:rPr>
              <a:t>, the prevention </a:t>
            </a:r>
            <a:r>
              <a:rPr lang="en-US" altLang="ja-JP" sz="3600" dirty="0" smtClean="0">
                <a:latin typeface="+mj-ea"/>
                <a:ea typeface="+mj-ea"/>
              </a:rPr>
              <a:t>of </a:t>
            </a:r>
            <a:r>
              <a:rPr lang="en-US" altLang="ja-JP" sz="3600" dirty="0" err="1" smtClean="0">
                <a:latin typeface="+mj-ea"/>
                <a:ea typeface="+mj-ea"/>
              </a:rPr>
              <a:t>locomo</a:t>
            </a:r>
            <a:endParaRPr lang="en-US" altLang="ja-JP" sz="3600" dirty="0" smtClean="0">
              <a:latin typeface="+mj-ea"/>
              <a:ea typeface="+mj-ea"/>
            </a:endParaRPr>
          </a:p>
          <a:p>
            <a:pPr marL="0" indent="0" fontAlgn="auto">
              <a:spcAft>
                <a:spcPts val="0"/>
              </a:spcAft>
              <a:buFont typeface="Arial" panose="020B0604020202020204" pitchFamily="34" charset="0"/>
              <a:buNone/>
              <a:defRPr/>
            </a:pPr>
            <a:r>
              <a:rPr lang="ja-JP" altLang="en-US" dirty="0" smtClean="0"/>
              <a:t>               </a:t>
            </a:r>
            <a:r>
              <a:rPr lang="ja-JP" altLang="en-US" dirty="0"/>
              <a:t/>
            </a:r>
            <a:br>
              <a:rPr lang="ja-JP" altLang="en-US" dirty="0"/>
            </a:br>
            <a:r>
              <a:rPr lang="ja-JP" altLang="en-US" dirty="0" smtClean="0"/>
              <a:t>　　　　</a:t>
            </a:r>
            <a:r>
              <a:rPr lang="ja-JP" altLang="en-US" dirty="0"/>
              <a:t>　</a:t>
            </a:r>
            <a:endParaRPr lang="en-US" altLang="ja-JP" dirty="0" smtClean="0"/>
          </a:p>
          <a:p>
            <a:pPr marL="0" indent="0" fontAlgn="auto">
              <a:spcAft>
                <a:spcPts val="0"/>
              </a:spcAft>
              <a:buFont typeface="Arial" panose="020B0604020202020204" pitchFamily="34" charset="0"/>
              <a:buNone/>
              <a:defRPr/>
            </a:pPr>
            <a:r>
              <a:rPr lang="ja-JP" altLang="en-US" sz="3600" dirty="0" smtClean="0"/>
              <a:t>               </a:t>
            </a:r>
            <a:r>
              <a:rPr lang="en-US" altLang="ja-JP" sz="3600" dirty="0" smtClean="0">
                <a:latin typeface="+mj-ea"/>
                <a:ea typeface="+mj-ea"/>
              </a:rPr>
              <a:t>Front-loaded </a:t>
            </a:r>
            <a:r>
              <a:rPr lang="en-US" altLang="ja-JP" sz="3600" dirty="0">
                <a:latin typeface="+mj-ea"/>
                <a:ea typeface="+mj-ea"/>
              </a:rPr>
              <a:t>measures to a child</a:t>
            </a:r>
            <a:endParaRPr lang="en-US" altLang="ja-JP" sz="3600" dirty="0" smtClean="0">
              <a:latin typeface="+mj-ea"/>
              <a:ea typeface="+mj-ea"/>
            </a:endParaRPr>
          </a:p>
          <a:p>
            <a:pPr marL="0" indent="0" fontAlgn="auto">
              <a:spcAft>
                <a:spcPts val="0"/>
              </a:spcAft>
              <a:buFont typeface="Arial" panose="020B0604020202020204" pitchFamily="34" charset="0"/>
              <a:buNone/>
              <a:defRPr/>
            </a:pPr>
            <a:r>
              <a:rPr lang="ja-JP" altLang="en-US" dirty="0"/>
              <a:t>　　　　　　　　</a:t>
            </a:r>
            <a:endParaRPr lang="en-US" altLang="ja-JP" dirty="0" smtClean="0"/>
          </a:p>
          <a:p>
            <a:pPr marL="0" indent="0" fontAlgn="auto">
              <a:spcAft>
                <a:spcPts val="0"/>
              </a:spcAft>
              <a:buFont typeface="Arial" panose="020B0604020202020204" pitchFamily="34" charset="0"/>
              <a:buNone/>
              <a:defRPr/>
            </a:pPr>
            <a:r>
              <a:rPr lang="ja-JP" altLang="en-US" dirty="0" smtClean="0"/>
              <a:t>　　　　　</a:t>
            </a:r>
            <a:endParaRPr lang="en-US" altLang="ja-JP" dirty="0" smtClean="0"/>
          </a:p>
          <a:p>
            <a:pPr marL="0" indent="0" fontAlgn="auto">
              <a:spcAft>
                <a:spcPts val="0"/>
              </a:spcAft>
              <a:buFont typeface="Arial" panose="020B0604020202020204" pitchFamily="34" charset="0"/>
              <a:buNone/>
              <a:defRPr/>
            </a:pPr>
            <a:r>
              <a:rPr lang="en-US" altLang="ja-JP" sz="3600" dirty="0">
                <a:latin typeface="+mj-ea"/>
                <a:ea typeface="+mj-ea"/>
              </a:rPr>
              <a:t> </a:t>
            </a:r>
            <a:r>
              <a:rPr lang="en-US" altLang="ja-JP" sz="3600" dirty="0" smtClean="0">
                <a:latin typeface="+mj-ea"/>
                <a:ea typeface="+mj-ea"/>
              </a:rPr>
              <a:t>         Importance </a:t>
            </a:r>
            <a:r>
              <a:rPr lang="en-US" altLang="ja-JP" sz="3600" dirty="0">
                <a:latin typeface="+mj-ea"/>
                <a:ea typeface="+mj-ea"/>
              </a:rPr>
              <a:t>of the </a:t>
            </a:r>
            <a:r>
              <a:rPr lang="en-US" altLang="ja-JP" sz="3600" dirty="0" smtClean="0">
                <a:latin typeface="+mj-ea"/>
                <a:ea typeface="+mj-ea"/>
              </a:rPr>
              <a:t>school </a:t>
            </a:r>
            <a:r>
              <a:rPr lang="en-US" altLang="ja-JP" sz="3600" dirty="0">
                <a:latin typeface="+mj-ea"/>
                <a:ea typeface="+mj-ea"/>
              </a:rPr>
              <a:t>medical </a:t>
            </a:r>
            <a:endParaRPr lang="en-US" altLang="ja-JP" sz="3600" dirty="0" smtClean="0">
              <a:latin typeface="+mj-ea"/>
              <a:ea typeface="+mj-ea"/>
            </a:endParaRPr>
          </a:p>
          <a:p>
            <a:pPr marL="0" indent="0" fontAlgn="auto">
              <a:spcAft>
                <a:spcPts val="0"/>
              </a:spcAft>
              <a:buFont typeface="Arial" panose="020B0604020202020204" pitchFamily="34" charset="0"/>
              <a:buNone/>
              <a:defRPr/>
            </a:pPr>
            <a:r>
              <a:rPr lang="en-US" altLang="ja-JP" sz="3600" dirty="0" smtClean="0">
                <a:latin typeface="+mj-ea"/>
                <a:ea typeface="+mj-ea"/>
              </a:rPr>
              <a:t>          examination </a:t>
            </a:r>
            <a:r>
              <a:rPr lang="en-US" altLang="ja-JP" sz="3600" dirty="0">
                <a:latin typeface="+mj-ea"/>
                <a:ea typeface="+mj-ea"/>
              </a:rPr>
              <a:t>of locomotive organs</a:t>
            </a:r>
            <a:endParaRPr lang="en-US" altLang="ja-JP" sz="3600" dirty="0" smtClean="0">
              <a:latin typeface="+mj-ea"/>
              <a:ea typeface="+mj-ea"/>
            </a:endParaRPr>
          </a:p>
          <a:p>
            <a:pPr marL="0" indent="0" fontAlgn="auto">
              <a:spcAft>
                <a:spcPts val="0"/>
              </a:spcAft>
              <a:buFont typeface="Arial" panose="020B0604020202020204" pitchFamily="34" charset="0"/>
              <a:buNone/>
              <a:defRPr/>
            </a:pPr>
            <a:r>
              <a:rPr lang="en-US" altLang="ja-JP" dirty="0" smtClean="0">
                <a:latin typeface="+mj-ea"/>
                <a:ea typeface="+mj-ea"/>
              </a:rPr>
              <a:t>                 </a:t>
            </a:r>
            <a:endParaRPr lang="en-US" altLang="ja-JP" dirty="0">
              <a:latin typeface="+mj-ea"/>
              <a:ea typeface="+mj-ea"/>
            </a:endParaRPr>
          </a:p>
          <a:p>
            <a:pPr marL="0" indent="0" fontAlgn="auto">
              <a:spcAft>
                <a:spcPts val="0"/>
              </a:spcAft>
              <a:buFont typeface="Arial" panose="020B0604020202020204" pitchFamily="34" charset="0"/>
              <a:buNone/>
              <a:defRPr/>
            </a:pPr>
            <a:endParaRPr lang="en-US" altLang="ja-JP" dirty="0" smtClean="0"/>
          </a:p>
          <a:p>
            <a:pPr marL="0" indent="0" fontAlgn="auto">
              <a:spcAft>
                <a:spcPts val="0"/>
              </a:spcAft>
              <a:buFont typeface="Arial" panose="020B0604020202020204" pitchFamily="34" charset="0"/>
              <a:buNone/>
              <a:defRPr/>
            </a:pPr>
            <a:r>
              <a:rPr lang="ja-JP" altLang="en-US" dirty="0" smtClean="0"/>
              <a:t>　　　　</a:t>
            </a:r>
            <a:r>
              <a:rPr lang="ja-JP" altLang="en-US" sz="3600" dirty="0" smtClean="0">
                <a:latin typeface="+mj-ea"/>
                <a:ea typeface="+mj-ea"/>
              </a:rPr>
              <a:t>   </a:t>
            </a:r>
            <a:r>
              <a:rPr lang="en-US" altLang="ja-JP" sz="3600" dirty="0" smtClean="0">
                <a:latin typeface="+mj-ea"/>
                <a:ea typeface="+mj-ea"/>
              </a:rPr>
              <a:t>Check lifestyle of children (meal</a:t>
            </a:r>
            <a:r>
              <a:rPr lang="en-US" altLang="ja-JP" sz="3600" dirty="0">
                <a:latin typeface="+mj-ea"/>
                <a:ea typeface="+mj-ea"/>
              </a:rPr>
              <a:t>, </a:t>
            </a:r>
            <a:r>
              <a:rPr lang="en-US" altLang="ja-JP" sz="3600" dirty="0" smtClean="0">
                <a:latin typeface="+mj-ea"/>
                <a:ea typeface="+mj-ea"/>
              </a:rPr>
              <a:t>exercise)</a:t>
            </a:r>
            <a:r>
              <a:rPr lang="ja-JP" altLang="en-US" dirty="0"/>
              <a:t/>
            </a:r>
            <a:br>
              <a:rPr lang="ja-JP" altLang="en-US" dirty="0"/>
            </a:br>
            <a:endParaRPr lang="en-US" altLang="ja-JP" dirty="0" smtClean="0"/>
          </a:p>
          <a:p>
            <a:pPr marL="0" indent="0" fontAlgn="auto">
              <a:spcAft>
                <a:spcPts val="0"/>
              </a:spcAft>
              <a:buFont typeface="Arial" panose="020B0604020202020204" pitchFamily="34" charset="0"/>
              <a:buNone/>
              <a:defRPr/>
            </a:pPr>
            <a:endParaRPr lang="en-US" altLang="ja-JP" dirty="0"/>
          </a:p>
          <a:p>
            <a:pPr marL="0" indent="0" fontAlgn="auto">
              <a:spcAft>
                <a:spcPts val="0"/>
              </a:spcAft>
              <a:buFont typeface="Arial" panose="020B0604020202020204" pitchFamily="34" charset="0"/>
              <a:buNone/>
              <a:defRPr/>
            </a:pPr>
            <a:r>
              <a:rPr lang="ja-JP" altLang="en-US" dirty="0" smtClean="0"/>
              <a:t>　</a:t>
            </a:r>
            <a:endParaRPr lang="en-US" altLang="ja-JP" dirty="0" smtClean="0"/>
          </a:p>
          <a:p>
            <a:pPr marL="0" indent="0" fontAlgn="auto">
              <a:spcAft>
                <a:spcPts val="0"/>
              </a:spcAft>
              <a:buFont typeface="Arial" panose="020B0604020202020204" pitchFamily="34" charset="0"/>
              <a:buNone/>
              <a:defRPr/>
            </a:pPr>
            <a:endParaRPr lang="ja-JP" altLang="en-US" dirty="0"/>
          </a:p>
        </p:txBody>
      </p:sp>
      <p:sp>
        <p:nvSpPr>
          <p:cNvPr id="4" name="下矢印 3"/>
          <p:cNvSpPr/>
          <p:nvPr/>
        </p:nvSpPr>
        <p:spPr>
          <a:xfrm>
            <a:off x="3529013" y="4221163"/>
            <a:ext cx="269875" cy="461962"/>
          </a:xfrm>
          <a:prstGeom prst="downArrow">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下矢印 4"/>
          <p:cNvSpPr/>
          <p:nvPr/>
        </p:nvSpPr>
        <p:spPr>
          <a:xfrm>
            <a:off x="3471863" y="1474788"/>
            <a:ext cx="269875" cy="454025"/>
          </a:xfrm>
          <a:prstGeom prst="downArrow">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 name="下矢印 5"/>
          <p:cNvSpPr/>
          <p:nvPr/>
        </p:nvSpPr>
        <p:spPr>
          <a:xfrm>
            <a:off x="3529013" y="2632075"/>
            <a:ext cx="269875" cy="431800"/>
          </a:xfrm>
          <a:prstGeom prst="downArrow">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8" name="テキスト ボックス 7"/>
          <p:cNvSpPr txBox="1">
            <a:spLocks noChangeArrowheads="1"/>
          </p:cNvSpPr>
          <p:nvPr/>
        </p:nvSpPr>
        <p:spPr bwMode="auto">
          <a:xfrm>
            <a:off x="6164263" y="4435475"/>
            <a:ext cx="2624137" cy="461963"/>
          </a:xfrm>
          <a:prstGeom prst="rect">
            <a:avLst/>
          </a:prstGeom>
          <a:solidFill>
            <a:srgbClr val="002060"/>
          </a:solidFill>
          <a:ln w="9525">
            <a:solidFill>
              <a:srgbClr val="FFFF00"/>
            </a:solidFill>
            <a:miter lim="800000"/>
            <a:headEnd/>
            <a:tailEnd/>
          </a:ln>
        </p:spPr>
        <p:txBody>
          <a:bodyPr wrap="none">
            <a:spAutoFit/>
          </a:bodyPr>
          <a:lstStyle/>
          <a:p>
            <a:r>
              <a:rPr lang="en-US" altLang="ja-JP" sz="2400">
                <a:solidFill>
                  <a:srgbClr val="FFFF00"/>
                </a:solidFill>
                <a:latin typeface="Calibri" pitchFamily="34" charset="0"/>
              </a:rPr>
              <a:t>Posture instruction </a:t>
            </a:r>
            <a:endParaRPr lang="ja-JP" altLang="en-US" sz="2400">
              <a:solidFill>
                <a:srgbClr val="FFFF00"/>
              </a:solidFill>
              <a:latin typeface="Calibri" pitchFamily="34" charset="0"/>
            </a:endParaRPr>
          </a:p>
        </p:txBody>
      </p:sp>
      <p:sp>
        <p:nvSpPr>
          <p:cNvPr id="9" name="テキスト ボックス 8"/>
          <p:cNvSpPr txBox="1">
            <a:spLocks noChangeArrowheads="1"/>
          </p:cNvSpPr>
          <p:nvPr/>
        </p:nvSpPr>
        <p:spPr bwMode="auto">
          <a:xfrm>
            <a:off x="6178550" y="3213100"/>
            <a:ext cx="2012950" cy="830263"/>
          </a:xfrm>
          <a:prstGeom prst="rect">
            <a:avLst/>
          </a:prstGeom>
          <a:solidFill>
            <a:srgbClr val="002060"/>
          </a:solidFill>
          <a:ln w="9525">
            <a:solidFill>
              <a:srgbClr val="FFFF00"/>
            </a:solidFill>
            <a:miter lim="800000"/>
            <a:headEnd/>
            <a:tailEnd/>
          </a:ln>
        </p:spPr>
        <p:txBody>
          <a:bodyPr wrap="none">
            <a:spAutoFit/>
          </a:bodyPr>
          <a:lstStyle/>
          <a:p>
            <a:r>
              <a:rPr lang="en-US" altLang="ja-JP" sz="2400">
                <a:solidFill>
                  <a:srgbClr val="FFFF00"/>
                </a:solidFill>
                <a:latin typeface="Calibri" pitchFamily="34" charset="0"/>
              </a:rPr>
              <a:t>Prior check by </a:t>
            </a:r>
          </a:p>
          <a:p>
            <a:r>
              <a:rPr lang="en-US" altLang="ja-JP" sz="2400">
                <a:solidFill>
                  <a:srgbClr val="FFFF00"/>
                </a:solidFill>
                <a:latin typeface="Calibri" pitchFamily="34" charset="0"/>
              </a:rPr>
              <a:t>the protector</a:t>
            </a:r>
            <a:endParaRPr lang="ja-JP" altLang="en-US" sz="2400">
              <a:solidFill>
                <a:srgbClr val="FFFF00"/>
              </a:solidFill>
              <a:latin typeface="Calibri" pitchFamily="34" charset="0"/>
            </a:endParaRPr>
          </a:p>
        </p:txBody>
      </p:sp>
      <p:sp>
        <p:nvSpPr>
          <p:cNvPr id="11" name="下矢印 10"/>
          <p:cNvSpPr/>
          <p:nvPr/>
        </p:nvSpPr>
        <p:spPr>
          <a:xfrm>
            <a:off x="3606800" y="5524500"/>
            <a:ext cx="269875" cy="461963"/>
          </a:xfrm>
          <a:prstGeom prst="downArrow">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75785" name="テキスト ボックス 9"/>
          <p:cNvSpPr txBox="1">
            <a:spLocks noChangeArrowheads="1"/>
          </p:cNvSpPr>
          <p:nvPr/>
        </p:nvSpPr>
        <p:spPr bwMode="auto">
          <a:xfrm>
            <a:off x="900113" y="5986463"/>
            <a:ext cx="6989762" cy="522287"/>
          </a:xfrm>
          <a:prstGeom prst="rect">
            <a:avLst/>
          </a:prstGeom>
          <a:noFill/>
          <a:ln w="9525">
            <a:noFill/>
            <a:miter lim="800000"/>
            <a:headEnd/>
            <a:tailEnd/>
          </a:ln>
        </p:spPr>
        <p:txBody>
          <a:bodyPr wrap="none">
            <a:spAutoFit/>
          </a:bodyPr>
          <a:lstStyle/>
          <a:p>
            <a:r>
              <a:rPr lang="en-US" altLang="ja-JP" sz="2800">
                <a:latin typeface="Calibri" pitchFamily="34" charset="0"/>
              </a:rPr>
              <a:t>Prevension  of  locomo ,metabo and dementia </a:t>
            </a:r>
            <a:endParaRPr lang="ja-JP" altLang="en-US" sz="2800">
              <a:latin typeface="Calibri" pitchFamily="34" charset="0"/>
            </a:endParaRPr>
          </a:p>
        </p:txBody>
      </p:sp>
      <p:sp>
        <p:nvSpPr>
          <p:cNvPr id="7" name="テキスト ボックス 6"/>
          <p:cNvSpPr txBox="1"/>
          <p:nvPr/>
        </p:nvSpPr>
        <p:spPr>
          <a:xfrm>
            <a:off x="6178550" y="5527675"/>
            <a:ext cx="2138363" cy="460375"/>
          </a:xfrm>
          <a:prstGeom prst="rect">
            <a:avLst/>
          </a:prstGeom>
          <a:solidFill>
            <a:srgbClr val="002060"/>
          </a:solidFill>
          <a:ln>
            <a:solidFill>
              <a:srgbClr val="FFFF00"/>
            </a:solidFill>
          </a:ln>
        </p:spPr>
        <p:txBody>
          <a:bodyPr>
            <a:spAutoFit/>
          </a:bodyPr>
          <a:lstStyle/>
          <a:p>
            <a:pPr fontAlgn="auto">
              <a:spcBef>
                <a:spcPts val="0"/>
              </a:spcBef>
              <a:spcAft>
                <a:spcPts val="0"/>
              </a:spcAft>
              <a:defRPr/>
            </a:pPr>
            <a:r>
              <a:rPr lang="en-US" altLang="ja-JP" sz="2400" dirty="0">
                <a:solidFill>
                  <a:srgbClr val="FFFF00"/>
                </a:solidFill>
                <a:latin typeface="+mj-ea"/>
                <a:ea typeface="+mj-ea"/>
              </a:rPr>
              <a:t>Final target is</a:t>
            </a:r>
            <a:endParaRPr lang="ja-JP" altLang="en-US" sz="2400" dirty="0">
              <a:solidFill>
                <a:srgbClr val="FFFF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タイトル 1"/>
          <p:cNvSpPr>
            <a:spLocks noGrp="1"/>
          </p:cNvSpPr>
          <p:nvPr>
            <p:ph type="title"/>
          </p:nvPr>
        </p:nvSpPr>
        <p:spPr>
          <a:solidFill>
            <a:srgbClr val="002060"/>
          </a:solidFill>
        </p:spPr>
        <p:txBody>
          <a:bodyPr/>
          <a:lstStyle/>
          <a:p>
            <a:r>
              <a:rPr lang="en-US" altLang="ja-JP" smtClean="0">
                <a:solidFill>
                  <a:srgbClr val="FFFF00"/>
                </a:solidFill>
              </a:rPr>
              <a:t>Conclusion</a:t>
            </a:r>
            <a:endParaRPr lang="ja-JP" altLang="en-US" smtClean="0">
              <a:solidFill>
                <a:srgbClr val="FFFF00"/>
              </a:solidFill>
            </a:endParaRPr>
          </a:p>
        </p:txBody>
      </p:sp>
      <p:sp>
        <p:nvSpPr>
          <p:cNvPr id="3" name="コンテンツ プレースホルダー 2"/>
          <p:cNvSpPr>
            <a:spLocks noGrp="1"/>
          </p:cNvSpPr>
          <p:nvPr>
            <p:ph idx="1"/>
          </p:nvPr>
        </p:nvSpPr>
        <p:spPr>
          <a:xfrm>
            <a:off x="539750" y="1989138"/>
            <a:ext cx="7777163" cy="1539875"/>
          </a:xfrm>
          <a:solidFill>
            <a:srgbClr val="002060"/>
          </a:solidFill>
        </p:spPr>
        <p:txBody>
          <a:bodyPr rtlCol="0">
            <a:normAutofit/>
          </a:bodyPr>
          <a:lstStyle/>
          <a:p>
            <a:pPr marL="0" indent="0" fontAlgn="auto">
              <a:spcAft>
                <a:spcPts val="0"/>
              </a:spcAft>
              <a:buFont typeface="Arial" panose="020B0604020202020204" pitchFamily="34" charset="0"/>
              <a:buNone/>
              <a:defRPr/>
            </a:pPr>
            <a:r>
              <a:rPr lang="en-US" altLang="ja-JP" sz="4000" dirty="0" smtClean="0">
                <a:latin typeface="+mj-ea"/>
                <a:ea typeface="+mj-ea"/>
              </a:rPr>
              <a:t>To </a:t>
            </a:r>
            <a:r>
              <a:rPr lang="en-US" altLang="ja-JP" sz="4000" dirty="0">
                <a:latin typeface="+mj-ea"/>
                <a:ea typeface="+mj-ea"/>
              </a:rPr>
              <a:t>keep good posture is the basis</a:t>
            </a:r>
          </a:p>
          <a:p>
            <a:pPr marL="0" indent="0" fontAlgn="auto">
              <a:spcAft>
                <a:spcPts val="0"/>
              </a:spcAft>
              <a:buFont typeface="Arial" panose="020B0604020202020204" pitchFamily="34" charset="0"/>
              <a:buNone/>
              <a:defRPr/>
            </a:pPr>
            <a:r>
              <a:rPr lang="en-US" altLang="ja-JP" sz="4000" dirty="0">
                <a:latin typeface="+mj-ea"/>
                <a:ea typeface="+mj-ea"/>
              </a:rPr>
              <a:t>for the health of children</a:t>
            </a:r>
            <a:endParaRPr lang="ja-JP" altLang="en-US" sz="4000" dirty="0">
              <a:latin typeface="+mj-ea"/>
              <a:ea typeface="+mj-ea"/>
            </a:endParaRPr>
          </a:p>
        </p:txBody>
      </p:sp>
      <p:sp>
        <p:nvSpPr>
          <p:cNvPr id="77827" name="テキスト ボックス 3"/>
          <p:cNvSpPr txBox="1">
            <a:spLocks noChangeArrowheads="1"/>
          </p:cNvSpPr>
          <p:nvPr/>
        </p:nvSpPr>
        <p:spPr bwMode="auto">
          <a:xfrm>
            <a:off x="611188" y="3860800"/>
            <a:ext cx="6831012" cy="1323975"/>
          </a:xfrm>
          <a:prstGeom prst="rect">
            <a:avLst/>
          </a:prstGeom>
          <a:solidFill>
            <a:srgbClr val="002060"/>
          </a:solidFill>
          <a:ln w="9525">
            <a:noFill/>
            <a:miter lim="800000"/>
            <a:headEnd/>
            <a:tailEnd/>
          </a:ln>
        </p:spPr>
        <p:txBody>
          <a:bodyPr wrap="none">
            <a:spAutoFit/>
          </a:bodyPr>
          <a:lstStyle/>
          <a:p>
            <a:r>
              <a:rPr lang="en-US" altLang="ja-JP" sz="4000">
                <a:latin typeface="Calibri" pitchFamily="34" charset="0"/>
              </a:rPr>
              <a:t>To  keep  the  health of children </a:t>
            </a:r>
          </a:p>
          <a:p>
            <a:r>
              <a:rPr lang="en-US" altLang="ja-JP" sz="4000">
                <a:latin typeface="Calibri" pitchFamily="34" charset="0"/>
              </a:rPr>
              <a:t> is  the  duty of adult</a:t>
            </a:r>
            <a:endParaRPr lang="ja-JP" altLang="en-US" sz="4000">
              <a:latin typeface="Calibri" pitchFamily="34" charset="0"/>
            </a:endParaRPr>
          </a:p>
        </p:txBody>
      </p:sp>
      <p:sp>
        <p:nvSpPr>
          <p:cNvPr id="5" name="角丸四角形 4"/>
          <p:cNvSpPr/>
          <p:nvPr/>
        </p:nvSpPr>
        <p:spPr>
          <a:xfrm>
            <a:off x="5003800" y="5949950"/>
            <a:ext cx="3671888" cy="71913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t>Thank  you!!</a:t>
            </a:r>
            <a:endParaRPr lang="ja-JP" alt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a:xfrm>
            <a:off x="179388" y="79375"/>
            <a:ext cx="8229600" cy="828675"/>
          </a:xfrm>
          <a:solidFill>
            <a:srgbClr val="002060"/>
          </a:solidFill>
        </p:spPr>
        <p:txBody>
          <a:bodyPr/>
          <a:lstStyle/>
          <a:p>
            <a:r>
              <a:rPr lang="en-US" altLang="ja-JP" smtClean="0">
                <a:solidFill>
                  <a:srgbClr val="FFFF00"/>
                </a:solidFill>
              </a:rPr>
              <a:t>What happens to children now?</a:t>
            </a:r>
            <a:endParaRPr lang="ja-JP" altLang="en-US" smtClean="0">
              <a:solidFill>
                <a:srgbClr val="FFFF00"/>
              </a:solidFill>
            </a:endParaRPr>
          </a:p>
        </p:txBody>
      </p:sp>
      <p:sp>
        <p:nvSpPr>
          <p:cNvPr id="20482" name="コンテンツ プレースホルダー 2"/>
          <p:cNvSpPr>
            <a:spLocks noGrp="1"/>
          </p:cNvSpPr>
          <p:nvPr>
            <p:ph idx="1"/>
          </p:nvPr>
        </p:nvSpPr>
        <p:spPr>
          <a:xfrm>
            <a:off x="311150" y="1484313"/>
            <a:ext cx="8229600" cy="4525962"/>
          </a:xfrm>
        </p:spPr>
        <p:txBody>
          <a:bodyPr/>
          <a:lstStyle/>
          <a:p>
            <a:pPr marL="0" indent="0">
              <a:buFont typeface="Arial" charset="0"/>
              <a:buNone/>
            </a:pPr>
            <a:r>
              <a:rPr lang="en-US" altLang="ja-JP" sz="2400" smtClean="0"/>
              <a:t>stumbling on their faces and </a:t>
            </a:r>
          </a:p>
          <a:p>
            <a:pPr marL="0" indent="0">
              <a:buFont typeface="Arial" charset="0"/>
              <a:buNone/>
            </a:pPr>
            <a:r>
              <a:rPr lang="en-US" altLang="ja-JP" sz="2400" smtClean="0"/>
              <a:t>losing</a:t>
            </a:r>
            <a:r>
              <a:rPr lang="ja-JP" altLang="en-US" sz="2400" smtClean="0"/>
              <a:t> </a:t>
            </a:r>
            <a:r>
              <a:rPr lang="en-US" altLang="ja-JP" sz="2400" smtClean="0"/>
              <a:t>their tooth while mopping</a:t>
            </a:r>
          </a:p>
          <a:p>
            <a:pPr marL="0" indent="0">
              <a:buFont typeface="Arial" charset="0"/>
              <a:buNone/>
            </a:pPr>
            <a:r>
              <a:rPr lang="en-US" altLang="ja-JP" sz="2400" smtClean="0"/>
              <a:t>the floor with a floor cloth</a:t>
            </a:r>
            <a:r>
              <a:rPr lang="ja-JP" altLang="en-US" sz="2400" smtClean="0"/>
              <a:t>　</a:t>
            </a:r>
            <a:endParaRPr lang="en-US" altLang="ja-JP" sz="2400" smtClean="0"/>
          </a:p>
          <a:p>
            <a:pPr marL="0" indent="0">
              <a:buFont typeface="Arial" charset="0"/>
              <a:buNone/>
            </a:pPr>
            <a:endParaRPr lang="en-US" altLang="ja-JP" sz="2400" smtClean="0"/>
          </a:p>
          <a:p>
            <a:pPr marL="0" indent="0">
              <a:buFont typeface="Arial" charset="0"/>
              <a:buNone/>
            </a:pPr>
            <a:endParaRPr lang="en-US" altLang="ja-JP" sz="2400" smtClean="0"/>
          </a:p>
          <a:p>
            <a:pPr marL="0" indent="0">
              <a:buFont typeface="Arial" charset="0"/>
              <a:buNone/>
            </a:pPr>
            <a:endParaRPr lang="en-US" altLang="ja-JP" sz="2400" smtClean="0"/>
          </a:p>
          <a:p>
            <a:pPr marL="0" indent="0">
              <a:buFont typeface="Arial" charset="0"/>
              <a:buNone/>
            </a:pPr>
            <a:r>
              <a:rPr lang="en-US" altLang="ja-JP" sz="2400" smtClean="0"/>
              <a:t>being unable to perform handstands</a:t>
            </a:r>
          </a:p>
          <a:p>
            <a:pPr marL="0" indent="0">
              <a:buFont typeface="Arial" charset="0"/>
              <a:buNone/>
            </a:pPr>
            <a:r>
              <a:rPr lang="en-US" altLang="ja-JP" sz="2400" smtClean="0"/>
              <a:t>or  support others doing so during</a:t>
            </a:r>
          </a:p>
          <a:p>
            <a:pPr marL="0" indent="0">
              <a:buFont typeface="Arial" charset="0"/>
              <a:buNone/>
            </a:pPr>
            <a:r>
              <a:rPr lang="en-US" altLang="ja-JP" sz="2400" smtClean="0"/>
              <a:t>gymnastics</a:t>
            </a:r>
            <a:endParaRPr lang="ja-JP" altLang="ja-JP" sz="2400" smtClean="0"/>
          </a:p>
          <a:p>
            <a:pPr marL="0" indent="0">
              <a:buFont typeface="Arial" charset="0"/>
              <a:buNone/>
            </a:pPr>
            <a:endParaRPr lang="en-US" altLang="ja-JP" sz="2400" smtClean="0"/>
          </a:p>
        </p:txBody>
      </p:sp>
      <p:pic>
        <p:nvPicPr>
          <p:cNvPr id="20483" name="Picture 2"/>
          <p:cNvPicPr>
            <a:picLocks noChangeAspect="1" noChangeArrowheads="1"/>
          </p:cNvPicPr>
          <p:nvPr/>
        </p:nvPicPr>
        <p:blipFill>
          <a:blip r:embed="rId3"/>
          <a:srcRect/>
          <a:stretch>
            <a:fillRect/>
          </a:stretch>
        </p:blipFill>
        <p:spPr bwMode="auto">
          <a:xfrm>
            <a:off x="4643438" y="1003300"/>
            <a:ext cx="1873250" cy="1398588"/>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6804025" y="4699000"/>
            <a:ext cx="1655763" cy="1866900"/>
          </a:xfrm>
          <a:prstGeom prst="rect">
            <a:avLst/>
          </a:prstGeom>
          <a:noFill/>
          <a:ln w="9525">
            <a:noFill/>
            <a:miter lim="800000"/>
            <a:headEnd/>
            <a:tailEnd/>
          </a:ln>
        </p:spPr>
      </p:pic>
      <p:pic>
        <p:nvPicPr>
          <p:cNvPr id="16388" name="Picture 4"/>
          <p:cNvPicPr>
            <a:picLocks noChangeAspect="1" noChangeArrowheads="1"/>
          </p:cNvPicPr>
          <p:nvPr/>
        </p:nvPicPr>
        <p:blipFill>
          <a:blip r:embed="rId5"/>
          <a:srcRect/>
          <a:stretch>
            <a:fillRect/>
          </a:stretch>
        </p:blipFill>
        <p:spPr bwMode="auto">
          <a:xfrm>
            <a:off x="6643688" y="2133600"/>
            <a:ext cx="1897062" cy="1420813"/>
          </a:xfrm>
          <a:prstGeom prst="rect">
            <a:avLst/>
          </a:prstGeom>
          <a:noFill/>
          <a:ln w="9525">
            <a:noFill/>
            <a:miter lim="800000"/>
            <a:headEnd/>
            <a:tailEnd/>
          </a:ln>
        </p:spPr>
      </p:pic>
      <p:pic>
        <p:nvPicPr>
          <p:cNvPr id="20486" name="Picture 5"/>
          <p:cNvPicPr>
            <a:picLocks noChangeAspect="1" noChangeArrowheads="1"/>
          </p:cNvPicPr>
          <p:nvPr/>
        </p:nvPicPr>
        <p:blipFill>
          <a:blip r:embed="rId6"/>
          <a:srcRect/>
          <a:stretch>
            <a:fillRect/>
          </a:stretch>
        </p:blipFill>
        <p:spPr bwMode="auto">
          <a:xfrm>
            <a:off x="5081588" y="3554413"/>
            <a:ext cx="1441450" cy="2170112"/>
          </a:xfrm>
          <a:prstGeom prst="rect">
            <a:avLst/>
          </a:prstGeom>
          <a:noFill/>
          <a:ln w="9525">
            <a:noFill/>
            <a:miter lim="800000"/>
            <a:headEnd/>
            <a:tailEnd/>
          </a:ln>
        </p:spPr>
      </p:pic>
      <p:sp>
        <p:nvSpPr>
          <p:cNvPr id="12" name="曲折矢印 11"/>
          <p:cNvSpPr/>
          <p:nvPr/>
        </p:nvSpPr>
        <p:spPr>
          <a:xfrm rot="5400000">
            <a:off x="6895306" y="1254920"/>
            <a:ext cx="561975" cy="1020762"/>
          </a:xfrm>
          <a:prstGeom prst="ben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3" name="曲折矢印 12"/>
          <p:cNvSpPr/>
          <p:nvPr/>
        </p:nvSpPr>
        <p:spPr>
          <a:xfrm rot="5400000">
            <a:off x="6849269" y="3913981"/>
            <a:ext cx="549275" cy="1020763"/>
          </a:xfrm>
          <a:prstGeom prst="ben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5" name="星 4 4"/>
          <p:cNvSpPr/>
          <p:nvPr/>
        </p:nvSpPr>
        <p:spPr>
          <a:xfrm rot="21003514">
            <a:off x="8032750" y="3059113"/>
            <a:ext cx="142875" cy="325437"/>
          </a:xfrm>
          <a:prstGeom prst="star4">
            <a:avLst>
              <a:gd name="adj" fmla="val 253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9388" y="0"/>
            <a:ext cx="8713787" cy="758825"/>
          </a:xfrm>
          <a:solidFill>
            <a:srgbClr val="002060"/>
          </a:solidFill>
        </p:spPr>
        <p:txBody>
          <a:bodyPr rtlCol="0">
            <a:normAutofit fontScale="90000"/>
          </a:bodyPr>
          <a:lstStyle/>
          <a:p>
            <a:pPr fontAlgn="auto">
              <a:spcAft>
                <a:spcPts val="0"/>
              </a:spcAft>
              <a:defRPr/>
            </a:pPr>
            <a:r>
              <a:rPr lang="ja-JP" altLang="en-US" sz="3600" dirty="0" smtClean="0">
                <a:solidFill>
                  <a:srgbClr val="FFFF00"/>
                </a:solidFill>
                <a:latin typeface="+mj-ea"/>
              </a:rPr>
              <a:t>基本動作チェック４項目</a:t>
            </a:r>
            <a:r>
              <a:rPr lang="en-US" altLang="ja-JP" sz="3600" dirty="0" smtClean="0">
                <a:solidFill>
                  <a:srgbClr val="FFFF00"/>
                </a:solidFill>
                <a:latin typeface="+mj-ea"/>
              </a:rPr>
              <a:t>Check 4 basic </a:t>
            </a:r>
            <a:r>
              <a:rPr lang="en-US" altLang="ja-JP" sz="3600" dirty="0">
                <a:solidFill>
                  <a:srgbClr val="FFFF00"/>
                </a:solidFill>
                <a:latin typeface="+mj-ea"/>
              </a:rPr>
              <a:t>movements</a:t>
            </a:r>
            <a:r>
              <a:rPr lang="en-US" altLang="ja-JP" sz="3600" dirty="0" smtClean="0">
                <a:solidFill>
                  <a:srgbClr val="FFFF00"/>
                </a:solidFill>
              </a:rPr>
              <a:t> </a:t>
            </a:r>
            <a:endParaRPr lang="ja-JP" altLang="en-US" sz="3600" dirty="0" smtClean="0">
              <a:solidFill>
                <a:srgbClr val="FFFF00"/>
              </a:solidFill>
            </a:endParaRPr>
          </a:p>
        </p:txBody>
      </p:sp>
      <p:sp>
        <p:nvSpPr>
          <p:cNvPr id="5" name="コンテンツ プレースホルダー 4"/>
          <p:cNvSpPr>
            <a:spLocks noGrp="1"/>
          </p:cNvSpPr>
          <p:nvPr>
            <p:ph idx="1"/>
          </p:nvPr>
        </p:nvSpPr>
        <p:spPr>
          <a:xfrm>
            <a:off x="-6350" y="801688"/>
            <a:ext cx="9310688" cy="6575425"/>
          </a:xfrm>
        </p:spPr>
        <p:txBody>
          <a:bodyPr rtlCol="0">
            <a:normAutofit/>
          </a:bodyPr>
          <a:lstStyle/>
          <a:p>
            <a:pPr marL="0" indent="0" fontAlgn="auto">
              <a:spcAft>
                <a:spcPts val="0"/>
              </a:spcAft>
              <a:buFont typeface="Arial" panose="020B0604020202020204" pitchFamily="34" charset="0"/>
              <a:buNone/>
              <a:defRPr/>
            </a:pPr>
            <a:r>
              <a:rPr lang="ja-JP" altLang="en-US" sz="2400" dirty="0" smtClean="0">
                <a:latin typeface="+mj-ea"/>
                <a:ea typeface="+mj-ea"/>
              </a:rPr>
              <a:t>①</a:t>
            </a:r>
            <a:r>
              <a:rPr lang="en-US" altLang="ja-JP" sz="2400" dirty="0" smtClean="0">
                <a:latin typeface="+mj-ea"/>
                <a:ea typeface="+mj-ea"/>
              </a:rPr>
              <a:t> standing on one  leg</a:t>
            </a:r>
            <a:r>
              <a:rPr lang="ja-JP" altLang="en-US" sz="2400" dirty="0" smtClean="0">
                <a:latin typeface="+mj-ea"/>
                <a:ea typeface="+mj-ea"/>
              </a:rPr>
              <a:t>　</a:t>
            </a:r>
            <a:endParaRPr lang="en-US" altLang="ja-JP" sz="2400" dirty="0" smtClean="0">
              <a:latin typeface="+mj-ea"/>
              <a:ea typeface="+mj-ea"/>
            </a:endParaRPr>
          </a:p>
          <a:p>
            <a:pPr marL="0" indent="0" fontAlgn="auto">
              <a:spcAft>
                <a:spcPts val="0"/>
              </a:spcAft>
              <a:buFont typeface="Arial" panose="020B0604020202020204" pitchFamily="34" charset="0"/>
              <a:buNone/>
              <a:defRPr/>
            </a:pPr>
            <a:r>
              <a:rPr lang="en-US" altLang="ja-JP" sz="2400" dirty="0">
                <a:latin typeface="+mj-ea"/>
                <a:ea typeface="+mj-ea"/>
              </a:rPr>
              <a:t> </a:t>
            </a:r>
            <a:r>
              <a:rPr lang="en-US" altLang="ja-JP" sz="2400" dirty="0" smtClean="0">
                <a:latin typeface="+mj-ea"/>
                <a:ea typeface="+mj-ea"/>
              </a:rPr>
              <a:t>  (for more than 5 seconds</a:t>
            </a:r>
          </a:p>
          <a:p>
            <a:pPr marL="0" indent="0" fontAlgn="auto">
              <a:spcAft>
                <a:spcPts val="0"/>
              </a:spcAft>
              <a:buFont typeface="Arial" panose="020B0604020202020204" pitchFamily="34" charset="0"/>
              <a:buNone/>
              <a:defRPr/>
            </a:pPr>
            <a:r>
              <a:rPr lang="en-US" altLang="ja-JP" sz="2400" dirty="0" smtClean="0">
                <a:latin typeface="+mj-ea"/>
                <a:ea typeface="+mj-ea"/>
              </a:rPr>
              <a:t>     without swaying)</a:t>
            </a:r>
          </a:p>
          <a:p>
            <a:pPr marL="0" indent="0" fontAlgn="auto">
              <a:spcAft>
                <a:spcPts val="0"/>
              </a:spcAft>
              <a:buFont typeface="Arial" panose="020B0604020202020204" pitchFamily="34" charset="0"/>
              <a:buNone/>
              <a:defRPr/>
            </a:pPr>
            <a:r>
              <a:rPr lang="ja-JP" altLang="en-US" sz="2400" dirty="0" smtClean="0">
                <a:latin typeface="+mj-ea"/>
                <a:ea typeface="+mj-ea"/>
              </a:rPr>
              <a:t>②</a:t>
            </a:r>
            <a:r>
              <a:rPr lang="en-US" altLang="ja-JP" sz="2400" dirty="0" smtClean="0">
                <a:latin typeface="+mj-ea"/>
                <a:ea typeface="+mj-ea"/>
              </a:rPr>
              <a:t> vertical extension of arms</a:t>
            </a:r>
          </a:p>
          <a:p>
            <a:pPr marL="0" indent="0" algn="r" fontAlgn="auto">
              <a:spcAft>
                <a:spcPts val="0"/>
              </a:spcAft>
              <a:buFont typeface="Arial" panose="020B0604020202020204" pitchFamily="34" charset="0"/>
              <a:buNone/>
              <a:defRPr/>
            </a:pPr>
            <a:endParaRPr lang="en-US" altLang="ja-JP" sz="2400" dirty="0" smtClean="0">
              <a:latin typeface="+mj-ea"/>
              <a:ea typeface="+mj-ea"/>
            </a:endParaRPr>
          </a:p>
          <a:p>
            <a:pPr marL="0" indent="0" fontAlgn="auto">
              <a:spcAft>
                <a:spcPts val="0"/>
              </a:spcAft>
              <a:buFont typeface="Arial" panose="020B0604020202020204" pitchFamily="34" charset="0"/>
              <a:buNone/>
              <a:defRPr/>
            </a:pPr>
            <a:r>
              <a:rPr lang="ja-JP" altLang="en-US" sz="2400" dirty="0" smtClean="0">
                <a:latin typeface="+mj-ea"/>
                <a:ea typeface="+mj-ea"/>
              </a:rPr>
              <a:t>③</a:t>
            </a:r>
            <a:r>
              <a:rPr lang="en-US" altLang="ja-JP" sz="2400" dirty="0" smtClean="0"/>
              <a:t> squatting</a:t>
            </a:r>
          </a:p>
          <a:p>
            <a:pPr marL="0" indent="0" fontAlgn="auto">
              <a:spcAft>
                <a:spcPts val="0"/>
              </a:spcAft>
              <a:buFont typeface="Arial" panose="020B0604020202020204" pitchFamily="34" charset="0"/>
              <a:buNone/>
              <a:defRPr/>
            </a:pPr>
            <a:r>
              <a:rPr lang="en-US" altLang="ja-JP" sz="2400" dirty="0">
                <a:latin typeface="+mj-ea"/>
                <a:ea typeface="+mj-ea"/>
              </a:rPr>
              <a:t> </a:t>
            </a:r>
            <a:r>
              <a:rPr lang="en-US" altLang="ja-JP" sz="2400" dirty="0" smtClean="0">
                <a:latin typeface="+mj-ea"/>
                <a:ea typeface="+mj-ea"/>
              </a:rPr>
              <a:t>   (without raising  heels)</a:t>
            </a:r>
          </a:p>
          <a:p>
            <a:pPr marL="0" indent="0" fontAlgn="auto">
              <a:spcAft>
                <a:spcPts val="0"/>
              </a:spcAft>
              <a:buFont typeface="Arial" panose="020B0604020202020204" pitchFamily="34" charset="0"/>
              <a:buNone/>
              <a:defRPr/>
            </a:pPr>
            <a:endParaRPr lang="en-US" altLang="ja-JP" sz="2400" dirty="0" smtClean="0">
              <a:latin typeface="+mj-ea"/>
              <a:ea typeface="+mj-ea"/>
            </a:endParaRPr>
          </a:p>
          <a:p>
            <a:pPr marL="0" indent="0" fontAlgn="auto">
              <a:spcAft>
                <a:spcPts val="0"/>
              </a:spcAft>
              <a:buFont typeface="Arial" panose="020B0604020202020204" pitchFamily="34" charset="0"/>
              <a:buNone/>
              <a:defRPr/>
            </a:pPr>
            <a:r>
              <a:rPr lang="ja-JP" altLang="en-US" sz="2400" dirty="0" smtClean="0">
                <a:latin typeface="+mj-ea"/>
                <a:ea typeface="+mj-ea"/>
              </a:rPr>
              <a:t>④ </a:t>
            </a:r>
            <a:r>
              <a:rPr lang="en-US" altLang="ja-JP" sz="2400" dirty="0" smtClean="0">
                <a:latin typeface="+mj-ea"/>
                <a:ea typeface="+mj-ea"/>
              </a:rPr>
              <a:t>bending  over</a:t>
            </a:r>
          </a:p>
          <a:p>
            <a:pPr marL="0" indent="0" fontAlgn="auto">
              <a:spcAft>
                <a:spcPts val="0"/>
              </a:spcAft>
              <a:buFont typeface="Arial" panose="020B0604020202020204" pitchFamily="34" charset="0"/>
              <a:buNone/>
              <a:defRPr/>
            </a:pPr>
            <a:r>
              <a:rPr lang="en-US" altLang="ja-JP" sz="2400" dirty="0">
                <a:latin typeface="+mj-ea"/>
                <a:ea typeface="+mj-ea"/>
              </a:rPr>
              <a:t> </a:t>
            </a:r>
            <a:r>
              <a:rPr lang="en-US" altLang="ja-JP" sz="2400" dirty="0" smtClean="0">
                <a:latin typeface="+mj-ea"/>
                <a:ea typeface="+mj-ea"/>
              </a:rPr>
              <a:t>  </a:t>
            </a:r>
            <a:r>
              <a:rPr lang="en-US" altLang="ja-JP" sz="2400" dirty="0"/>
              <a:t>(until the fingers reach the floor)</a:t>
            </a:r>
            <a:endParaRPr lang="ja-JP" altLang="ja-JP" sz="2400" dirty="0"/>
          </a:p>
          <a:p>
            <a:pPr marL="0" indent="0" fontAlgn="auto">
              <a:spcAft>
                <a:spcPts val="0"/>
              </a:spcAft>
              <a:buFont typeface="Arial" panose="020B0604020202020204" pitchFamily="34" charset="0"/>
              <a:buNone/>
              <a:defRPr/>
            </a:pPr>
            <a:endParaRPr lang="en-US" altLang="ja-JP" sz="2400" dirty="0"/>
          </a:p>
          <a:p>
            <a:pPr marL="0" indent="0" fontAlgn="auto">
              <a:spcAft>
                <a:spcPts val="0"/>
              </a:spcAft>
              <a:buFont typeface="Arial" panose="020B0604020202020204" pitchFamily="34" charset="0"/>
              <a:buNone/>
              <a:defRPr/>
            </a:pPr>
            <a:r>
              <a:rPr lang="en-US" altLang="ja-JP" sz="2400" dirty="0" smtClean="0"/>
              <a:t>More </a:t>
            </a:r>
            <a:r>
              <a:rPr lang="en-US" altLang="ja-JP" sz="2400" dirty="0"/>
              <a:t>than 40% of the children </a:t>
            </a:r>
            <a:r>
              <a:rPr lang="en-US" altLang="ja-JP" sz="2400" dirty="0" smtClean="0"/>
              <a:t> </a:t>
            </a:r>
            <a:r>
              <a:rPr lang="en-US" altLang="ja-JP" sz="2400" dirty="0"/>
              <a:t>were unable to perform any of 4 basic </a:t>
            </a:r>
            <a:r>
              <a:rPr lang="en-US" altLang="ja-JP" sz="2400" dirty="0" smtClean="0"/>
              <a:t>movements. </a:t>
            </a:r>
            <a:r>
              <a:rPr lang="ja-JP" altLang="en-US" sz="2400" dirty="0" smtClean="0"/>
              <a:t>　</a:t>
            </a:r>
            <a:r>
              <a:rPr lang="en-US" altLang="ja-JP" sz="2400" dirty="0"/>
              <a:t>The state of being poorly balanced and physically stiff is dysfunctions of locomotive </a:t>
            </a:r>
            <a:r>
              <a:rPr lang="en-US" altLang="ja-JP" sz="2400" dirty="0" smtClean="0"/>
              <a:t>organs.</a:t>
            </a:r>
            <a:r>
              <a:rPr lang="ja-JP" altLang="en-US" sz="2400" dirty="0" smtClean="0">
                <a:latin typeface="+mj-ea"/>
                <a:ea typeface="+mj-ea"/>
              </a:rPr>
              <a:t>　　　　</a:t>
            </a:r>
            <a:r>
              <a:rPr lang="ja-JP" altLang="en-US" sz="2400" dirty="0" smtClean="0"/>
              <a:t>　　　　</a:t>
            </a:r>
            <a:endParaRPr lang="ja-JP" altLang="en-US" sz="2400" dirty="0"/>
          </a:p>
        </p:txBody>
      </p:sp>
      <p:pic>
        <p:nvPicPr>
          <p:cNvPr id="22531" name="Picture 2" descr="C:\Users\NEC\Desktop\CIMG2764.JPG"/>
          <p:cNvPicPr>
            <a:picLocks noChangeAspect="1" noChangeArrowheads="1"/>
          </p:cNvPicPr>
          <p:nvPr/>
        </p:nvPicPr>
        <p:blipFill>
          <a:blip r:embed="rId3"/>
          <a:srcRect/>
          <a:stretch>
            <a:fillRect/>
          </a:stretch>
        </p:blipFill>
        <p:spPr bwMode="auto">
          <a:xfrm>
            <a:off x="4035425" y="992188"/>
            <a:ext cx="1528763" cy="1092200"/>
          </a:xfrm>
          <a:prstGeom prst="rect">
            <a:avLst/>
          </a:prstGeom>
          <a:noFill/>
          <a:ln w="9525">
            <a:noFill/>
            <a:miter lim="800000"/>
            <a:headEnd/>
            <a:tailEnd/>
          </a:ln>
        </p:spPr>
      </p:pic>
      <p:pic>
        <p:nvPicPr>
          <p:cNvPr id="22532" name="Picture 3" descr="C:\Users\NEC\Desktop\CIMG2766.JPG"/>
          <p:cNvPicPr>
            <a:picLocks noChangeAspect="1" noChangeArrowheads="1"/>
          </p:cNvPicPr>
          <p:nvPr/>
        </p:nvPicPr>
        <p:blipFill>
          <a:blip r:embed="rId4"/>
          <a:srcRect/>
          <a:stretch>
            <a:fillRect/>
          </a:stretch>
        </p:blipFill>
        <p:spPr bwMode="auto">
          <a:xfrm>
            <a:off x="4833938" y="2111375"/>
            <a:ext cx="1498600" cy="1068388"/>
          </a:xfrm>
          <a:prstGeom prst="rect">
            <a:avLst/>
          </a:prstGeom>
          <a:noFill/>
          <a:ln w="9525">
            <a:noFill/>
            <a:miter lim="800000"/>
            <a:headEnd/>
            <a:tailEnd/>
          </a:ln>
        </p:spPr>
      </p:pic>
      <p:pic>
        <p:nvPicPr>
          <p:cNvPr id="22533" name="図 11" descr="C:\Users\NEC\Desktop\CIMG2752.JPG"/>
          <p:cNvPicPr>
            <a:picLocks noChangeAspect="1" noChangeArrowheads="1"/>
          </p:cNvPicPr>
          <p:nvPr/>
        </p:nvPicPr>
        <p:blipFill>
          <a:blip r:embed="rId5"/>
          <a:srcRect/>
          <a:stretch>
            <a:fillRect/>
          </a:stretch>
        </p:blipFill>
        <p:spPr bwMode="auto">
          <a:xfrm>
            <a:off x="5500688" y="3284538"/>
            <a:ext cx="1512887" cy="1125537"/>
          </a:xfrm>
          <a:prstGeom prst="rect">
            <a:avLst/>
          </a:prstGeom>
          <a:noFill/>
          <a:ln w="9525">
            <a:noFill/>
            <a:miter lim="800000"/>
            <a:headEnd/>
            <a:tailEnd/>
          </a:ln>
        </p:spPr>
      </p:pic>
      <p:pic>
        <p:nvPicPr>
          <p:cNvPr id="22534" name="Picture 5" descr="C:\Users\NEC\Desktop\CIMG2761.JPG"/>
          <p:cNvPicPr>
            <a:picLocks noChangeAspect="1" noChangeArrowheads="1"/>
          </p:cNvPicPr>
          <p:nvPr/>
        </p:nvPicPr>
        <p:blipFill>
          <a:blip r:embed="rId6"/>
          <a:srcRect/>
          <a:stretch>
            <a:fillRect/>
          </a:stretch>
        </p:blipFill>
        <p:spPr bwMode="auto">
          <a:xfrm>
            <a:off x="6196013" y="4508500"/>
            <a:ext cx="1471612" cy="1103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コンテンツ プレースホルダー 5"/>
          <p:cNvGraphicFramePr>
            <a:graphicFrameLocks noGrp="1"/>
          </p:cNvGraphicFramePr>
          <p:nvPr>
            <p:ph idx="1"/>
          </p:nvPr>
        </p:nvGraphicFramePr>
        <p:xfrm>
          <a:off x="3524250" y="1433513"/>
          <a:ext cx="5491163" cy="5214937"/>
        </p:xfrm>
        <a:graphic>
          <a:graphicData uri="http://schemas.openxmlformats.org/presentationml/2006/ole">
            <p:oleObj spid="_x0000_s24577" r:id="rId4" imgW="5492972" imgH="5218628" progId="Excel.Chart.8">
              <p:embed/>
            </p:oleObj>
          </a:graphicData>
        </a:graphic>
      </p:graphicFrame>
      <p:sp>
        <p:nvSpPr>
          <p:cNvPr id="7" name="角丸四角形 6"/>
          <p:cNvSpPr/>
          <p:nvPr/>
        </p:nvSpPr>
        <p:spPr>
          <a:xfrm>
            <a:off x="5364163" y="4105275"/>
            <a:ext cx="1344612" cy="3603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nearly15%</a:t>
            </a:r>
            <a:endParaRPr lang="ja-JP" altLang="en-US" dirty="0">
              <a:solidFill>
                <a:schemeClr val="tx1"/>
              </a:solidFill>
            </a:endParaRPr>
          </a:p>
        </p:txBody>
      </p:sp>
      <p:sp>
        <p:nvSpPr>
          <p:cNvPr id="8" name="角丸四角形 7"/>
          <p:cNvSpPr/>
          <p:nvPr/>
        </p:nvSpPr>
        <p:spPr>
          <a:xfrm>
            <a:off x="4233863" y="3532188"/>
            <a:ext cx="712787" cy="3603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23%</a:t>
            </a:r>
            <a:endParaRPr lang="ja-JP" altLang="en-US" dirty="0">
              <a:solidFill>
                <a:schemeClr val="tx1"/>
              </a:solidFill>
            </a:endParaRPr>
          </a:p>
        </p:txBody>
      </p:sp>
      <p:sp>
        <p:nvSpPr>
          <p:cNvPr id="9" name="角丸四角形 8"/>
          <p:cNvSpPr/>
          <p:nvPr/>
        </p:nvSpPr>
        <p:spPr>
          <a:xfrm>
            <a:off x="7797800" y="2184400"/>
            <a:ext cx="936625" cy="35877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&gt;40%</a:t>
            </a:r>
            <a:endParaRPr lang="ja-JP" altLang="en-US" dirty="0">
              <a:solidFill>
                <a:schemeClr val="tx1"/>
              </a:solidFill>
            </a:endParaRPr>
          </a:p>
        </p:txBody>
      </p:sp>
      <p:sp>
        <p:nvSpPr>
          <p:cNvPr id="10" name="角丸四角形 9"/>
          <p:cNvSpPr/>
          <p:nvPr/>
        </p:nvSpPr>
        <p:spPr>
          <a:xfrm>
            <a:off x="7070725" y="4724400"/>
            <a:ext cx="650875" cy="3603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7%</a:t>
            </a:r>
            <a:endParaRPr lang="ja-JP" altLang="en-US" dirty="0">
              <a:solidFill>
                <a:schemeClr val="tx1"/>
              </a:solidFill>
            </a:endParaRPr>
          </a:p>
        </p:txBody>
      </p:sp>
      <p:sp>
        <p:nvSpPr>
          <p:cNvPr id="11" name="Rectangle 2"/>
          <p:cNvSpPr>
            <a:spLocks noGrp="1" noChangeArrowheads="1"/>
          </p:cNvSpPr>
          <p:nvPr>
            <p:ph type="title"/>
          </p:nvPr>
        </p:nvSpPr>
        <p:spPr>
          <a:solidFill>
            <a:srgbClr val="002060"/>
          </a:solidFill>
        </p:spPr>
        <p:txBody>
          <a:bodyPr rtlCol="0">
            <a:normAutofit fontScale="90000"/>
          </a:bodyPr>
          <a:lstStyle/>
          <a:p>
            <a:pPr fontAlgn="auto">
              <a:spcAft>
                <a:spcPts val="0"/>
              </a:spcAft>
              <a:defRPr/>
            </a:pPr>
            <a:r>
              <a:rPr lang="en-US" altLang="ja-JP" sz="4000" dirty="0" smtClean="0">
                <a:solidFill>
                  <a:srgbClr val="FFFF00"/>
                </a:solidFill>
              </a:rPr>
              <a:t/>
            </a:r>
            <a:br>
              <a:rPr lang="en-US" altLang="ja-JP" sz="4000" dirty="0" smtClean="0">
                <a:solidFill>
                  <a:srgbClr val="FFFF00"/>
                </a:solidFill>
              </a:rPr>
            </a:br>
            <a:r>
              <a:rPr lang="en-US" altLang="ja-JP" sz="4000" dirty="0" smtClean="0">
                <a:solidFill>
                  <a:srgbClr val="FFFF00"/>
                </a:solidFill>
              </a:rPr>
              <a:t>Saitama </a:t>
            </a:r>
            <a:r>
              <a:rPr lang="en-US" altLang="ja-JP" sz="4000" dirty="0">
                <a:solidFill>
                  <a:srgbClr val="FFFF00"/>
                </a:solidFill>
              </a:rPr>
              <a:t>school medical examination </a:t>
            </a:r>
            <a:r>
              <a:rPr lang="en-US" altLang="ja-JP" sz="4000" dirty="0" smtClean="0">
                <a:solidFill>
                  <a:srgbClr val="FFFF00"/>
                </a:solidFill>
              </a:rPr>
              <a:t/>
            </a:r>
            <a:br>
              <a:rPr lang="en-US" altLang="ja-JP" sz="4000" dirty="0" smtClean="0">
                <a:solidFill>
                  <a:srgbClr val="FFFF00"/>
                </a:solidFill>
              </a:rPr>
            </a:br>
            <a:r>
              <a:rPr lang="en-US" altLang="ja-JP" sz="3200" dirty="0" smtClean="0">
                <a:solidFill>
                  <a:srgbClr val="FFFF00"/>
                </a:solidFill>
              </a:rPr>
              <a:t>of </a:t>
            </a:r>
            <a:r>
              <a:rPr lang="en-US" altLang="ja-JP" sz="3200" dirty="0">
                <a:solidFill>
                  <a:srgbClr val="FFFF00"/>
                </a:solidFill>
              </a:rPr>
              <a:t>locomotive </a:t>
            </a:r>
            <a:r>
              <a:rPr lang="en-US" altLang="ja-JP" sz="3200" dirty="0" smtClean="0">
                <a:solidFill>
                  <a:srgbClr val="FFFF00"/>
                </a:solidFill>
              </a:rPr>
              <a:t>organs(2010</a:t>
            </a:r>
            <a:r>
              <a:rPr lang="ja-JP" altLang="en-US" sz="3200" dirty="0" smtClean="0">
                <a:solidFill>
                  <a:srgbClr val="FFFF00"/>
                </a:solidFill>
              </a:rPr>
              <a:t>～</a:t>
            </a:r>
            <a:r>
              <a:rPr lang="en-US" altLang="ja-JP" sz="3200" dirty="0" smtClean="0">
                <a:solidFill>
                  <a:srgbClr val="FFFF00"/>
                </a:solidFill>
              </a:rPr>
              <a:t>2013)</a:t>
            </a:r>
            <a:r>
              <a:rPr lang="en-US" altLang="ja-JP" sz="3200" b="1" dirty="0" smtClean="0">
                <a:solidFill>
                  <a:srgbClr val="FFFF00"/>
                </a:solidFill>
                <a:latin typeface="+mj-ea"/>
              </a:rPr>
              <a:t/>
            </a:r>
            <a:br>
              <a:rPr lang="en-US" altLang="ja-JP" sz="3200" b="1" dirty="0" smtClean="0">
                <a:solidFill>
                  <a:srgbClr val="FFFF00"/>
                </a:solidFill>
                <a:latin typeface="+mj-ea"/>
              </a:rPr>
            </a:br>
            <a:r>
              <a:rPr lang="ja-JP" altLang="en-US" sz="2400" dirty="0" smtClean="0">
                <a:latin typeface="+mj-ea"/>
              </a:rPr>
              <a:t>　</a:t>
            </a:r>
          </a:p>
        </p:txBody>
      </p:sp>
      <p:sp>
        <p:nvSpPr>
          <p:cNvPr id="12" name="コンテンツ プレースホルダー 7"/>
          <p:cNvSpPr txBox="1">
            <a:spLocks/>
          </p:cNvSpPr>
          <p:nvPr/>
        </p:nvSpPr>
        <p:spPr>
          <a:xfrm>
            <a:off x="201613" y="2636838"/>
            <a:ext cx="3194050" cy="3360737"/>
          </a:xfrm>
          <a:prstGeom prst="rect">
            <a:avLst/>
          </a:prstGeom>
          <a:solidFill>
            <a:srgbClr val="002060"/>
          </a:solidFill>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fontAlgn="auto">
              <a:spcAft>
                <a:spcPts val="0"/>
              </a:spcAft>
              <a:defRPr/>
            </a:pPr>
            <a:r>
              <a:rPr lang="en-US" altLang="ja-JP" sz="2000" b="1" dirty="0" smtClean="0">
                <a:latin typeface="ＭＳ Ｐゴシック" charset="-128"/>
              </a:rPr>
              <a:t>Kindergartener</a:t>
            </a:r>
            <a:r>
              <a:rPr lang="ja-JP" altLang="en-US" sz="2000" b="1" dirty="0" smtClean="0">
                <a:latin typeface="ＭＳ Ｐゴシック" charset="-128"/>
              </a:rPr>
              <a:t>　</a:t>
            </a:r>
            <a:r>
              <a:rPr lang="en-US" altLang="ja-JP" sz="2000" b="1" dirty="0" smtClean="0">
                <a:latin typeface="ＭＳ Ｐゴシック" charset="-128"/>
              </a:rPr>
              <a:t>(192)</a:t>
            </a:r>
            <a:r>
              <a:rPr lang="ja-JP" altLang="en-US" sz="2000" b="1" dirty="0" smtClean="0">
                <a:latin typeface="ＭＳ Ｐゴシック" charset="-128"/>
              </a:rPr>
              <a:t> </a:t>
            </a:r>
            <a:endParaRPr lang="en-US" altLang="ja-JP" sz="2000" b="1" dirty="0" smtClean="0">
              <a:latin typeface="ＭＳ Ｐゴシック" charset="-128"/>
            </a:endParaRPr>
          </a:p>
          <a:p>
            <a:pPr fontAlgn="auto">
              <a:spcAft>
                <a:spcPts val="0"/>
              </a:spcAft>
              <a:defRPr/>
            </a:pPr>
            <a:r>
              <a:rPr lang="en-US" altLang="ja-JP" sz="2000" b="1" dirty="0" smtClean="0">
                <a:latin typeface="ＭＳ Ｐゴシック" charset="-128"/>
              </a:rPr>
              <a:t>Preschool</a:t>
            </a:r>
            <a:r>
              <a:rPr lang="ja-JP" altLang="en-US" sz="2000" b="1" dirty="0" smtClean="0">
                <a:latin typeface="ＭＳ Ｐゴシック" charset="-128"/>
              </a:rPr>
              <a:t>　</a:t>
            </a:r>
            <a:endParaRPr lang="en-US" altLang="ja-JP" sz="2000" b="1" dirty="0" smtClean="0">
              <a:latin typeface="ＭＳ Ｐゴシック" charset="-128"/>
            </a:endParaRPr>
          </a:p>
          <a:p>
            <a:pPr marL="0" indent="0" fontAlgn="auto">
              <a:spcAft>
                <a:spcPts val="0"/>
              </a:spcAft>
              <a:buFont typeface="Arial" panose="020B0604020202020204" pitchFamily="34" charset="0"/>
              <a:buNone/>
              <a:defRPr/>
            </a:pPr>
            <a:r>
              <a:rPr lang="en-US" altLang="ja-JP" sz="2000" b="1" dirty="0" smtClean="0">
                <a:latin typeface="ＭＳ Ｐゴシック" charset="-128"/>
              </a:rPr>
              <a:t>    children</a:t>
            </a:r>
            <a:r>
              <a:rPr lang="ja-JP" altLang="en-US" sz="2000" b="1" dirty="0" smtClean="0">
                <a:latin typeface="ＭＳ Ｐゴシック" charset="-128"/>
              </a:rPr>
              <a:t>          　 </a:t>
            </a:r>
            <a:r>
              <a:rPr lang="en-US" altLang="ja-JP" sz="2000" b="1" dirty="0" smtClean="0">
                <a:latin typeface="ＭＳ Ｐゴシック" charset="-128"/>
              </a:rPr>
              <a:t>(237)</a:t>
            </a:r>
            <a:r>
              <a:rPr lang="ja-JP" altLang="en-US" sz="2000" b="1" dirty="0" smtClean="0">
                <a:latin typeface="ＭＳ Ｐゴシック" charset="-128"/>
              </a:rPr>
              <a:t> </a:t>
            </a:r>
            <a:endParaRPr lang="en-US" altLang="ja-JP" sz="2000" b="1" dirty="0" smtClean="0">
              <a:latin typeface="ＭＳ Ｐゴシック" charset="-128"/>
            </a:endParaRPr>
          </a:p>
          <a:p>
            <a:pPr fontAlgn="auto">
              <a:spcAft>
                <a:spcPts val="0"/>
              </a:spcAft>
              <a:defRPr/>
            </a:pPr>
            <a:r>
              <a:rPr lang="en-US" altLang="ja-JP" sz="2000" b="1" dirty="0" smtClean="0">
                <a:latin typeface="ＭＳ Ｐゴシック" charset="-128"/>
              </a:rPr>
              <a:t>Elementary school</a:t>
            </a:r>
          </a:p>
          <a:p>
            <a:pPr marL="0" indent="0" fontAlgn="auto">
              <a:spcAft>
                <a:spcPts val="0"/>
              </a:spcAft>
              <a:buFont typeface="Arial" panose="020B0604020202020204" pitchFamily="34" charset="0"/>
              <a:buNone/>
              <a:defRPr/>
            </a:pPr>
            <a:r>
              <a:rPr lang="en-US" altLang="ja-JP" sz="2000" b="1" dirty="0" smtClean="0">
                <a:latin typeface="ＭＳ Ｐゴシック" charset="-128"/>
              </a:rPr>
              <a:t>    5</a:t>
            </a:r>
            <a:r>
              <a:rPr lang="ja-JP" altLang="en-US" sz="2000" b="1" dirty="0" smtClean="0">
                <a:latin typeface="ＭＳ Ｐゴシック" charset="-128"/>
              </a:rPr>
              <a:t>～</a:t>
            </a:r>
            <a:r>
              <a:rPr lang="en-US" altLang="ja-JP" sz="2000" b="1" dirty="0" smtClean="0">
                <a:latin typeface="ＭＳ Ｐゴシック" charset="-128"/>
              </a:rPr>
              <a:t>6</a:t>
            </a:r>
            <a:r>
              <a:rPr lang="ja-JP" altLang="en-US" sz="2000" b="1" dirty="0" smtClean="0">
                <a:latin typeface="ＭＳ Ｐゴシック" charset="-128"/>
              </a:rPr>
              <a:t> </a:t>
            </a:r>
            <a:r>
              <a:rPr lang="en-US" altLang="ja-JP" sz="2000" b="1" dirty="0" err="1" smtClean="0">
                <a:latin typeface="ＭＳ Ｐゴシック" charset="-128"/>
              </a:rPr>
              <a:t>th</a:t>
            </a:r>
            <a:r>
              <a:rPr lang="en-US" altLang="ja-JP" sz="2000" b="1" dirty="0" smtClean="0">
                <a:latin typeface="ＭＳ Ｐゴシック" charset="-128"/>
              </a:rPr>
              <a:t> grader </a:t>
            </a:r>
            <a:r>
              <a:rPr lang="ja-JP" altLang="en-US" sz="2000" b="1" dirty="0" smtClean="0">
                <a:latin typeface="ＭＳ Ｐゴシック" charset="-128"/>
              </a:rPr>
              <a:t>　</a:t>
            </a:r>
            <a:r>
              <a:rPr lang="en-US" altLang="ja-JP" sz="2000" b="1" dirty="0" smtClean="0">
                <a:latin typeface="ＭＳ Ｐゴシック" charset="-128"/>
              </a:rPr>
              <a:t> (520)</a:t>
            </a:r>
            <a:r>
              <a:rPr lang="ja-JP" altLang="en-US" sz="2000" b="1" dirty="0" smtClean="0">
                <a:latin typeface="ＭＳ Ｐゴシック" charset="-128"/>
              </a:rPr>
              <a:t> </a:t>
            </a:r>
            <a:endParaRPr lang="en-US" altLang="ja-JP" sz="2000" b="1" dirty="0" smtClean="0">
              <a:latin typeface="ＭＳ Ｐゴシック" charset="-128"/>
            </a:endParaRPr>
          </a:p>
          <a:p>
            <a:pPr fontAlgn="auto">
              <a:spcAft>
                <a:spcPts val="0"/>
              </a:spcAft>
              <a:defRPr/>
            </a:pPr>
            <a:r>
              <a:rPr lang="en-US" altLang="ja-JP" sz="2000" b="1" dirty="0" smtClean="0">
                <a:latin typeface="ＭＳ Ｐゴシック" charset="-128"/>
              </a:rPr>
              <a:t>Junior high school</a:t>
            </a:r>
            <a:r>
              <a:rPr lang="ja-JP" altLang="en-US" sz="2000" b="1" dirty="0" smtClean="0">
                <a:latin typeface="ＭＳ Ｐゴシック" charset="-128"/>
              </a:rPr>
              <a:t>　</a:t>
            </a:r>
            <a:endParaRPr lang="en-US" altLang="ja-JP" sz="2000" b="1" dirty="0" smtClean="0">
              <a:latin typeface="ＭＳ Ｐゴシック" charset="-128"/>
            </a:endParaRPr>
          </a:p>
          <a:p>
            <a:pPr marL="0" indent="0" fontAlgn="auto">
              <a:spcAft>
                <a:spcPts val="0"/>
              </a:spcAft>
              <a:buFont typeface="Arial" panose="020B0604020202020204" pitchFamily="34" charset="0"/>
              <a:buNone/>
              <a:defRPr/>
            </a:pPr>
            <a:r>
              <a:rPr lang="en-US" altLang="ja-JP" sz="2000" b="1" dirty="0" smtClean="0">
                <a:latin typeface="ＭＳ Ｐゴシック" charset="-128"/>
              </a:rPr>
              <a:t>    students         </a:t>
            </a:r>
            <a:r>
              <a:rPr lang="ja-JP" altLang="en-US" sz="2000" b="1" dirty="0" smtClean="0">
                <a:latin typeface="ＭＳ Ｐゴシック" charset="-128"/>
              </a:rPr>
              <a:t>　</a:t>
            </a:r>
            <a:r>
              <a:rPr lang="en-US" altLang="ja-JP" sz="2000" b="1" dirty="0" smtClean="0">
                <a:latin typeface="ＭＳ Ｐゴシック" charset="-128"/>
              </a:rPr>
              <a:t> (394)</a:t>
            </a:r>
          </a:p>
          <a:p>
            <a:pPr fontAlgn="auto">
              <a:spcAft>
                <a:spcPts val="0"/>
              </a:spcAft>
              <a:defRPr/>
            </a:pPr>
            <a:r>
              <a:rPr lang="en-US" altLang="ja-JP" sz="2000" b="1" dirty="0" smtClean="0">
                <a:latin typeface="ＭＳ Ｐゴシック" charset="-128"/>
              </a:rPr>
              <a:t>Total</a:t>
            </a:r>
            <a:r>
              <a:rPr lang="ja-JP" altLang="en-US" sz="2000" b="1" dirty="0" smtClean="0">
                <a:latin typeface="ＭＳ Ｐゴシック" charset="-128"/>
              </a:rPr>
              <a:t>            　 （</a:t>
            </a:r>
            <a:r>
              <a:rPr lang="en-US" altLang="ja-JP" sz="2000" b="1" dirty="0" smtClean="0">
                <a:latin typeface="+mj-ea"/>
              </a:rPr>
              <a:t>1343</a:t>
            </a:r>
            <a:r>
              <a:rPr lang="ja-JP" altLang="en-US" sz="2000" b="1" dirty="0" smtClean="0">
                <a:latin typeface="ＭＳ Ｐゴシック" charset="-128"/>
              </a:rPr>
              <a:t>）　</a:t>
            </a:r>
            <a:endParaRPr lang="en-US" altLang="ja-JP" sz="2000" b="1" dirty="0" smtClean="0">
              <a:latin typeface="ＭＳ Ｐゴシック" charset="-128"/>
            </a:endParaRPr>
          </a:p>
          <a:p>
            <a:pPr marL="0" indent="0" fontAlgn="auto">
              <a:spcAft>
                <a:spcPts val="0"/>
              </a:spcAft>
              <a:buFont typeface="Arial" panose="020B0604020202020204" pitchFamily="34" charset="0"/>
              <a:buNone/>
              <a:defRPr/>
            </a:pPr>
            <a:endParaRPr lang="en-US" altLang="ja-JP" sz="2400" b="1" dirty="0" smtClean="0">
              <a:latin typeface="ＭＳ Ｐゴシック" charset="-128"/>
            </a:endParaRPr>
          </a:p>
          <a:p>
            <a:pPr fontAlgn="auto">
              <a:spcAft>
                <a:spcPts val="0"/>
              </a:spcAft>
              <a:defRPr/>
            </a:pPr>
            <a:endParaRPr lang="en-US" altLang="ja-JP" sz="2400" b="1" dirty="0" smtClean="0">
              <a:latin typeface="ＭＳ Ｐゴシック" charset="-128"/>
            </a:endParaRPr>
          </a:p>
          <a:p>
            <a:pPr fontAlgn="auto">
              <a:spcAft>
                <a:spcPts val="0"/>
              </a:spcAft>
              <a:defRPr/>
            </a:pPr>
            <a:endParaRPr lang="en-US" altLang="ja-JP" sz="2400" b="1" dirty="0" smtClean="0">
              <a:latin typeface="ＭＳ Ｐゴシック" charset="-128"/>
            </a:endParaRPr>
          </a:p>
          <a:p>
            <a:pPr fontAlgn="auto">
              <a:spcAft>
                <a:spcPts val="0"/>
              </a:spcAft>
              <a:defRPr/>
            </a:pPr>
            <a:endParaRPr lang="ja-JP" altLang="en-US" sz="2400" dirty="0"/>
          </a:p>
        </p:txBody>
      </p:sp>
      <p:sp>
        <p:nvSpPr>
          <p:cNvPr id="24584" name="テキスト ボックス 12"/>
          <p:cNvSpPr txBox="1">
            <a:spLocks noChangeArrowheads="1"/>
          </p:cNvSpPr>
          <p:nvPr/>
        </p:nvSpPr>
        <p:spPr bwMode="auto">
          <a:xfrm>
            <a:off x="503238" y="2082800"/>
            <a:ext cx="2892425" cy="460375"/>
          </a:xfrm>
          <a:prstGeom prst="rect">
            <a:avLst/>
          </a:prstGeom>
          <a:noFill/>
          <a:ln w="9525">
            <a:noFill/>
            <a:miter lim="800000"/>
            <a:headEnd/>
            <a:tailEnd/>
          </a:ln>
        </p:spPr>
        <p:txBody>
          <a:bodyPr wrap="none">
            <a:spAutoFit/>
          </a:bodyPr>
          <a:lstStyle/>
          <a:p>
            <a:r>
              <a:rPr lang="en-US" altLang="ja-JP" sz="2400">
                <a:latin typeface="Calibri" pitchFamily="34" charset="0"/>
              </a:rPr>
              <a:t>Subject     </a:t>
            </a:r>
            <a:r>
              <a:rPr lang="ja-JP" altLang="en-US" sz="2400">
                <a:latin typeface="Calibri" pitchFamily="34" charset="0"/>
              </a:rPr>
              <a:t>（</a:t>
            </a:r>
            <a:r>
              <a:rPr lang="en-US" altLang="ja-JP" sz="2400">
                <a:latin typeface="Calibri" pitchFamily="34" charset="0"/>
              </a:rPr>
              <a:t>number</a:t>
            </a:r>
            <a:r>
              <a:rPr lang="ja-JP" altLang="en-US" sz="2400">
                <a:latin typeface="Calibri" pitchFamily="34" charset="0"/>
              </a:rPr>
              <a:t> ）</a:t>
            </a:r>
          </a:p>
        </p:txBody>
      </p:sp>
      <p:sp>
        <p:nvSpPr>
          <p:cNvPr id="24585" name="テキスト ボックス 13"/>
          <p:cNvSpPr txBox="1">
            <a:spLocks noChangeArrowheads="1"/>
          </p:cNvSpPr>
          <p:nvPr/>
        </p:nvSpPr>
        <p:spPr bwMode="auto">
          <a:xfrm>
            <a:off x="3803650" y="1857375"/>
            <a:ext cx="427038" cy="369888"/>
          </a:xfrm>
          <a:prstGeom prst="rect">
            <a:avLst/>
          </a:prstGeom>
          <a:noFill/>
          <a:ln w="9525">
            <a:noFill/>
            <a:miter lim="800000"/>
            <a:headEnd/>
            <a:tailEnd/>
          </a:ln>
        </p:spPr>
        <p:txBody>
          <a:bodyPr>
            <a:spAutoFit/>
          </a:bodyPr>
          <a:lstStyle/>
          <a:p>
            <a:r>
              <a:rPr lang="ja-JP" altLang="en-US">
                <a:latin typeface="Calibri" pitchFamily="34" charset="0"/>
              </a:rPr>
              <a:t>％</a:t>
            </a:r>
          </a:p>
        </p:txBody>
      </p:sp>
      <p:sp>
        <p:nvSpPr>
          <p:cNvPr id="2" name="正方形/長方形 1"/>
          <p:cNvSpPr/>
          <p:nvPr/>
        </p:nvSpPr>
        <p:spPr>
          <a:xfrm>
            <a:off x="241300" y="2781300"/>
            <a:ext cx="17938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正方形/長方形 14"/>
          <p:cNvSpPr/>
          <p:nvPr/>
        </p:nvSpPr>
        <p:spPr>
          <a:xfrm>
            <a:off x="236538" y="3168650"/>
            <a:ext cx="179387" cy="1444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正方形/長方形 15"/>
          <p:cNvSpPr/>
          <p:nvPr/>
        </p:nvSpPr>
        <p:spPr>
          <a:xfrm>
            <a:off x="263525" y="3905250"/>
            <a:ext cx="179388"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正方形/長方形 16"/>
          <p:cNvSpPr/>
          <p:nvPr/>
        </p:nvSpPr>
        <p:spPr>
          <a:xfrm>
            <a:off x="263525" y="4605338"/>
            <a:ext cx="179388" cy="1508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正方形/長方形 17"/>
          <p:cNvSpPr/>
          <p:nvPr/>
        </p:nvSpPr>
        <p:spPr>
          <a:xfrm>
            <a:off x="236538" y="5229225"/>
            <a:ext cx="266700" cy="287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コンテンツ プレースホルダー 5"/>
          <p:cNvGraphicFramePr>
            <a:graphicFrameLocks noGrp="1"/>
          </p:cNvGraphicFramePr>
          <p:nvPr>
            <p:ph idx="1"/>
          </p:nvPr>
        </p:nvGraphicFramePr>
        <p:xfrm>
          <a:off x="539750" y="2281238"/>
          <a:ext cx="8331200" cy="4627562"/>
        </p:xfrm>
        <a:graphic>
          <a:graphicData uri="http://schemas.openxmlformats.org/presentationml/2006/ole">
            <p:oleObj spid="_x0000_s26625" r:id="rId4" imgW="8327858" imgH="4627265" progId="Excel.Chart.8">
              <p:embed/>
            </p:oleObj>
          </a:graphicData>
        </a:graphic>
      </p:graphicFrame>
      <p:sp>
        <p:nvSpPr>
          <p:cNvPr id="3" name="右矢印 2"/>
          <p:cNvSpPr/>
          <p:nvPr/>
        </p:nvSpPr>
        <p:spPr>
          <a:xfrm rot="2254176">
            <a:off x="1360488" y="3179763"/>
            <a:ext cx="1257300" cy="54292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swaying</a:t>
            </a:r>
            <a:endParaRPr lang="ja-JP" altLang="en-US" dirty="0"/>
          </a:p>
        </p:txBody>
      </p:sp>
      <p:sp>
        <p:nvSpPr>
          <p:cNvPr id="13" name="右矢印 12"/>
          <p:cNvSpPr/>
          <p:nvPr/>
        </p:nvSpPr>
        <p:spPr>
          <a:xfrm rot="19538962">
            <a:off x="2579688" y="3535363"/>
            <a:ext cx="1185862" cy="52705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stiffness</a:t>
            </a:r>
            <a:endParaRPr lang="ja-JP" altLang="en-US" dirty="0"/>
          </a:p>
        </p:txBody>
      </p:sp>
      <p:sp>
        <p:nvSpPr>
          <p:cNvPr id="14" name="右矢印 13"/>
          <p:cNvSpPr/>
          <p:nvPr/>
        </p:nvSpPr>
        <p:spPr>
          <a:xfrm rot="18829244">
            <a:off x="4948238" y="3105150"/>
            <a:ext cx="1174750" cy="50482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stiffness</a:t>
            </a:r>
            <a:endParaRPr lang="ja-JP" altLang="en-US" dirty="0"/>
          </a:p>
        </p:txBody>
      </p:sp>
      <p:sp>
        <p:nvSpPr>
          <p:cNvPr id="26629" name="タイトル 1"/>
          <p:cNvSpPr>
            <a:spLocks noGrp="1"/>
          </p:cNvSpPr>
          <p:nvPr>
            <p:ph type="title"/>
          </p:nvPr>
        </p:nvSpPr>
        <p:spPr/>
        <p:txBody>
          <a:bodyPr/>
          <a:lstStyle/>
          <a:p>
            <a:endParaRPr lang="ja-JP" altLang="en-US" smtClean="0"/>
          </a:p>
        </p:txBody>
      </p:sp>
      <p:sp>
        <p:nvSpPr>
          <p:cNvPr id="12" name="Rectangle 2"/>
          <p:cNvSpPr txBox="1">
            <a:spLocks noChangeArrowheads="1"/>
          </p:cNvSpPr>
          <p:nvPr/>
        </p:nvSpPr>
        <p:spPr>
          <a:xfrm>
            <a:off x="590550" y="304800"/>
            <a:ext cx="8229600" cy="1143000"/>
          </a:xfrm>
          <a:prstGeom prst="rect">
            <a:avLst/>
          </a:prstGeom>
          <a:solidFill>
            <a:srgbClr val="002060"/>
          </a:solidFill>
        </p:spPr>
        <p:txBody>
          <a:bodyPr anchor="ctr">
            <a:normAutofit fontScale="4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4000" dirty="0" smtClean="0">
                <a:solidFill>
                  <a:srgbClr val="FFFF00"/>
                </a:solidFill>
              </a:rPr>
              <a:t/>
            </a:r>
            <a:br>
              <a:rPr lang="en-US" altLang="ja-JP" sz="4000" dirty="0" smtClean="0">
                <a:solidFill>
                  <a:srgbClr val="FFFF00"/>
                </a:solidFill>
              </a:rPr>
            </a:br>
            <a:r>
              <a:rPr lang="en-US" altLang="ja-JP" sz="6700" dirty="0" smtClean="0">
                <a:solidFill>
                  <a:srgbClr val="FFFF00"/>
                </a:solidFill>
              </a:rPr>
              <a:t>Saitama school medical examination </a:t>
            </a:r>
            <a:br>
              <a:rPr lang="en-US" altLang="ja-JP" sz="6700" dirty="0" smtClean="0">
                <a:solidFill>
                  <a:srgbClr val="FFFF00"/>
                </a:solidFill>
              </a:rPr>
            </a:br>
            <a:r>
              <a:rPr lang="en-US" altLang="ja-JP" sz="5300" dirty="0" smtClean="0">
                <a:solidFill>
                  <a:srgbClr val="FFFF00"/>
                </a:solidFill>
              </a:rPr>
              <a:t>of locomotive organs(2010</a:t>
            </a:r>
            <a:r>
              <a:rPr lang="ja-JP" altLang="en-US" sz="5300" dirty="0" smtClean="0">
                <a:solidFill>
                  <a:srgbClr val="FFFF00"/>
                </a:solidFill>
              </a:rPr>
              <a:t>～</a:t>
            </a:r>
            <a:r>
              <a:rPr lang="en-US" altLang="ja-JP" sz="5300" dirty="0" smtClean="0">
                <a:solidFill>
                  <a:srgbClr val="FFFF00"/>
                </a:solidFill>
              </a:rPr>
              <a:t>2013)</a:t>
            </a:r>
            <a:r>
              <a:rPr lang="en-US" altLang="ja-JP" sz="5300" b="1" dirty="0" smtClean="0">
                <a:solidFill>
                  <a:srgbClr val="FFFF00"/>
                </a:solidFill>
                <a:latin typeface="+mj-ea"/>
              </a:rPr>
              <a:t/>
            </a:r>
            <a:br>
              <a:rPr lang="en-US" altLang="ja-JP" sz="5300" b="1" dirty="0" smtClean="0">
                <a:solidFill>
                  <a:srgbClr val="FFFF00"/>
                </a:solidFill>
                <a:latin typeface="+mj-ea"/>
              </a:rPr>
            </a:br>
            <a:r>
              <a:rPr lang="ja-JP" altLang="en-US" sz="2400" dirty="0" smtClean="0">
                <a:latin typeface="+mj-ea"/>
              </a:rPr>
              <a:t>　</a:t>
            </a:r>
          </a:p>
        </p:txBody>
      </p:sp>
      <p:sp>
        <p:nvSpPr>
          <p:cNvPr id="26631" name="テキスト ボックス 4"/>
          <p:cNvSpPr txBox="1">
            <a:spLocks noChangeArrowheads="1"/>
          </p:cNvSpPr>
          <p:nvPr/>
        </p:nvSpPr>
        <p:spPr bwMode="auto">
          <a:xfrm>
            <a:off x="2411413" y="1889125"/>
            <a:ext cx="3859212" cy="584200"/>
          </a:xfrm>
          <a:prstGeom prst="rect">
            <a:avLst/>
          </a:prstGeom>
          <a:noFill/>
          <a:ln w="9525">
            <a:noFill/>
            <a:miter lim="800000"/>
            <a:headEnd/>
            <a:tailEnd/>
          </a:ln>
        </p:spPr>
        <p:txBody>
          <a:bodyPr wrap="none">
            <a:spAutoFit/>
          </a:bodyPr>
          <a:lstStyle/>
          <a:p>
            <a:r>
              <a:rPr lang="en-US" altLang="ja-JP" sz="3200">
                <a:latin typeface="Calibri" pitchFamily="34" charset="0"/>
              </a:rPr>
              <a:t>Change by the growth</a:t>
            </a:r>
            <a:endParaRPr lang="ja-JP" altLang="en-US" sz="3200">
              <a:latin typeface="Calibri" pitchFamily="34" charset="0"/>
            </a:endParaRPr>
          </a:p>
        </p:txBody>
      </p:sp>
      <p:sp>
        <p:nvSpPr>
          <p:cNvPr id="26632" name="テキスト ボックス 15"/>
          <p:cNvSpPr txBox="1">
            <a:spLocks noChangeArrowheads="1"/>
          </p:cNvSpPr>
          <p:nvPr/>
        </p:nvSpPr>
        <p:spPr bwMode="auto">
          <a:xfrm>
            <a:off x="857250" y="1997075"/>
            <a:ext cx="427038" cy="369888"/>
          </a:xfrm>
          <a:prstGeom prst="rect">
            <a:avLst/>
          </a:prstGeom>
          <a:noFill/>
          <a:ln w="9525">
            <a:noFill/>
            <a:miter lim="800000"/>
            <a:headEnd/>
            <a:tailEnd/>
          </a:ln>
        </p:spPr>
        <p:txBody>
          <a:bodyPr>
            <a:spAutoFit/>
          </a:bodyPr>
          <a:lstStyle/>
          <a:p>
            <a:r>
              <a:rPr lang="ja-JP" altLang="en-US">
                <a:latin typeface="Calibri" pitchFamily="34" charset="0"/>
              </a:rPr>
              <a:t>％</a:t>
            </a:r>
          </a:p>
        </p:txBody>
      </p:sp>
      <p:sp>
        <p:nvSpPr>
          <p:cNvPr id="4" name="角丸四角形 3"/>
          <p:cNvSpPr/>
          <p:nvPr/>
        </p:nvSpPr>
        <p:spPr>
          <a:xfrm rot="18982719">
            <a:off x="661988" y="5797550"/>
            <a:ext cx="1693862" cy="409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One-leg stand</a:t>
            </a:r>
            <a:endParaRPr lang="ja-JP" altLang="en-US" dirty="0"/>
          </a:p>
        </p:txBody>
      </p:sp>
      <p:sp>
        <p:nvSpPr>
          <p:cNvPr id="11" name="角丸四角形 10"/>
          <p:cNvSpPr/>
          <p:nvPr/>
        </p:nvSpPr>
        <p:spPr>
          <a:xfrm rot="18982719">
            <a:off x="1885950" y="5824538"/>
            <a:ext cx="1771650" cy="409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squatting</a:t>
            </a:r>
            <a:endParaRPr lang="ja-JP" altLang="en-US" dirty="0"/>
          </a:p>
        </p:txBody>
      </p:sp>
      <p:sp>
        <p:nvSpPr>
          <p:cNvPr id="15" name="角丸四角形 14"/>
          <p:cNvSpPr/>
          <p:nvPr/>
        </p:nvSpPr>
        <p:spPr>
          <a:xfrm rot="18982719">
            <a:off x="3209925" y="5824538"/>
            <a:ext cx="1771650" cy="409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Arms extension</a:t>
            </a:r>
            <a:endParaRPr lang="ja-JP" altLang="en-US" dirty="0"/>
          </a:p>
        </p:txBody>
      </p:sp>
      <p:sp>
        <p:nvSpPr>
          <p:cNvPr id="17" name="角丸四角形 16"/>
          <p:cNvSpPr/>
          <p:nvPr/>
        </p:nvSpPr>
        <p:spPr>
          <a:xfrm rot="18982719">
            <a:off x="4391025" y="5849938"/>
            <a:ext cx="1771650" cy="411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Bending over</a:t>
            </a:r>
            <a:endParaRPr lang="ja-JP" altLang="en-US" dirty="0"/>
          </a:p>
        </p:txBody>
      </p:sp>
      <p:sp>
        <p:nvSpPr>
          <p:cNvPr id="18" name="角丸四角形 17"/>
          <p:cNvSpPr/>
          <p:nvPr/>
        </p:nvSpPr>
        <p:spPr>
          <a:xfrm rot="18982719">
            <a:off x="5527675" y="5834063"/>
            <a:ext cx="1870075" cy="388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Unable even one</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588"/>
            <a:ext cx="8280400" cy="906462"/>
          </a:xfrm>
          <a:solidFill>
            <a:srgbClr val="002060"/>
          </a:solidFill>
        </p:spPr>
        <p:txBody>
          <a:bodyPr rtlCol="0">
            <a:normAutofit fontScale="90000"/>
          </a:bodyPr>
          <a:lstStyle/>
          <a:p>
            <a:pPr fontAlgn="auto">
              <a:spcAft>
                <a:spcPts val="0"/>
              </a:spcAft>
              <a:defRPr/>
            </a:pPr>
            <a:r>
              <a:rPr lang="en-US" altLang="ja-JP" sz="3200" dirty="0" smtClean="0">
                <a:solidFill>
                  <a:srgbClr val="FFFF00"/>
                </a:solidFill>
              </a:rPr>
              <a:t>The </a:t>
            </a:r>
            <a:r>
              <a:rPr lang="en-US" altLang="ja-JP" sz="3200" dirty="0">
                <a:solidFill>
                  <a:srgbClr val="FFFF00"/>
                </a:solidFill>
              </a:rPr>
              <a:t>background cause for this </a:t>
            </a:r>
            <a:r>
              <a:rPr lang="en-US" altLang="ja-JP" sz="3200" dirty="0" smtClean="0">
                <a:solidFill>
                  <a:srgbClr val="FFFF00"/>
                </a:solidFill>
              </a:rPr>
              <a:t>condition</a:t>
            </a:r>
            <a:r>
              <a:rPr lang="en-US" altLang="ja-JP" sz="2800" dirty="0" smtClean="0">
                <a:solidFill>
                  <a:srgbClr val="FFFF00"/>
                </a:solidFill>
              </a:rPr>
              <a:t/>
            </a:r>
            <a:br>
              <a:rPr lang="en-US" altLang="ja-JP" sz="2800" dirty="0" smtClean="0">
                <a:solidFill>
                  <a:srgbClr val="FFFF00"/>
                </a:solidFill>
              </a:rPr>
            </a:br>
            <a:r>
              <a:rPr lang="en-US" altLang="ja-JP" sz="2800" dirty="0" smtClean="0">
                <a:solidFill>
                  <a:srgbClr val="FFFF00"/>
                </a:solidFill>
              </a:rPr>
              <a:t> </a:t>
            </a:r>
            <a:r>
              <a:rPr lang="en-US" altLang="ja-JP" sz="2800" dirty="0">
                <a:solidFill>
                  <a:srgbClr val="FFFF00"/>
                </a:solidFill>
              </a:rPr>
              <a:t>is the social factor</a:t>
            </a:r>
            <a:endParaRPr lang="ja-JP" altLang="en-US" sz="3100" dirty="0">
              <a:solidFill>
                <a:srgbClr val="FFFF00"/>
              </a:solidFill>
            </a:endParaRPr>
          </a:p>
        </p:txBody>
      </p:sp>
      <p:sp>
        <p:nvSpPr>
          <p:cNvPr id="3" name="正方形/長方形 2"/>
          <p:cNvSpPr>
            <a:spLocks noChangeArrowheads="1"/>
          </p:cNvSpPr>
          <p:nvPr/>
        </p:nvSpPr>
        <p:spPr bwMode="auto">
          <a:xfrm>
            <a:off x="103188" y="2997200"/>
            <a:ext cx="2952750" cy="830263"/>
          </a:xfrm>
          <a:prstGeom prst="rect">
            <a:avLst/>
          </a:prstGeom>
          <a:solidFill>
            <a:srgbClr val="002060"/>
          </a:solidFill>
          <a:ln w="9525">
            <a:noFill/>
            <a:miter lim="800000"/>
            <a:headEnd/>
            <a:tailEnd/>
          </a:ln>
        </p:spPr>
        <p:txBody>
          <a:bodyPr>
            <a:spAutoFit/>
          </a:bodyPr>
          <a:lstStyle/>
          <a:p>
            <a:r>
              <a:rPr lang="en-US" altLang="ja-JP" sz="2400">
                <a:latin typeface="Calibri" pitchFamily="34" charset="0"/>
              </a:rPr>
              <a:t>lack of walking due to motorization</a:t>
            </a:r>
            <a:endParaRPr lang="ja-JP" altLang="en-US" sz="2400">
              <a:latin typeface="Calibri" pitchFamily="34" charset="0"/>
            </a:endParaRPr>
          </a:p>
        </p:txBody>
      </p:sp>
      <p:sp>
        <p:nvSpPr>
          <p:cNvPr id="4" name="正方形/長方形 3"/>
          <p:cNvSpPr>
            <a:spLocks noChangeArrowheads="1"/>
          </p:cNvSpPr>
          <p:nvPr/>
        </p:nvSpPr>
        <p:spPr bwMode="auto">
          <a:xfrm>
            <a:off x="1003300" y="1004888"/>
            <a:ext cx="4321175" cy="830262"/>
          </a:xfrm>
          <a:prstGeom prst="rect">
            <a:avLst/>
          </a:prstGeom>
          <a:solidFill>
            <a:srgbClr val="002060"/>
          </a:solidFill>
          <a:ln w="9525">
            <a:noFill/>
            <a:miter lim="800000"/>
            <a:headEnd/>
            <a:tailEnd/>
          </a:ln>
        </p:spPr>
        <p:txBody>
          <a:bodyPr>
            <a:spAutoFit/>
          </a:bodyPr>
          <a:lstStyle/>
          <a:p>
            <a:r>
              <a:rPr lang="en-US" altLang="ja-JP" sz="2400">
                <a:latin typeface="Calibri" pitchFamily="34" charset="0"/>
              </a:rPr>
              <a:t>over-convenient society</a:t>
            </a:r>
          </a:p>
          <a:p>
            <a:r>
              <a:rPr lang="en-US" altLang="ja-JP" sz="2400">
                <a:latin typeface="Calibri" pitchFamily="34" charset="0"/>
              </a:rPr>
              <a:t>not even have to turn a faucet</a:t>
            </a:r>
            <a:endParaRPr lang="ja-JP" altLang="en-US" sz="2400">
              <a:latin typeface="Calibri" pitchFamily="34" charset="0"/>
            </a:endParaRPr>
          </a:p>
        </p:txBody>
      </p:sp>
      <p:sp>
        <p:nvSpPr>
          <p:cNvPr id="5" name="正方形/長方形 4"/>
          <p:cNvSpPr>
            <a:spLocks noChangeArrowheads="1"/>
          </p:cNvSpPr>
          <p:nvPr/>
        </p:nvSpPr>
        <p:spPr bwMode="auto">
          <a:xfrm>
            <a:off x="3898900" y="3627438"/>
            <a:ext cx="4032250" cy="831850"/>
          </a:xfrm>
          <a:prstGeom prst="rect">
            <a:avLst/>
          </a:prstGeom>
          <a:solidFill>
            <a:srgbClr val="002060"/>
          </a:solidFill>
          <a:ln w="9525">
            <a:noFill/>
            <a:miter lim="800000"/>
            <a:headEnd/>
            <a:tailEnd/>
          </a:ln>
        </p:spPr>
        <p:txBody>
          <a:bodyPr>
            <a:spAutoFit/>
          </a:bodyPr>
          <a:lstStyle/>
          <a:p>
            <a:r>
              <a:rPr lang="en-US" altLang="ja-JP" sz="2400">
                <a:latin typeface="Calibri" pitchFamily="34" charset="0"/>
              </a:rPr>
              <a:t>fewer playgrounds for children </a:t>
            </a:r>
          </a:p>
          <a:p>
            <a:r>
              <a:rPr lang="en-US" altLang="ja-JP" sz="2400">
                <a:latin typeface="Calibri" pitchFamily="34" charset="0"/>
              </a:rPr>
              <a:t>to play and exercise outside</a:t>
            </a:r>
            <a:endParaRPr lang="ja-JP" altLang="en-US" sz="2400">
              <a:solidFill>
                <a:srgbClr val="FFFFFF"/>
              </a:solidFill>
              <a:latin typeface="Calibri" pitchFamily="34" charset="0"/>
            </a:endParaRPr>
          </a:p>
        </p:txBody>
      </p:sp>
      <p:pic>
        <p:nvPicPr>
          <p:cNvPr id="6" name="Picture 2" descr="C:\Users\NEC\Desktop\CIMG3509.JPG"/>
          <p:cNvPicPr>
            <a:picLocks noChangeAspect="1" noChangeArrowheads="1"/>
          </p:cNvPicPr>
          <p:nvPr/>
        </p:nvPicPr>
        <p:blipFill>
          <a:blip r:embed="rId3"/>
          <a:srcRect/>
          <a:stretch>
            <a:fillRect/>
          </a:stretch>
        </p:blipFill>
        <p:spPr bwMode="auto">
          <a:xfrm>
            <a:off x="4627563" y="4459288"/>
            <a:ext cx="2251075" cy="1687512"/>
          </a:xfrm>
          <a:prstGeom prst="rect">
            <a:avLst/>
          </a:prstGeom>
          <a:noFill/>
          <a:ln w="9525">
            <a:noFill/>
            <a:miter lim="800000"/>
            <a:headEnd/>
            <a:tailEnd/>
          </a:ln>
        </p:spPr>
      </p:pic>
      <p:pic>
        <p:nvPicPr>
          <p:cNvPr id="15362" name="Picture 2"/>
          <p:cNvPicPr>
            <a:picLocks noChangeAspect="1" noChangeArrowheads="1"/>
          </p:cNvPicPr>
          <p:nvPr/>
        </p:nvPicPr>
        <p:blipFill>
          <a:blip r:embed="rId4"/>
          <a:srcRect/>
          <a:stretch>
            <a:fillRect/>
          </a:stretch>
        </p:blipFill>
        <p:spPr bwMode="auto">
          <a:xfrm>
            <a:off x="3089275" y="1858963"/>
            <a:ext cx="1619250" cy="1619250"/>
          </a:xfrm>
          <a:prstGeom prst="rect">
            <a:avLst/>
          </a:prstGeom>
          <a:noFill/>
          <a:ln w="9525">
            <a:noFill/>
            <a:miter lim="800000"/>
            <a:headEnd/>
            <a:tailEnd/>
          </a:ln>
        </p:spPr>
      </p:pic>
      <p:pic>
        <p:nvPicPr>
          <p:cNvPr id="15364" name="Picture 4"/>
          <p:cNvPicPr>
            <a:picLocks noChangeAspect="1" noChangeArrowheads="1"/>
          </p:cNvPicPr>
          <p:nvPr/>
        </p:nvPicPr>
        <p:blipFill>
          <a:blip r:embed="rId5"/>
          <a:srcRect/>
          <a:stretch>
            <a:fillRect/>
          </a:stretch>
        </p:blipFill>
        <p:spPr bwMode="auto">
          <a:xfrm>
            <a:off x="319088" y="3871913"/>
            <a:ext cx="2520950" cy="1787525"/>
          </a:xfrm>
          <a:prstGeom prst="rect">
            <a:avLst/>
          </a:prstGeom>
          <a:noFill/>
          <a:ln w="9525">
            <a:noFill/>
            <a:miter lim="800000"/>
            <a:headEnd/>
            <a:tailEnd/>
          </a:ln>
        </p:spPr>
      </p:pic>
      <p:sp>
        <p:nvSpPr>
          <p:cNvPr id="9" name="正方形/長方形 8"/>
          <p:cNvSpPr/>
          <p:nvPr/>
        </p:nvSpPr>
        <p:spPr>
          <a:xfrm>
            <a:off x="1673225" y="6284913"/>
            <a:ext cx="7300913" cy="5159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chemeClr val="tx1"/>
                </a:solidFill>
                <a:latin typeface="+mj-ea"/>
                <a:ea typeface="+mj-ea"/>
              </a:rPr>
              <a:t>No </a:t>
            </a:r>
            <a:r>
              <a:rPr lang="en-US" altLang="ja-JP" sz="2400" dirty="0">
                <a:solidFill>
                  <a:schemeClr val="tx1"/>
                </a:solidFill>
                <a:latin typeface="+mj-ea"/>
                <a:ea typeface="+mj-ea"/>
              </a:rPr>
              <a:t>injury </a:t>
            </a:r>
            <a:r>
              <a:rPr lang="en-US" altLang="ja-JP" sz="2400" dirty="0">
                <a:solidFill>
                  <a:schemeClr val="tx1"/>
                </a:solidFill>
                <a:latin typeface="+mj-ea"/>
                <a:ea typeface="+mj-ea"/>
              </a:rPr>
              <a:t>career</a:t>
            </a:r>
            <a:r>
              <a:rPr lang="ja-JP" altLang="en-US" sz="2400" dirty="0">
                <a:solidFill>
                  <a:schemeClr val="tx1"/>
                </a:solidFill>
                <a:latin typeface="+mj-ea"/>
                <a:ea typeface="+mj-ea"/>
              </a:rPr>
              <a:t>　→　</a:t>
            </a:r>
            <a:r>
              <a:rPr lang="en-US" altLang="ja-JP" sz="2400" dirty="0">
                <a:solidFill>
                  <a:schemeClr val="tx1"/>
                </a:solidFill>
                <a:latin typeface="+mj-ea"/>
                <a:ea typeface="+mj-ea"/>
              </a:rPr>
              <a:t>loss </a:t>
            </a:r>
            <a:r>
              <a:rPr lang="en-US" altLang="ja-JP" sz="2400" dirty="0">
                <a:solidFill>
                  <a:schemeClr val="tx1"/>
                </a:solidFill>
                <a:latin typeface="+mj-ea"/>
                <a:ea typeface="+mj-ea"/>
              </a:rPr>
              <a:t>of ability for </a:t>
            </a:r>
            <a:r>
              <a:rPr lang="en-US" altLang="ja-JP" sz="2400" dirty="0">
                <a:solidFill>
                  <a:schemeClr val="tx1"/>
                </a:solidFill>
                <a:latin typeface="+mj-ea"/>
                <a:ea typeface="+mj-ea"/>
              </a:rPr>
              <a:t>danger</a:t>
            </a:r>
            <a:r>
              <a:rPr lang="ja-JP" altLang="en-US" sz="2400" dirty="0">
                <a:solidFill>
                  <a:schemeClr val="tx1"/>
                </a:solidFill>
                <a:latin typeface="+mj-ea"/>
                <a:ea typeface="+mj-ea"/>
              </a:rPr>
              <a:t> </a:t>
            </a:r>
            <a:r>
              <a:rPr lang="en-US" altLang="ja-JP" sz="2400" dirty="0">
                <a:solidFill>
                  <a:schemeClr val="tx1"/>
                </a:solidFill>
                <a:latin typeface="+mj-ea"/>
                <a:ea typeface="+mj-ea"/>
              </a:rPr>
              <a:t>evasion</a:t>
            </a:r>
            <a:r>
              <a:rPr lang="ja-JP" altLang="en-US" sz="2400" dirty="0">
                <a:solidFill>
                  <a:schemeClr val="tx1"/>
                </a:solidFill>
                <a:latin typeface="+mj-ea"/>
                <a:ea typeface="+mj-ea"/>
              </a:rPr>
              <a:t>　</a:t>
            </a:r>
            <a:endParaRPr lang="ja-JP" altLang="en-US" sz="24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500"/>
                                        <p:tgtEl>
                                          <p:spTgt spid="153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0375" y="188913"/>
            <a:ext cx="8229600" cy="863600"/>
          </a:xfrm>
          <a:solidFill>
            <a:srgbClr val="002060"/>
          </a:solidFill>
        </p:spPr>
        <p:txBody>
          <a:bodyPr rtlCol="0">
            <a:normAutofit/>
          </a:bodyPr>
          <a:lstStyle/>
          <a:p>
            <a:pPr fontAlgn="auto">
              <a:spcAft>
                <a:spcPts val="0"/>
              </a:spcAft>
              <a:defRPr/>
            </a:pPr>
            <a:r>
              <a:rPr lang="ja-JP" altLang="en-US" sz="3600" dirty="0">
                <a:solidFill>
                  <a:srgbClr val="FFFF00"/>
                </a:solidFill>
                <a:latin typeface="+mj-ea"/>
              </a:rPr>
              <a:t>　</a:t>
            </a:r>
            <a:r>
              <a:rPr lang="en-US" altLang="ja-JP" sz="3600" dirty="0" smtClean="0">
                <a:solidFill>
                  <a:srgbClr val="FFFF00"/>
                </a:solidFill>
                <a:latin typeface="+mj-ea"/>
              </a:rPr>
              <a:t>Group game</a:t>
            </a:r>
            <a:r>
              <a:rPr lang="ja-JP" altLang="en-US" sz="3600" dirty="0" smtClean="0">
                <a:solidFill>
                  <a:srgbClr val="FFFF00"/>
                </a:solidFill>
                <a:latin typeface="+mj-ea"/>
              </a:rPr>
              <a:t>（３</a:t>
            </a:r>
            <a:r>
              <a:rPr lang="en-US" altLang="ja-JP" sz="3600" dirty="0" smtClean="0">
                <a:solidFill>
                  <a:srgbClr val="FFFF00"/>
                </a:solidFill>
                <a:latin typeface="+mj-ea"/>
              </a:rPr>
              <a:t>DS</a:t>
            </a:r>
            <a:r>
              <a:rPr lang="ja-JP" altLang="en-US" sz="3600" dirty="0" smtClean="0">
                <a:solidFill>
                  <a:srgbClr val="FFFF00"/>
                </a:solidFill>
                <a:latin typeface="+mj-ea"/>
              </a:rPr>
              <a:t>）</a:t>
            </a:r>
            <a:endParaRPr lang="ja-JP" altLang="en-US" sz="3600" dirty="0">
              <a:solidFill>
                <a:srgbClr val="FFFF00"/>
              </a:solidFill>
              <a:latin typeface="+mj-ea"/>
            </a:endParaRPr>
          </a:p>
        </p:txBody>
      </p:sp>
      <p:pic>
        <p:nvPicPr>
          <p:cNvPr id="12290" name="Picture 2"/>
          <p:cNvPicPr>
            <a:picLocks noChangeAspect="1" noChangeArrowheads="1"/>
          </p:cNvPicPr>
          <p:nvPr/>
        </p:nvPicPr>
        <p:blipFill>
          <a:blip r:embed="rId3"/>
          <a:srcRect/>
          <a:stretch>
            <a:fillRect/>
          </a:stretch>
        </p:blipFill>
        <p:spPr bwMode="auto">
          <a:xfrm>
            <a:off x="4392613" y="2393950"/>
            <a:ext cx="4286250" cy="3219450"/>
          </a:xfrm>
          <a:prstGeom prst="rect">
            <a:avLst/>
          </a:prstGeom>
          <a:noFill/>
          <a:ln w="9525">
            <a:noFill/>
            <a:miter lim="800000"/>
            <a:headEnd/>
            <a:tailEnd/>
          </a:ln>
        </p:spPr>
      </p:pic>
      <p:pic>
        <p:nvPicPr>
          <p:cNvPr id="12291" name="Picture 3"/>
          <p:cNvPicPr>
            <a:picLocks noChangeAspect="1" noChangeArrowheads="1"/>
          </p:cNvPicPr>
          <p:nvPr/>
        </p:nvPicPr>
        <p:blipFill>
          <a:blip r:embed="rId4"/>
          <a:srcRect/>
          <a:stretch>
            <a:fillRect/>
          </a:stretch>
        </p:blipFill>
        <p:spPr bwMode="auto">
          <a:xfrm>
            <a:off x="581025" y="1800225"/>
            <a:ext cx="3025775" cy="2473325"/>
          </a:xfrm>
          <a:prstGeom prst="rect">
            <a:avLst/>
          </a:prstGeom>
          <a:noFill/>
          <a:ln w="9525">
            <a:noFill/>
            <a:miter lim="800000"/>
            <a:headEnd/>
            <a:tailEnd/>
          </a:ln>
        </p:spPr>
      </p:pic>
      <p:pic>
        <p:nvPicPr>
          <p:cNvPr id="12292" name="Picture 4"/>
          <p:cNvPicPr>
            <a:picLocks noChangeAspect="1" noChangeArrowheads="1"/>
          </p:cNvPicPr>
          <p:nvPr/>
        </p:nvPicPr>
        <p:blipFill>
          <a:blip r:embed="rId5"/>
          <a:srcRect/>
          <a:stretch>
            <a:fillRect/>
          </a:stretch>
        </p:blipFill>
        <p:spPr bwMode="auto">
          <a:xfrm>
            <a:off x="547688" y="4437063"/>
            <a:ext cx="3138487" cy="2354262"/>
          </a:xfrm>
          <a:prstGeom prst="rect">
            <a:avLst/>
          </a:prstGeom>
          <a:noFill/>
          <a:ln w="9525">
            <a:noFill/>
            <a:miter lim="800000"/>
            <a:headEnd/>
            <a:tailEnd/>
          </a:ln>
        </p:spPr>
      </p:pic>
      <p:sp>
        <p:nvSpPr>
          <p:cNvPr id="30725" name="テキスト ボックス 8"/>
          <p:cNvSpPr txBox="1">
            <a:spLocks noChangeArrowheads="1"/>
          </p:cNvSpPr>
          <p:nvPr/>
        </p:nvSpPr>
        <p:spPr bwMode="auto">
          <a:xfrm>
            <a:off x="1331913" y="1179513"/>
            <a:ext cx="1282700" cy="523875"/>
          </a:xfrm>
          <a:prstGeom prst="rect">
            <a:avLst/>
          </a:prstGeom>
          <a:noFill/>
          <a:ln w="9525">
            <a:noFill/>
            <a:miter lim="800000"/>
            <a:headEnd/>
            <a:tailEnd/>
          </a:ln>
        </p:spPr>
        <p:txBody>
          <a:bodyPr wrap="none">
            <a:spAutoFit/>
          </a:bodyPr>
          <a:lstStyle/>
          <a:p>
            <a:r>
              <a:rPr lang="en-US" altLang="ja-JP" sz="2800">
                <a:latin typeface="Calibri" pitchFamily="34" charset="0"/>
              </a:rPr>
              <a:t>indoors</a:t>
            </a:r>
            <a:endParaRPr lang="ja-JP" altLang="en-US" sz="2800">
              <a:latin typeface="Calibri" pitchFamily="34" charset="0"/>
            </a:endParaRPr>
          </a:p>
        </p:txBody>
      </p:sp>
      <p:sp>
        <p:nvSpPr>
          <p:cNvPr id="30726" name="テキスト ボックス 7"/>
          <p:cNvSpPr txBox="1">
            <a:spLocks noChangeArrowheads="1"/>
          </p:cNvSpPr>
          <p:nvPr/>
        </p:nvSpPr>
        <p:spPr bwMode="auto">
          <a:xfrm>
            <a:off x="5619750" y="1703388"/>
            <a:ext cx="2120900" cy="522287"/>
          </a:xfrm>
          <a:prstGeom prst="rect">
            <a:avLst/>
          </a:prstGeom>
          <a:noFill/>
          <a:ln w="9525">
            <a:noFill/>
            <a:miter lim="800000"/>
            <a:headEnd/>
            <a:tailEnd/>
          </a:ln>
        </p:spPr>
        <p:txBody>
          <a:bodyPr>
            <a:spAutoFit/>
          </a:bodyPr>
          <a:lstStyle/>
          <a:p>
            <a:r>
              <a:rPr lang="en-US" altLang="ja-JP" sz="2800">
                <a:latin typeface="Calibri" pitchFamily="34" charset="0"/>
              </a:rPr>
              <a:t>Inner play</a:t>
            </a:r>
            <a:endParaRPr lang="ja-JP" altLang="en-US" sz="2800">
              <a:latin typeface="Calibri" pitchFamily="34" charset="0"/>
            </a:endParaRPr>
          </a:p>
        </p:txBody>
      </p:sp>
      <p:sp>
        <p:nvSpPr>
          <p:cNvPr id="30727" name="テキスト ボックス 9"/>
          <p:cNvSpPr txBox="1">
            <a:spLocks noChangeArrowheads="1"/>
          </p:cNvSpPr>
          <p:nvPr/>
        </p:nvSpPr>
        <p:spPr bwMode="auto">
          <a:xfrm>
            <a:off x="5619750" y="1181100"/>
            <a:ext cx="1831975" cy="522288"/>
          </a:xfrm>
          <a:prstGeom prst="rect">
            <a:avLst/>
          </a:prstGeom>
          <a:noFill/>
          <a:ln w="9525">
            <a:noFill/>
            <a:miter lim="800000"/>
            <a:headEnd/>
            <a:tailEnd/>
          </a:ln>
        </p:spPr>
        <p:txBody>
          <a:bodyPr>
            <a:spAutoFit/>
          </a:bodyPr>
          <a:lstStyle/>
          <a:p>
            <a:r>
              <a:rPr lang="en-US" altLang="ja-JP" sz="2800">
                <a:latin typeface="Calibri" pitchFamily="34" charset="0"/>
              </a:rPr>
              <a:t>outdoors</a:t>
            </a:r>
            <a:endParaRPr lang="ja-JP" altLang="en-US" sz="2800">
              <a:latin typeface="Calibri" pitchFamily="34" charset="0"/>
            </a:endParaRPr>
          </a:p>
        </p:txBody>
      </p:sp>
      <p:sp>
        <p:nvSpPr>
          <p:cNvPr id="30728" name="タイトル 1"/>
          <p:cNvSpPr txBox="1">
            <a:spLocks/>
          </p:cNvSpPr>
          <p:nvPr/>
        </p:nvSpPr>
        <p:spPr bwMode="auto">
          <a:xfrm>
            <a:off x="468313" y="1588"/>
            <a:ext cx="8280400" cy="1150937"/>
          </a:xfrm>
          <a:prstGeom prst="rect">
            <a:avLst/>
          </a:prstGeom>
          <a:solidFill>
            <a:srgbClr val="002060"/>
          </a:solidFill>
          <a:ln w="9525">
            <a:noFill/>
            <a:miter lim="800000"/>
            <a:headEnd/>
            <a:tailEnd/>
          </a:ln>
        </p:spPr>
        <p:txBody>
          <a:bodyPr anchor="ctr"/>
          <a:lstStyle/>
          <a:p>
            <a:pPr algn="ctr"/>
            <a:r>
              <a:rPr lang="en-US" altLang="ja-JP" sz="3200">
                <a:solidFill>
                  <a:srgbClr val="FFFF00"/>
                </a:solidFill>
                <a:latin typeface="Calibri" pitchFamily="34" charset="0"/>
              </a:rPr>
              <a:t>The background cause for this condition</a:t>
            </a:r>
            <a:r>
              <a:rPr lang="en-US" altLang="ja-JP" sz="2800">
                <a:solidFill>
                  <a:srgbClr val="FFFF00"/>
                </a:solidFill>
                <a:latin typeface="Calibri" pitchFamily="34" charset="0"/>
              </a:rPr>
              <a:t/>
            </a:r>
            <a:br>
              <a:rPr lang="en-US" altLang="ja-JP" sz="2800">
                <a:solidFill>
                  <a:srgbClr val="FFFF00"/>
                </a:solidFill>
                <a:latin typeface="Calibri" pitchFamily="34" charset="0"/>
              </a:rPr>
            </a:br>
            <a:r>
              <a:rPr lang="en-US" altLang="ja-JP" sz="2800">
                <a:solidFill>
                  <a:srgbClr val="FFFF00"/>
                </a:solidFill>
                <a:latin typeface="Calibri" pitchFamily="34" charset="0"/>
              </a:rPr>
              <a:t> is the social factor:   </a:t>
            </a:r>
            <a:r>
              <a:rPr lang="en-US" altLang="ja-JP" sz="3200">
                <a:solidFill>
                  <a:srgbClr val="FFFF00"/>
                </a:solidFill>
                <a:latin typeface="Calibri" pitchFamily="34" charset="0"/>
              </a:rPr>
              <a:t>smartphones</a:t>
            </a:r>
            <a:r>
              <a:rPr lang="ja-JP" altLang="en-US" sz="3200">
                <a:solidFill>
                  <a:srgbClr val="FFFF00"/>
                </a:solidFill>
                <a:latin typeface="Calibri" pitchFamily="34" charset="0"/>
              </a:rPr>
              <a:t>・</a:t>
            </a:r>
            <a:r>
              <a:rPr lang="en-US" altLang="ja-JP" sz="3200">
                <a:solidFill>
                  <a:srgbClr val="FFFF00"/>
                </a:solidFill>
                <a:latin typeface="Calibri" pitchFamily="34" charset="0"/>
              </a:rPr>
              <a:t>games</a:t>
            </a:r>
          </a:p>
        </p:txBody>
      </p:sp>
      <p:sp>
        <p:nvSpPr>
          <p:cNvPr id="30729" name="テキスト ボックス 3"/>
          <p:cNvSpPr txBox="1">
            <a:spLocks noChangeArrowheads="1"/>
          </p:cNvSpPr>
          <p:nvPr/>
        </p:nvSpPr>
        <p:spPr bwMode="auto">
          <a:xfrm>
            <a:off x="4322763" y="6130925"/>
            <a:ext cx="4425950" cy="461963"/>
          </a:xfrm>
          <a:prstGeom prst="rect">
            <a:avLst/>
          </a:prstGeom>
          <a:solidFill>
            <a:srgbClr val="002060"/>
          </a:solidFill>
          <a:ln w="9525">
            <a:noFill/>
            <a:miter lim="800000"/>
            <a:headEnd/>
            <a:tailEnd/>
          </a:ln>
        </p:spPr>
        <p:txBody>
          <a:bodyPr>
            <a:spAutoFit/>
          </a:bodyPr>
          <a:lstStyle/>
          <a:p>
            <a:r>
              <a:rPr lang="en-US" altLang="ja-JP" sz="2400">
                <a:latin typeface="Calibri" pitchFamily="34" charset="0"/>
              </a:rPr>
              <a:t> Such situation is same in Korea?</a:t>
            </a:r>
            <a:endParaRPr lang="ja-JP" alt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fade">
                                      <p:cBhvr>
                                        <p:cTn id="1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TM02455596[[fn=春]]</Template>
  <TotalTime>36118</TotalTime>
  <Words>3835</Words>
  <Application>Microsoft Office PowerPoint</Application>
  <PresentationFormat>画面に合わせる (4:3)</PresentationFormat>
  <Paragraphs>503</Paragraphs>
  <Slides>32</Slides>
  <Notes>32</Notes>
  <HiddenSlides>0</HiddenSlides>
  <MMClips>0</MMClips>
  <ScaleCrop>false</ScaleCrop>
  <HeadingPairs>
    <vt:vector size="8" baseType="variant">
      <vt:variant>
        <vt:lpstr>使用されているフォント</vt:lpstr>
      </vt:variant>
      <vt:variant>
        <vt:i4>3</vt:i4>
      </vt:variant>
      <vt:variant>
        <vt:lpstr>デザイン テンプレート</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37" baseType="lpstr">
      <vt:lpstr>Calibri</vt:lpstr>
      <vt:lpstr>ＭＳ Ｐゴシック</vt:lpstr>
      <vt:lpstr>Arial</vt:lpstr>
      <vt:lpstr>1_Office ​​テーマ</vt:lpstr>
      <vt:lpstr>Microsoft Excel グラフ</vt:lpstr>
      <vt:lpstr> Posture and child locomotive syndrome </vt:lpstr>
      <vt:lpstr>Children nowadays </vt:lpstr>
      <vt:lpstr>What happens to children now?</vt:lpstr>
      <vt:lpstr>What happens to children now?</vt:lpstr>
      <vt:lpstr>基本動作チェック４項目Check 4 basic movements </vt:lpstr>
      <vt:lpstr> Saitama school medical examination  of locomotive organs(2010～2013) 　</vt:lpstr>
      <vt:lpstr>スライド 7</vt:lpstr>
      <vt:lpstr>The background cause for this condition  is the social factor</vt:lpstr>
      <vt:lpstr>　Group game（３DS）</vt:lpstr>
      <vt:lpstr>　　　　　　     Posture </vt:lpstr>
      <vt:lpstr>When does posture worsen from?</vt:lpstr>
      <vt:lpstr>Good posture</vt:lpstr>
      <vt:lpstr>Bad　posture</vt:lpstr>
      <vt:lpstr>Force To Cervical Spine by Posture and Position of the Head</vt:lpstr>
      <vt:lpstr>Educational training</vt:lpstr>
      <vt:lpstr>Correction of posture　ーby sitting deviceー</vt:lpstr>
      <vt:lpstr>立腰（Anteversion of  pelvis）</vt:lpstr>
      <vt:lpstr>  ５ year old boy,　low back pain He is addicted to a game on his smartphone. 　 </vt:lpstr>
      <vt:lpstr>スライド 19</vt:lpstr>
      <vt:lpstr>スライド 20</vt:lpstr>
      <vt:lpstr> ６ year old boy, shoulder discomfort He is addicted to a game on his smartphone,too 　</vt:lpstr>
      <vt:lpstr> ６ year old boy, shoulder discomfort He is addicted to a game on his smartphone,too 　</vt:lpstr>
      <vt:lpstr> ６ year old boy, shoulder discomfort He is addicted to a game on his smartphone,too 　</vt:lpstr>
      <vt:lpstr>Fracture of wrist</vt:lpstr>
      <vt:lpstr>Check 4 basic movements</vt:lpstr>
      <vt:lpstr>Posture and movement function</vt:lpstr>
      <vt:lpstr>Locomotive syndrome</vt:lpstr>
      <vt:lpstr>If posture was bad, have you been warned?</vt:lpstr>
      <vt:lpstr>Are you unfit  of  body?</vt:lpstr>
      <vt:lpstr>Whom do you eat breakfast or dinner with?</vt:lpstr>
      <vt:lpstr>Locomo measures from a child</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ロコモティブシンドロームの概要及び埼玉県での今後の展開</dc:title>
  <dc:creator>林整形外科</dc:creator>
  <cp:lastModifiedBy>xps</cp:lastModifiedBy>
  <cp:revision>2590</cp:revision>
  <cp:lastPrinted>2015-03-04T03:35:17Z</cp:lastPrinted>
  <dcterms:created xsi:type="dcterms:W3CDTF">2010-09-02T01:30:02Z</dcterms:created>
  <dcterms:modified xsi:type="dcterms:W3CDTF">2015-05-22T01:18:23Z</dcterms:modified>
</cp:coreProperties>
</file>