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13004800" cy="9753600"/>
  <p:notesSz cx="6858000" cy="9144000"/>
  <p:defaultTextStyle>
    <a:lvl1pPr algn="ctr" defTabSz="584200">
      <a:defRPr sz="3600">
        <a:latin typeface="+mn-lt"/>
        <a:ea typeface="+mn-ea"/>
        <a:cs typeface="+mn-cs"/>
        <a:sym typeface="ヒラギノ角ゴ ProN W3"/>
      </a:defRPr>
    </a:lvl1pPr>
    <a:lvl2pPr indent="228600" algn="ctr" defTabSz="584200">
      <a:defRPr sz="3600">
        <a:latin typeface="+mn-lt"/>
        <a:ea typeface="+mn-ea"/>
        <a:cs typeface="+mn-cs"/>
        <a:sym typeface="ヒラギノ角ゴ ProN W3"/>
      </a:defRPr>
    </a:lvl2pPr>
    <a:lvl3pPr indent="457200" algn="ctr" defTabSz="584200">
      <a:defRPr sz="3600">
        <a:latin typeface="+mn-lt"/>
        <a:ea typeface="+mn-ea"/>
        <a:cs typeface="+mn-cs"/>
        <a:sym typeface="ヒラギノ角ゴ ProN W3"/>
      </a:defRPr>
    </a:lvl3pPr>
    <a:lvl4pPr indent="685800" algn="ctr" defTabSz="584200">
      <a:defRPr sz="3600">
        <a:latin typeface="+mn-lt"/>
        <a:ea typeface="+mn-ea"/>
        <a:cs typeface="+mn-cs"/>
        <a:sym typeface="ヒラギノ角ゴ ProN W3"/>
      </a:defRPr>
    </a:lvl4pPr>
    <a:lvl5pPr indent="914400" algn="ctr" defTabSz="584200">
      <a:defRPr sz="3600">
        <a:latin typeface="+mn-lt"/>
        <a:ea typeface="+mn-ea"/>
        <a:cs typeface="+mn-cs"/>
        <a:sym typeface="ヒラギノ角ゴ ProN W3"/>
      </a:defRPr>
    </a:lvl5pPr>
    <a:lvl6pPr indent="1143000" algn="ctr" defTabSz="584200">
      <a:defRPr sz="3600">
        <a:latin typeface="+mn-lt"/>
        <a:ea typeface="+mn-ea"/>
        <a:cs typeface="+mn-cs"/>
        <a:sym typeface="ヒラギノ角ゴ ProN W3"/>
      </a:defRPr>
    </a:lvl6pPr>
    <a:lvl7pPr indent="1371600" algn="ctr" defTabSz="584200">
      <a:defRPr sz="3600">
        <a:latin typeface="+mn-lt"/>
        <a:ea typeface="+mn-ea"/>
        <a:cs typeface="+mn-cs"/>
        <a:sym typeface="ヒラギノ角ゴ ProN W3"/>
      </a:defRPr>
    </a:lvl7pPr>
    <a:lvl8pPr indent="1600200" algn="ctr" defTabSz="584200">
      <a:defRPr sz="3600">
        <a:latin typeface="+mn-lt"/>
        <a:ea typeface="+mn-ea"/>
        <a:cs typeface="+mn-cs"/>
        <a:sym typeface="ヒラギノ角ゴ ProN W3"/>
      </a:defRPr>
    </a:lvl8pPr>
    <a:lvl9pPr indent="1828800" algn="ctr" defTabSz="584200">
      <a:defRPr sz="3600">
        <a:latin typeface="+mn-lt"/>
        <a:ea typeface="+mn-ea"/>
        <a:cs typeface="+mn-cs"/>
        <a:sym typeface="ヒラギノ角ゴ ProN W3"/>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p:nvPr>
            <p:ph type="sldImg"/>
          </p:nvPr>
        </p:nvSpPr>
        <p:spPr>
          <a:xfrm>
            <a:off x="1143000" y="685800"/>
            <a:ext cx="4572000" cy="3429000"/>
          </a:xfrm>
          <a:prstGeom prst="rect">
            <a:avLst/>
          </a:prstGeom>
        </p:spPr>
        <p:txBody>
          <a:bodyPr/>
          <a:lstStyle/>
          <a:p>
            <a:pPr lvl="0"/>
          </a:p>
        </p:txBody>
      </p:sp>
      <p:sp>
        <p:nvSpPr>
          <p:cNvPr id="43" name="Shape 43"/>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 name="Shape 49"/>
          <p:cNvSpPr/>
          <p:nvPr>
            <p:ph type="sldImg"/>
          </p:nvPr>
        </p:nvSpPr>
        <p:spPr>
          <a:prstGeom prst="rect">
            <a:avLst/>
          </a:prstGeom>
        </p:spPr>
        <p:txBody>
          <a:bodyPr/>
          <a:lstStyle/>
          <a:p>
            <a:pPr lvl="0"/>
          </a:p>
        </p:txBody>
      </p:sp>
      <p:sp>
        <p:nvSpPr>
          <p:cNvPr id="50" name="Shape 50"/>
          <p:cNvSpPr/>
          <p:nvPr>
            <p:ph type="body" sz="quarter" idx="1"/>
          </p:nvPr>
        </p:nvSpPr>
        <p:spPr>
          <a:prstGeom prst="rect">
            <a:avLst/>
          </a:prstGeom>
        </p:spPr>
        <p:txBody>
          <a:bodyPr/>
          <a:lstStyle/>
          <a:p>
            <a:pPr lvl="0">
              <a:defRPr sz="1800"/>
            </a:pPr>
            <a:r>
              <a:rPr sz="2200"/>
              <a:t>超高齢社会における健康寿命の延伸は国民全ての願いである。そうした中で、「ロコモ」とその対策がどういう意義を持つのかを説明する。</a:t>
            </a:r>
            <a:endParaRPr sz="2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ph type="sldImg"/>
          </p:nvPr>
        </p:nvSpPr>
        <p:spPr>
          <a:prstGeom prst="rect">
            <a:avLst/>
          </a:prstGeom>
        </p:spPr>
        <p:txBody>
          <a:bodyPr/>
          <a:lstStyle/>
          <a:p>
            <a:pPr lvl="0"/>
          </a:p>
        </p:txBody>
      </p:sp>
      <p:sp>
        <p:nvSpPr>
          <p:cNvPr id="87" name="Shape 87"/>
          <p:cNvSpPr/>
          <p:nvPr>
            <p:ph type="body" sz="quarter" idx="1"/>
          </p:nvPr>
        </p:nvSpPr>
        <p:spPr>
          <a:prstGeom prst="rect">
            <a:avLst/>
          </a:prstGeom>
        </p:spPr>
        <p:txBody>
          <a:bodyPr/>
          <a:lstStyle/>
          <a:p>
            <a:pPr lvl="0">
              <a:defRPr sz="1800"/>
            </a:pPr>
            <a:endParaRPr sz="2200"/>
          </a:p>
          <a:p>
            <a:pPr lvl="0">
              <a:defRPr sz="1800"/>
            </a:pPr>
            <a:r>
              <a:rPr sz="2200"/>
              <a:t>膝や腰への負担が軽く、安定性も高く、家庭でも簡単にできて、先ほどの3つの目的を達成するトレーニング法として、我々は、「開眼片脚起立」と「スクワット」、この２種類の運動を推奨しており、総称して「ロコトレ」と呼んでいる。</a:t>
            </a:r>
            <a:endParaRPr sz="2200"/>
          </a:p>
          <a:p>
            <a:pPr lvl="0">
              <a:defRPr sz="1800"/>
            </a:pPr>
            <a:r>
              <a:rPr sz="2200"/>
              <a:t>「開眼片脚起立」は左右１分づつ、１日３回行う訓練で、これは53分の歩行に相当する。極めてシンプルで安全かつ優れた運動療法といえる。</a:t>
            </a:r>
            <a:endParaRPr sz="2200"/>
          </a:p>
          <a:p>
            <a:pPr lvl="0">
              <a:defRPr sz="1800"/>
            </a:pPr>
            <a:endParaRPr sz="2200"/>
          </a:p>
          <a:p>
            <a:pPr lvl="0">
              <a:defRPr sz="1800"/>
            </a:pPr>
            <a:endParaRPr sz="2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 name="Shape 90"/>
          <p:cNvSpPr/>
          <p:nvPr>
            <p:ph type="sldImg"/>
          </p:nvPr>
        </p:nvSpPr>
        <p:spPr>
          <a:prstGeom prst="rect">
            <a:avLst/>
          </a:prstGeom>
        </p:spPr>
        <p:txBody>
          <a:bodyPr/>
          <a:lstStyle/>
          <a:p>
            <a:pPr lvl="0"/>
          </a:p>
        </p:txBody>
      </p:sp>
      <p:sp>
        <p:nvSpPr>
          <p:cNvPr id="91" name="Shape 91"/>
          <p:cNvSpPr/>
          <p:nvPr>
            <p:ph type="body" sz="quarter" idx="1"/>
          </p:nvPr>
        </p:nvSpPr>
        <p:spPr>
          <a:prstGeom prst="rect">
            <a:avLst/>
          </a:prstGeom>
        </p:spPr>
        <p:txBody>
          <a:bodyPr/>
          <a:lstStyle/>
          <a:p>
            <a:pPr lvl="0">
              <a:lnSpc>
                <a:spcPct val="100000"/>
              </a:lnSpc>
              <a:defRPr sz="1800"/>
            </a:pPr>
            <a:r>
              <a:rPr sz="2300">
                <a:solidFill>
                  <a:srgbClr val="212121"/>
                </a:solidFill>
                <a:latin typeface="ヒラギノ角ゴ Pro W3"/>
                <a:ea typeface="ヒラギノ角ゴ Pro W3"/>
                <a:cs typeface="ヒラギノ角ゴ Pro W3"/>
                <a:sym typeface="ヒラギノ角ゴ Pro W3"/>
              </a:rPr>
              <a:t>スクワットは、洋式便座に腰を下ろすイメージで、ゆっくり・じっくり行う。</a:t>
            </a:r>
            <a:endParaRPr sz="2300">
              <a:solidFill>
                <a:srgbClr val="212121"/>
              </a:solidFill>
              <a:latin typeface="ヒラギノ角ゴ Pro W3"/>
              <a:ea typeface="ヒラギノ角ゴ Pro W3"/>
              <a:cs typeface="ヒラギノ角ゴ Pro W3"/>
              <a:sym typeface="ヒラギノ角ゴ Pro W3"/>
            </a:endParaRPr>
          </a:p>
          <a:p>
            <a:pPr lvl="0">
              <a:lnSpc>
                <a:spcPct val="100000"/>
              </a:lnSpc>
              <a:defRPr sz="1800"/>
            </a:pPr>
            <a:r>
              <a:rPr sz="2300">
                <a:solidFill>
                  <a:srgbClr val="212121"/>
                </a:solidFill>
                <a:latin typeface="ヒラギノ角ゴ Pro W3"/>
                <a:ea typeface="ヒラギノ角ゴ Pro W3"/>
                <a:cs typeface="ヒラギノ角ゴ Pro W3"/>
                <a:sym typeface="ヒラギノ角ゴ Pro W3"/>
              </a:rPr>
              <a:t>おもに「大殿筋」「大腿四頭筋」「ハムストリング」「前脛骨筋」など移動能力に必要な下肢の筋力の訓練に有効で、使っている筋肉を意識しながらおこなうと、より効果的。支えが必要な場合は、充分注意して、机に手をついて、腰を浮かせるようなつもりの動作をゆっくり繰り返すだけでも効果は得られる。</a:t>
            </a:r>
            <a:endParaRPr sz="2300">
              <a:solidFill>
                <a:srgbClr val="212121"/>
              </a:solidFill>
              <a:latin typeface="ヒラギノ角ゴ Pro W3"/>
              <a:ea typeface="ヒラギノ角ゴ Pro W3"/>
              <a:cs typeface="ヒラギノ角ゴ Pro W3"/>
              <a:sym typeface="ヒラギノ角ゴ Pro W3"/>
            </a:endParaRPr>
          </a:p>
          <a:p>
            <a:pPr lvl="0">
              <a:lnSpc>
                <a:spcPct val="100000"/>
              </a:lnSpc>
              <a:defRPr sz="1800"/>
            </a:pPr>
            <a:endParaRPr sz="2300">
              <a:solidFill>
                <a:srgbClr val="212121"/>
              </a:solidFill>
              <a:latin typeface="ヒラギノ角ゴ Pro W3"/>
              <a:ea typeface="ヒラギノ角ゴ Pro W3"/>
              <a:cs typeface="ヒラギノ角ゴ Pro W3"/>
              <a:sym typeface="ヒラギノ角ゴ Pro W3"/>
            </a:endParaRPr>
          </a:p>
          <a:p>
            <a:pPr lvl="0">
              <a:lnSpc>
                <a:spcPct val="100000"/>
              </a:lnSpc>
              <a:defRPr sz="1800"/>
            </a:pPr>
            <a:r>
              <a:rPr sz="2300">
                <a:solidFill>
                  <a:srgbClr val="212121"/>
                </a:solidFill>
                <a:latin typeface="ヒラギノ角ゴ Pro W3"/>
                <a:ea typeface="ヒラギノ角ゴ Pro W3"/>
                <a:cs typeface="ヒラギノ角ゴ Pro W3"/>
                <a:sym typeface="ヒラギノ角ゴ Pro W3"/>
              </a:rPr>
              <a:t>これらを毎日続ければ、筋力の維持向上とともに、折れにくい骨にする効果も期待できる。</a:t>
            </a:r>
            <a:endParaRPr sz="2300">
              <a:solidFill>
                <a:srgbClr val="212121"/>
              </a:solidFill>
              <a:latin typeface="ヒラギノ角ゴ Pro W3"/>
              <a:ea typeface="ヒラギノ角ゴ Pro W3"/>
              <a:cs typeface="ヒラギノ角ゴ Pro W3"/>
              <a:sym typeface="ヒラギノ角ゴ Pro W3"/>
            </a:endParaRPr>
          </a:p>
          <a:p>
            <a:pPr lvl="0">
              <a:lnSpc>
                <a:spcPct val="100000"/>
              </a:lnSpc>
              <a:defRPr sz="1800"/>
            </a:pPr>
            <a:endParaRPr sz="2300">
              <a:solidFill>
                <a:srgbClr val="212121"/>
              </a:solidFill>
              <a:latin typeface="ヒラギノ角ゴ Pro W3"/>
              <a:ea typeface="ヒラギノ角ゴ Pro W3"/>
              <a:cs typeface="ヒラギノ角ゴ Pro W3"/>
              <a:sym typeface="ヒラギノ角ゴ Pro W3"/>
            </a:endParaRPr>
          </a:p>
          <a:p>
            <a:pPr lvl="0">
              <a:lnSpc>
                <a:spcPct val="100000"/>
              </a:lnSpc>
              <a:defRPr sz="1800"/>
            </a:pPr>
            <a:endParaRPr sz="2300">
              <a:solidFill>
                <a:srgbClr val="212121"/>
              </a:solidFill>
              <a:latin typeface="ヒラギノ角ゴ Pro W3"/>
              <a:ea typeface="ヒラギノ角ゴ Pro W3"/>
              <a:cs typeface="ヒラギノ角ゴ Pro W3"/>
              <a:sym typeface="ヒラギノ角ゴ Pro W3"/>
            </a:endParaRPr>
          </a:p>
          <a:p>
            <a:pPr lvl="0">
              <a:lnSpc>
                <a:spcPct val="100000"/>
              </a:lnSpc>
              <a:defRPr sz="1800"/>
            </a:pPr>
            <a:endParaRPr sz="2300">
              <a:solidFill>
                <a:srgbClr val="212121"/>
              </a:solidFill>
              <a:latin typeface="ヒラギノ角ゴ Pro W3"/>
              <a:ea typeface="ヒラギノ角ゴ Pro W3"/>
              <a:cs typeface="ヒラギノ角ゴ Pro W3"/>
              <a:sym typeface="ヒラギノ角ゴ Pro W3"/>
            </a:endParaRPr>
          </a:p>
          <a:p>
            <a:pPr lvl="0">
              <a:lnSpc>
                <a:spcPct val="100000"/>
              </a:lnSpc>
              <a:defRPr sz="1800"/>
            </a:pPr>
            <a:endParaRPr sz="2300">
              <a:solidFill>
                <a:srgbClr val="212121"/>
              </a:solidFill>
              <a:latin typeface="ヒラギノ角ゴ Pro W3"/>
              <a:ea typeface="ヒラギノ角ゴ Pro W3"/>
              <a:cs typeface="ヒラギノ角ゴ Pro W3"/>
              <a:sym typeface="ヒラギノ角ゴ Pro W3"/>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 name="Shape 94"/>
          <p:cNvSpPr/>
          <p:nvPr>
            <p:ph type="sldImg"/>
          </p:nvPr>
        </p:nvSpPr>
        <p:spPr>
          <a:prstGeom prst="rect">
            <a:avLst/>
          </a:prstGeom>
        </p:spPr>
        <p:txBody>
          <a:bodyPr/>
          <a:lstStyle/>
          <a:p>
            <a:pPr lvl="0"/>
          </a:p>
        </p:txBody>
      </p:sp>
      <p:sp>
        <p:nvSpPr>
          <p:cNvPr id="95" name="Shape 95"/>
          <p:cNvSpPr/>
          <p:nvPr>
            <p:ph type="body" sz="quarter" idx="1"/>
          </p:nvPr>
        </p:nvSpPr>
        <p:spPr>
          <a:prstGeom prst="rect">
            <a:avLst/>
          </a:prstGeom>
        </p:spPr>
        <p:txBody>
          <a:bodyPr/>
          <a:lstStyle/>
          <a:p>
            <a:pPr lvl="0">
              <a:lnSpc>
                <a:spcPct val="125000"/>
              </a:lnSpc>
              <a:defRPr sz="1800"/>
            </a:pPr>
            <a:r>
              <a:rPr sz="2200">
                <a:latin typeface="Avenir Book"/>
                <a:ea typeface="Avenir Book"/>
                <a:cs typeface="Avenir Book"/>
                <a:sym typeface="Avenir Book"/>
              </a:rPr>
              <a:t>先の医療介護一体改革法の成立を受けて、平成29年度末までに、要支援対象者に対する介護サービスが市町村事業に完全移行 することとなったことから、各自治体ではロコモ予防体操の住民への普及啓発を目的に、地域の民生委員や老人会役員などボランティアを対象に、現場で直接予防体操等を指導する「指導員・普及員」の養成を独自に進めていこうとする動きが始まっている。</a:t>
            </a:r>
            <a:endParaRPr sz="2200">
              <a:latin typeface="Avenir Book"/>
              <a:ea typeface="Avenir Book"/>
              <a:cs typeface="Avenir Book"/>
              <a:sym typeface="Avenir Book"/>
            </a:endParaRPr>
          </a:p>
          <a:p>
            <a:pPr lvl="0">
              <a:lnSpc>
                <a:spcPct val="125000"/>
              </a:lnSpc>
              <a:defRPr sz="1800"/>
            </a:pPr>
            <a:r>
              <a:rPr sz="2200">
                <a:latin typeface="Avenir Book"/>
                <a:ea typeface="Avenir Book"/>
                <a:cs typeface="Avenir Book"/>
                <a:sym typeface="Avenir Book"/>
              </a:rPr>
              <a:t>我々が養成する「ロコモコーディネーター」は、自治体と在宅あるいはサロンなどの間に入り、直接体操指導を行うボランティアに対し、その養成ならびに派遣、調整(コーディネート)を担うことを役割と考えており、今後煩雑を極めると推測される介護予防事業の流れを、円滑に進める手段の一助になればと願っている。</a:t>
            </a:r>
            <a:endParaRPr sz="2200">
              <a:latin typeface="Avenir Book"/>
              <a:ea typeface="Avenir Book"/>
              <a:cs typeface="Avenir Book"/>
              <a:sym typeface="Avenir Book"/>
            </a:endParaRPr>
          </a:p>
          <a:p>
            <a:pPr lvl="0">
              <a:lnSpc>
                <a:spcPct val="125000"/>
              </a:lnSpc>
              <a:defRPr sz="1800"/>
            </a:pPr>
            <a:r>
              <a:rPr sz="2200">
                <a:latin typeface="Avenir Book"/>
                <a:ea typeface="Avenir Book"/>
                <a:cs typeface="Avenir Book"/>
                <a:sym typeface="Avenir Book"/>
              </a:rPr>
              <a:t>そのために、受講資格対象者は原則として、地域包括支援センターや医療機関ならびに介護施設に所属する医療、介護系の有資格者に限定している。</a:t>
            </a:r>
            <a:endParaRPr sz="2200">
              <a:latin typeface="Avenir Book"/>
              <a:ea typeface="Avenir Book"/>
              <a:cs typeface="Avenir Book"/>
              <a:sym typeface="Avenir Book"/>
            </a:endParaRPr>
          </a:p>
          <a:p>
            <a:pPr lvl="0">
              <a:lnSpc>
                <a:spcPct val="125000"/>
              </a:lnSpc>
              <a:defRPr sz="1800"/>
            </a:pPr>
            <a:r>
              <a:rPr sz="2200">
                <a:latin typeface="Avenir Book"/>
                <a:ea typeface="Avenir Book"/>
                <a:cs typeface="Avenir Book"/>
                <a:sym typeface="Avenir Book"/>
              </a:rPr>
              <a:t>これまで資格取得研修会が浜松市と宮崎市において開催された。 浜松市では計186名の「ロコモコーディネーター」が誕生し、すでに何名かは講師となって在宅もしくはサロンなどで直接ロコトレ(ロコモ予防体操)指導に携 わる「ロコモ普及員」に対し養成講座などを開始している。内容は主に保健師 やPT資格を持った「ロコモコーディネーター」による「ロコトレ実技指導」である。今後はパイロット事業として各地で毎年、定期的開催を予定している。</a:t>
            </a:r>
            <a:endParaRPr sz="2200">
              <a:latin typeface="Avenir Book"/>
              <a:ea typeface="Avenir Book"/>
              <a:cs typeface="Avenir Book"/>
              <a:sym typeface="Avenir Book"/>
            </a:endParaRPr>
          </a:p>
          <a:p>
            <a:pPr lvl="0">
              <a:lnSpc>
                <a:spcPct val="125000"/>
              </a:lnSpc>
              <a:defRPr sz="1800"/>
            </a:pPr>
            <a:endParaRPr sz="2200">
              <a:latin typeface="Avenir Book"/>
              <a:ea typeface="Avenir Book"/>
              <a:cs typeface="Avenir Book"/>
              <a:sym typeface="Avenir Book"/>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 name="Shape 98"/>
          <p:cNvSpPr/>
          <p:nvPr>
            <p:ph type="sldImg"/>
          </p:nvPr>
        </p:nvSpPr>
        <p:spPr>
          <a:prstGeom prst="rect">
            <a:avLst/>
          </a:prstGeom>
        </p:spPr>
        <p:txBody>
          <a:bodyPr/>
          <a:lstStyle/>
          <a:p>
            <a:pPr lvl="0"/>
          </a:p>
        </p:txBody>
      </p:sp>
      <p:sp>
        <p:nvSpPr>
          <p:cNvPr id="99" name="Shape 99"/>
          <p:cNvSpPr/>
          <p:nvPr>
            <p:ph type="body" sz="quarter" idx="1"/>
          </p:nvPr>
        </p:nvSpPr>
        <p:spPr>
          <a:prstGeom prst="rect">
            <a:avLst/>
          </a:prstGeom>
        </p:spPr>
        <p:txBody>
          <a:bodyPr/>
          <a:lstStyle/>
          <a:p>
            <a:pPr lvl="0">
              <a:defRPr sz="1800"/>
            </a:pPr>
            <a:r>
              <a:rPr sz="2200"/>
              <a:t>さて、高齢者にロコトレなどのアプローチを行った結果を評価するため、平成19年から23年、藤野整形外科医院外来で運動器不安定症と診断された患者さんのうち、要支援１から要介護１に認定され、かつ通院あるいは通所リハで「ロコトレ」を１年以上実施している患者さんを対象に、追跡調査を行った。</a:t>
            </a:r>
            <a:endParaRPr sz="2200"/>
          </a:p>
          <a:p>
            <a:pPr lvl="0">
              <a:defRPr sz="1800"/>
            </a:pPr>
            <a:endParaRPr sz="2200"/>
          </a:p>
          <a:p>
            <a:pPr lvl="0">
              <a:defRPr sz="1800"/>
            </a:pPr>
            <a:r>
              <a:rPr sz="2200"/>
              <a:t>ーーーーーーーーーーーーーーー</a:t>
            </a:r>
            <a:endParaRPr sz="2200"/>
          </a:p>
          <a:p>
            <a:pPr lvl="0">
              <a:defRPr sz="1800"/>
            </a:pPr>
            <a:r>
              <a:rPr sz="2200"/>
              <a:t>＊対象は129名（男25・女104）</a:t>
            </a:r>
            <a:endParaRPr sz="2200"/>
          </a:p>
          <a:p>
            <a:pPr lvl="0">
              <a:defRPr sz="1800"/>
            </a:pPr>
            <a:r>
              <a:rPr sz="2200"/>
              <a:t>＊年齢男女とも78歳</a:t>
            </a:r>
            <a:endParaRPr sz="2200"/>
          </a:p>
          <a:p>
            <a:pPr lvl="0">
              <a:defRPr sz="1800"/>
            </a:pPr>
            <a:r>
              <a:rPr sz="2200"/>
              <a:t>＊開始時介護度　要支援１　66％・要支援２　28％・要介護１　6％</a:t>
            </a:r>
            <a:endParaRPr sz="2200"/>
          </a:p>
          <a:p>
            <a:pPr lvl="0">
              <a:defRPr sz="1800"/>
            </a:pPr>
            <a:r>
              <a:rPr sz="2200"/>
              <a:t>＊運動器不安定症の原因疾患</a:t>
            </a:r>
            <a:endParaRPr sz="2200"/>
          </a:p>
          <a:p>
            <a:pPr lvl="0">
              <a:defRPr sz="1800"/>
            </a:pPr>
            <a:r>
              <a:rPr sz="2200"/>
              <a:t>　腰椎疾患　43％・変形性膝関節症　36％</a:t>
            </a:r>
            <a:endParaRPr sz="2200"/>
          </a:p>
          <a:p>
            <a:pPr lvl="0">
              <a:defRPr sz="1800"/>
            </a:pPr>
            <a:r>
              <a:rPr sz="2200"/>
              <a:t>＊運動器不安定症プログラム</a:t>
            </a:r>
            <a:endParaRPr sz="2200"/>
          </a:p>
          <a:p>
            <a:pPr lvl="0">
              <a:defRPr sz="1800"/>
            </a:pPr>
            <a:r>
              <a:rPr sz="2200"/>
              <a:t>　１開眼片脚起立訓練　２スクワット　３セラバンド体操</a:t>
            </a:r>
            <a:endParaRPr sz="2200"/>
          </a:p>
          <a:p>
            <a:pPr lvl="0">
              <a:defRPr sz="1800"/>
            </a:pPr>
            <a:endParaRPr sz="2200"/>
          </a:p>
          <a:p>
            <a:pPr lvl="0">
              <a:lnSpc>
                <a:spcPct val="100000"/>
              </a:lnSpc>
              <a:defRPr sz="1800"/>
            </a:pPr>
            <a:endParaRPr sz="2200">
              <a:latin typeface="Helvetica"/>
              <a:ea typeface="Helvetica"/>
              <a:cs typeface="Helvetica"/>
              <a:sym typeface="Helvetica"/>
            </a:endParaRPr>
          </a:p>
          <a:p>
            <a:pPr lvl="0">
              <a:lnSpc>
                <a:spcPct val="100000"/>
              </a:lnSpc>
              <a:defRPr sz="1800"/>
            </a:pPr>
            <a:endParaRPr sz="2200">
              <a:latin typeface="Helvetica"/>
              <a:ea typeface="Helvetica"/>
              <a:cs typeface="Helvetica"/>
              <a:sym typeface="Helvetica"/>
            </a:endParaRPr>
          </a:p>
          <a:p>
            <a:pPr lvl="0">
              <a:lnSpc>
                <a:spcPct val="125000"/>
              </a:lnSpc>
              <a:defRPr sz="1800"/>
            </a:pPr>
            <a:endParaRPr sz="2400">
              <a:latin typeface="Avenir Book"/>
              <a:ea typeface="Avenir Book"/>
              <a:cs typeface="Avenir Book"/>
              <a:sym typeface="Avenir Book"/>
            </a:endParaRPr>
          </a:p>
          <a:p>
            <a:pPr lvl="0">
              <a:defRPr sz="1800"/>
            </a:pPr>
            <a:endParaRPr sz="2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 name="Shape 102"/>
          <p:cNvSpPr/>
          <p:nvPr>
            <p:ph type="sldImg"/>
          </p:nvPr>
        </p:nvSpPr>
        <p:spPr>
          <a:prstGeom prst="rect">
            <a:avLst/>
          </a:prstGeom>
        </p:spPr>
        <p:txBody>
          <a:bodyPr/>
          <a:lstStyle/>
          <a:p>
            <a:pPr lvl="0"/>
          </a:p>
        </p:txBody>
      </p:sp>
      <p:sp>
        <p:nvSpPr>
          <p:cNvPr id="103" name="Shape 103"/>
          <p:cNvSpPr/>
          <p:nvPr>
            <p:ph type="body" sz="quarter" idx="1"/>
          </p:nvPr>
        </p:nvSpPr>
        <p:spPr>
          <a:prstGeom prst="rect">
            <a:avLst/>
          </a:prstGeom>
        </p:spPr>
        <p:txBody>
          <a:bodyPr/>
          <a:lstStyle/>
          <a:p>
            <a:pPr lvl="0">
              <a:defRPr sz="1800"/>
            </a:pPr>
            <a:r>
              <a:rPr sz="2200"/>
              <a:t>そもそも、高齢者にロコトレなどのアプローチを全くしなければどういう経過をたどるのであろうか？平成21年　東京都「運動器の機能向上マニュアル分担研究班」の報告によると、「要支援１」相当のロコトレ未実施1,000人を１年後に再評価したところ、61％が改善もしくは維持で、39％が悪化していた。</a:t>
            </a:r>
            <a:endParaRPr sz="2200"/>
          </a:p>
          <a:p>
            <a:pPr lvl="0">
              <a:defRPr sz="1800"/>
            </a:pPr>
            <a:r>
              <a:rPr sz="2200"/>
              <a:t>まずは、この割合を頭において、以下に述べる結果を見ていいただきたい。</a:t>
            </a: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 name="Shape 106"/>
          <p:cNvSpPr/>
          <p:nvPr>
            <p:ph type="sldImg"/>
          </p:nvPr>
        </p:nvSpPr>
        <p:spPr>
          <a:prstGeom prst="rect">
            <a:avLst/>
          </a:prstGeom>
        </p:spPr>
        <p:txBody>
          <a:bodyPr/>
          <a:lstStyle/>
          <a:p>
            <a:pPr lvl="0"/>
          </a:p>
        </p:txBody>
      </p:sp>
      <p:sp>
        <p:nvSpPr>
          <p:cNvPr id="107" name="Shape 107"/>
          <p:cNvSpPr/>
          <p:nvPr>
            <p:ph type="body" sz="quarter" idx="1"/>
          </p:nvPr>
        </p:nvSpPr>
        <p:spPr>
          <a:prstGeom prst="rect">
            <a:avLst/>
          </a:prstGeom>
        </p:spPr>
        <p:txBody>
          <a:bodyPr/>
          <a:lstStyle/>
          <a:p>
            <a:pPr lvl="0">
              <a:defRPr sz="1800"/>
            </a:pPr>
            <a:r>
              <a:rPr sz="2200"/>
              <a:t>「要支援１」85人は、ロコトレを開始して１年目で64人75％が維持、21人25％が悪化していた。</a:t>
            </a:r>
            <a:endParaRPr sz="2200"/>
          </a:p>
          <a:p>
            <a:pPr lvl="0">
              <a:defRPr sz="1800"/>
            </a:pPr>
            <a:endParaRPr sz="2200"/>
          </a:p>
          <a:p>
            <a:pPr lvl="0">
              <a:defRPr sz="1800"/>
            </a:pPr>
            <a:endParaRPr sz="2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 name="Shape 110"/>
          <p:cNvSpPr/>
          <p:nvPr>
            <p:ph type="sldImg"/>
          </p:nvPr>
        </p:nvSpPr>
        <p:spPr>
          <a:prstGeom prst="rect">
            <a:avLst/>
          </a:prstGeom>
        </p:spPr>
        <p:txBody>
          <a:bodyPr/>
          <a:lstStyle/>
          <a:p>
            <a:pPr lvl="0"/>
          </a:p>
        </p:txBody>
      </p:sp>
      <p:sp>
        <p:nvSpPr>
          <p:cNvPr id="111" name="Shape 111"/>
          <p:cNvSpPr/>
          <p:nvPr>
            <p:ph type="body" sz="quarter" idx="1"/>
          </p:nvPr>
        </p:nvSpPr>
        <p:spPr>
          <a:prstGeom prst="rect">
            <a:avLst/>
          </a:prstGeom>
        </p:spPr>
        <p:txBody>
          <a:bodyPr/>
          <a:lstStyle/>
          <a:p>
            <a:pPr lvl="0">
              <a:lnSpc>
                <a:spcPct val="100000"/>
              </a:lnSpc>
              <a:defRPr sz="1800"/>
            </a:pPr>
            <a:r>
              <a:rPr sz="2200">
                <a:latin typeface="Helvetica"/>
                <a:ea typeface="Helvetica"/>
                <a:cs typeface="Helvetica"/>
                <a:sym typeface="Helvetica"/>
              </a:rPr>
              <a:t>「要支援２」36人中、ロコトレを開始して１年目で33人92％が改善または維持、３人８％が悪化していた。</a:t>
            </a:r>
            <a:endParaRPr sz="2200">
              <a:latin typeface="Helvetica"/>
              <a:ea typeface="Helvetica"/>
              <a:cs typeface="Helvetica"/>
              <a:sym typeface="Helvetica"/>
            </a:endParaRPr>
          </a:p>
          <a:p>
            <a:pPr lvl="0">
              <a:lnSpc>
                <a:spcPct val="100000"/>
              </a:lnSpc>
              <a:defRPr sz="1800"/>
            </a:pPr>
            <a:endParaRPr sz="2200">
              <a:latin typeface="Helvetica"/>
              <a:ea typeface="Helvetica"/>
              <a:cs typeface="Helvetica"/>
              <a:sym typeface="Helvetica"/>
            </a:endParaRPr>
          </a:p>
          <a:p>
            <a:pPr lvl="0">
              <a:lnSpc>
                <a:spcPct val="100000"/>
              </a:lnSpc>
              <a:defRPr sz="1800"/>
            </a:pPr>
            <a:endParaRPr sz="2200">
              <a:latin typeface="Helvetica"/>
              <a:ea typeface="Helvetica"/>
              <a:cs typeface="Helvetica"/>
              <a:sym typeface="Helvetic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 name="Shape 114"/>
          <p:cNvSpPr/>
          <p:nvPr>
            <p:ph type="sldImg"/>
          </p:nvPr>
        </p:nvSpPr>
        <p:spPr>
          <a:prstGeom prst="rect">
            <a:avLst/>
          </a:prstGeom>
        </p:spPr>
        <p:txBody>
          <a:bodyPr/>
          <a:lstStyle/>
          <a:p>
            <a:pPr lvl="0"/>
          </a:p>
        </p:txBody>
      </p:sp>
      <p:sp>
        <p:nvSpPr>
          <p:cNvPr id="115" name="Shape 115"/>
          <p:cNvSpPr/>
          <p:nvPr>
            <p:ph type="body" sz="quarter" idx="1"/>
          </p:nvPr>
        </p:nvSpPr>
        <p:spPr>
          <a:prstGeom prst="rect">
            <a:avLst/>
          </a:prstGeom>
        </p:spPr>
        <p:txBody>
          <a:bodyPr/>
          <a:lstStyle/>
          <a:p>
            <a:pPr lvl="0">
              <a:lnSpc>
                <a:spcPct val="100000"/>
              </a:lnSpc>
              <a:defRPr sz="1800"/>
            </a:pPr>
            <a:r>
              <a:rPr sz="2200">
                <a:latin typeface="Helvetica"/>
                <a:ea typeface="Helvetica"/>
                <a:cs typeface="Helvetica"/>
                <a:sym typeface="Helvetica"/>
              </a:rPr>
              <a:t>「介護１」8人では、ロコトレ開始１年後、悪化例は１例もなかった。</a:t>
            </a:r>
            <a:endParaRPr sz="2200">
              <a:latin typeface="Helvetica"/>
              <a:ea typeface="Helvetica"/>
              <a:cs typeface="Helvetica"/>
              <a:sym typeface="Helvetica"/>
            </a:endParaRPr>
          </a:p>
          <a:p>
            <a:pPr lvl="0">
              <a:lnSpc>
                <a:spcPct val="100000"/>
              </a:lnSpc>
              <a:defRPr sz="1800"/>
            </a:pPr>
            <a:endParaRPr sz="2200">
              <a:latin typeface="Helvetica"/>
              <a:ea typeface="Helvetica"/>
              <a:cs typeface="Helvetica"/>
              <a:sym typeface="Helvetica"/>
            </a:endParaRPr>
          </a:p>
          <a:p>
            <a:pPr lvl="0">
              <a:lnSpc>
                <a:spcPct val="100000"/>
              </a:lnSpc>
              <a:defRPr sz="1800"/>
            </a:pPr>
            <a:r>
              <a:rPr sz="2200">
                <a:latin typeface="Helvetica"/>
                <a:ea typeface="Helvetica"/>
                <a:cs typeface="Helvetica"/>
                <a:sym typeface="Helvetica"/>
              </a:rPr>
              <a:t>介護度が上がるにつれ、ロコトレが有用であるという結果が得られている。</a:t>
            </a:r>
            <a:endParaRPr sz="2200">
              <a:latin typeface="Helvetica"/>
              <a:ea typeface="Helvetica"/>
              <a:cs typeface="Helvetica"/>
              <a:sym typeface="Helvetica"/>
            </a:endParaRPr>
          </a:p>
          <a:p>
            <a:pPr lvl="0">
              <a:lnSpc>
                <a:spcPct val="100000"/>
              </a:lnSpc>
              <a:defRPr sz="1800"/>
            </a:pPr>
            <a:endParaRPr sz="2200">
              <a:latin typeface="Helvetica"/>
              <a:ea typeface="Helvetica"/>
              <a:cs typeface="Helvetica"/>
              <a:sym typeface="Helvetic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ph type="sldImg"/>
          </p:nvPr>
        </p:nvSpPr>
        <p:spPr>
          <a:prstGeom prst="rect">
            <a:avLst/>
          </a:prstGeom>
        </p:spPr>
        <p:txBody>
          <a:bodyPr/>
          <a:lstStyle/>
          <a:p>
            <a:pPr lvl="0"/>
          </a:p>
        </p:txBody>
      </p:sp>
      <p:sp>
        <p:nvSpPr>
          <p:cNvPr id="119" name="Shape 119"/>
          <p:cNvSpPr/>
          <p:nvPr>
            <p:ph type="body" sz="quarter" idx="1"/>
          </p:nvPr>
        </p:nvSpPr>
        <p:spPr>
          <a:prstGeom prst="rect">
            <a:avLst/>
          </a:prstGeom>
        </p:spPr>
        <p:txBody>
          <a:bodyPr/>
          <a:lstStyle/>
          <a:p>
            <a:pPr lvl="0">
              <a:defRPr sz="1800"/>
            </a:pPr>
            <a:r>
              <a:rPr sz="2200"/>
              <a:t>それでは最後に、そうした効果が最終的に医療や介護の費用へ</a:t>
            </a:r>
            <a:endParaRPr sz="2200"/>
          </a:p>
          <a:p>
            <a:pPr lvl="0">
              <a:defRPr sz="1800"/>
            </a:pPr>
            <a:r>
              <a:rPr sz="2200"/>
              <a:t>どれだけの影響を与えるのか、極めて粗い試算であるが、検討した。</a:t>
            </a:r>
            <a:endParaRPr sz="2200"/>
          </a:p>
          <a:p>
            <a:pPr lvl="0">
              <a:defRPr sz="1800"/>
            </a:pPr>
            <a:endParaRPr sz="2200"/>
          </a:p>
          <a:p>
            <a:pPr lvl="0">
              <a:defRPr sz="1800"/>
            </a:pPr>
            <a:r>
              <a:rPr sz="2200"/>
              <a:t>これまでに述べたようにロコモティブシンドロームの原因となる</a:t>
            </a:r>
            <a:endParaRPr sz="2200"/>
          </a:p>
          <a:p>
            <a:pPr lvl="0">
              <a:defRPr sz="1800"/>
            </a:pPr>
            <a:r>
              <a:rPr sz="2200"/>
              <a:t>病態や疾患は様々であり、それらを個々に積み上げて計算するこ</a:t>
            </a:r>
            <a:endParaRPr sz="2200"/>
          </a:p>
          <a:p>
            <a:pPr lvl="0">
              <a:defRPr sz="1800"/>
            </a:pPr>
            <a:r>
              <a:rPr sz="2200"/>
              <a:t>ともできるが、それでは複雑になり、しかも誤差も生じるので、</a:t>
            </a:r>
            <a:endParaRPr sz="2200"/>
          </a:p>
          <a:p>
            <a:pPr lvl="0">
              <a:defRPr sz="1800"/>
            </a:pPr>
            <a:r>
              <a:rPr sz="2200"/>
              <a:t>ここでは簡単に大腿骨頚部骨折に絞って費用を粗く計算すること</a:t>
            </a:r>
            <a:endParaRPr sz="2200"/>
          </a:p>
          <a:p>
            <a:pPr lvl="0">
              <a:defRPr sz="1800"/>
            </a:pPr>
            <a:r>
              <a:rPr sz="2200"/>
              <a:t>にした。</a:t>
            </a:r>
            <a:endParaRPr sz="2200"/>
          </a:p>
          <a:p>
            <a:pPr lvl="0">
              <a:defRPr sz="1800"/>
            </a:pPr>
            <a:r>
              <a:rPr sz="2200"/>
              <a:t>骨粗鬆症財団の調査によれば、年間の大腿骨頚部骨折患者数は現</a:t>
            </a:r>
            <a:endParaRPr sz="2200"/>
          </a:p>
          <a:p>
            <a:pPr lvl="0">
              <a:defRPr sz="1800"/>
            </a:pPr>
            <a:r>
              <a:rPr sz="2200"/>
              <a:t>在では約20万人と推計されている。</a:t>
            </a:r>
            <a:endParaRPr sz="2200"/>
          </a:p>
          <a:p>
            <a:pPr lvl="0">
              <a:defRPr sz="1800"/>
            </a:pPr>
            <a:r>
              <a:rPr sz="2200"/>
              <a:t>大腿骨頚部骨折の手術・入院費用は約200万円, 介護保険制度の単</a:t>
            </a:r>
            <a:endParaRPr sz="2200"/>
          </a:p>
          <a:p>
            <a:pPr lvl="0">
              <a:defRPr sz="1800"/>
            </a:pPr>
            <a:r>
              <a:rPr sz="2200"/>
              <a:t>位から算出した最も介護度の低い要介護1の年間介護福祉施設サー</a:t>
            </a:r>
            <a:endParaRPr sz="2200"/>
          </a:p>
          <a:p>
            <a:pPr lvl="0">
              <a:defRPr sz="1800"/>
            </a:pPr>
            <a:r>
              <a:rPr sz="2200"/>
              <a:t>ビス費用は約240万円と推定された.</a:t>
            </a:r>
            <a:endParaRPr sz="2200"/>
          </a:p>
          <a:p>
            <a:pPr lvl="0">
              <a:defRPr sz="1800"/>
            </a:pPr>
            <a:r>
              <a:rPr sz="2200"/>
              <a:t>一方大腿骨頚部骨折の予後については, 骨折により自立すなわち歩</a:t>
            </a:r>
            <a:endParaRPr sz="2200"/>
          </a:p>
          <a:p>
            <a:pPr lvl="0">
              <a:defRPr sz="1800"/>
            </a:pPr>
            <a:r>
              <a:rPr sz="2200"/>
              <a:t>行可能な者から寝たきりあるいは要介護となる者は約40%と推測さ</a:t>
            </a:r>
            <a:endParaRPr sz="2200"/>
          </a:p>
          <a:p>
            <a:pPr lvl="0">
              <a:defRPr sz="1800"/>
            </a:pPr>
            <a:r>
              <a:rPr sz="2200"/>
              <a:t>れている。</a:t>
            </a:r>
            <a:endParaRPr sz="2200"/>
          </a:p>
          <a:p>
            <a:pPr lvl="0">
              <a:defRPr sz="1800"/>
            </a:pPr>
            <a:r>
              <a:rPr sz="2200"/>
              <a:t>40％８万人の自立者の骨折患者さんのうち、さらに40％の方の「要</a:t>
            </a:r>
            <a:endParaRPr sz="2200"/>
          </a:p>
          <a:p>
            <a:pPr lvl="0">
              <a:defRPr sz="1800"/>
            </a:pPr>
            <a:r>
              <a:rPr sz="2200"/>
              <a:t>支援」もしくは要介護への移行を阻止できれたとすれば、その医療・</a:t>
            </a:r>
            <a:endParaRPr sz="2200"/>
          </a:p>
          <a:p>
            <a:pPr lvl="0">
              <a:defRPr sz="1800"/>
            </a:pPr>
            <a:r>
              <a:rPr sz="2200"/>
              <a:t>介護経済効果は年間3,600億円×0.4＝1,500億円と推計される。</a:t>
            </a:r>
            <a:endParaRPr sz="2200"/>
          </a:p>
          <a:p>
            <a:pPr lvl="0">
              <a:defRPr sz="1800"/>
            </a:pPr>
            <a:endParaRPr sz="2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lvl="0"/>
          </a:p>
        </p:txBody>
      </p:sp>
      <p:sp>
        <p:nvSpPr>
          <p:cNvPr id="123" name="Shape 123"/>
          <p:cNvSpPr/>
          <p:nvPr>
            <p:ph type="body" sz="quarter" idx="1"/>
          </p:nvPr>
        </p:nvSpPr>
        <p:spPr>
          <a:prstGeom prst="rect">
            <a:avLst/>
          </a:prstGeom>
        </p:spPr>
        <p:txBody>
          <a:bodyPr/>
          <a:lstStyle/>
          <a:p>
            <a:pPr lvl="0">
              <a:defRPr sz="1800"/>
            </a:pPr>
            <a:r>
              <a:rPr sz="2200"/>
              <a:t>ロコモは既に行政施策に組み込まれているが、十分とは言えない。</a:t>
            </a:r>
            <a:endParaRPr sz="2200"/>
          </a:p>
          <a:p>
            <a:pPr lvl="0">
              <a:defRPr sz="1800"/>
            </a:pPr>
            <a:r>
              <a:rPr sz="2200"/>
              <a:t>今後は健康日本21や市町村介護予防事業の中でその充実を図るべきと考える。</a:t>
            </a:r>
            <a:endParaRPr sz="2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 name="Shape 53"/>
          <p:cNvSpPr/>
          <p:nvPr>
            <p:ph type="sldImg"/>
          </p:nvPr>
        </p:nvSpPr>
        <p:spPr>
          <a:prstGeom prst="rect">
            <a:avLst/>
          </a:prstGeom>
        </p:spPr>
        <p:txBody>
          <a:bodyPr/>
          <a:lstStyle/>
          <a:p>
            <a:pPr lvl="0"/>
          </a:p>
        </p:txBody>
      </p:sp>
      <p:sp>
        <p:nvSpPr>
          <p:cNvPr id="54" name="Shape 54"/>
          <p:cNvSpPr/>
          <p:nvPr>
            <p:ph type="body" sz="quarter" idx="1"/>
          </p:nvPr>
        </p:nvSpPr>
        <p:spPr>
          <a:prstGeom prst="rect">
            <a:avLst/>
          </a:prstGeom>
        </p:spPr>
        <p:txBody>
          <a:bodyPr/>
          <a:lstStyle/>
          <a:p>
            <a:pPr lvl="0">
              <a:defRPr sz="1800"/>
            </a:pPr>
            <a:r>
              <a:rPr sz="2200"/>
              <a:t>まず、我が国の死因別死亡数の割合の図をもとに説明する。</a:t>
            </a:r>
            <a:endParaRPr sz="2200"/>
          </a:p>
          <a:p>
            <a:pPr lvl="0">
              <a:defRPr sz="1800"/>
            </a:pPr>
            <a:r>
              <a:rPr sz="2200"/>
              <a:t>これまでは、がん、心疾患、脳血管疾患などの生活習慣病を中心的な課題と位置づけ、対策を進めてきたが、これからは平行してロコモ対策を進める必要がある。</a:t>
            </a:r>
            <a:endParaRPr sz="2200"/>
          </a:p>
          <a:p>
            <a:pPr lvl="0">
              <a:defRPr sz="1800"/>
            </a:pPr>
            <a:r>
              <a:rPr sz="2200"/>
              <a:t>その背景や意義について述べる。</a:t>
            </a: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 name="Shape 58"/>
          <p:cNvSpPr/>
          <p:nvPr>
            <p:ph type="sldImg"/>
          </p:nvPr>
        </p:nvSpPr>
        <p:spPr>
          <a:prstGeom prst="rect">
            <a:avLst/>
          </a:prstGeom>
        </p:spPr>
        <p:txBody>
          <a:bodyPr/>
          <a:lstStyle/>
          <a:p>
            <a:pPr lvl="0"/>
          </a:p>
        </p:txBody>
      </p:sp>
      <p:sp>
        <p:nvSpPr>
          <p:cNvPr id="59" name="Shape 59"/>
          <p:cNvSpPr/>
          <p:nvPr>
            <p:ph type="body" sz="quarter" idx="1"/>
          </p:nvPr>
        </p:nvSpPr>
        <p:spPr>
          <a:prstGeom prst="rect">
            <a:avLst/>
          </a:prstGeom>
        </p:spPr>
        <p:txBody>
          <a:bodyPr/>
          <a:lstStyle/>
          <a:p>
            <a:pPr lvl="0">
              <a:lnSpc>
                <a:spcPct val="100000"/>
              </a:lnSpc>
              <a:defRPr sz="1800"/>
            </a:pPr>
            <a:r>
              <a:rPr sz="2200">
                <a:latin typeface="Helvetica"/>
                <a:ea typeface="Helvetica"/>
                <a:cs typeface="Helvetica"/>
                <a:sym typeface="Helvetica"/>
              </a:rPr>
              <a:t>我が国の高齢化率は2013年25％と、2005年以後、世界一の超高齢社会となっている。ここから健康寿命に影響をあたえる要因を見ていく。</a:t>
            </a:r>
            <a:endParaRPr sz="2200">
              <a:latin typeface="Helvetica"/>
              <a:ea typeface="Helvetica"/>
              <a:cs typeface="Helvetica"/>
              <a:sym typeface="Helvetica"/>
            </a:endParaRPr>
          </a:p>
          <a:p>
            <a:pPr lvl="0">
              <a:defRPr sz="1800"/>
            </a:pPr>
            <a:endParaRPr sz="2200"/>
          </a:p>
          <a:p>
            <a:pPr lvl="0">
              <a:defRPr sz="1800"/>
            </a:pPr>
            <a:r>
              <a:rPr sz="2200"/>
              <a:t>厚労省の2010年の統計によれば、日本人の健康寿命は、男子70.42歳、女性73.62歳である。</a:t>
            </a:r>
            <a:endParaRPr sz="2200"/>
          </a:p>
          <a:p>
            <a:pPr lvl="0">
              <a:defRPr sz="1800"/>
            </a:pPr>
            <a:r>
              <a:rPr sz="2200"/>
              <a:t> では、そもそもその定義はどうだろうか。一般には「自立して健康に生活できる年齢」とされている。これは介護保険法の介護度では、「要支援」に至る前の状態を指すと考えられる。 </a:t>
            </a:r>
            <a:br>
              <a:rPr sz="2200"/>
            </a:br>
            <a:r>
              <a:rPr sz="2200"/>
              <a:t>これは日本整形外科学会の「ロコモの定義」である「自立した歩行能力を有する状態」ともほぼ整合していると言える。 </a:t>
            </a:r>
            <a:br>
              <a:rPr sz="2200"/>
            </a:br>
            <a:endParaRPr sz="2200"/>
          </a:p>
          <a:p>
            <a:pPr lvl="0">
              <a:defRPr sz="1800"/>
            </a:pPr>
            <a:endParaRPr sz="2200"/>
          </a:p>
          <a:p>
            <a:pPr lvl="0">
              <a:defRPr sz="1800"/>
            </a:pPr>
            <a:endParaRPr sz="2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ph type="sldImg"/>
          </p:nvPr>
        </p:nvSpPr>
        <p:spPr>
          <a:prstGeom prst="rect">
            <a:avLst/>
          </a:prstGeom>
        </p:spPr>
        <p:txBody>
          <a:bodyPr/>
          <a:lstStyle/>
          <a:p>
            <a:pPr lvl="0"/>
          </a:p>
        </p:txBody>
      </p:sp>
      <p:sp>
        <p:nvSpPr>
          <p:cNvPr id="63" name="Shape 63"/>
          <p:cNvSpPr/>
          <p:nvPr>
            <p:ph type="body" sz="quarter" idx="1"/>
          </p:nvPr>
        </p:nvSpPr>
        <p:spPr>
          <a:prstGeom prst="rect">
            <a:avLst/>
          </a:prstGeom>
        </p:spPr>
        <p:txBody>
          <a:bodyPr/>
          <a:lstStyle/>
          <a:p>
            <a:pPr lvl="0">
              <a:defRPr sz="1800"/>
            </a:pPr>
            <a:r>
              <a:rPr sz="2200"/>
              <a:t>それでは健康寿命に影響を与える要因、つまりこれを短くする要因は何か。</a:t>
            </a:r>
            <a:endParaRPr sz="2200"/>
          </a:p>
          <a:p>
            <a:pPr lvl="0">
              <a:defRPr sz="1800"/>
            </a:pPr>
            <a:r>
              <a:rPr sz="2200"/>
              <a:t>要介護の場合は、1位が脳卒中、そして認知症、老衰と続いて、関節疾患、骨折転倒。しかし、この骨折・転倒と関節疾患を合わせると17％。すなわち、運動器に起因するものが要因の3位。</a:t>
            </a:r>
            <a:endParaRPr sz="2200"/>
          </a:p>
          <a:p>
            <a:pPr lvl="0">
              <a:defRPr sz="1800"/>
            </a:pPr>
            <a:r>
              <a:rPr sz="2200"/>
              <a:t>同様に、要支援の場合は、運動器に起因するものが33％、第１位となる。</a:t>
            </a:r>
            <a:endParaRPr sz="2200"/>
          </a:p>
          <a:p>
            <a:pPr lvl="0">
              <a:defRPr sz="1800"/>
            </a:pPr>
            <a:r>
              <a:rPr sz="2200"/>
              <a:t>つまり、健康寿命という観点からは、運動器疾患対策が重要になってくる。</a:t>
            </a: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 name="Shape 66"/>
          <p:cNvSpPr/>
          <p:nvPr>
            <p:ph type="sldImg"/>
          </p:nvPr>
        </p:nvSpPr>
        <p:spPr>
          <a:prstGeom prst="rect">
            <a:avLst/>
          </a:prstGeom>
        </p:spPr>
        <p:txBody>
          <a:bodyPr/>
          <a:lstStyle/>
          <a:p>
            <a:pPr lvl="0"/>
          </a:p>
        </p:txBody>
      </p:sp>
      <p:sp>
        <p:nvSpPr>
          <p:cNvPr id="67" name="Shape 67"/>
          <p:cNvSpPr/>
          <p:nvPr>
            <p:ph type="body" sz="quarter" idx="1"/>
          </p:nvPr>
        </p:nvSpPr>
        <p:spPr>
          <a:prstGeom prst="rect">
            <a:avLst/>
          </a:prstGeom>
        </p:spPr>
        <p:txBody>
          <a:bodyPr/>
          <a:lstStyle/>
          <a:p>
            <a:pPr lvl="0">
              <a:defRPr sz="1800"/>
            </a:pPr>
            <a:r>
              <a:rPr sz="2200"/>
              <a:t>ここまで、健康寿命に影響を与える要因としての運動器疾患の意義、重要性を見てきたが、医療や医療提供体制への影響も見てみよう。</a:t>
            </a:r>
            <a:endParaRPr sz="2200"/>
          </a:p>
          <a:p>
            <a:pPr lvl="0">
              <a:defRPr sz="1800"/>
            </a:pPr>
            <a:endParaRPr sz="2200"/>
          </a:p>
          <a:p>
            <a:pPr lvl="0">
              <a:defRPr sz="1800"/>
            </a:pPr>
            <a:r>
              <a:rPr sz="2200"/>
              <a:t>「患者調査」による年齢階級別傷病分類別外来患者数の「グラフ」を示す。</a:t>
            </a:r>
            <a:endParaRPr sz="2200"/>
          </a:p>
          <a:p>
            <a:pPr lvl="0">
              <a:defRPr sz="1800"/>
            </a:pPr>
            <a:r>
              <a:rPr sz="2200"/>
              <a:t>死因別死亡でも述べたように引き続き生活習慣病対策が重要であるが、60歳以上の年齢階級を注意深くみると、明らかに運動器疾患が中心になり、生活習慣病全体をも凌駕していることがわかる。</a:t>
            </a:r>
            <a:endParaRPr sz="2200"/>
          </a:p>
          <a:p>
            <a:pPr lvl="0">
              <a:defRPr sz="1800"/>
            </a:pPr>
            <a:endParaRPr sz="2200"/>
          </a:p>
          <a:p>
            <a:pPr lvl="0">
              <a:defRPr sz="1800"/>
            </a:pPr>
            <a:endParaRPr sz="2200"/>
          </a:p>
          <a:p>
            <a:pPr lvl="0">
              <a:defRPr sz="1800"/>
            </a:pPr>
            <a:endParaRPr sz="2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 name="Shape 70"/>
          <p:cNvSpPr/>
          <p:nvPr>
            <p:ph type="sldImg"/>
          </p:nvPr>
        </p:nvSpPr>
        <p:spPr>
          <a:prstGeom prst="rect">
            <a:avLst/>
          </a:prstGeom>
        </p:spPr>
        <p:txBody>
          <a:bodyPr/>
          <a:lstStyle/>
          <a:p>
            <a:pPr lvl="0"/>
          </a:p>
        </p:txBody>
      </p:sp>
      <p:sp>
        <p:nvSpPr>
          <p:cNvPr id="71" name="Shape 71"/>
          <p:cNvSpPr/>
          <p:nvPr>
            <p:ph type="body" sz="quarter" idx="1"/>
          </p:nvPr>
        </p:nvSpPr>
        <p:spPr>
          <a:prstGeom prst="rect">
            <a:avLst/>
          </a:prstGeom>
        </p:spPr>
        <p:txBody>
          <a:bodyPr/>
          <a:lstStyle/>
          <a:p>
            <a:pPr lvl="0">
              <a:defRPr sz="1800"/>
            </a:pPr>
            <a:r>
              <a:rPr sz="2200"/>
              <a:t>では、今後運動器疾患にどう対応していくか。</a:t>
            </a:r>
            <a:endParaRPr sz="2200"/>
          </a:p>
          <a:p>
            <a:pPr lvl="0">
              <a:defRPr sz="1800"/>
            </a:pPr>
            <a:r>
              <a:rPr sz="2200"/>
              <a:t>我々は、今、ロコモティブシンドロームという概念を提唱。その対策を行うことが健康寿命延伸の鍵と捉えている。</a:t>
            </a:r>
            <a:endParaRPr sz="2200"/>
          </a:p>
          <a:p>
            <a:pPr lvl="0">
              <a:defRPr sz="1800"/>
            </a:pPr>
            <a:endParaRPr sz="2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 name="Shape 74"/>
          <p:cNvSpPr/>
          <p:nvPr>
            <p:ph type="sldImg"/>
          </p:nvPr>
        </p:nvSpPr>
        <p:spPr>
          <a:prstGeom prst="rect">
            <a:avLst/>
          </a:prstGeom>
        </p:spPr>
        <p:txBody>
          <a:bodyPr/>
          <a:lstStyle/>
          <a:p>
            <a:pPr lvl="0"/>
          </a:p>
        </p:txBody>
      </p:sp>
      <p:sp>
        <p:nvSpPr>
          <p:cNvPr id="75" name="Shape 75"/>
          <p:cNvSpPr/>
          <p:nvPr>
            <p:ph type="body" sz="quarter" idx="1"/>
          </p:nvPr>
        </p:nvSpPr>
        <p:spPr>
          <a:prstGeom prst="rect">
            <a:avLst/>
          </a:prstGeom>
        </p:spPr>
        <p:txBody>
          <a:bodyPr/>
          <a:lstStyle/>
          <a:p>
            <a:pPr lvl="0">
              <a:lnSpc>
                <a:spcPct val="125000"/>
              </a:lnSpc>
              <a:defRPr sz="1800"/>
            </a:pPr>
            <a:endParaRPr sz="2400">
              <a:latin typeface="Avenir Book"/>
              <a:ea typeface="Avenir Book"/>
              <a:cs typeface="Avenir Book"/>
              <a:sym typeface="Avenir Book"/>
            </a:endParaRPr>
          </a:p>
          <a:p>
            <a:pPr lvl="0">
              <a:lnSpc>
                <a:spcPct val="125000"/>
              </a:lnSpc>
              <a:defRPr sz="1800"/>
            </a:pPr>
            <a:r>
              <a:rPr sz="2400">
                <a:latin typeface="Avenir Book"/>
                <a:ea typeface="Avenir Book"/>
                <a:cs typeface="Avenir Book"/>
                <a:sym typeface="Avenir Book"/>
              </a:rPr>
              <a:t>筋力低下は、50才頃から始まり、60才から急激に低下する。</a:t>
            </a:r>
            <a:endParaRPr sz="2400">
              <a:latin typeface="Avenir Book"/>
              <a:ea typeface="Avenir Book"/>
              <a:cs typeface="Avenir Book"/>
              <a:sym typeface="Avenir Book"/>
            </a:endParaRPr>
          </a:p>
          <a:p>
            <a:pPr lvl="0">
              <a:lnSpc>
                <a:spcPct val="125000"/>
              </a:lnSpc>
              <a:defRPr sz="1800"/>
            </a:pPr>
            <a:r>
              <a:rPr sz="2400">
                <a:latin typeface="Avenir Book"/>
                <a:ea typeface="Avenir Book"/>
                <a:cs typeface="Avenir Book"/>
                <a:sym typeface="Avenir Book"/>
              </a:rPr>
              <a:t>年齢とともに、衰えやすい筋肉は、体幹と下肢。また、「つまづき易くなる。」のは「バランス能力」の低下が原因である。</a:t>
            </a:r>
            <a:endParaRPr sz="2400">
              <a:latin typeface="Avenir Book"/>
              <a:ea typeface="Avenir Book"/>
              <a:cs typeface="Avenir Book"/>
              <a:sym typeface="Avenir Book"/>
            </a:endParaRPr>
          </a:p>
          <a:p>
            <a:pPr lvl="0">
              <a:lnSpc>
                <a:spcPct val="125000"/>
              </a:lnSpc>
              <a:defRPr sz="1800"/>
            </a:pPr>
            <a:endParaRPr sz="2400">
              <a:latin typeface="Avenir Book"/>
              <a:ea typeface="Avenir Book"/>
              <a:cs typeface="Avenir Book"/>
              <a:sym typeface="Avenir Book"/>
            </a:endParaRPr>
          </a:p>
          <a:p>
            <a:pPr lvl="0">
              <a:lnSpc>
                <a:spcPct val="125000"/>
              </a:lnSpc>
              <a:defRPr sz="1800"/>
            </a:pPr>
            <a:endParaRPr sz="2400">
              <a:latin typeface="Avenir Book"/>
              <a:ea typeface="Avenir Book"/>
              <a:cs typeface="Avenir Book"/>
              <a:sym typeface="Avenir Book"/>
            </a:endParaRPr>
          </a:p>
          <a:p>
            <a:pPr lvl="0">
              <a:lnSpc>
                <a:spcPct val="125000"/>
              </a:lnSpc>
              <a:defRPr sz="1800"/>
            </a:pPr>
            <a:endParaRPr sz="2400">
              <a:latin typeface="Avenir Book"/>
              <a:ea typeface="Avenir Book"/>
              <a:cs typeface="Avenir Book"/>
              <a:sym typeface="Avenir Book"/>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 name="Shape 78"/>
          <p:cNvSpPr/>
          <p:nvPr>
            <p:ph type="sldImg"/>
          </p:nvPr>
        </p:nvSpPr>
        <p:spPr>
          <a:prstGeom prst="rect">
            <a:avLst/>
          </a:prstGeom>
        </p:spPr>
        <p:txBody>
          <a:bodyPr/>
          <a:lstStyle/>
          <a:p>
            <a:pPr lvl="0"/>
          </a:p>
        </p:txBody>
      </p:sp>
      <p:sp>
        <p:nvSpPr>
          <p:cNvPr id="79" name="Shape 79"/>
          <p:cNvSpPr/>
          <p:nvPr>
            <p:ph type="body" sz="quarter" idx="1"/>
          </p:nvPr>
        </p:nvSpPr>
        <p:spPr>
          <a:prstGeom prst="rect">
            <a:avLst/>
          </a:prstGeom>
        </p:spPr>
        <p:txBody>
          <a:bodyPr/>
          <a:lstStyle/>
          <a:p>
            <a:pPr lvl="0">
              <a:defRPr sz="1800"/>
            </a:pPr>
            <a:r>
              <a:rPr sz="2200"/>
              <a:t>繰り返しになるが高齢化により、筋力の衰えとともに平衡機能が低下し、とりわけ起立や歩行が困難になる。 </a:t>
            </a:r>
            <a:br>
              <a:rPr sz="2200"/>
            </a:br>
            <a:r>
              <a:rPr sz="2200"/>
              <a:t>それらの状態は、既存の疾患として診断できる場合もあるが、通常は、高齢化に伴って各種の運動の機能の一部または全部が低下した状態と考えるのが適当である。 </a:t>
            </a:r>
            <a:br>
              <a:rPr sz="2200"/>
            </a:br>
            <a:r>
              <a:rPr sz="2200"/>
              <a:t>これらを総称して、整形外科の専門家は「運動器の障害により歩行・立ち座りなどの移動機能の低下をきたした状態」とし、ロコモティブ・シンドローム（ロコモ）という概念で捉えて、その対応を考えるべきとしている。 </a:t>
            </a:r>
            <a:endParaRPr sz="2200"/>
          </a:p>
          <a:p>
            <a:pPr lvl="0">
              <a:defRPr sz="1800"/>
            </a:pPr>
            <a:endParaRPr sz="2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 name="Shape 82"/>
          <p:cNvSpPr/>
          <p:nvPr>
            <p:ph type="sldImg"/>
          </p:nvPr>
        </p:nvSpPr>
        <p:spPr>
          <a:prstGeom prst="rect">
            <a:avLst/>
          </a:prstGeom>
        </p:spPr>
        <p:txBody>
          <a:bodyPr/>
          <a:lstStyle/>
          <a:p>
            <a:pPr lvl="0"/>
          </a:p>
        </p:txBody>
      </p:sp>
      <p:sp>
        <p:nvSpPr>
          <p:cNvPr id="83" name="Shape 83"/>
          <p:cNvSpPr/>
          <p:nvPr>
            <p:ph type="body" sz="quarter" idx="1"/>
          </p:nvPr>
        </p:nvSpPr>
        <p:spPr>
          <a:prstGeom prst="rect">
            <a:avLst/>
          </a:prstGeom>
        </p:spPr>
        <p:txBody>
          <a:bodyPr/>
          <a:lstStyle/>
          <a:p>
            <a:pPr lvl="0">
              <a:defRPr sz="1800"/>
            </a:pPr>
            <a:r>
              <a:rPr sz="2200"/>
              <a:t>健康寿命の延伸のためには、「要支援」の４割を占める運動器疾患、ならびに「要支援未満」の「ロコモ予備」群、これら両群への対策が必要である</a:t>
            </a:r>
            <a:endParaRPr sz="2200"/>
          </a:p>
          <a:p>
            <a:pPr lvl="0">
              <a:defRPr sz="1800"/>
            </a:pPr>
            <a:r>
              <a:rPr sz="2200"/>
              <a:t>そのためには、骨粗鬆症への対応を含め、１転ばない　２.転んでも折れない　３.折れてもまた歩ける　体をつくることが重要となる。</a:t>
            </a: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サブタイトル">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pPr>
            <a:r>
              <a:rPr sz="8000"/>
              <a:t>タイトルテキスト</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本文レベル1</a:t>
            </a:r>
            <a:endParaRPr sz="3200"/>
          </a:p>
          <a:p>
            <a:pPr lvl="1">
              <a:defRPr sz="1800"/>
            </a:pPr>
            <a:r>
              <a:rPr sz="3200"/>
              <a:t>本文レベル2</a:t>
            </a:r>
            <a:endParaRPr sz="3200"/>
          </a:p>
          <a:p>
            <a:pPr lvl="2">
              <a:defRPr sz="1800"/>
            </a:pPr>
            <a:r>
              <a:rPr sz="3200"/>
              <a:t>本文レベル3</a:t>
            </a:r>
            <a:endParaRPr sz="3200"/>
          </a:p>
          <a:p>
            <a:pPr lvl="3">
              <a:defRPr sz="1800"/>
            </a:pPr>
            <a:r>
              <a:rPr sz="3200"/>
              <a:t>本文レベル4</a:t>
            </a:r>
            <a:endParaRPr sz="3200"/>
          </a:p>
          <a:p>
            <a:pPr lvl="4">
              <a:defRPr sz="1800"/>
            </a:pPr>
            <a:r>
              <a:rPr sz="3200"/>
              <a:t>本文レベル 5</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引用">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写真">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空白">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サブタイトル">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Shape 30"/>
          <p:cNvSpPr/>
          <p:nvPr>
            <p:ph type="title"/>
          </p:nvPr>
        </p:nvSpPr>
        <p:spPr>
          <a:xfrm>
            <a:off x="1270000" y="1638300"/>
            <a:ext cx="10464800" cy="3302000"/>
          </a:xfrm>
          <a:prstGeom prst="rect">
            <a:avLst/>
          </a:prstGeom>
        </p:spPr>
        <p:txBody>
          <a:bodyPr anchor="b"/>
          <a:lstStyle>
            <a:lvl1pPr>
              <a:defRPr>
                <a:solidFill>
                  <a:srgbClr val="FFFFFF"/>
                </a:solidFill>
              </a:defRPr>
            </a:lvl1pPr>
          </a:lstStyle>
          <a:p>
            <a:pPr lvl="0">
              <a:defRPr sz="1800">
                <a:solidFill>
                  <a:srgbClr val="000000"/>
                </a:solidFill>
              </a:defRPr>
            </a:pPr>
            <a:r>
              <a:rPr sz="8000">
                <a:solidFill>
                  <a:srgbClr val="FFFFFF"/>
                </a:solidFill>
              </a:rPr>
              <a:t>タイトルテキスト</a:t>
            </a:r>
          </a:p>
        </p:txBody>
      </p:sp>
      <p:sp>
        <p:nvSpPr>
          <p:cNvPr id="31" name="Shape 3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solidFill>
                  <a:srgbClr val="FFFFFF"/>
                </a:solidFill>
              </a:defRPr>
            </a:lvl1pPr>
            <a:lvl2pPr marL="0" indent="228600" algn="ctr">
              <a:spcBef>
                <a:spcPts val="0"/>
              </a:spcBef>
              <a:buSzTx/>
              <a:buNone/>
              <a:defRPr sz="3200">
                <a:solidFill>
                  <a:srgbClr val="FFFFFF"/>
                </a:solidFill>
              </a:defRPr>
            </a:lvl2pPr>
            <a:lvl3pPr marL="0" indent="457200" algn="ctr">
              <a:spcBef>
                <a:spcPts val="0"/>
              </a:spcBef>
              <a:buSzTx/>
              <a:buNone/>
              <a:defRPr sz="3200">
                <a:solidFill>
                  <a:srgbClr val="FFFFFF"/>
                </a:solidFill>
              </a:defRPr>
            </a:lvl3pPr>
            <a:lvl4pPr marL="0" indent="685800" algn="ctr">
              <a:spcBef>
                <a:spcPts val="0"/>
              </a:spcBef>
              <a:buSzTx/>
              <a:buNone/>
              <a:defRPr sz="3200">
                <a:solidFill>
                  <a:srgbClr val="FFFFFF"/>
                </a:solidFill>
              </a:defRPr>
            </a:lvl4pPr>
            <a:lvl5pPr marL="0" indent="914400" algn="ctr">
              <a:spcBef>
                <a:spcPts val="0"/>
              </a:spcBef>
              <a:buSzTx/>
              <a:buNone/>
              <a:defRPr sz="3200">
                <a:solidFill>
                  <a:srgbClr val="FFFFFF"/>
                </a:solidFill>
              </a:defRPr>
            </a:lvl5pPr>
          </a:lstStyle>
          <a:p>
            <a:pPr lvl="0">
              <a:defRPr sz="1800">
                <a:solidFill>
                  <a:srgbClr val="000000"/>
                </a:solidFill>
              </a:defRPr>
            </a:pPr>
            <a:r>
              <a:rPr sz="3200">
                <a:solidFill>
                  <a:srgbClr val="FFFFFF"/>
                </a:solidFill>
              </a:rPr>
              <a:t>本文レベル1</a:t>
            </a:r>
            <a:endParaRPr sz="3200">
              <a:solidFill>
                <a:srgbClr val="FFFFFF"/>
              </a:solidFill>
            </a:endParaRPr>
          </a:p>
          <a:p>
            <a:pPr lvl="1">
              <a:defRPr sz="1800">
                <a:solidFill>
                  <a:srgbClr val="000000"/>
                </a:solidFill>
              </a:defRPr>
            </a:pPr>
            <a:r>
              <a:rPr sz="3200">
                <a:solidFill>
                  <a:srgbClr val="FFFFFF"/>
                </a:solidFill>
              </a:rPr>
              <a:t>本文レベル2</a:t>
            </a:r>
            <a:endParaRPr sz="3200">
              <a:solidFill>
                <a:srgbClr val="FFFFFF"/>
              </a:solidFill>
            </a:endParaRPr>
          </a:p>
          <a:p>
            <a:pPr lvl="2">
              <a:defRPr sz="1800">
                <a:solidFill>
                  <a:srgbClr val="000000"/>
                </a:solidFill>
              </a:defRPr>
            </a:pPr>
            <a:r>
              <a:rPr sz="3200">
                <a:solidFill>
                  <a:srgbClr val="FFFFFF"/>
                </a:solidFill>
              </a:rPr>
              <a:t>本文レベル3</a:t>
            </a:r>
            <a:endParaRPr sz="3200">
              <a:solidFill>
                <a:srgbClr val="FFFFFF"/>
              </a:solidFill>
            </a:endParaRPr>
          </a:p>
          <a:p>
            <a:pPr lvl="3">
              <a:defRPr sz="1800">
                <a:solidFill>
                  <a:srgbClr val="000000"/>
                </a:solidFill>
              </a:defRPr>
            </a:pPr>
            <a:r>
              <a:rPr sz="3200">
                <a:solidFill>
                  <a:srgbClr val="FFFFFF"/>
                </a:solidFill>
              </a:rPr>
              <a:t>本文レベル4</a:t>
            </a:r>
            <a:endParaRPr sz="3200">
              <a:solidFill>
                <a:srgbClr val="FFFFFF"/>
              </a:solidFill>
            </a:endParaRPr>
          </a:p>
          <a:p>
            <a:pPr lvl="4">
              <a:defRPr sz="1800">
                <a:solidFill>
                  <a:srgbClr val="000000"/>
                </a:solidFill>
              </a:defRPr>
            </a:pPr>
            <a:r>
              <a:rPr sz="3200">
                <a:solidFill>
                  <a:srgbClr val="FFFFFF"/>
                </a:solidFill>
              </a:rPr>
              <a:t>本文レベル 5</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タイトル、箇条書き、画像">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3" name="Shape 33"/>
          <p:cNvSpPr/>
          <p:nvPr>
            <p:ph type="title"/>
          </p:nvPr>
        </p:nvSpPr>
        <p:spPr>
          <a:xfrm>
            <a:off x="952500" y="406400"/>
            <a:ext cx="11099800" cy="2120900"/>
          </a:xfrm>
          <a:prstGeom prst="rect">
            <a:avLst/>
          </a:prstGeom>
        </p:spPr>
        <p:txBody>
          <a:bodyPr/>
          <a:lstStyle>
            <a:lvl1pPr>
              <a:defRPr>
                <a:solidFill>
                  <a:srgbClr val="FFFFFF"/>
                </a:solidFill>
              </a:defRPr>
            </a:lvl1pPr>
          </a:lstStyle>
          <a:p>
            <a:pPr lvl="0">
              <a:defRPr sz="1800">
                <a:solidFill>
                  <a:srgbClr val="000000"/>
                </a:solidFill>
              </a:defRPr>
            </a:pPr>
            <a:r>
              <a:rPr sz="8000">
                <a:solidFill>
                  <a:srgbClr val="FFFFFF"/>
                </a:solidFill>
              </a:rPr>
              <a:t>タイトルテキスト</a:t>
            </a:r>
          </a:p>
        </p:txBody>
      </p:sp>
      <p:sp>
        <p:nvSpPr>
          <p:cNvPr id="34" name="Shape 34"/>
          <p:cNvSpPr/>
          <p:nvPr>
            <p:ph type="body" idx="1"/>
          </p:nvPr>
        </p:nvSpPr>
        <p:spPr>
          <a:xfrm>
            <a:off x="952500" y="2590800"/>
            <a:ext cx="5334000" cy="6286500"/>
          </a:xfrm>
          <a:prstGeom prst="rect">
            <a:avLst/>
          </a:prstGeom>
        </p:spPr>
        <p:txBody>
          <a:bodyPr/>
          <a:lstStyle>
            <a:lvl1pPr marL="381000" indent="-381000">
              <a:spcBef>
                <a:spcPts val="3800"/>
              </a:spcBef>
              <a:defRPr sz="2800">
                <a:solidFill>
                  <a:srgbClr val="FFFFFF"/>
                </a:solidFill>
              </a:defRPr>
            </a:lvl1pPr>
            <a:lvl2pPr marL="762000" indent="-381000">
              <a:spcBef>
                <a:spcPts val="3800"/>
              </a:spcBef>
              <a:defRPr sz="2800">
                <a:solidFill>
                  <a:srgbClr val="FFFFFF"/>
                </a:solidFill>
              </a:defRPr>
            </a:lvl2pPr>
            <a:lvl3pPr marL="1143000" indent="-381000">
              <a:spcBef>
                <a:spcPts val="3800"/>
              </a:spcBef>
              <a:defRPr sz="2800">
                <a:solidFill>
                  <a:srgbClr val="FFFFFF"/>
                </a:solidFill>
              </a:defRPr>
            </a:lvl3pPr>
            <a:lvl4pPr marL="1524000" indent="-381000">
              <a:spcBef>
                <a:spcPts val="3800"/>
              </a:spcBef>
              <a:defRPr sz="2800">
                <a:solidFill>
                  <a:srgbClr val="FFFFFF"/>
                </a:solidFill>
              </a:defRPr>
            </a:lvl4pPr>
            <a:lvl5pPr marL="1905000" indent="-381000">
              <a:spcBef>
                <a:spcPts val="3800"/>
              </a:spcBef>
              <a:defRPr sz="2800">
                <a:solidFill>
                  <a:srgbClr val="FFFFFF"/>
                </a:solidFill>
              </a:defRPr>
            </a:lvl5pPr>
          </a:lstStyle>
          <a:p>
            <a:pPr lvl="0">
              <a:defRPr sz="1800">
                <a:solidFill>
                  <a:srgbClr val="000000"/>
                </a:solidFill>
              </a:defRPr>
            </a:pPr>
            <a:r>
              <a:rPr sz="2800">
                <a:solidFill>
                  <a:srgbClr val="FFFFFF"/>
                </a:solidFill>
              </a:rPr>
              <a:t>本文レベル1</a:t>
            </a:r>
            <a:endParaRPr sz="2800">
              <a:solidFill>
                <a:srgbClr val="FFFFFF"/>
              </a:solidFill>
            </a:endParaRPr>
          </a:p>
          <a:p>
            <a:pPr lvl="1">
              <a:defRPr sz="1800">
                <a:solidFill>
                  <a:srgbClr val="000000"/>
                </a:solidFill>
              </a:defRPr>
            </a:pPr>
            <a:r>
              <a:rPr sz="2800">
                <a:solidFill>
                  <a:srgbClr val="FFFFFF"/>
                </a:solidFill>
              </a:rPr>
              <a:t>本文レベル2</a:t>
            </a:r>
            <a:endParaRPr sz="2800">
              <a:solidFill>
                <a:srgbClr val="FFFFFF"/>
              </a:solidFill>
            </a:endParaRPr>
          </a:p>
          <a:p>
            <a:pPr lvl="2">
              <a:defRPr sz="1800">
                <a:solidFill>
                  <a:srgbClr val="000000"/>
                </a:solidFill>
              </a:defRPr>
            </a:pPr>
            <a:r>
              <a:rPr sz="2800">
                <a:solidFill>
                  <a:srgbClr val="FFFFFF"/>
                </a:solidFill>
              </a:rPr>
              <a:t>本文レベル3</a:t>
            </a:r>
            <a:endParaRPr sz="2800">
              <a:solidFill>
                <a:srgbClr val="FFFFFF"/>
              </a:solidFill>
            </a:endParaRPr>
          </a:p>
          <a:p>
            <a:pPr lvl="3">
              <a:defRPr sz="1800">
                <a:solidFill>
                  <a:srgbClr val="000000"/>
                </a:solidFill>
              </a:defRPr>
            </a:pPr>
            <a:r>
              <a:rPr sz="2800">
                <a:solidFill>
                  <a:srgbClr val="FFFFFF"/>
                </a:solidFill>
              </a:rPr>
              <a:t>本文レベル4</a:t>
            </a:r>
            <a:endParaRPr sz="2800">
              <a:solidFill>
                <a:srgbClr val="FFFFFF"/>
              </a:solidFill>
            </a:endParaRPr>
          </a:p>
          <a:p>
            <a:pPr lvl="4">
              <a:defRPr sz="1800">
                <a:solidFill>
                  <a:srgbClr val="000000"/>
                </a:solidFill>
              </a:defRPr>
            </a:pPr>
            <a:r>
              <a:rPr sz="2800">
                <a:solidFill>
                  <a:srgbClr val="FFFFFF"/>
                </a:solidFill>
              </a:rPr>
              <a:t>本文レベル 5</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 name="Shape 36"/>
          <p:cNvSpPr/>
          <p:nvPr>
            <p:ph type="title"/>
          </p:nvPr>
        </p:nvSpPr>
        <p:spPr>
          <a:xfrm>
            <a:off x="952500" y="406400"/>
            <a:ext cx="11099800" cy="2120900"/>
          </a:xfrm>
          <a:prstGeom prst="rect">
            <a:avLst/>
          </a:prstGeom>
        </p:spPr>
        <p:txBody>
          <a:bodyPr/>
          <a:lstStyle>
            <a:lvl1pPr>
              <a:defRPr>
                <a:solidFill>
                  <a:srgbClr val="FFFFFF"/>
                </a:solidFill>
              </a:defRPr>
            </a:lvl1pPr>
          </a:lstStyle>
          <a:p>
            <a:pPr lvl="0">
              <a:defRPr sz="1800">
                <a:solidFill>
                  <a:srgbClr val="000000"/>
                </a:solidFill>
              </a:defRPr>
            </a:pPr>
            <a:r>
              <a:rPr sz="8000">
                <a:solidFill>
                  <a:srgbClr val="FFFFFF"/>
                </a:solidFill>
              </a:rPr>
              <a:t>タイトルテキスト</a:t>
            </a:r>
          </a:p>
        </p:txBody>
      </p:sp>
      <p:sp>
        <p:nvSpPr>
          <p:cNvPr id="37" name="Shape 37"/>
          <p:cNvSpPr/>
          <p:nvPr>
            <p:ph type="body" idx="1"/>
          </p:nvPr>
        </p:nvSpPr>
        <p:spPr>
          <a:xfrm>
            <a:off x="952500" y="2590800"/>
            <a:ext cx="11099800" cy="6286500"/>
          </a:xfrm>
          <a:prstGeom prst="rect">
            <a:avLst/>
          </a:prstGeom>
        </p:spPr>
        <p:txBody>
          <a:bodyPr/>
          <a:lstStyle>
            <a:lvl1pPr marL="457200" indent="-457200">
              <a:defRPr sz="3800">
                <a:solidFill>
                  <a:srgbClr val="FFFFFF"/>
                </a:solidFill>
              </a:defRPr>
            </a:lvl1pPr>
            <a:lvl2pPr marL="914400" indent="-457200">
              <a:defRPr sz="3800">
                <a:solidFill>
                  <a:srgbClr val="FFFFFF"/>
                </a:solidFill>
              </a:defRPr>
            </a:lvl2pPr>
            <a:lvl3pPr marL="1371600" indent="-457200">
              <a:defRPr sz="3800">
                <a:solidFill>
                  <a:srgbClr val="FFFFFF"/>
                </a:solidFill>
              </a:defRPr>
            </a:lvl3pPr>
            <a:lvl4pPr marL="1828800" indent="-457200">
              <a:defRPr sz="3800">
                <a:solidFill>
                  <a:srgbClr val="FFFFFF"/>
                </a:solidFill>
              </a:defRPr>
            </a:lvl4pPr>
            <a:lvl5pPr marL="2286000" indent="-457200">
              <a:defRPr sz="3800">
                <a:solidFill>
                  <a:srgbClr val="FFFFFF"/>
                </a:solidFill>
              </a:defRPr>
            </a:lvl5pPr>
          </a:lstStyle>
          <a:p>
            <a:pPr lvl="0">
              <a:defRPr sz="1800">
                <a:solidFill>
                  <a:srgbClr val="000000"/>
                </a:solidFill>
              </a:defRPr>
            </a:pPr>
            <a:r>
              <a:rPr sz="3800">
                <a:solidFill>
                  <a:srgbClr val="FFFFFF"/>
                </a:solidFill>
              </a:rPr>
              <a:t>本文レベル1</a:t>
            </a:r>
            <a:endParaRPr sz="3800">
              <a:solidFill>
                <a:srgbClr val="FFFFFF"/>
              </a:solidFill>
            </a:endParaRPr>
          </a:p>
          <a:p>
            <a:pPr lvl="1">
              <a:defRPr sz="1800">
                <a:solidFill>
                  <a:srgbClr val="000000"/>
                </a:solidFill>
              </a:defRPr>
            </a:pPr>
            <a:r>
              <a:rPr sz="3800">
                <a:solidFill>
                  <a:srgbClr val="FFFFFF"/>
                </a:solidFill>
              </a:rPr>
              <a:t>本文レベル2</a:t>
            </a:r>
            <a:endParaRPr sz="3800">
              <a:solidFill>
                <a:srgbClr val="FFFFFF"/>
              </a:solidFill>
            </a:endParaRPr>
          </a:p>
          <a:p>
            <a:pPr lvl="2">
              <a:defRPr sz="1800">
                <a:solidFill>
                  <a:srgbClr val="000000"/>
                </a:solidFill>
              </a:defRPr>
            </a:pPr>
            <a:r>
              <a:rPr sz="3800">
                <a:solidFill>
                  <a:srgbClr val="FFFFFF"/>
                </a:solidFill>
              </a:rPr>
              <a:t>本文レベル3</a:t>
            </a:r>
            <a:endParaRPr sz="3800">
              <a:solidFill>
                <a:srgbClr val="FFFFFF"/>
              </a:solidFill>
            </a:endParaRPr>
          </a:p>
          <a:p>
            <a:pPr lvl="3">
              <a:defRPr sz="1800">
                <a:solidFill>
                  <a:srgbClr val="000000"/>
                </a:solidFill>
              </a:defRPr>
            </a:pPr>
            <a:r>
              <a:rPr sz="3800">
                <a:solidFill>
                  <a:srgbClr val="FFFFFF"/>
                </a:solidFill>
              </a:rPr>
              <a:t>本文レベル4</a:t>
            </a:r>
            <a:endParaRPr sz="3800">
              <a:solidFill>
                <a:srgbClr val="FFFFFF"/>
              </a:solidFill>
            </a:endParaRPr>
          </a:p>
          <a:p>
            <a:pPr lvl="4">
              <a:defRPr sz="1800">
                <a:solidFill>
                  <a:srgbClr val="000000"/>
                </a:solidFill>
              </a:defRPr>
            </a:pPr>
            <a:r>
              <a:rPr sz="3800">
                <a:solidFill>
                  <a:srgbClr val="FFFFFF"/>
                </a:solidFill>
              </a:rPr>
              <a:t>本文レベル 5</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w/ Sub">
    <p:bg>
      <p:bgPr>
        <a:solidFill>
          <a:srgbClr val="A5B7C0"/>
        </a:solidFill>
      </p:bgPr>
    </p:bg>
    <p:spTree>
      <p:nvGrpSpPr>
        <p:cNvPr id="1" name=""/>
        <p:cNvGrpSpPr/>
        <p:nvPr/>
      </p:nvGrpSpPr>
      <p:grpSpPr>
        <a:xfrm>
          <a:off x="0" y="0"/>
          <a:ext cx="0" cy="0"/>
          <a:chOff x="0" y="0"/>
          <a:chExt cx="0" cy="0"/>
        </a:xfrm>
      </p:grpSpPr>
      <p:pic>
        <p:nvPicPr>
          <p:cNvPr id="39" name="Apple Logo 127 1.4.pdf"/>
          <p:cNvPicPr/>
          <p:nvPr/>
        </p:nvPicPr>
        <p:blipFill>
          <a:blip r:embed="rId2">
            <a:extLst/>
          </a:blip>
          <a:stretch>
            <a:fillRect/>
          </a:stretch>
        </p:blipFill>
        <p:spPr>
          <a:xfrm>
            <a:off x="13399588" y="1331443"/>
            <a:ext cx="402530" cy="493826"/>
          </a:xfrm>
          <a:prstGeom prst="rect">
            <a:avLst/>
          </a:prstGeom>
          <a:ln w="12700">
            <a:miter lim="400000"/>
          </a:ln>
        </p:spPr>
      </p:pic>
      <p:sp>
        <p:nvSpPr>
          <p:cNvPr id="40" name="Shape 40"/>
          <p:cNvSpPr/>
          <p:nvPr>
            <p:ph type="title"/>
          </p:nvPr>
        </p:nvSpPr>
        <p:spPr>
          <a:xfrm>
            <a:off x="874727" y="2817706"/>
            <a:ext cx="5612192" cy="2500329"/>
          </a:xfrm>
          <a:prstGeom prst="rect">
            <a:avLst/>
          </a:prstGeom>
        </p:spPr>
        <p:txBody>
          <a:bodyPr lIns="38704" tIns="38704" rIns="38704" bIns="38704" anchor="b">
            <a:noAutofit/>
          </a:bodyPr>
          <a:lstStyle>
            <a:lvl1pPr algn="l" defTabSz="800100">
              <a:defRPr b="1" sz="7000">
                <a:solidFill>
                  <a:srgbClr val="FFFFFF"/>
                </a:solidFill>
                <a:latin typeface="Helvetica"/>
                <a:ea typeface="Helvetica"/>
                <a:cs typeface="Helvetica"/>
                <a:sym typeface="Helvetica"/>
              </a:defRPr>
            </a:lvl1pPr>
          </a:lstStyle>
          <a:p>
            <a:pPr lvl="0">
              <a:defRPr b="0" sz="1800">
                <a:solidFill>
                  <a:srgbClr val="000000"/>
                </a:solidFill>
              </a:defRPr>
            </a:pPr>
            <a:r>
              <a:rPr b="1" sz="7000">
                <a:solidFill>
                  <a:srgbClr val="FFFFFF"/>
                </a:solidFill>
              </a:rPr>
              <a:t>タイトルテキスト</a:t>
            </a:r>
          </a:p>
        </p:txBody>
      </p:sp>
      <p:sp>
        <p:nvSpPr>
          <p:cNvPr id="41" name="Shape 41"/>
          <p:cNvSpPr/>
          <p:nvPr>
            <p:ph type="body" idx="1"/>
          </p:nvPr>
        </p:nvSpPr>
        <p:spPr>
          <a:xfrm>
            <a:off x="890209" y="7059748"/>
            <a:ext cx="8824687" cy="1269518"/>
          </a:xfrm>
          <a:prstGeom prst="rect">
            <a:avLst/>
          </a:prstGeom>
        </p:spPr>
        <p:txBody>
          <a:bodyPr lIns="38704" tIns="38704" rIns="38704" bIns="38704" anchor="t">
            <a:noAutofit/>
          </a:bodyPr>
          <a:lstStyle>
            <a:lvl1pPr marL="0" indent="0" defTabSz="800100">
              <a:spcBef>
                <a:spcPts val="300"/>
              </a:spcBef>
              <a:buSzTx/>
              <a:buNone/>
              <a:defRPr sz="2200">
                <a:solidFill>
                  <a:srgbClr val="FFFFFF"/>
                </a:solidFill>
                <a:latin typeface="Helvetica"/>
                <a:ea typeface="Helvetica"/>
                <a:cs typeface="Helvetica"/>
                <a:sym typeface="Helvetica"/>
              </a:defRPr>
            </a:lvl1pPr>
            <a:lvl2pPr marL="0" indent="0" defTabSz="800100">
              <a:spcBef>
                <a:spcPts val="300"/>
              </a:spcBef>
              <a:buSzTx/>
              <a:buNone/>
              <a:defRPr sz="2200">
                <a:solidFill>
                  <a:srgbClr val="FFFFFF"/>
                </a:solidFill>
                <a:latin typeface="Helvetica"/>
                <a:ea typeface="Helvetica"/>
                <a:cs typeface="Helvetica"/>
                <a:sym typeface="Helvetica"/>
              </a:defRPr>
            </a:lvl2pPr>
            <a:lvl3pPr marL="0" indent="0" defTabSz="800100">
              <a:spcBef>
                <a:spcPts val="300"/>
              </a:spcBef>
              <a:buSzTx/>
              <a:buNone/>
              <a:defRPr sz="2200">
                <a:solidFill>
                  <a:srgbClr val="FFFFFF"/>
                </a:solidFill>
                <a:latin typeface="Helvetica"/>
                <a:ea typeface="Helvetica"/>
                <a:cs typeface="Helvetica"/>
                <a:sym typeface="Helvetica"/>
              </a:defRPr>
            </a:lvl3pPr>
            <a:lvl4pPr marL="0" indent="0" defTabSz="800100">
              <a:spcBef>
                <a:spcPts val="300"/>
              </a:spcBef>
              <a:buSzTx/>
              <a:buNone/>
              <a:defRPr sz="2200">
                <a:solidFill>
                  <a:srgbClr val="FFFFFF"/>
                </a:solidFill>
                <a:latin typeface="Helvetica"/>
                <a:ea typeface="Helvetica"/>
                <a:cs typeface="Helvetica"/>
                <a:sym typeface="Helvetica"/>
              </a:defRPr>
            </a:lvl4pPr>
            <a:lvl5pPr marL="0" indent="0" defTabSz="800100">
              <a:spcBef>
                <a:spcPts val="300"/>
              </a:spcBef>
              <a:buSzTx/>
              <a:buNone/>
              <a:defRPr sz="2200">
                <a:latin typeface="Helvetica"/>
                <a:ea typeface="Helvetica"/>
                <a:cs typeface="Helvetica"/>
                <a:sym typeface="Helvetica"/>
              </a:defRPr>
            </a:lvl5pPr>
          </a:lstStyle>
          <a:p>
            <a:pPr lvl="0">
              <a:defRPr sz="1800">
                <a:solidFill>
                  <a:srgbClr val="000000"/>
                </a:solidFill>
              </a:defRPr>
            </a:pPr>
            <a:r>
              <a:rPr sz="2200">
                <a:solidFill>
                  <a:srgbClr val="FFFFFF"/>
                </a:solidFill>
              </a:rPr>
              <a:t>本文レベル1</a:t>
            </a:r>
            <a:endParaRPr sz="2200">
              <a:solidFill>
                <a:srgbClr val="FFFFFF"/>
              </a:solidFill>
            </a:endParaRPr>
          </a:p>
          <a:p>
            <a:pPr lvl="1">
              <a:defRPr sz="1800">
                <a:solidFill>
                  <a:srgbClr val="000000"/>
                </a:solidFill>
              </a:defRPr>
            </a:pPr>
            <a:r>
              <a:rPr sz="2200">
                <a:solidFill>
                  <a:srgbClr val="FFFFFF"/>
                </a:solidFill>
              </a:rPr>
              <a:t>本文レベル2</a:t>
            </a:r>
            <a:endParaRPr sz="2200">
              <a:solidFill>
                <a:srgbClr val="FFFFFF"/>
              </a:solidFill>
            </a:endParaRPr>
          </a:p>
          <a:p>
            <a:pPr lvl="2">
              <a:defRPr sz="1800">
                <a:solidFill>
                  <a:srgbClr val="000000"/>
                </a:solidFill>
              </a:defRPr>
            </a:pPr>
            <a:r>
              <a:rPr sz="2200">
                <a:solidFill>
                  <a:srgbClr val="FFFFFF"/>
                </a:solidFill>
              </a:rPr>
              <a:t>本文レベル3</a:t>
            </a:r>
            <a:endParaRPr sz="2200">
              <a:solidFill>
                <a:srgbClr val="FFFFFF"/>
              </a:solidFill>
            </a:endParaRPr>
          </a:p>
          <a:p>
            <a:pPr lvl="3">
              <a:defRPr sz="1800">
                <a:solidFill>
                  <a:srgbClr val="000000"/>
                </a:solidFill>
              </a:defRPr>
            </a:pPr>
            <a:r>
              <a:rPr sz="2200">
                <a:solidFill>
                  <a:srgbClr val="FFFFFF"/>
                </a:solidFill>
              </a:rPr>
              <a:t>本文レベル4</a:t>
            </a:r>
            <a:endParaRPr sz="2200">
              <a:solidFill>
                <a:srgbClr val="FFFFFF"/>
              </a:solidFill>
            </a:endParaRPr>
          </a:p>
          <a:p>
            <a:pPr lvl="4">
              <a:defRPr sz="1800"/>
            </a:pPr>
            <a:r>
              <a:rPr sz="2200"/>
              <a:t>本文レベル 5</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画像（横長）">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nchor="b"/>
          <a:lstStyle/>
          <a:p>
            <a:pPr lvl="0">
              <a:defRPr sz="1800"/>
            </a:pPr>
            <a:r>
              <a:rPr sz="8000"/>
              <a:t>タイトルテキスト</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本文レベル1</a:t>
            </a:r>
            <a:endParaRPr sz="3200"/>
          </a:p>
          <a:p>
            <a:pPr lvl="1">
              <a:defRPr sz="1800"/>
            </a:pPr>
            <a:r>
              <a:rPr sz="3200"/>
              <a:t>本文レベル2</a:t>
            </a:r>
            <a:endParaRPr sz="3200"/>
          </a:p>
          <a:p>
            <a:pPr lvl="2">
              <a:defRPr sz="1800"/>
            </a:pPr>
            <a:r>
              <a:rPr sz="3200"/>
              <a:t>本文レベル3</a:t>
            </a:r>
            <a:endParaRPr sz="3200"/>
          </a:p>
          <a:p>
            <a:pPr lvl="3">
              <a:defRPr sz="1800"/>
            </a:pPr>
            <a:r>
              <a:rPr sz="3200"/>
              <a:t>本文レベル4</a:t>
            </a:r>
            <a:endParaRPr sz="3200"/>
          </a:p>
          <a:p>
            <a:pPr lvl="4">
              <a:defRPr sz="1800"/>
            </a:pPr>
            <a:r>
              <a:rPr sz="3200"/>
              <a:t>本文レベル 5</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タイトル（中央）">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pPr>
            <a:r>
              <a:rPr sz="8000"/>
              <a:t>タイトルテキスト</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画像（縦長）">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pPr>
            <a:r>
              <a:rPr sz="6000"/>
              <a:t>タイトルテキスト</a:t>
            </a:r>
          </a:p>
        </p:txBody>
      </p:sp>
      <p:sp>
        <p:nvSpPr>
          <p:cNvPr id="14" name="Shape 14"/>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本文レベル1</a:t>
            </a:r>
            <a:endParaRPr sz="3200"/>
          </a:p>
          <a:p>
            <a:pPr lvl="1">
              <a:defRPr sz="1800"/>
            </a:pPr>
            <a:r>
              <a:rPr sz="3200"/>
              <a:t>本文レベル2</a:t>
            </a:r>
            <a:endParaRPr sz="3200"/>
          </a:p>
          <a:p>
            <a:pPr lvl="2">
              <a:defRPr sz="1800"/>
            </a:pPr>
            <a:r>
              <a:rPr sz="3200"/>
              <a:t>本文レベル3</a:t>
            </a:r>
            <a:endParaRPr sz="3200"/>
          </a:p>
          <a:p>
            <a:pPr lvl="3">
              <a:defRPr sz="1800"/>
            </a:pPr>
            <a:r>
              <a:rPr sz="3200"/>
              <a:t>本文レベル4</a:t>
            </a:r>
            <a:endParaRPr sz="3200"/>
          </a:p>
          <a:p>
            <a:pPr lvl="4">
              <a:defRPr sz="1800"/>
            </a:pPr>
            <a:r>
              <a:rPr sz="3200"/>
              <a:t>本文レベル 5</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タイトル（上）">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pPr>
            <a:r>
              <a:rPr sz="8000"/>
              <a:t>タイトルテキスト</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pPr>
            <a:r>
              <a:rPr sz="8000"/>
              <a:t>タイトルテキスト</a:t>
            </a:r>
          </a:p>
        </p:txBody>
      </p:sp>
      <p:sp>
        <p:nvSpPr>
          <p:cNvPr id="19" name="Shape 19"/>
          <p:cNvSpPr/>
          <p:nvPr>
            <p:ph type="body" idx="1"/>
          </p:nvPr>
        </p:nvSpPr>
        <p:spPr>
          <a:prstGeom prst="rect">
            <a:avLst/>
          </a:prstGeom>
        </p:spPr>
        <p:txBody>
          <a:bodyPr/>
          <a:lstStyle/>
          <a:p>
            <a:pPr lvl="0">
              <a:defRPr sz="1800"/>
            </a:pPr>
            <a:r>
              <a:rPr sz="3600"/>
              <a:t>本文レベル1</a:t>
            </a:r>
            <a:endParaRPr sz="3600"/>
          </a:p>
          <a:p>
            <a:pPr lvl="1">
              <a:defRPr sz="1800"/>
            </a:pPr>
            <a:r>
              <a:rPr sz="3600"/>
              <a:t>本文レベル2</a:t>
            </a:r>
            <a:endParaRPr sz="3600"/>
          </a:p>
          <a:p>
            <a:pPr lvl="2">
              <a:defRPr sz="1800"/>
            </a:pPr>
            <a:r>
              <a:rPr sz="3600"/>
              <a:t>本文レベル3</a:t>
            </a:r>
            <a:endParaRPr sz="3600"/>
          </a:p>
          <a:p>
            <a:pPr lvl="3">
              <a:defRPr sz="1800"/>
            </a:pPr>
            <a:r>
              <a:rPr sz="3600"/>
              <a:t>本文レベル4</a:t>
            </a:r>
            <a:endParaRPr sz="3600"/>
          </a:p>
          <a:p>
            <a:pPr lvl="4">
              <a:defRPr sz="1800"/>
            </a:pPr>
            <a:r>
              <a:rPr sz="3600"/>
              <a:t>本文レベル 5</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タイトル、箇条書き、画像">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pPr>
            <a:r>
              <a:rPr sz="8000"/>
              <a:t>タイトルテキスト</a:t>
            </a:r>
          </a:p>
        </p:txBody>
      </p:sp>
      <p:sp>
        <p:nvSpPr>
          <p:cNvPr id="22" name="Shape 22"/>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本文レベル1</a:t>
            </a:r>
            <a:endParaRPr sz="2800"/>
          </a:p>
          <a:p>
            <a:pPr lvl="1">
              <a:defRPr sz="1800"/>
            </a:pPr>
            <a:r>
              <a:rPr sz="2800"/>
              <a:t>本文レベル2</a:t>
            </a:r>
            <a:endParaRPr sz="2800"/>
          </a:p>
          <a:p>
            <a:pPr lvl="2">
              <a:defRPr sz="1800"/>
            </a:pPr>
            <a:r>
              <a:rPr sz="2800"/>
              <a:t>本文レベル3</a:t>
            </a:r>
            <a:endParaRPr sz="2800"/>
          </a:p>
          <a:p>
            <a:pPr lvl="3">
              <a:defRPr sz="1800"/>
            </a:pPr>
            <a:r>
              <a:rPr sz="2800"/>
              <a:t>本文レベル4</a:t>
            </a:r>
            <a:endParaRPr sz="2800"/>
          </a:p>
          <a:p>
            <a:pPr lvl="4">
              <a:defRPr sz="1800"/>
            </a:pPr>
            <a:r>
              <a:rPr sz="2800"/>
              <a:t>本文レベル 5</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箇条書き">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pPr>
            <a:r>
              <a:rPr sz="3600"/>
              <a:t>本文レベル1</a:t>
            </a:r>
            <a:endParaRPr sz="3600"/>
          </a:p>
          <a:p>
            <a:pPr lvl="1">
              <a:defRPr sz="1800"/>
            </a:pPr>
            <a:r>
              <a:rPr sz="3600"/>
              <a:t>本文レベル2</a:t>
            </a:r>
            <a:endParaRPr sz="3600"/>
          </a:p>
          <a:p>
            <a:pPr lvl="2">
              <a:defRPr sz="1800"/>
            </a:pPr>
            <a:r>
              <a:rPr sz="3600"/>
              <a:t>本文レベル3</a:t>
            </a:r>
            <a:endParaRPr sz="3600"/>
          </a:p>
          <a:p>
            <a:pPr lvl="3">
              <a:defRPr sz="1800"/>
            </a:pPr>
            <a:r>
              <a:rPr sz="3600"/>
              <a:t>本文レベル4</a:t>
            </a:r>
            <a:endParaRPr sz="3600"/>
          </a:p>
          <a:p>
            <a:pPr lvl="4">
              <a:defRPr sz="1800"/>
            </a:pPr>
            <a:r>
              <a:rPr sz="3600"/>
              <a:t>本文レベル 5</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画像（3点）">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8000"/>
              <a:t>タイトルテキスト</a:t>
            </a:r>
          </a:p>
        </p:txBody>
      </p:sp>
      <p:sp>
        <p:nvSpPr>
          <p:cNvPr id="3" name="Shape 3"/>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3600"/>
              <a:t>本文レベル1</a:t>
            </a:r>
            <a:endParaRPr sz="3600"/>
          </a:p>
          <a:p>
            <a:pPr lvl="1">
              <a:defRPr sz="1800"/>
            </a:pPr>
            <a:r>
              <a:rPr sz="3600"/>
              <a:t>本文レベル2</a:t>
            </a:r>
            <a:endParaRPr sz="3600"/>
          </a:p>
          <a:p>
            <a:pPr lvl="2">
              <a:defRPr sz="1800"/>
            </a:pPr>
            <a:r>
              <a:rPr sz="3600"/>
              <a:t>本文レベル3</a:t>
            </a:r>
            <a:endParaRPr sz="3600"/>
          </a:p>
          <a:p>
            <a:pPr lvl="3">
              <a:defRPr sz="1800"/>
            </a:pPr>
            <a:r>
              <a:rPr sz="3600"/>
              <a:t>本文レベル4</a:t>
            </a:r>
            <a:endParaRPr sz="3600"/>
          </a:p>
          <a:p>
            <a:pPr lvl="4">
              <a:defRPr sz="1800"/>
            </a:pPr>
            <a:r>
              <a:rPr sz="3600"/>
              <a:t>本文レベル 5</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spd="med" advClick="1"/>
  <p:txStyles>
    <p:titleStyle>
      <a:lvl1pPr algn="ctr" defTabSz="584200">
        <a:defRPr sz="8000">
          <a:latin typeface="+mn-lt"/>
          <a:ea typeface="+mn-ea"/>
          <a:cs typeface="+mn-cs"/>
          <a:sym typeface="ヒラギノ角ゴ ProN W3"/>
        </a:defRPr>
      </a:lvl1pPr>
      <a:lvl2pPr indent="228600" algn="ctr" defTabSz="584200">
        <a:defRPr sz="8000">
          <a:latin typeface="+mn-lt"/>
          <a:ea typeface="+mn-ea"/>
          <a:cs typeface="+mn-cs"/>
          <a:sym typeface="ヒラギノ角ゴ ProN W3"/>
        </a:defRPr>
      </a:lvl2pPr>
      <a:lvl3pPr indent="457200" algn="ctr" defTabSz="584200">
        <a:defRPr sz="8000">
          <a:latin typeface="+mn-lt"/>
          <a:ea typeface="+mn-ea"/>
          <a:cs typeface="+mn-cs"/>
          <a:sym typeface="ヒラギノ角ゴ ProN W3"/>
        </a:defRPr>
      </a:lvl3pPr>
      <a:lvl4pPr indent="685800" algn="ctr" defTabSz="584200">
        <a:defRPr sz="8000">
          <a:latin typeface="+mn-lt"/>
          <a:ea typeface="+mn-ea"/>
          <a:cs typeface="+mn-cs"/>
          <a:sym typeface="ヒラギノ角ゴ ProN W3"/>
        </a:defRPr>
      </a:lvl4pPr>
      <a:lvl5pPr indent="914400" algn="ctr" defTabSz="584200">
        <a:defRPr sz="8000">
          <a:latin typeface="+mn-lt"/>
          <a:ea typeface="+mn-ea"/>
          <a:cs typeface="+mn-cs"/>
          <a:sym typeface="ヒラギノ角ゴ ProN W3"/>
        </a:defRPr>
      </a:lvl5pPr>
      <a:lvl6pPr indent="1143000" algn="ctr" defTabSz="584200">
        <a:defRPr sz="8000">
          <a:latin typeface="+mn-lt"/>
          <a:ea typeface="+mn-ea"/>
          <a:cs typeface="+mn-cs"/>
          <a:sym typeface="ヒラギノ角ゴ ProN W3"/>
        </a:defRPr>
      </a:lvl6pPr>
      <a:lvl7pPr indent="1371600" algn="ctr" defTabSz="584200">
        <a:defRPr sz="8000">
          <a:latin typeface="+mn-lt"/>
          <a:ea typeface="+mn-ea"/>
          <a:cs typeface="+mn-cs"/>
          <a:sym typeface="ヒラギノ角ゴ ProN W3"/>
        </a:defRPr>
      </a:lvl7pPr>
      <a:lvl8pPr indent="1600200" algn="ctr" defTabSz="584200">
        <a:defRPr sz="8000">
          <a:latin typeface="+mn-lt"/>
          <a:ea typeface="+mn-ea"/>
          <a:cs typeface="+mn-cs"/>
          <a:sym typeface="ヒラギノ角ゴ ProN W3"/>
        </a:defRPr>
      </a:lvl8pPr>
      <a:lvl9pPr indent="1828800" algn="ctr" defTabSz="584200">
        <a:defRPr sz="8000">
          <a:latin typeface="+mn-lt"/>
          <a:ea typeface="+mn-ea"/>
          <a:cs typeface="+mn-cs"/>
          <a:sym typeface="ヒラギノ角ゴ ProN W3"/>
        </a:defRPr>
      </a:lvl9pPr>
    </p:titleStyle>
    <p:bodyStyle>
      <a:lvl1pPr marL="444500" indent="-444500" defTabSz="584200">
        <a:spcBef>
          <a:spcPts val="4200"/>
        </a:spcBef>
        <a:buSzPct val="75000"/>
        <a:buChar char="•"/>
        <a:defRPr sz="3600">
          <a:latin typeface="+mn-lt"/>
          <a:ea typeface="+mn-ea"/>
          <a:cs typeface="+mn-cs"/>
          <a:sym typeface="ヒラギノ角ゴ ProN W3"/>
        </a:defRPr>
      </a:lvl1pPr>
      <a:lvl2pPr marL="889000" indent="-444500" defTabSz="584200">
        <a:spcBef>
          <a:spcPts val="4200"/>
        </a:spcBef>
        <a:buSzPct val="75000"/>
        <a:buChar char="•"/>
        <a:defRPr sz="3600">
          <a:latin typeface="+mn-lt"/>
          <a:ea typeface="+mn-ea"/>
          <a:cs typeface="+mn-cs"/>
          <a:sym typeface="ヒラギノ角ゴ ProN W3"/>
        </a:defRPr>
      </a:lvl2pPr>
      <a:lvl3pPr marL="1333500" indent="-444500" defTabSz="584200">
        <a:spcBef>
          <a:spcPts val="4200"/>
        </a:spcBef>
        <a:buSzPct val="75000"/>
        <a:buChar char="•"/>
        <a:defRPr sz="3600">
          <a:latin typeface="+mn-lt"/>
          <a:ea typeface="+mn-ea"/>
          <a:cs typeface="+mn-cs"/>
          <a:sym typeface="ヒラギノ角ゴ ProN W3"/>
        </a:defRPr>
      </a:lvl3pPr>
      <a:lvl4pPr marL="1778000" indent="-444500" defTabSz="584200">
        <a:spcBef>
          <a:spcPts val="4200"/>
        </a:spcBef>
        <a:buSzPct val="75000"/>
        <a:buChar char="•"/>
        <a:defRPr sz="3600">
          <a:latin typeface="+mn-lt"/>
          <a:ea typeface="+mn-ea"/>
          <a:cs typeface="+mn-cs"/>
          <a:sym typeface="ヒラギノ角ゴ ProN W3"/>
        </a:defRPr>
      </a:lvl4pPr>
      <a:lvl5pPr marL="2222500" indent="-444500" defTabSz="584200">
        <a:spcBef>
          <a:spcPts val="4200"/>
        </a:spcBef>
        <a:buSzPct val="75000"/>
        <a:buChar char="•"/>
        <a:defRPr sz="3600">
          <a:latin typeface="+mn-lt"/>
          <a:ea typeface="+mn-ea"/>
          <a:cs typeface="+mn-cs"/>
          <a:sym typeface="ヒラギノ角ゴ ProN W3"/>
        </a:defRPr>
      </a:lvl5pPr>
      <a:lvl6pPr marL="2667000" indent="-444500" defTabSz="584200">
        <a:spcBef>
          <a:spcPts val="4200"/>
        </a:spcBef>
        <a:buSzPct val="75000"/>
        <a:buChar char="•"/>
        <a:defRPr sz="3600">
          <a:latin typeface="+mn-lt"/>
          <a:ea typeface="+mn-ea"/>
          <a:cs typeface="+mn-cs"/>
          <a:sym typeface="ヒラギノ角ゴ ProN W3"/>
        </a:defRPr>
      </a:lvl6pPr>
      <a:lvl7pPr marL="3111500" indent="-444500" defTabSz="584200">
        <a:spcBef>
          <a:spcPts val="4200"/>
        </a:spcBef>
        <a:buSzPct val="75000"/>
        <a:buChar char="•"/>
        <a:defRPr sz="3600">
          <a:latin typeface="+mn-lt"/>
          <a:ea typeface="+mn-ea"/>
          <a:cs typeface="+mn-cs"/>
          <a:sym typeface="ヒラギノ角ゴ ProN W3"/>
        </a:defRPr>
      </a:lvl7pPr>
      <a:lvl8pPr marL="3556000" indent="-444500" defTabSz="584200">
        <a:spcBef>
          <a:spcPts val="4200"/>
        </a:spcBef>
        <a:buSzPct val="75000"/>
        <a:buChar char="•"/>
        <a:defRPr sz="3600">
          <a:latin typeface="+mn-lt"/>
          <a:ea typeface="+mn-ea"/>
          <a:cs typeface="+mn-cs"/>
          <a:sym typeface="ヒラギノ角ゴ ProN W3"/>
        </a:defRPr>
      </a:lvl8pPr>
      <a:lvl9pPr marL="4000500" indent="-444500" defTabSz="584200">
        <a:spcBef>
          <a:spcPts val="4200"/>
        </a:spcBef>
        <a:buSzPct val="75000"/>
        <a:buChar char="•"/>
        <a:defRPr sz="3600">
          <a:latin typeface="+mn-lt"/>
          <a:ea typeface="+mn-ea"/>
          <a:cs typeface="+mn-cs"/>
          <a:sym typeface="ヒラギノ角ゴ ProN W3"/>
        </a:defRPr>
      </a:lvl9pPr>
    </p:bodyStyle>
    <p:otherStyle>
      <a:lvl1pPr algn="ctr" defTabSz="584200">
        <a:defRPr>
          <a:solidFill>
            <a:schemeClr val="tx1"/>
          </a:solidFill>
          <a:latin typeface="+mn-lt"/>
          <a:ea typeface="+mn-ea"/>
          <a:cs typeface="+mn-cs"/>
          <a:sym typeface="ヒラギノ角ゴ ProN W3"/>
        </a:defRPr>
      </a:lvl1pPr>
      <a:lvl2pPr indent="228600" algn="ctr" defTabSz="584200">
        <a:defRPr>
          <a:solidFill>
            <a:schemeClr val="tx1"/>
          </a:solidFill>
          <a:latin typeface="+mn-lt"/>
          <a:ea typeface="+mn-ea"/>
          <a:cs typeface="+mn-cs"/>
          <a:sym typeface="ヒラギノ角ゴ ProN W3"/>
        </a:defRPr>
      </a:lvl2pPr>
      <a:lvl3pPr indent="457200" algn="ctr" defTabSz="584200">
        <a:defRPr>
          <a:solidFill>
            <a:schemeClr val="tx1"/>
          </a:solidFill>
          <a:latin typeface="+mn-lt"/>
          <a:ea typeface="+mn-ea"/>
          <a:cs typeface="+mn-cs"/>
          <a:sym typeface="ヒラギノ角ゴ ProN W3"/>
        </a:defRPr>
      </a:lvl3pPr>
      <a:lvl4pPr indent="685800" algn="ctr" defTabSz="584200">
        <a:defRPr>
          <a:solidFill>
            <a:schemeClr val="tx1"/>
          </a:solidFill>
          <a:latin typeface="+mn-lt"/>
          <a:ea typeface="+mn-ea"/>
          <a:cs typeface="+mn-cs"/>
          <a:sym typeface="ヒラギノ角ゴ ProN W3"/>
        </a:defRPr>
      </a:lvl4pPr>
      <a:lvl5pPr indent="914400" algn="ctr" defTabSz="584200">
        <a:defRPr>
          <a:solidFill>
            <a:schemeClr val="tx1"/>
          </a:solidFill>
          <a:latin typeface="+mn-lt"/>
          <a:ea typeface="+mn-ea"/>
          <a:cs typeface="+mn-cs"/>
          <a:sym typeface="ヒラギノ角ゴ ProN W3"/>
        </a:defRPr>
      </a:lvl5pPr>
      <a:lvl6pPr indent="1143000" algn="ctr" defTabSz="584200">
        <a:defRPr>
          <a:solidFill>
            <a:schemeClr val="tx1"/>
          </a:solidFill>
          <a:latin typeface="+mn-lt"/>
          <a:ea typeface="+mn-ea"/>
          <a:cs typeface="+mn-cs"/>
          <a:sym typeface="ヒラギノ角ゴ ProN W3"/>
        </a:defRPr>
      </a:lvl6pPr>
      <a:lvl7pPr indent="1371600" algn="ctr" defTabSz="584200">
        <a:defRPr>
          <a:solidFill>
            <a:schemeClr val="tx1"/>
          </a:solidFill>
          <a:latin typeface="+mn-lt"/>
          <a:ea typeface="+mn-ea"/>
          <a:cs typeface="+mn-cs"/>
          <a:sym typeface="ヒラギノ角ゴ ProN W3"/>
        </a:defRPr>
      </a:lvl7pPr>
      <a:lvl8pPr indent="1600200" algn="ctr" defTabSz="584200">
        <a:defRPr>
          <a:solidFill>
            <a:schemeClr val="tx1"/>
          </a:solidFill>
          <a:latin typeface="+mn-lt"/>
          <a:ea typeface="+mn-ea"/>
          <a:cs typeface="+mn-cs"/>
          <a:sym typeface="ヒラギノ角ゴ ProN W3"/>
        </a:defRPr>
      </a:lvl8pPr>
      <a:lvl9pPr indent="1828800" algn="ctr" defTabSz="584200">
        <a:defRPr>
          <a:solidFill>
            <a:schemeClr val="tx1"/>
          </a:solidFill>
          <a:latin typeface="+mn-lt"/>
          <a:ea typeface="+mn-ea"/>
          <a:cs typeface="+mn-cs"/>
          <a:sym typeface="ヒラギノ角ゴ ProN W3"/>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 name="Shape 45"/>
          <p:cNvSpPr/>
          <p:nvPr>
            <p:ph type="title"/>
          </p:nvPr>
        </p:nvSpPr>
        <p:spPr>
          <a:xfrm>
            <a:off x="1270000" y="1102515"/>
            <a:ext cx="10464800" cy="3302001"/>
          </a:xfrm>
          <a:prstGeom prst="rect">
            <a:avLst/>
          </a:prstGeom>
        </p:spPr>
        <p:txBody>
          <a:bodyPr/>
          <a:lstStyle>
            <a:lvl1pPr defTabSz="800100">
              <a:lnSpc>
                <a:spcPts val="6700"/>
              </a:lnSpc>
              <a:defRPr sz="5900">
                <a:latin typeface="ヒラギノ角ゴ Pro W6"/>
                <a:ea typeface="ヒラギノ角ゴ Pro W6"/>
                <a:cs typeface="ヒラギノ角ゴ Pro W6"/>
                <a:sym typeface="ヒラギノ角ゴ Pro W6"/>
              </a:defRPr>
            </a:lvl1pPr>
          </a:lstStyle>
          <a:p>
            <a:pPr lvl="0">
              <a:defRPr sz="1800">
                <a:solidFill>
                  <a:srgbClr val="000000"/>
                </a:solidFill>
              </a:defRPr>
            </a:pPr>
            <a:r>
              <a:rPr sz="5900">
                <a:solidFill>
                  <a:srgbClr val="FFFFFF"/>
                </a:solidFill>
              </a:rPr>
              <a:t>健康寿命とロコモについて</a:t>
            </a:r>
          </a:p>
        </p:txBody>
      </p:sp>
      <p:sp>
        <p:nvSpPr>
          <p:cNvPr id="46" name="Shape 46"/>
          <p:cNvSpPr/>
          <p:nvPr>
            <p:ph type="body" idx="1"/>
          </p:nvPr>
        </p:nvSpPr>
        <p:spPr>
          <a:xfrm>
            <a:off x="1270000" y="5626100"/>
            <a:ext cx="10464800" cy="1130300"/>
          </a:xfrm>
          <a:prstGeom prst="rect">
            <a:avLst/>
          </a:prstGeom>
        </p:spPr>
        <p:txBody>
          <a:bodyPr/>
          <a:lstStyle>
            <a:lvl1pPr>
              <a:defRPr>
                <a:latin typeface="ヒラギノ角ゴ Pro W3"/>
                <a:ea typeface="ヒラギノ角ゴ Pro W3"/>
                <a:cs typeface="ヒラギノ角ゴ Pro W3"/>
                <a:sym typeface="ヒラギノ角ゴ Pro W3"/>
              </a:defRPr>
            </a:lvl1pPr>
          </a:lstStyle>
          <a:p>
            <a:pPr lvl="0">
              <a:defRPr sz="1800">
                <a:solidFill>
                  <a:srgbClr val="000000"/>
                </a:solidFill>
              </a:defRPr>
            </a:pPr>
            <a:r>
              <a:rPr sz="3200">
                <a:solidFill>
                  <a:srgbClr val="FFFFFF"/>
                </a:solidFill>
              </a:rPr>
              <a:t>ー 超高齢社会と今なぜロコモか？ー</a:t>
            </a:r>
          </a:p>
        </p:txBody>
      </p:sp>
      <p:sp>
        <p:nvSpPr>
          <p:cNvPr id="47" name="Shape 47"/>
          <p:cNvSpPr/>
          <p:nvPr/>
        </p:nvSpPr>
        <p:spPr>
          <a:xfrm>
            <a:off x="12520761" y="9380976"/>
            <a:ext cx="41468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01</a:t>
            </a:r>
          </a:p>
        </p:txBody>
      </p:sp>
      <p:pic>
        <p:nvPicPr>
          <p:cNvPr id="48" name="スクリーンショット 2015-02-22 7.14.45.png"/>
          <p:cNvPicPr/>
          <p:nvPr/>
        </p:nvPicPr>
        <p:blipFill>
          <a:blip r:embed="rId3">
            <a:extLst/>
          </a:blip>
          <a:stretch>
            <a:fillRect/>
          </a:stretch>
        </p:blipFill>
        <p:spPr>
          <a:xfrm>
            <a:off x="0" y="51287"/>
            <a:ext cx="13004801" cy="96510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5" name="スクリーンショット 2015-02-02 17.28.59.png"/>
          <p:cNvPicPr/>
          <p:nvPr/>
        </p:nvPicPr>
        <p:blipFill>
          <a:blip r:embed="rId3">
            <a:extLst/>
          </a:blip>
          <a:stretch>
            <a:fillRect/>
          </a:stretch>
        </p:blipFill>
        <p:spPr>
          <a:xfrm>
            <a:off x="121509" y="153664"/>
            <a:ext cx="13004801" cy="9723026"/>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9" name="スクリーンショット 2015-02-02 17.30.47.png"/>
          <p:cNvPicPr/>
          <p:nvPr/>
        </p:nvPicPr>
        <p:blipFill>
          <a:blip r:embed="rId3">
            <a:extLst/>
          </a:blip>
          <a:stretch>
            <a:fillRect/>
          </a:stretch>
        </p:blipFill>
        <p:spPr>
          <a:xfrm>
            <a:off x="-1" y="45863"/>
            <a:ext cx="13004801" cy="9661874"/>
          </a:xfrm>
          <a:prstGeom prst="rect">
            <a:avLst/>
          </a:prstGeom>
          <a:ln w="12700">
            <a:miter lim="400000"/>
          </a:ln>
        </p:spPr>
      </p:pic>
    </p:spTree>
  </p:cSld>
  <p:clrMapOvr>
    <a:masterClrMapping/>
  </p:clrMapOvr>
  <p:transition spd="fast" advClick="1">
    <p:dissolve/>
  </p:transition>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3" name="スクリーンショット 2015-02-02 17.31.38.png"/>
          <p:cNvPicPr/>
          <p:nvPr/>
        </p:nvPicPr>
        <p:blipFill>
          <a:blip r:embed="rId3">
            <a:extLst/>
          </a:blip>
          <a:stretch>
            <a:fillRect/>
          </a:stretch>
        </p:blipFill>
        <p:spPr>
          <a:xfrm>
            <a:off x="0" y="35896"/>
            <a:ext cx="13004800" cy="9681808"/>
          </a:xfrm>
          <a:prstGeom prst="rect">
            <a:avLst/>
          </a:prstGeom>
          <a:ln w="12700">
            <a:miter lim="400000"/>
          </a:ln>
        </p:spPr>
      </p:pic>
    </p:spTree>
  </p:cSld>
  <p:clrMapOvr>
    <a:masterClrMapping/>
  </p:clrMapOvr>
  <p:transition spd="fast" advClick="1">
    <p:dissolve/>
  </p:transition>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7" name="スクリーンショット 2015-02-02 17.32.17.png"/>
          <p:cNvPicPr/>
          <p:nvPr/>
        </p:nvPicPr>
        <p:blipFill>
          <a:blip r:embed="rId3">
            <a:extLst/>
          </a:blip>
          <a:stretch>
            <a:fillRect/>
          </a:stretch>
        </p:blipFill>
        <p:spPr>
          <a:xfrm>
            <a:off x="-1" y="25640"/>
            <a:ext cx="13004801" cy="9702320"/>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1" name="スクリーンショット 2015-02-02 17.32.46.png"/>
          <p:cNvPicPr/>
          <p:nvPr/>
        </p:nvPicPr>
        <p:blipFill>
          <a:blip r:embed="rId3">
            <a:extLst/>
          </a:blip>
          <a:stretch>
            <a:fillRect/>
          </a:stretch>
        </p:blipFill>
        <p:spPr>
          <a:xfrm>
            <a:off x="-1" y="17863"/>
            <a:ext cx="13004801" cy="9717874"/>
          </a:xfrm>
          <a:prstGeom prst="rect">
            <a:avLst/>
          </a:prstGeom>
          <a:ln w="12700">
            <a:miter lim="400000"/>
          </a:ln>
        </p:spPr>
      </p:pic>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5" name="スクリーンショット 2015-02-02 17.33.33.png"/>
          <p:cNvPicPr/>
          <p:nvPr/>
        </p:nvPicPr>
        <p:blipFill>
          <a:blip r:embed="rId3">
            <a:extLst/>
          </a:blip>
          <a:stretch>
            <a:fillRect/>
          </a:stretch>
        </p:blipFill>
        <p:spPr>
          <a:xfrm>
            <a:off x="10223" y="-1"/>
            <a:ext cx="12984354" cy="9753601"/>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9" name="スクリーンショット 2015-02-02 17.35.25.png"/>
          <p:cNvPicPr/>
          <p:nvPr/>
        </p:nvPicPr>
        <p:blipFill>
          <a:blip r:embed="rId3">
            <a:extLst/>
          </a:blip>
          <a:stretch>
            <a:fillRect/>
          </a:stretch>
        </p:blipFill>
        <p:spPr>
          <a:xfrm>
            <a:off x="-1" y="20447"/>
            <a:ext cx="13004801" cy="9712705"/>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3" name="スクリーンショット 2015-02-02 17.36.15.png"/>
          <p:cNvPicPr/>
          <p:nvPr/>
        </p:nvPicPr>
        <p:blipFill>
          <a:blip r:embed="rId3">
            <a:extLst/>
          </a:blip>
          <a:stretch>
            <a:fillRect/>
          </a:stretch>
        </p:blipFill>
        <p:spPr>
          <a:xfrm>
            <a:off x="0" y="130936"/>
            <a:ext cx="13004801" cy="9728001"/>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7" name="スクリーンショット 2015-02-02 17.37.38.png"/>
          <p:cNvPicPr/>
          <p:nvPr/>
        </p:nvPicPr>
        <p:blipFill>
          <a:blip r:embed="rId3">
            <a:extLst/>
          </a:blip>
          <a:stretch>
            <a:fillRect/>
          </a:stretch>
        </p:blipFill>
        <p:spPr>
          <a:xfrm>
            <a:off x="-1" y="48487"/>
            <a:ext cx="13004801" cy="9656626"/>
          </a:xfrm>
          <a:prstGeom prst="rect">
            <a:avLst/>
          </a:prstGeom>
          <a:ln w="12700">
            <a:miter lim="400000"/>
          </a:ln>
        </p:spPr>
      </p:pic>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1" name="スクリーンショット 2015-02-02 17.38.41.png"/>
          <p:cNvPicPr/>
          <p:nvPr/>
        </p:nvPicPr>
        <p:blipFill>
          <a:blip r:embed="rId3">
            <a:extLst/>
          </a:blip>
          <a:stretch>
            <a:fillRect/>
          </a:stretch>
        </p:blipFill>
        <p:spPr>
          <a:xfrm>
            <a:off x="0" y="20577"/>
            <a:ext cx="13004801" cy="9712447"/>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 name="スクリーンショット 2015-02-02 17.19.17.png"/>
          <p:cNvPicPr/>
          <p:nvPr/>
        </p:nvPicPr>
        <p:blipFill>
          <a:blip r:embed="rId3">
            <a:extLst/>
          </a:blip>
          <a:stretch>
            <a:fillRect/>
          </a:stretch>
        </p:blipFill>
        <p:spPr>
          <a:xfrm>
            <a:off x="-1" y="33280"/>
            <a:ext cx="13004801" cy="9687040"/>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 name="Shape 56"/>
          <p:cNvSpPr/>
          <p:nvPr/>
        </p:nvSpPr>
        <p:spPr>
          <a:xfrm>
            <a:off x="10075528" y="2405053"/>
            <a:ext cx="2245361" cy="4254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500">
                <a:latin typeface="ヒラギノ角ゴ ProN W6"/>
                <a:ea typeface="ヒラギノ角ゴ ProN W6"/>
                <a:cs typeface="ヒラギノ角ゴ ProN W6"/>
                <a:sym typeface="ヒラギノ角ゴ ProN W6"/>
              </a:defRPr>
            </a:lvl1pPr>
          </a:lstStyle>
          <a:p>
            <a:pPr lvl="0">
              <a:defRPr sz="1800"/>
            </a:pPr>
            <a:r>
              <a:rPr sz="2500"/>
              <a:t>総合世界第1位</a:t>
            </a:r>
          </a:p>
        </p:txBody>
      </p:sp>
      <p:pic>
        <p:nvPicPr>
          <p:cNvPr id="57" name="スクリーンショット 2015-02-02 17.22.30.png"/>
          <p:cNvPicPr/>
          <p:nvPr/>
        </p:nvPicPr>
        <p:blipFill>
          <a:blip r:embed="rId3">
            <a:extLst/>
          </a:blip>
          <a:stretch>
            <a:fillRect/>
          </a:stretch>
        </p:blipFill>
        <p:spPr>
          <a:xfrm>
            <a:off x="-1" y="15384"/>
            <a:ext cx="13004801" cy="9722832"/>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 name="スクリーンショット 2015-02-02 17.24.47.png"/>
          <p:cNvPicPr/>
          <p:nvPr/>
        </p:nvPicPr>
        <p:blipFill>
          <a:blip r:embed="rId3">
            <a:extLst/>
          </a:blip>
          <a:stretch>
            <a:fillRect/>
          </a:stretch>
        </p:blipFill>
        <p:spPr>
          <a:xfrm>
            <a:off x="0" y="30671"/>
            <a:ext cx="13004801" cy="9692258"/>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 name="スクリーンショット 2015-02-02 17.25.38.png"/>
          <p:cNvPicPr/>
          <p:nvPr/>
        </p:nvPicPr>
        <p:blipFill>
          <a:blip r:embed="rId3">
            <a:extLst/>
          </a:blip>
          <a:stretch>
            <a:fillRect/>
          </a:stretch>
        </p:blipFill>
        <p:spPr>
          <a:xfrm>
            <a:off x="0" y="5128"/>
            <a:ext cx="13004801" cy="9743345"/>
          </a:xfrm>
          <a:prstGeom prst="rect">
            <a:avLst/>
          </a:prstGeom>
          <a:ln w="127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9" name="スクリーンショット 2015-02-02 17.26.19.png"/>
          <p:cNvPicPr/>
          <p:nvPr/>
        </p:nvPicPr>
        <p:blipFill>
          <a:blip r:embed="rId3">
            <a:extLst/>
          </a:blip>
          <a:stretch>
            <a:fillRect/>
          </a:stretch>
        </p:blipFill>
        <p:spPr>
          <a:xfrm>
            <a:off x="0" y="30671"/>
            <a:ext cx="13004801" cy="9692258"/>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3" name="スクリーンショット 2015-02-02 17.27.01.png"/>
          <p:cNvPicPr/>
          <p:nvPr/>
        </p:nvPicPr>
        <p:blipFill>
          <a:blip r:embed="rId3">
            <a:extLst/>
          </a:blip>
          <a:stretch>
            <a:fillRect/>
          </a:stretch>
        </p:blipFill>
        <p:spPr>
          <a:xfrm>
            <a:off x="-1" y="17976"/>
            <a:ext cx="13004801" cy="9717647"/>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7" name="スクリーンショット 2015-02-02 17.27.44.png"/>
          <p:cNvPicPr/>
          <p:nvPr/>
        </p:nvPicPr>
        <p:blipFill>
          <a:blip r:embed="rId3">
            <a:extLst/>
          </a:blip>
          <a:stretch>
            <a:fillRect/>
          </a:stretch>
        </p:blipFill>
        <p:spPr>
          <a:xfrm>
            <a:off x="-1" y="12799"/>
            <a:ext cx="13004801" cy="9728002"/>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1" name="スクリーンショット 2015-03-19 23.47.11.jpg"/>
          <p:cNvPicPr/>
          <p:nvPr/>
        </p:nvPicPr>
        <p:blipFill>
          <a:blip r:embed="rId3">
            <a:extLst/>
          </a:blip>
          <a:stretch>
            <a:fillRect/>
          </a:stretch>
        </p:blipFill>
        <p:spPr>
          <a:xfrm>
            <a:off x="-1" y="47968"/>
            <a:ext cx="13004801" cy="9657664"/>
          </a:xfrm>
          <a:prstGeom prst="rect">
            <a:avLst/>
          </a:prstGeom>
          <a:ln w="12700">
            <a:miter lim="400000"/>
          </a:ln>
        </p:spPr>
      </p:pic>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